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6" r:id="rId3"/>
    <p:sldId id="272" r:id="rId4"/>
    <p:sldId id="286" r:id="rId5"/>
    <p:sldId id="308" r:id="rId6"/>
    <p:sldId id="273" r:id="rId7"/>
    <p:sldId id="282" r:id="rId8"/>
    <p:sldId id="302" r:id="rId9"/>
    <p:sldId id="293" r:id="rId10"/>
    <p:sldId id="309" r:id="rId11"/>
    <p:sldId id="289" r:id="rId12"/>
    <p:sldId id="307" r:id="rId13"/>
    <p:sldId id="303" r:id="rId14"/>
    <p:sldId id="298" r:id="rId15"/>
    <p:sldId id="301" r:id="rId16"/>
    <p:sldId id="300" r:id="rId17"/>
    <p:sldId id="304" r:id="rId18"/>
    <p:sldId id="311" r:id="rId19"/>
    <p:sldId id="314" r:id="rId20"/>
    <p:sldId id="325" r:id="rId21"/>
    <p:sldId id="316" r:id="rId22"/>
    <p:sldId id="317" r:id="rId23"/>
    <p:sldId id="313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15" r:id="rId32"/>
    <p:sldId id="305" r:id="rId33"/>
    <p:sldId id="306" r:id="rId3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>
        <p:scale>
          <a:sx n="60" d="100"/>
          <a:sy n="60" d="100"/>
        </p:scale>
        <p:origin x="114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03/10/2024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7E49-E101-D776-0CD0-9016222E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7B0957-0C66-9645-539D-35CEE614F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B73D4F-1A28-B14A-9233-BC18F4144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442889-3D0F-914F-6EE1-3735B3E8C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0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6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7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E1B83-14FF-AA7E-AF65-B1644FF1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465BE0-796F-6D1C-9014-C04F9FD35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0673BD-BDCE-511A-48A2-73760526E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7E6420-8AB2-5E97-F47D-CB0790528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2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6F63-09AD-0533-20ED-1D5C5D0C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29871D-0C86-4ADF-B5D3-F2150F23E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DF8B96-F372-7C5B-83EA-9AC84072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2A099-148F-88F0-7BC3-4FE9C9891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59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1A703-B03E-3CDD-9739-B793D643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9A6DCA-DB0B-E495-A880-2CA361E0A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5E961A-1238-9C50-721B-94250EFCB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48AA83-86A5-39C1-9F70-6B2E5B11D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7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34C4-96EA-3988-FC37-4E18FB73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73BD90-E139-A255-52D8-8ACCE0317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54A525-C560-6F9A-C38D-CE3CF4BFD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17B0D-9472-6B7E-E661-52B2A72E1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4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0BE0-F371-A948-316B-D3D4FBBE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9B2366-39BA-8EF9-B3BF-15CDE797E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F753E7-1B25-99CA-5753-0AC8F6F80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908F68-2D00-25CA-C9AF-9396AADCE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042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ECC0A-1A72-A336-7680-44C4BB8D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127EF7-BA0D-DBC6-5D42-931B109E3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CFB6A9-B062-0164-4623-63C6F92FD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49917D-DACA-DE23-1BA2-5A7F4F34F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94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etagne-educative.net/article441.html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www.bauer-power.net/2017/01/3-services-like-uber-but-for-it.html" TargetMode="Externa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iki.lafabriquedesmobilites.fr/wiki/Standard_et_interop%C3%A9rabilit%C3%A9_des_cadenas_et_casiers_%C3%A9lectroniques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svg"/><Relationship Id="rId11" Type="http://schemas.openxmlformats.org/officeDocument/2006/relationships/image" Target="../media/image27.jpg"/><Relationship Id="rId5" Type="http://schemas.openxmlformats.org/officeDocument/2006/relationships/image" Target="../media/image11.png"/><Relationship Id="rId15" Type="http://schemas.openxmlformats.org/officeDocument/2006/relationships/hyperlink" Target="https://www.apprendre-en-ligne.net/crypto/moderne/" TargetMode="External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Diamond V1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D39D0-FB20-073F-7DED-120CA58DA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0009F2-2CFE-DC16-C5AC-2B453D47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 Diamond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7A7E28-81B8-007B-006E-ED82E963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10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E3F84CE-BD6B-5CC8-788F-9C87E581C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F232FA7-EF52-AA1C-A592-0D07F8A08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2109808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</a:t>
            </a:r>
            <a:r>
              <a:rPr lang="fr-FR" b="1" dirty="0">
                <a:latin typeface="Liberation Serif"/>
                <a:ea typeface="Liberation Serif"/>
                <a:cs typeface="Liberation Serif"/>
              </a:rPr>
              <a:t>Diamond</a:t>
            </a:r>
            <a:endParaRPr lang="fr-FR" sz="1800" b="1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1A26D9D-279D-195A-141B-C5B4AB0F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Contexte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6351CD-85C5-6BAB-0047-80C4AC68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309839"/>
          </a:xfrm>
        </p:spPr>
        <p:txBody>
          <a:bodyPr rtlCol="0">
            <a:noAutofit/>
          </a:bodyPr>
          <a:lstStyle/>
          <a:p>
            <a:r>
              <a:rPr lang="fr-FR" b="1" dirty="0">
                <a:latin typeface="Liberation Serif"/>
                <a:ea typeface="Liberation Serif"/>
                <a:cs typeface="Liberation Serif"/>
              </a:rPr>
              <a:t>ProteusCode</a:t>
            </a:r>
            <a:r>
              <a:rPr lang="fr-FR" dirty="0">
                <a:latin typeface="Liberation Serif"/>
                <a:ea typeface="Liberation Serif"/>
                <a:cs typeface="Liberation Serif"/>
              </a:rPr>
              <a:t> est en développement </a:t>
            </a:r>
            <a:r>
              <a:rPr lang="fr-FR" dirty="0">
                <a:latin typeface="Liberation Serif"/>
                <a:ea typeface="Liberation Serif"/>
                <a:cs typeface="Liberation Serif"/>
                <a:sym typeface="Wingdings" panose="05000000000000000000" pitchFamily="2" charset="2"/>
              </a:rPr>
              <a:t> </a:t>
            </a:r>
            <a:r>
              <a:rPr lang="fr-FR" b="1" dirty="0">
                <a:latin typeface="Liberation Serif"/>
                <a:ea typeface="Liberation Serif"/>
                <a:cs typeface="Liberation Serif"/>
                <a:sym typeface="Wingdings" panose="05000000000000000000" pitchFamily="2" charset="2"/>
              </a:rPr>
              <a:t>Diamond</a:t>
            </a:r>
            <a:endParaRPr lang="fr-FR" b="1" dirty="0">
              <a:latin typeface="Liberation Serif"/>
              <a:ea typeface="Liberation Serif"/>
              <a:cs typeface="Liberation Serif"/>
            </a:endParaRPr>
          </a:p>
          <a:p>
            <a:r>
              <a:rPr lang="fr-FR" dirty="0">
                <a:latin typeface="Liberation Serif"/>
                <a:ea typeface="Liberation Serif"/>
                <a:cs typeface="Liberation Serif"/>
              </a:rPr>
              <a:t>Besoin : site eCommerce </a:t>
            </a:r>
            <a:r>
              <a:rPr lang="fr-FR" b="1" dirty="0">
                <a:latin typeface="Liberation Serif"/>
                <a:ea typeface="Liberation Serif"/>
                <a:cs typeface="Liberation Serif"/>
              </a:rPr>
              <a:t>Prestashop</a:t>
            </a:r>
            <a:endParaRPr lang="fr-FR" sz="1800" b="1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Déploiement et tests rapide </a:t>
            </a: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  <a:sym typeface="Wingdings" panose="05000000000000000000" pitchFamily="2" charset="2"/>
              </a:rPr>
              <a:t> Releases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Environnement sécurisé</a:t>
            </a:r>
          </a:p>
          <a:p>
            <a:r>
              <a:rPr lang="fr-FR" dirty="0">
                <a:latin typeface="Liberation Serif"/>
                <a:ea typeface="Liberation Serif"/>
                <a:cs typeface="Liberation Serif"/>
              </a:rPr>
              <a:t>Intégrité des données</a:t>
            </a:r>
            <a:endParaRPr lang="fr-FR" sz="2400" dirty="0">
              <a:latin typeface="Liberation Serif"/>
              <a:ea typeface="Liberation Serif"/>
              <a:cs typeface="Liberation Serif"/>
            </a:endParaRPr>
          </a:p>
          <a:p>
            <a:r>
              <a:rPr lang="fr-FR" dirty="0">
                <a:latin typeface="Liberation Serif"/>
              </a:rPr>
              <a:t>Supervision et monitoring</a:t>
            </a:r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6199AEE3-A726-070B-E3A8-F73F9E85B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29E64EDD-464B-AE6E-7D08-995BF1201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022FC2-AA45-7B02-43E0-0E9D810DEA45}"/>
              </a:ext>
            </a:extLst>
          </p:cNvPr>
          <p:cNvSpPr/>
          <p:nvPr/>
        </p:nvSpPr>
        <p:spPr>
          <a:xfrm>
            <a:off x="465835" y="4227850"/>
            <a:ext cx="5487705" cy="2354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99736-7EEC-8EFC-D059-F7DD55061B5E}"/>
              </a:ext>
            </a:extLst>
          </p:cNvPr>
          <p:cNvSpPr/>
          <p:nvPr/>
        </p:nvSpPr>
        <p:spPr>
          <a:xfrm>
            <a:off x="6281738" y="4227851"/>
            <a:ext cx="5444427" cy="214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7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Diamond</a:t>
            </a:r>
            <a:r>
              <a:rPr lang="fr-FR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automatisée, sécurisée, facile à déployer, backup (sauvegarde &amp; restauration), </a:t>
            </a:r>
            <a:r>
              <a:rPr lang="fr-FR" sz="2000" b="0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Diamond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</a:t>
            </a:r>
            <a:r>
              <a:rPr lang="fr-FR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utilise les pratiques DevOps (docker, containers, Ansible, Terraform, Jenkins, Sonarqube, Kubernetes, Prometheus, Grafana), </a:t>
            </a:r>
          </a:p>
          <a:p>
            <a:pPr algn="l" rtl="0"/>
            <a:r>
              <a:rPr lang="fr-FR" sz="2000" b="0" dirty="0"/>
              <a:t>Environnement: </a:t>
            </a:r>
            <a:r>
              <a:rPr lang="fr-FR" sz="200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Cloud AWS</a:t>
            </a:r>
          </a:p>
          <a:p>
            <a:pPr algn="l" rtl="0"/>
            <a:r>
              <a:rPr lang="fr-FR" sz="2000" b="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EF829A-7A5C-345B-9D21-166CF3FF33F3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Architecture Diamond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E2BFFE84-A583-0A4D-EB16-2D33A67A04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073" b="9073"/>
          <a:stretch>
            <a:fillRect/>
          </a:stretch>
        </p:blipFill>
        <p:spPr>
          <a:xfrm>
            <a:off x="1043869" y="1768099"/>
            <a:ext cx="9223228" cy="3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Outils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196204"/>
            <a:ext cx="5630165" cy="2591878"/>
          </a:xfrm>
        </p:spPr>
        <p:txBody>
          <a:bodyPr rtlCol="0">
            <a:norm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Terraform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Ansible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Scripts Shell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GitHub (CI) et </a:t>
            </a:r>
            <a:r>
              <a:rPr lang="fr-FR" dirty="0" err="1">
                <a:latin typeface="Liberation Serif"/>
                <a:ea typeface="Liberation Serif"/>
                <a:cs typeface="Liberation Serif"/>
              </a:rPr>
              <a:t>DockerHub</a:t>
            </a:r>
            <a:r>
              <a:rPr lang="fr-FR" dirty="0">
                <a:latin typeface="Liberation Serif"/>
                <a:ea typeface="Liberation Serif"/>
                <a:cs typeface="Liberation Serif"/>
              </a:rPr>
              <a:t> (CD)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dirty="0">
                <a:latin typeface="Liberation Serif"/>
                <a:ea typeface="Liberation Serif"/>
                <a:cs typeface="Liberation Serif"/>
              </a:rPr>
              <a:t>Prometheus Node Exporter Service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VM Debian</a:t>
            </a:r>
          </a:p>
          <a:p>
            <a:r>
              <a:rPr lang="fr-FR" dirty="0">
                <a:latin typeface="Liberation Serif"/>
              </a:rPr>
              <a:t>SSH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500272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</a:t>
            </a:r>
            <a:r>
              <a:rPr lang="fr-FR" dirty="0">
                <a:latin typeface="Liberation Serif"/>
                <a:ea typeface="Liberation Serif"/>
                <a:cs typeface="Liberation Serif"/>
              </a:rPr>
              <a:t>Prestashop &amp; Prestashop Landing Page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Prometheus-Grafana-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AlertManager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</a:t>
            </a:r>
            <a:r>
              <a:rPr lang="fr-FR" dirty="0">
                <a:latin typeface="Liberation Serif"/>
                <a:ea typeface="Liberation Serif"/>
                <a:cs typeface="Liberation Serif"/>
              </a:rPr>
              <a:t>Jenkins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SonarQube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dirty="0">
                <a:latin typeface="Liberation Serif"/>
                <a:ea typeface="Liberation Serif"/>
                <a:cs typeface="Liberation Serif"/>
              </a:rPr>
              <a:t>1 serveur Kubernetes (</a:t>
            </a:r>
            <a:r>
              <a:rPr lang="fr-FR" dirty="0" err="1">
                <a:latin typeface="Liberation Serif"/>
                <a:ea typeface="Liberation Serif"/>
                <a:cs typeface="Liberation Serif"/>
              </a:rPr>
              <a:t>Minikube</a:t>
            </a:r>
            <a:r>
              <a:rPr lang="fr-FR" dirty="0">
                <a:latin typeface="Liberation Serif"/>
                <a:ea typeface="Liberation Serif"/>
                <a:cs typeface="Liberation Serif"/>
              </a:rPr>
              <a:t>)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r>
              <a:rPr lang="fr-FR" dirty="0">
                <a:latin typeface="Liberation Serif"/>
              </a:rPr>
              <a:t>1 serveur Portainer</a:t>
            </a:r>
          </a:p>
          <a:p>
            <a:r>
              <a:rPr lang="fr-FR" dirty="0">
                <a:latin typeface="Liberation Serif"/>
              </a:rPr>
              <a:t>1 serveur </a:t>
            </a:r>
            <a:r>
              <a:rPr lang="fr-FR" dirty="0" err="1">
                <a:latin typeface="Liberation Serif"/>
              </a:rPr>
              <a:t>Openproject</a:t>
            </a:r>
            <a:endParaRPr lang="fr-FR" dirty="0">
              <a:latin typeface="Liberation Serif"/>
            </a:endParaRPr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371475" y="4196204"/>
            <a:ext cx="5487705" cy="2591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5002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9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Les contributeurs</a:t>
            </a:r>
            <a:br>
              <a:rPr lang="fr-FR" dirty="0"/>
            </a:br>
            <a:r>
              <a:rPr lang="fr-FR" sz="2000" b="0" dirty="0"/>
              <a:t>peuvent être: interne membre équipe projet, externe c’est un utilisateur X.</a:t>
            </a:r>
            <a:br>
              <a:rPr lang="fr-FR" sz="2000" b="0" dirty="0"/>
            </a:br>
            <a:r>
              <a:rPr lang="fr-FR" sz="2000" b="0" dirty="0"/>
              <a:t>demandes des modifications non réalisées par GOZAIMASS n’engage plus celle-ci sur la maintenance du produit,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581044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Développeur sur le projet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Ingénieur DevOps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Stagiaire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480436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480436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462590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4D2F2-18A8-7F3E-9D2A-FF2BCE37BA14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484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PERSONAS</a:t>
            </a:r>
            <a:br>
              <a:rPr lang="fr-FR" dirty="0"/>
            </a:br>
            <a:r>
              <a:rPr lang="fr-FR" sz="1800" dirty="0"/>
              <a:t>Diamond à pour objectif d’éliminer les frustrations exprimées par ces personnes. </a:t>
            </a:r>
            <a:br>
              <a:rPr lang="fr-FR" sz="1800" dirty="0"/>
            </a:br>
            <a:r>
              <a:rPr lang="fr-FR" sz="1800" dirty="0"/>
              <a:t>Voici entre autres quelques frustrations que l’application va résoudre: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1801906"/>
            <a:ext cx="2051623" cy="2173344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92732"/>
            <a:ext cx="2686613" cy="666781"/>
          </a:xfrm>
        </p:spPr>
        <p:txBody>
          <a:bodyPr rtlCol="0"/>
          <a:lstStyle/>
          <a:p>
            <a:pPr algn="l" rtl="0"/>
            <a:r>
              <a:rPr lang="fr-FR" sz="1600" dirty="0"/>
              <a:t>Référent pédagogique dans un centre de formation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9513"/>
            <a:ext cx="2590959" cy="1332032"/>
          </a:xfrm>
        </p:spPr>
        <p:txBody>
          <a:bodyPr rtlCol="0"/>
          <a:lstStyle/>
          <a:p>
            <a:pPr algn="l" rtl="0"/>
            <a:r>
              <a:rPr lang="fr-FR" dirty="0"/>
              <a:t>Pouvoir déployer rapidement des technologies sur demande de élèves ou formateurs et selon des besoins à un instant T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92732"/>
            <a:ext cx="2686613" cy="666781"/>
          </a:xfrm>
        </p:spPr>
        <p:txBody>
          <a:bodyPr rtlCol="0"/>
          <a:lstStyle/>
          <a:p>
            <a:pPr rtl="0"/>
            <a:r>
              <a:rPr lang="fr-FR" sz="1600" dirty="0">
                <a:solidFill>
                  <a:schemeClr val="accent1"/>
                </a:solidFill>
              </a:rPr>
              <a:t>Freelance IT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2793" y="5054660"/>
            <a:ext cx="3157928" cy="1332032"/>
          </a:xfrm>
        </p:spPr>
        <p:txBody>
          <a:bodyPr rtlCol="0"/>
          <a:lstStyle/>
          <a:p>
            <a:pPr algn="l" rtl="0"/>
            <a:r>
              <a:rPr lang="fr-FR" dirty="0"/>
              <a:t>Avoir une application sécurisée, déployable rapidement depuis n’importe où et n’importe quand et sur n’importe quel environnement (cloud, </a:t>
            </a:r>
            <a:r>
              <a:rPr lang="fr-FR" dirty="0" err="1"/>
              <a:t>vm</a:t>
            </a:r>
            <a:r>
              <a:rPr lang="fr-FR" dirty="0"/>
              <a:t>, pc…etc.),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Ingénieur DevOps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6032" y="5059512"/>
            <a:ext cx="2801664" cy="1332033"/>
          </a:xfrm>
        </p:spPr>
        <p:txBody>
          <a:bodyPr rtlCol="0"/>
          <a:lstStyle/>
          <a:p>
            <a:pPr algn="l"/>
            <a:r>
              <a:rPr lang="fr-FR" dirty="0"/>
              <a:t>Réduire le temps passé à l’installation des outils afin d’augmenter la productivité de l’entreprise </a:t>
            </a:r>
          </a:p>
          <a:p>
            <a:pPr algn="l" rtl="0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Stagiaire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6311" y="5059511"/>
            <a:ext cx="2593890" cy="1332033"/>
          </a:xfrm>
        </p:spPr>
        <p:txBody>
          <a:bodyPr rtlCol="0"/>
          <a:lstStyle/>
          <a:p>
            <a:pPr algn="l" rtl="0"/>
            <a:r>
              <a:rPr lang="fr-FR" dirty="0"/>
              <a:t>Apprendre le serveur Prometheus et utiliser un environnement contenant les nécessaires, facile d’installation pour travailler ses TPs</a:t>
            </a:r>
          </a:p>
        </p:txBody>
      </p:sp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025864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C8D0F4-891C-322C-3E3B-75D9C51BB7BB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6DFF45-844A-EF45-44E3-81F91A381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88798" y="1801907"/>
            <a:ext cx="2348959" cy="21733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ECA283-718E-B578-37FC-A2F6B71AE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7533" y="1790953"/>
            <a:ext cx="2130803" cy="2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J’assure la configuration de l’infrastructure (Terraform) et l’installation des outils (Ansible) pour la mise en place de l’infrastructure (</a:t>
            </a:r>
            <a:r>
              <a:rPr lang="fr-FR" sz="2000" dirty="0" err="1"/>
              <a:t>IaC</a:t>
            </a:r>
            <a:r>
              <a:rPr lang="fr-FR" sz="2000" dirty="0"/>
              <a:t>) et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J’ai testé l’application </a:t>
            </a:r>
            <a:r>
              <a:rPr lang="fr-FR" sz="2000" b="1" dirty="0"/>
              <a:t>Diamond</a:t>
            </a:r>
            <a:r>
              <a:rPr lang="fr-FR" sz="2000" dirty="0"/>
              <a:t> en Cloud AWS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69830" y="1387404"/>
            <a:ext cx="4358264" cy="4283241"/>
          </a:xfrm>
        </p:spPr>
        <p:txBody>
          <a:bodyPr rtlCol="0">
            <a:normAutofit/>
          </a:bodyPr>
          <a:lstStyle/>
          <a:p>
            <a:pPr rtl="0"/>
            <a:r>
              <a:rPr lang="fr-FR" sz="2200" dirty="0"/>
              <a:t>Rendre générique la configuration de l’infra par Terrafom et les outils par Ansible </a:t>
            </a:r>
            <a:r>
              <a:rPr lang="fr-FR" sz="2200" dirty="0">
                <a:sym typeface="Wingdings" panose="05000000000000000000" pitchFamily="2" charset="2"/>
              </a:rPr>
              <a:t>  utilisation des </a:t>
            </a:r>
            <a:r>
              <a:rPr lang="fr-FR" sz="2200" dirty="0"/>
              <a:t>variables pour factoriser cette configuration.</a:t>
            </a:r>
          </a:p>
          <a:p>
            <a:pPr rtl="0"/>
            <a:r>
              <a:rPr lang="fr-FR" sz="2200" dirty="0"/>
              <a:t>Automatisation de la configuration infras &amp; outils</a:t>
            </a:r>
          </a:p>
          <a:p>
            <a:pPr rtl="0"/>
            <a:endParaRPr lang="fr-FR" sz="2200" dirty="0"/>
          </a:p>
          <a:p>
            <a:pPr rtl="0"/>
            <a:r>
              <a:rPr lang="fr-FR" sz="2200" b="1" dirty="0"/>
              <a:t>cours</a:t>
            </a:r>
            <a:r>
              <a:rPr lang="fr-FR" sz="2200" dirty="0"/>
              <a:t>, étude des outils de sécurité pour identifier les vulnérabilités des conteneurs:</a:t>
            </a:r>
          </a:p>
          <a:p>
            <a:r>
              <a:rPr lang="fr-FR" sz="2200" dirty="0"/>
              <a:t>clair, </a:t>
            </a:r>
            <a:r>
              <a:rPr lang="fr-FR" sz="2200" dirty="0" err="1"/>
              <a:t>trivy</a:t>
            </a:r>
            <a:r>
              <a:rPr lang="fr-FR" sz="2200" dirty="0"/>
              <a:t>…etc.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371475" y="1387404"/>
            <a:ext cx="42126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200" dirty="0">
                <a:solidFill>
                  <a:schemeClr val="bg1"/>
                </a:solidFill>
              </a:rPr>
              <a:t>Comprendre les frustrations des </a:t>
            </a:r>
            <a:r>
              <a:rPr lang="fr-FR" sz="2200" dirty="0" err="1">
                <a:solidFill>
                  <a:schemeClr val="bg1"/>
                </a:solidFill>
              </a:rPr>
              <a:t>Personas</a:t>
            </a:r>
            <a:endParaRPr lang="fr-FR" sz="2200" dirty="0">
              <a:solidFill>
                <a:schemeClr val="bg1"/>
              </a:solidFill>
            </a:endParaRPr>
          </a:p>
          <a:p>
            <a:pPr rtl="0"/>
            <a:endParaRPr lang="fr-FR" sz="2200" dirty="0">
              <a:solidFill>
                <a:schemeClr val="bg1"/>
              </a:solidFill>
            </a:endParaRPr>
          </a:p>
          <a:p>
            <a:pPr rtl="0"/>
            <a:r>
              <a:rPr lang="fr-FR" sz="2200" dirty="0">
                <a:solidFill>
                  <a:schemeClr val="bg1"/>
                </a:solidFill>
              </a:rPr>
              <a:t>Comprendre la configuration de Docker daemon,  gestion de conteneurs</a:t>
            </a:r>
          </a:p>
          <a:p>
            <a:pPr rtl="0"/>
            <a:endParaRPr lang="fr-FR" sz="2200" dirty="0">
              <a:solidFill>
                <a:schemeClr val="bg1"/>
              </a:solidFill>
            </a:endParaRPr>
          </a:p>
          <a:p>
            <a:pPr rtl="0"/>
            <a:r>
              <a:rPr lang="fr-FR" sz="2200" dirty="0">
                <a:solidFill>
                  <a:schemeClr val="bg1"/>
                </a:solidFill>
              </a:rPr>
              <a:t>Surveillance &amp; Monitoring Prometheus</a:t>
            </a:r>
          </a:p>
          <a:p>
            <a:pPr rtl="0"/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Automatisation d’exécution de pipeline Jenkins (CI/CD/CD)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chemeClr val="bg1"/>
                </a:solidFill>
              </a:rPr>
              <a:t>Load</a:t>
            </a:r>
            <a:r>
              <a:rPr lang="fr-FR" sz="2200" dirty="0">
                <a:solidFill>
                  <a:schemeClr val="bg1"/>
                </a:solidFill>
              </a:rPr>
              <a:t> Balancing de </a:t>
            </a:r>
            <a:r>
              <a:rPr lang="fr-FR" sz="2200" dirty="0" err="1">
                <a:solidFill>
                  <a:schemeClr val="bg1"/>
                </a:solidFill>
              </a:rPr>
              <a:t>kubernetesEn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D100-77E3-29AB-5A76-A248ADA7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CA7C6FD-5AE1-8FDC-1F35-CD46A8E3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Sécurité - </a:t>
            </a:r>
            <a:r>
              <a:rPr lang="fr-FR" dirty="0" err="1"/>
              <a:t>DevSecOps</a:t>
            </a:r>
            <a:endParaRPr lang="fr-FR" dirty="0"/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BDF36D18-24D8-B6D3-8495-E887F0259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983373" y="1764111"/>
            <a:ext cx="917487" cy="758824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9DFC4920-9559-BBDA-91F4-978166D57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6682864" y="1824435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A9D04A2D-571B-EB2C-3B04-AE607FD5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3315524" y="3857626"/>
            <a:ext cx="1216135" cy="1005826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19E547FF-01BA-0F6B-8E01-98FFBEEDA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1400903" y="2386808"/>
            <a:ext cx="1065286" cy="881063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EC8CEE6-D6DA-5A49-254D-4493CA0E9A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2166657"/>
          </a:xfrm>
        </p:spPr>
        <p:txBody>
          <a:bodyPr rtlCol="0"/>
          <a:lstStyle/>
          <a:p>
            <a:pPr algn="l" rtl="0"/>
            <a:r>
              <a:rPr lang="fr-FR" sz="2000" dirty="0"/>
              <a:t>Coordination &amp; collaboration : droits d’accès stricts</a:t>
            </a:r>
          </a:p>
          <a:p>
            <a:pPr algn="l" rtl="0"/>
            <a:r>
              <a:rPr lang="fr-FR" sz="2000" dirty="0"/>
              <a:t>GitHub &amp; </a:t>
            </a:r>
            <a:r>
              <a:rPr lang="fr-FR" sz="2000" dirty="0" err="1"/>
              <a:t>DockerHub</a:t>
            </a:r>
            <a:r>
              <a:rPr lang="fr-FR" sz="2000" dirty="0"/>
              <a:t> (</a:t>
            </a:r>
            <a:r>
              <a:rPr lang="fr-FR" sz="2000" dirty="0" err="1"/>
              <a:t>private</a:t>
            </a:r>
            <a:r>
              <a:rPr lang="fr-FR" sz="2000" dirty="0"/>
              <a:t>) : </a:t>
            </a:r>
            <a:r>
              <a:rPr lang="fr-FR" sz="2000" dirty="0" err="1"/>
              <a:t>GitLab</a:t>
            </a:r>
            <a:r>
              <a:rPr lang="fr-FR" sz="2000" dirty="0"/>
              <a:t> &amp; </a:t>
            </a:r>
            <a:r>
              <a:rPr lang="fr-FR" sz="2000" dirty="0" err="1"/>
              <a:t>Registry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(Local)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08A2085-7C9C-DBA7-5DF4-7765924BB8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7788" y="1367235"/>
            <a:ext cx="2336800" cy="1854200"/>
          </a:xfrm>
        </p:spPr>
        <p:txBody>
          <a:bodyPr rtlCol="0" anchor="b"/>
          <a:lstStyle/>
          <a:p>
            <a:pPr algn="l"/>
            <a:r>
              <a:rPr lang="fr-FR" sz="2000" dirty="0"/>
              <a:t>Serveurs et Application déployés peut interagir avec des modules et packages internes et externes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646F77-5F0F-3617-2134-3C1DDB73A9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C673D64-D704-7EBE-52DE-802D2239EC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33815" y="1710135"/>
            <a:ext cx="2336800" cy="1625600"/>
          </a:xfrm>
        </p:spPr>
        <p:txBody>
          <a:bodyPr rtlCol="0" anchor="b"/>
          <a:lstStyle/>
          <a:p>
            <a:pPr algn="l" rtl="0"/>
            <a:r>
              <a:rPr lang="fr-FR" sz="2000" dirty="0"/>
              <a:t>Crypter les données sensibles et sécuriser l’automatisation des processus DevOps</a:t>
            </a:r>
          </a:p>
          <a:p>
            <a:pPr algn="l" rtl="0"/>
            <a:r>
              <a:rPr lang="fr-FR" sz="2000" dirty="0"/>
              <a:t>Ansible-</a:t>
            </a:r>
            <a:r>
              <a:rPr lang="fr-FR" sz="2000" dirty="0" err="1"/>
              <a:t>vault</a:t>
            </a: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EBC960-DD18-D122-6273-327A648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AFC2E8-B336-16AB-56C4-5B25F322F1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258770" y="4645198"/>
            <a:ext cx="661063" cy="6599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2AA9C8-36A4-9E0F-4982-C94EACD2745F}"/>
              </a:ext>
            </a:extLst>
          </p:cNvPr>
          <p:cNvSpPr txBox="1"/>
          <p:nvPr/>
        </p:nvSpPr>
        <p:spPr>
          <a:xfrm>
            <a:off x="4155302" y="10022027"/>
            <a:ext cx="66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12" tooltip="https://wiki.lafabriquedesmobilites.fr/wiki/Standard_et_interop%C3%A9rabilit%C3%A9_des_cadenas_et_casiers_%C3%A9lectroniques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13" tooltip="https://creativecommons.org/licenses/by/3.0/"/>
              </a:rPr>
              <a:t>CC BY</a:t>
            </a:r>
            <a:endParaRPr lang="fr-FR" sz="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9EEB7-6101-E7A7-744F-A3D57C883328}"/>
              </a:ext>
            </a:extLst>
          </p:cNvPr>
          <p:cNvSpPr txBox="1"/>
          <p:nvPr/>
        </p:nvSpPr>
        <p:spPr>
          <a:xfrm>
            <a:off x="6347851" y="3949700"/>
            <a:ext cx="26249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Services conteneurisés scanner images docker les conteneurs et identifier les vulnérabilités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46BD95-6F84-8AC5-E113-399979E253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02980" y="4183472"/>
            <a:ext cx="2198470" cy="92670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8A0C2E-A7C5-9C7F-E75C-20FF2C24D3F4}"/>
              </a:ext>
            </a:extLst>
          </p:cNvPr>
          <p:cNvSpPr txBox="1"/>
          <p:nvPr/>
        </p:nvSpPr>
        <p:spPr>
          <a:xfrm>
            <a:off x="9513266" y="5192278"/>
            <a:ext cx="21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15" tooltip="https://www.apprendre-en-ligne.net/crypto/moderne/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16" tooltip="https://creativecommons.org/licenses/by-nc-sa/3.0/"/>
              </a:rPr>
              <a:t>CC BY-SA-NC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9980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586AC-FD5B-1334-BD0E-28F8D742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CB5459-B443-9C55-54E8-C0E2B265BA91}"/>
              </a:ext>
            </a:extLst>
          </p:cNvPr>
          <p:cNvSpPr/>
          <p:nvPr/>
        </p:nvSpPr>
        <p:spPr>
          <a:xfrm>
            <a:off x="4928633" y="1187355"/>
            <a:ext cx="5623251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262164-EF1E-0FF7-89A1-EC2BEF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19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A9B77920-164C-2773-25B7-8889B0181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0876" y="1387404"/>
            <a:ext cx="5089753" cy="4283241"/>
          </a:xfrm>
        </p:spPr>
        <p:txBody>
          <a:bodyPr rtlCol="0">
            <a:noAutofit/>
          </a:bodyPr>
          <a:lstStyle/>
          <a:p>
            <a:pPr rtl="0"/>
            <a:r>
              <a:rPr lang="fr-FR" sz="2200" b="1" dirty="0"/>
              <a:t>Variable</a:t>
            </a:r>
          </a:p>
          <a:p>
            <a:pPr rtl="0"/>
            <a:r>
              <a:rPr lang="fr-FR" sz="2000" dirty="0"/>
              <a:t>variable "</a:t>
            </a:r>
            <a:r>
              <a:rPr lang="fr-FR" sz="2000" dirty="0" err="1"/>
              <a:t>instance_vm_names</a:t>
            </a:r>
            <a:r>
              <a:rPr lang="fr-FR" sz="2000" dirty="0"/>
              <a:t>" {</a:t>
            </a:r>
          </a:p>
          <a:p>
            <a:pPr rtl="0"/>
            <a:r>
              <a:rPr lang="fr-FR" sz="2000" dirty="0"/>
              <a:t>  type    = </a:t>
            </a:r>
            <a:r>
              <a:rPr lang="fr-FR" sz="2000" dirty="0" err="1"/>
              <a:t>list</a:t>
            </a:r>
            <a:r>
              <a:rPr lang="fr-FR" sz="2000" dirty="0"/>
              <a:t>(string)</a:t>
            </a:r>
          </a:p>
          <a:p>
            <a:pPr rtl="0"/>
            <a:r>
              <a:rPr lang="fr-FR" sz="2000" dirty="0"/>
              <a:t>  default = ["Prestashop", "Jenkins", "Sonarqube", "</a:t>
            </a:r>
            <a:r>
              <a:rPr lang="fr-FR" sz="2000" dirty="0" err="1"/>
              <a:t>Prometheus_Grafana_Alertmanager</a:t>
            </a:r>
            <a:r>
              <a:rPr lang="fr-FR" sz="2000" dirty="0"/>
              <a:t>", "Portainer", "</a:t>
            </a:r>
            <a:r>
              <a:rPr lang="fr-FR" sz="2000" dirty="0" err="1"/>
              <a:t>Openproject</a:t>
            </a:r>
            <a:r>
              <a:rPr lang="fr-FR" sz="2000" dirty="0"/>
              <a:t>", "Kubernetes"]</a:t>
            </a:r>
          </a:p>
          <a:p>
            <a:pPr rtl="0"/>
            <a:r>
              <a:rPr lang="fr-FR" sz="1600" dirty="0"/>
              <a:t>}</a:t>
            </a:r>
          </a:p>
          <a:p>
            <a:pPr rtl="0"/>
            <a:endParaRPr lang="fr-FR" sz="1400" dirty="0"/>
          </a:p>
          <a:p>
            <a:pPr rtl="0"/>
            <a:r>
              <a:rPr lang="fr-FR" sz="2200" b="1" dirty="0"/>
              <a:t>Main.tf</a:t>
            </a:r>
          </a:p>
          <a:p>
            <a:pPr rtl="0"/>
            <a:r>
              <a:rPr lang="fr-FR" sz="1800" dirty="0"/>
              <a:t>count= </a:t>
            </a:r>
            <a:r>
              <a:rPr lang="fr-FR" sz="1800" dirty="0" err="1"/>
              <a:t>length</a:t>
            </a:r>
            <a:r>
              <a:rPr lang="fr-FR" sz="1800" dirty="0"/>
              <a:t> (</a:t>
            </a:r>
            <a:r>
              <a:rPr lang="fr-FR" sz="1800" dirty="0" err="1"/>
              <a:t>var.instance_vm_names</a:t>
            </a:r>
            <a:r>
              <a:rPr lang="fr-FR" sz="1800" dirty="0"/>
              <a:t>)</a:t>
            </a:r>
          </a:p>
          <a:p>
            <a:pPr rtl="0"/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7A2F36-C640-4EC6-6869-698CFEC122F9}"/>
              </a:ext>
            </a:extLst>
          </p:cNvPr>
          <p:cNvSpPr txBox="1"/>
          <p:nvPr/>
        </p:nvSpPr>
        <p:spPr>
          <a:xfrm>
            <a:off x="574758" y="1790086"/>
            <a:ext cx="43538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Installation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@IPv4 publique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Prometheus Node Exporter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Docker &amp; </a:t>
            </a:r>
            <a:r>
              <a:rPr lang="fr-FR" sz="2200" dirty="0" err="1">
                <a:solidFill>
                  <a:schemeClr val="bg1"/>
                </a:solidFill>
              </a:rPr>
              <a:t>add</a:t>
            </a:r>
            <a:r>
              <a:rPr lang="fr-FR" sz="2200" dirty="0">
                <a:solidFill>
                  <a:schemeClr val="bg1"/>
                </a:solidFill>
              </a:rPr>
              <a:t> group to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Renommer l’instance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DNS &amp; reverse proxy</a:t>
            </a:r>
          </a:p>
          <a:p>
            <a:r>
              <a:rPr lang="fr-FR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24F68A-F477-CD8B-FE6E-E3CB16CD61B0}"/>
              </a:ext>
            </a:extLst>
          </p:cNvPr>
          <p:cNvSpPr txBox="1"/>
          <p:nvPr/>
        </p:nvSpPr>
        <p:spPr>
          <a:xfrm>
            <a:off x="420914" y="171692"/>
            <a:ext cx="1013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+mj-lt"/>
                <a:ea typeface="+mj-ea"/>
                <a:cs typeface="+mj-cs"/>
              </a:rPr>
              <a:t>Terraform</a:t>
            </a:r>
          </a:p>
          <a:p>
            <a:pPr algn="ctr"/>
            <a:r>
              <a:rPr lang="fr-FR" sz="2400" b="1" dirty="0">
                <a:latin typeface="+mj-lt"/>
                <a:ea typeface="+mj-ea"/>
                <a:cs typeface="+mj-cs"/>
              </a:rPr>
              <a:t>Déploie l’infrastructure Diamond  </a:t>
            </a:r>
            <a:r>
              <a:rPr lang="fr-FR" sz="24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  </a:t>
            </a:r>
            <a:r>
              <a:rPr lang="fr-FR" sz="2400" b="1" dirty="0">
                <a:latin typeface="+mj-lt"/>
                <a:ea typeface="+mj-ea"/>
                <a:cs typeface="+mj-cs"/>
              </a:rPr>
              <a:t>7 VM AWS Cloud</a:t>
            </a:r>
          </a:p>
        </p:txBody>
      </p:sp>
    </p:spTree>
    <p:extLst>
      <p:ext uri="{BB962C8B-B14F-4D97-AF65-F5344CB8AC3E}">
        <p14:creationId xmlns:p14="http://schemas.microsoft.com/office/powerpoint/2010/main" val="41723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6109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Administrateur DevOps / Consultante IT</a:t>
            </a:r>
          </a:p>
          <a:p>
            <a:pPr rtl="0"/>
            <a:r>
              <a:rPr lang="fr-FR" dirty="0"/>
              <a:t>18 ans d’expériences SSII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509F-1CED-9D6F-3B74-FDCF39654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8C47C4-F311-FBC6-5937-445DF8AE257D}"/>
              </a:ext>
            </a:extLst>
          </p:cNvPr>
          <p:cNvSpPr/>
          <p:nvPr/>
        </p:nvSpPr>
        <p:spPr>
          <a:xfrm>
            <a:off x="4928633" y="1187355"/>
            <a:ext cx="5623251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DB499D-114C-2893-B700-7323929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20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61E7490-0CC3-C9F3-4699-1A4B60188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0876" y="1387404"/>
            <a:ext cx="5089753" cy="4283241"/>
          </a:xfrm>
        </p:spPr>
        <p:txBody>
          <a:bodyPr rtlCol="0">
            <a:noAutofit/>
          </a:bodyPr>
          <a:lstStyle/>
          <a:p>
            <a:pPr rtl="0"/>
            <a:r>
              <a:rPr lang="fr-FR" sz="2200" b="1" dirty="0"/>
              <a:t>Variable</a:t>
            </a:r>
          </a:p>
          <a:p>
            <a:pPr rtl="0"/>
            <a:r>
              <a:rPr lang="fr-FR" sz="2000" dirty="0"/>
              <a:t>variable "</a:t>
            </a:r>
            <a:r>
              <a:rPr lang="fr-FR" sz="2000" dirty="0" err="1"/>
              <a:t>instance_vm_names</a:t>
            </a:r>
            <a:r>
              <a:rPr lang="fr-FR" sz="2000" dirty="0"/>
              <a:t>" {</a:t>
            </a:r>
          </a:p>
          <a:p>
            <a:pPr rtl="0"/>
            <a:r>
              <a:rPr lang="fr-FR" sz="2000" dirty="0"/>
              <a:t>  type    = </a:t>
            </a:r>
            <a:r>
              <a:rPr lang="fr-FR" sz="2000" dirty="0" err="1"/>
              <a:t>list</a:t>
            </a:r>
            <a:r>
              <a:rPr lang="fr-FR" sz="2000" dirty="0"/>
              <a:t>(string)</a:t>
            </a:r>
          </a:p>
          <a:p>
            <a:pPr rtl="0"/>
            <a:r>
              <a:rPr lang="fr-FR" sz="2000" dirty="0"/>
              <a:t>  default = ["Prestashop", "Jenkins", "Sonarqube", "</a:t>
            </a:r>
            <a:r>
              <a:rPr lang="fr-FR" sz="2000" dirty="0" err="1"/>
              <a:t>Prometheus_Grafana_Alertmanager</a:t>
            </a:r>
            <a:r>
              <a:rPr lang="fr-FR" sz="2000" dirty="0"/>
              <a:t>", "Portainer", "</a:t>
            </a:r>
            <a:r>
              <a:rPr lang="fr-FR" sz="2000" dirty="0" err="1"/>
              <a:t>Openproject</a:t>
            </a:r>
            <a:r>
              <a:rPr lang="fr-FR" sz="2000" dirty="0"/>
              <a:t>", "Kubernetes"]</a:t>
            </a:r>
          </a:p>
          <a:p>
            <a:pPr rtl="0"/>
            <a:r>
              <a:rPr lang="fr-FR" sz="1600" dirty="0"/>
              <a:t>}</a:t>
            </a:r>
          </a:p>
          <a:p>
            <a:pPr rtl="0"/>
            <a:endParaRPr lang="fr-FR" sz="1400" dirty="0"/>
          </a:p>
          <a:p>
            <a:pPr rtl="0"/>
            <a:r>
              <a:rPr lang="fr-FR" sz="2200" b="1" dirty="0"/>
              <a:t>Main.tf</a:t>
            </a:r>
          </a:p>
          <a:p>
            <a:pPr rtl="0"/>
            <a:r>
              <a:rPr lang="fr-FR" sz="1800" dirty="0"/>
              <a:t>count= </a:t>
            </a:r>
            <a:r>
              <a:rPr lang="fr-FR" sz="1800" dirty="0" err="1"/>
              <a:t>length</a:t>
            </a:r>
            <a:r>
              <a:rPr lang="fr-FR" sz="1800" dirty="0"/>
              <a:t> (</a:t>
            </a:r>
            <a:r>
              <a:rPr lang="fr-FR" sz="1800" dirty="0" err="1"/>
              <a:t>var.instance_vm_names</a:t>
            </a:r>
            <a:r>
              <a:rPr lang="fr-FR" sz="1800" dirty="0"/>
              <a:t>)</a:t>
            </a:r>
          </a:p>
          <a:p>
            <a:pPr rtl="0"/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3D423A-B7EB-D6C6-ECF1-9543F6A148E6}"/>
              </a:ext>
            </a:extLst>
          </p:cNvPr>
          <p:cNvSpPr txBox="1"/>
          <p:nvPr/>
        </p:nvSpPr>
        <p:spPr>
          <a:xfrm>
            <a:off x="574758" y="1790086"/>
            <a:ext cx="43538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Installation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@IPv4 publique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Prometheus Node Exporter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Docker &amp; </a:t>
            </a:r>
            <a:r>
              <a:rPr lang="fr-FR" sz="2200" dirty="0" err="1">
                <a:solidFill>
                  <a:schemeClr val="bg1"/>
                </a:solidFill>
              </a:rPr>
              <a:t>add</a:t>
            </a:r>
            <a:r>
              <a:rPr lang="fr-FR" sz="2200" dirty="0">
                <a:solidFill>
                  <a:schemeClr val="bg1"/>
                </a:solidFill>
              </a:rPr>
              <a:t> group to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Renommer l’instance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DNS &amp; reverse proxy</a:t>
            </a:r>
          </a:p>
          <a:p>
            <a:r>
              <a:rPr lang="fr-FR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DCBA63-8467-FEDD-945D-CCDB9B7AA861}"/>
              </a:ext>
            </a:extLst>
          </p:cNvPr>
          <p:cNvSpPr txBox="1"/>
          <p:nvPr/>
        </p:nvSpPr>
        <p:spPr>
          <a:xfrm>
            <a:off x="420914" y="171692"/>
            <a:ext cx="1013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+mj-lt"/>
                <a:ea typeface="+mj-ea"/>
                <a:cs typeface="+mj-cs"/>
              </a:rPr>
              <a:t>Terraform</a:t>
            </a:r>
          </a:p>
          <a:p>
            <a:pPr algn="ctr"/>
            <a:r>
              <a:rPr lang="fr-FR" sz="2400" b="1" dirty="0">
                <a:latin typeface="+mj-lt"/>
                <a:ea typeface="+mj-ea"/>
                <a:cs typeface="+mj-cs"/>
              </a:rPr>
              <a:t>Déploie l’infrastructure Diamond  </a:t>
            </a:r>
            <a:r>
              <a:rPr lang="fr-FR" sz="24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  </a:t>
            </a:r>
            <a:r>
              <a:rPr lang="fr-FR" sz="2400" b="1" dirty="0">
                <a:latin typeface="+mj-lt"/>
                <a:ea typeface="+mj-ea"/>
                <a:cs typeface="+mj-cs"/>
              </a:rPr>
              <a:t>7 VM AWS Cloud</a:t>
            </a:r>
          </a:p>
        </p:txBody>
      </p:sp>
    </p:spTree>
    <p:extLst>
      <p:ext uri="{BB962C8B-B14F-4D97-AF65-F5344CB8AC3E}">
        <p14:creationId xmlns:p14="http://schemas.microsoft.com/office/powerpoint/2010/main" val="192721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B163-BA3B-638C-83C0-23CFFC314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2BC5E3-09AC-9B9D-F0C9-9440E5D6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BA4BDF-8A0A-9CA3-8C28-FB03BEE7D37F}"/>
              </a:ext>
            </a:extLst>
          </p:cNvPr>
          <p:cNvSpPr txBox="1"/>
          <p:nvPr/>
        </p:nvSpPr>
        <p:spPr>
          <a:xfrm>
            <a:off x="420914" y="171692"/>
            <a:ext cx="1013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+mj-lt"/>
                <a:ea typeface="+mj-ea"/>
                <a:cs typeface="+mj-cs"/>
              </a:rPr>
              <a:t>Terraform</a:t>
            </a:r>
          </a:p>
          <a:p>
            <a:pPr algn="ctr"/>
            <a:r>
              <a:rPr lang="fr-FR" sz="2400" b="1" dirty="0">
                <a:latin typeface="+mj-lt"/>
                <a:ea typeface="+mj-ea"/>
                <a:cs typeface="+mj-cs"/>
              </a:rPr>
              <a:t>Déploie l’infrastructure Diamond  </a:t>
            </a:r>
            <a:r>
              <a:rPr lang="fr-FR" sz="24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  </a:t>
            </a:r>
            <a:r>
              <a:rPr lang="fr-FR" sz="2400" b="1" dirty="0">
                <a:latin typeface="+mj-lt"/>
                <a:ea typeface="+mj-ea"/>
                <a:cs typeface="+mj-cs"/>
              </a:rPr>
              <a:t>7 VM AWS Cloud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5078CF-2323-0B06-8BDA-1D48618C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" y="1563915"/>
            <a:ext cx="10130970" cy="44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7F9A-970E-88FB-2E43-B7604D81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B93D2-4E23-8530-7CAF-478C8F28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BD8644-4100-691D-BDD2-14EE686FCB6E}"/>
              </a:ext>
            </a:extLst>
          </p:cNvPr>
          <p:cNvSpPr txBox="1"/>
          <p:nvPr/>
        </p:nvSpPr>
        <p:spPr>
          <a:xfrm>
            <a:off x="420914" y="171692"/>
            <a:ext cx="1013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+mj-lt"/>
                <a:ea typeface="+mj-ea"/>
                <a:cs typeface="+mj-cs"/>
              </a:rPr>
              <a:t>Déploiement &amp; Ansible</a:t>
            </a:r>
          </a:p>
          <a:p>
            <a:pPr algn="ctr"/>
            <a:r>
              <a:rPr lang="fr-FR" sz="2400" b="1" dirty="0">
                <a:latin typeface="+mj-lt"/>
                <a:ea typeface="+mj-ea"/>
                <a:cs typeface="+mj-cs"/>
              </a:rPr>
              <a:t>Déploie les services Diamond  </a:t>
            </a:r>
            <a:r>
              <a:rPr lang="fr-FR" sz="24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  </a:t>
            </a:r>
            <a:r>
              <a:rPr lang="fr-FR" sz="2400" b="1" dirty="0">
                <a:latin typeface="+mj-lt"/>
                <a:ea typeface="+mj-ea"/>
                <a:cs typeface="+mj-cs"/>
              </a:rPr>
              <a:t>7 VM AWS Cloud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F199AE-67D6-5B6C-D24D-02262A2A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77663"/>
            <a:ext cx="5921828" cy="52288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26CA66-108C-7F67-4C35-9701E91C2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14" y="2424221"/>
            <a:ext cx="4659085" cy="12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33C8-5D1A-9D39-F6CF-514BDB4A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AE52A5-9EE9-9A74-BA8F-8BAA8CC0BD29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Prestashop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6158E8-2753-CF1C-040E-0B51B3858715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Prestashop</a:t>
            </a:r>
            <a:r>
              <a:rPr lang="fr-FR" sz="2000" dirty="0"/>
              <a:t> est déployé sur </a:t>
            </a:r>
            <a:r>
              <a:rPr lang="fr-FR" sz="2000" b="1" dirty="0"/>
              <a:t>Diamond</a:t>
            </a:r>
            <a:r>
              <a:rPr lang="fr-FR" sz="2000" dirty="0"/>
              <a:t>, bénéficie de toutes les avantages de cette plateforme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E519C2-4C54-89B4-7FE7-81310B4F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72" y="1873855"/>
            <a:ext cx="7395881" cy="48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758D-CA39-4485-1F37-AB240F4B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FDA9A3A-2C7F-C048-9DF2-772FE4C3DCDA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Prestashop Landing Page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62C982-05EB-EE79-B20D-699BA2DCED83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Application </a:t>
            </a:r>
            <a:r>
              <a:rPr lang="fr-FR" sz="2000" dirty="0" err="1"/>
              <a:t>NodeJs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DFCF89-7F7F-9D5F-08B7-E60FCA1E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" y="1637161"/>
            <a:ext cx="5105219" cy="2510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032829-DFB7-797F-D3A1-A4BE7B0D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4147857"/>
            <a:ext cx="5105218" cy="23481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BC2CD3-2203-29B6-CD66-D725E944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28" y="1873854"/>
            <a:ext cx="4166665" cy="40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A0E9-9625-A1A3-30F5-554D0A60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A98FEC-26D4-DFE6-7D6E-4CDF57CDC262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Jenkins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304C76-9B79-0E72-DA22-392CE0AC35C2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Pipeline CI/CD/CD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D2D278-5370-7904-A9B9-671234E1BCC1}"/>
              </a:ext>
            </a:extLst>
          </p:cNvPr>
          <p:cNvSpPr txBox="1"/>
          <p:nvPr/>
        </p:nvSpPr>
        <p:spPr>
          <a:xfrm>
            <a:off x="1378034" y="1581466"/>
            <a:ext cx="4000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Prestashop-landing-page</a:t>
            </a:r>
          </a:p>
          <a:p>
            <a:r>
              <a:rPr lang="fr-FR" sz="1600" dirty="0" err="1"/>
              <a:t>Webhook</a:t>
            </a:r>
            <a:r>
              <a:rPr lang="fr-FR" sz="1600" dirty="0"/>
              <a:t>: </a:t>
            </a:r>
            <a:r>
              <a:rPr lang="fr-FR" sz="1600" dirty="0" err="1"/>
              <a:t>Github</a:t>
            </a:r>
            <a:r>
              <a:rPr lang="fr-FR" sz="1600" dirty="0"/>
              <a:t>, </a:t>
            </a:r>
            <a:r>
              <a:rPr lang="fr-FR" sz="1600" dirty="0" err="1"/>
              <a:t>Gitdocker</a:t>
            </a:r>
            <a:r>
              <a:rPr lang="fr-FR" sz="1600" dirty="0"/>
              <a:t>, </a:t>
            </a:r>
            <a:r>
              <a:rPr lang="fr-FR" sz="1600" dirty="0" err="1"/>
              <a:t>SonarQube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DDB4A2-AA29-4B34-94F1-1E9317D8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2489945"/>
            <a:ext cx="6515634" cy="29603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7FB7133-01EE-0400-2C14-22F8300C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352675"/>
            <a:ext cx="3029373" cy="24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8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ACD21-AECE-CA17-F58A-45A38D76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C47275E-2B56-D2DD-AF94-AB2B24194AB8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bg1"/>
                </a:solidFill>
              </a:rPr>
              <a:t>SonarQube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A3ED1B-C852-666F-EDBB-E1620B312E04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Scan projets, </a:t>
            </a:r>
            <a:r>
              <a:rPr lang="fr-FR" sz="2000" dirty="0" err="1"/>
              <a:t>Quality</a:t>
            </a:r>
            <a:r>
              <a:rPr lang="fr-FR" sz="2000" dirty="0"/>
              <a:t> </a:t>
            </a:r>
            <a:r>
              <a:rPr lang="fr-FR" sz="2000" dirty="0" err="1"/>
              <a:t>Gate</a:t>
            </a:r>
            <a:r>
              <a:rPr lang="fr-FR" sz="2000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30CE98-26A7-74F9-62EE-956C9A1B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4" y="1873853"/>
            <a:ext cx="4641820" cy="18369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31E18D-CE90-9954-A393-0886231ED836}"/>
              </a:ext>
            </a:extLst>
          </p:cNvPr>
          <p:cNvSpPr txBox="1"/>
          <p:nvPr/>
        </p:nvSpPr>
        <p:spPr>
          <a:xfrm>
            <a:off x="467832" y="3886200"/>
            <a:ext cx="343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Quality</a:t>
            </a:r>
            <a:r>
              <a:rPr lang="fr-FR" sz="1600" dirty="0"/>
              <a:t> </a:t>
            </a:r>
            <a:r>
              <a:rPr lang="fr-FR" sz="1600" dirty="0" err="1"/>
              <a:t>Gate</a:t>
            </a:r>
            <a:r>
              <a:rPr lang="fr-FR" sz="1600" dirty="0"/>
              <a:t>: Code-</a:t>
            </a:r>
            <a:r>
              <a:rPr lang="fr-FR" sz="1600" dirty="0" err="1"/>
              <a:t>Smells</a:t>
            </a:r>
            <a:r>
              <a:rPr lang="fr-FR" sz="1600" dirty="0"/>
              <a:t> Seuil à 0</a:t>
            </a:r>
          </a:p>
          <a:p>
            <a:endParaRPr lang="fr-FR" sz="1600" dirty="0"/>
          </a:p>
          <a:p>
            <a:r>
              <a:rPr lang="fr-FR" sz="1600" dirty="0" err="1"/>
              <a:t>Webhook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ABE921-D4C8-4ED6-2246-E7CE4C80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04" y="1826007"/>
            <a:ext cx="5283890" cy="30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3866-DE45-E1E0-D412-5509C13C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122076D-309E-F0FA-58DA-CE74AF91BA7C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Prometheus-Grafana-</a:t>
            </a:r>
            <a:r>
              <a:rPr lang="fr-FR" sz="2800" b="1" dirty="0" err="1">
                <a:solidFill>
                  <a:schemeClr val="bg1"/>
                </a:solidFill>
              </a:rPr>
              <a:t>AlertManager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9C1F0F-A9DC-D65D-F1CF-596ED414B2C0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Supervision &amp; Monitoring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1DB88F-514F-E9B6-D134-A75A3553EB30}"/>
              </a:ext>
            </a:extLst>
          </p:cNvPr>
          <p:cNvSpPr txBox="1"/>
          <p:nvPr/>
        </p:nvSpPr>
        <p:spPr>
          <a:xfrm>
            <a:off x="797441" y="1533806"/>
            <a:ext cx="343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Prometheus Node Exporter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93A182-4856-3EC6-B175-1B2B9E14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" y="1814022"/>
            <a:ext cx="3763925" cy="17331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2BAD56-2F51-BF1D-80D2-4138F5212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67" y="1645405"/>
            <a:ext cx="5714156" cy="2188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FCDB75-BC30-0544-C25E-F0103826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666" y="3954342"/>
            <a:ext cx="4161325" cy="25165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6E8AC3D-44D3-A56A-6E03-C791EA084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58" y="4074409"/>
            <a:ext cx="4518838" cy="23418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82C0C4-4ED2-C3C5-3497-41A935D77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470" y="3098094"/>
            <a:ext cx="2498652" cy="22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9777-92E6-1A7B-9713-F4CB74878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026125-1FC8-7C28-87FE-404F80EEEF4D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Portainer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5A2A6F-8E57-5773-E746-C3A85562E64C}"/>
              </a:ext>
            </a:extLst>
          </p:cNvPr>
          <p:cNvSpPr txBox="1"/>
          <p:nvPr/>
        </p:nvSpPr>
        <p:spPr>
          <a:xfrm>
            <a:off x="1146629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Gestion des conteneurs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7D1221-3240-EAE2-6D84-D159B5C5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18" y="1736982"/>
            <a:ext cx="9326764" cy="41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61610-64B0-12B7-340E-C0017AD5B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8B48307-5E77-85CB-AFAF-57F44CBB4667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Portainer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6A0822-CF39-D411-7655-CAAF7C711E2B}"/>
              </a:ext>
            </a:extLst>
          </p:cNvPr>
          <p:cNvSpPr txBox="1"/>
          <p:nvPr/>
        </p:nvSpPr>
        <p:spPr>
          <a:xfrm>
            <a:off x="1158661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Gestion de projet - Gantt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3AF88C-F790-2D95-BBCF-131D1D29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7" y="1873854"/>
            <a:ext cx="7507706" cy="35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282458"/>
            <a:ext cx="10439400" cy="2118341"/>
          </a:xfrm>
        </p:spPr>
        <p:txBody>
          <a:bodyPr rtlCol="0"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Projet de stage 08/07 – 30/08/2024 (2 mois)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>
                <a:solidFill>
                  <a:srgbClr val="FF0000"/>
                </a:solidFill>
              </a:rPr>
              <a:t>Stage:  </a:t>
            </a:r>
            <a:r>
              <a:rPr lang="fr-FR" sz="900" b="1" dirty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0070C0"/>
                </a:solidFill>
              </a:rPr>
              <a:t>Automatiser le déploiement d’une infrastructure dans le cloud</a:t>
            </a:r>
            <a:br>
              <a:rPr lang="fr-FR" sz="2400" b="1" dirty="0">
                <a:solidFill>
                  <a:srgbClr val="0070C0"/>
                </a:solidFill>
              </a:rPr>
            </a:br>
            <a:r>
              <a:rPr lang="fr-FR" sz="2400" b="1" dirty="0">
                <a:solidFill>
                  <a:srgbClr val="0070C0"/>
                </a:solidFill>
              </a:rPr>
              <a:t>avec DevOps</a:t>
            </a: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EEB8D75-3618-34E0-0A4F-9F558699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248410"/>
            <a:ext cx="3668806" cy="6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66FD9-7D28-232B-1C74-4A50A6A5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D2EECA2-E785-834B-3D5A-946C31D4384B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Kubernetes (</a:t>
            </a:r>
            <a:r>
              <a:rPr lang="fr-FR" sz="2800" b="1" dirty="0" err="1">
                <a:solidFill>
                  <a:schemeClr val="bg1"/>
                </a:solidFill>
              </a:rPr>
              <a:t>minikube</a:t>
            </a:r>
            <a:r>
              <a:rPr lang="fr-F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942789-66DE-024B-666F-682BD8C1CECB}"/>
              </a:ext>
            </a:extLst>
          </p:cNvPr>
          <p:cNvSpPr txBox="1"/>
          <p:nvPr/>
        </p:nvSpPr>
        <p:spPr>
          <a:xfrm>
            <a:off x="1158661" y="1179457"/>
            <a:ext cx="96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Orchestration des conteneurs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392E8F-A423-8EB4-0451-5589D582176E}"/>
              </a:ext>
            </a:extLst>
          </p:cNvPr>
          <p:cNvSpPr txBox="1"/>
          <p:nvPr/>
        </p:nvSpPr>
        <p:spPr>
          <a:xfrm>
            <a:off x="673767" y="1780673"/>
            <a:ext cx="306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Prestashop-landing-page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Kubernetes </a:t>
            </a:r>
            <a:r>
              <a:rPr lang="fr-FR" dirty="0" err="1"/>
              <a:t>dashboard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Kubectl</a:t>
            </a:r>
            <a:r>
              <a:rPr lang="fr-FR" dirty="0"/>
              <a:t>, YML </a:t>
            </a:r>
            <a:r>
              <a:rPr lang="fr-FR" dirty="0" err="1"/>
              <a:t>deployment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D84042-E3D9-D339-0270-21181917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5" y="3909366"/>
            <a:ext cx="4863765" cy="17008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CD38FF2-4226-F648-78D3-A3B4317B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536" y="1670256"/>
            <a:ext cx="3482590" cy="21286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2EB099-BB39-0C07-72BA-800CB225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931" y="3925999"/>
            <a:ext cx="5265544" cy="17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A13B7-6722-D211-FE34-26531CC20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DBCDF8-5E4D-B366-7682-D1DE64134CC8}"/>
              </a:ext>
            </a:extLst>
          </p:cNvPr>
          <p:cNvSpPr/>
          <p:nvPr/>
        </p:nvSpPr>
        <p:spPr>
          <a:xfrm>
            <a:off x="5026975" y="1540245"/>
            <a:ext cx="6590267" cy="41950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Restore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>
                <a:solidFill>
                  <a:schemeClr val="bg1"/>
                </a:solidFill>
              </a:rPr>
              <a:t>Backup_DIR</a:t>
            </a:r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Nom du Service</a:t>
            </a:r>
          </a:p>
          <a:p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CADB32-C967-A3ED-0121-3D79AF8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31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FEEB6310-B4CB-FB07-6DA4-23204AF5F7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4471" y="1540245"/>
            <a:ext cx="2927988" cy="476607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>
                <a:solidFill>
                  <a:schemeClr val="bg1"/>
                </a:solidFill>
              </a:rPr>
              <a:t>Backup</a:t>
            </a:r>
          </a:p>
          <a:p>
            <a:pPr marL="0" indent="0" rtl="0"/>
            <a:endParaRPr lang="fr-FR" sz="22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CC51B6-BE58-41BF-6A06-E6D453517E6D}"/>
              </a:ext>
            </a:extLst>
          </p:cNvPr>
          <p:cNvSpPr txBox="1"/>
          <p:nvPr/>
        </p:nvSpPr>
        <p:spPr>
          <a:xfrm>
            <a:off x="574758" y="1802118"/>
            <a:ext cx="4353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Backup &amp; Restore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Conteneurs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Volumes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Dépendances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>
                <a:solidFill>
                  <a:schemeClr val="bg1"/>
                </a:solidFill>
              </a:rPr>
              <a:t>Backup_DIR</a:t>
            </a:r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Nom du Service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63451E-1695-75E0-EDD6-95E8FFDD7287}"/>
              </a:ext>
            </a:extLst>
          </p:cNvPr>
          <p:cNvSpPr txBox="1"/>
          <p:nvPr/>
        </p:nvSpPr>
        <p:spPr>
          <a:xfrm>
            <a:off x="420914" y="171692"/>
            <a:ext cx="10130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+mj-lt"/>
                <a:ea typeface="+mj-ea"/>
                <a:cs typeface="+mj-cs"/>
              </a:rPr>
              <a:t>Backup &amp; Restore</a:t>
            </a:r>
          </a:p>
          <a:p>
            <a:pPr algn="ctr"/>
            <a:r>
              <a:rPr lang="fr-FR" sz="2400" b="1" dirty="0">
                <a:latin typeface="+mj-lt"/>
                <a:ea typeface="+mj-ea"/>
                <a:cs typeface="+mj-cs"/>
              </a:rPr>
              <a:t>Services Diamond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035639-FC44-2255-0E28-76D3614C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76" y="2148830"/>
            <a:ext cx="5483166" cy="15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32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>
                <a:solidFill>
                  <a:schemeClr val="bg1"/>
                </a:solidFill>
              </a:rPr>
              <a:t>Diamond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L’application est customisable selon les besoins spécifiques du client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/>
              <a:t>Diamond</a:t>
            </a:r>
          </a:p>
          <a:p>
            <a:r>
              <a:rPr lang="fr-FR" sz="2200" dirty="0"/>
              <a:t>Est une application sécurisée et déployable facilement, </a:t>
            </a:r>
          </a:p>
          <a:p>
            <a:r>
              <a:rPr lang="fr-FR" sz="2200" dirty="0"/>
              <a:t>Utilise des technologies de pointe DevOps qui entrainent de révolutionner les solutions informatiques (Containerisation &amp; </a:t>
            </a:r>
            <a:r>
              <a:rPr lang="fr-FR" sz="2200" dirty="0" err="1"/>
              <a:t>IaC</a:t>
            </a:r>
            <a:r>
              <a:rPr lang="fr-FR" sz="2200" dirty="0"/>
              <a:t>)</a:t>
            </a:r>
          </a:p>
          <a:p>
            <a:r>
              <a:rPr lang="fr-FR" sz="2200" dirty="0"/>
              <a:t>Plateforme portable et extensible </a:t>
            </a:r>
            <a:r>
              <a:rPr lang="fr-FR" sz="2200" dirty="0">
                <a:sym typeface="Wingdings" panose="05000000000000000000" pitchFamily="2" charset="2"/>
              </a:rPr>
              <a:t> </a:t>
            </a:r>
            <a:r>
              <a:rPr lang="fr-FR" sz="2200" dirty="0"/>
              <a:t>Un nouveau service (application)</a:t>
            </a:r>
          </a:p>
          <a:p>
            <a:r>
              <a:rPr lang="fr-FR" sz="2200" dirty="0"/>
              <a:t>L’aspect sécurité dans ce projet fait la particularité de cette application </a:t>
            </a:r>
            <a:r>
              <a:rPr lang="fr-FR" sz="2200" dirty="0">
                <a:sym typeface="Wingdings" panose="05000000000000000000" pitchFamily="2" charset="2"/>
              </a:rPr>
              <a:t>: </a:t>
            </a:r>
            <a:r>
              <a:rPr lang="fr-FR" sz="2200" b="1" dirty="0">
                <a:sym typeface="Wingdings" panose="05000000000000000000" pitchFamily="2" charset="2"/>
              </a:rPr>
              <a:t>DevSecOps</a:t>
            </a:r>
            <a:endParaRPr lang="fr-FR" sz="2200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33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l’entreprise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Clients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pPr rtl="0"/>
            <a:r>
              <a:rPr lang="fr-FR" dirty="0"/>
              <a:t>RATP &amp; SNCF</a:t>
            </a:r>
          </a:p>
          <a:p>
            <a:pPr rtl="0"/>
            <a:r>
              <a:rPr lang="fr-FR" dirty="0"/>
              <a:t>Cartier &amp; Channel</a:t>
            </a:r>
          </a:p>
          <a:p>
            <a:pPr rtl="0"/>
            <a:r>
              <a:rPr lang="fr-FR" dirty="0"/>
              <a:t>Médiaposte &amp; Crédit mutuel</a:t>
            </a:r>
          </a:p>
          <a:p>
            <a:pPr rtl="0"/>
            <a:r>
              <a:rPr lang="fr-FR" dirty="0"/>
              <a:t>EDF</a:t>
            </a:r>
          </a:p>
          <a:p>
            <a:pPr rtl="0"/>
            <a:r>
              <a:rPr lang="fr-FR" dirty="0"/>
              <a:t>Education Nationale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Identité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/>
              <a:t>Nom: </a:t>
            </a:r>
            <a:r>
              <a:rPr lang="fr-FR" sz="2200" b="1" i="0" u="none" strike="noStrike" dirty="0">
                <a:effectLst/>
                <a:latin typeface="Twentieth Century"/>
              </a:rPr>
              <a:t>GOZAIMASS Consulting</a:t>
            </a:r>
          </a:p>
          <a:p>
            <a:pPr rtl="0"/>
            <a:r>
              <a:rPr lang="fr-FR" sz="2200" b="1" dirty="0"/>
              <a:t>Nature: SARL, plus de 10 ans</a:t>
            </a:r>
          </a:p>
          <a:p>
            <a:pPr rtl="0"/>
            <a:r>
              <a:rPr lang="fr-FR" sz="2200" dirty="0"/>
              <a:t>Domiciliation: Paris  75012</a:t>
            </a:r>
          </a:p>
          <a:p>
            <a:pPr rtl="0"/>
            <a:r>
              <a:rPr lang="fr-FR" sz="2200" b="1" dirty="0"/>
              <a:t>Activités </a:t>
            </a:r>
            <a:r>
              <a:rPr lang="fr-FR" sz="2200" dirty="0"/>
              <a:t>: Conseil en systèmes et logiciels informatiques (</a:t>
            </a:r>
            <a:r>
              <a:rPr lang="fr-FR" sz="2200" b="1" dirty="0"/>
              <a:t>http://www.gozaimass.io</a:t>
            </a:r>
            <a:r>
              <a:rPr lang="fr-FR" sz="2200" dirty="0"/>
              <a:t>)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proposant un même service sont de plus en plus nombreuses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sont de plus en plus interconnectées entre elles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formations sont de plus en plus pratiques que seulement théoriques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freelances IT ont de plus en plus mal de proposer des solutions sécurisées clé en mains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Définition du problème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Constat: dans le domaine de l’IT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 complexes et longues</a:t>
            </a:r>
          </a:p>
          <a:p>
            <a:pPr marL="0" indent="0">
              <a:buNone/>
            </a:pPr>
            <a:endParaRPr lang="fr-FR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sécurisés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supervisés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monitorés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restaurables</a:t>
            </a:r>
            <a:endParaRPr lang="fr-FR" sz="2200" dirty="0"/>
          </a:p>
          <a:p>
            <a:pPr marL="0" indent="0" rtl="0">
              <a:buNone/>
            </a:pPr>
            <a:endParaRPr lang="fr-FR" sz="2200" dirty="0"/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en-HK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Manque des </a:t>
            </a:r>
            <a:r>
              <a:rPr lang="en-HK" sz="2200" dirty="0" err="1"/>
              <a:t>compétences</a:t>
            </a:r>
            <a:r>
              <a:rPr lang="en-HK" sz="2200" dirty="0"/>
              <a:t> </a:t>
            </a:r>
            <a:r>
              <a:rPr lang="en-HK" sz="2200" dirty="0" err="1"/>
              <a:t>expérimentées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déploiement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migration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sécurisation</a:t>
            </a:r>
            <a:endParaRPr lang="fr-FR" sz="2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6B7CC2-F837-FA73-3743-42E3D11C00E1}"/>
              </a:ext>
            </a:extLst>
          </p:cNvPr>
          <p:cNvSpPr txBox="1"/>
          <p:nvPr/>
        </p:nvSpPr>
        <p:spPr>
          <a:xfrm>
            <a:off x="3642610" y="494675"/>
            <a:ext cx="52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</a:rPr>
              <a:t>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9219" y="4312230"/>
            <a:ext cx="5630165" cy="1953455"/>
          </a:xfrm>
        </p:spPr>
        <p:txBody>
          <a:bodyPr rtlCol="0"/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F4 - 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F5 - 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F6 - Désinstaller un ou plusieurs services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11417908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L’objectif de ProteusCode est de permettre à ses utilisateurs</a:t>
            </a:r>
            <a:endParaRPr lang="fr-FR" sz="3000" b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F1 - 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F2 - Sauvegarder manuellement et automatiquement toutes les données métiers d’un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F3 - Restaurer toutes les données métiers d’un ou plusieurs services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280099" y="4227850"/>
            <a:ext cx="5673441" cy="22127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096000" y="4227850"/>
            <a:ext cx="5673443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(suite)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1946275"/>
          </a:xfrm>
        </p:spPr>
        <p:txBody>
          <a:bodyPr rtlCol="0"/>
          <a:lstStyle/>
          <a:p>
            <a:pPr algn="l" rtl="0"/>
            <a:r>
              <a:rPr lang="fr-FR" dirty="0"/>
              <a:t>Encourage la coordination et la collaboration : </a:t>
            </a:r>
            <a:r>
              <a:rPr lang="fr-FR" dirty="0" err="1"/>
              <a:t>DevSecOps</a:t>
            </a:r>
            <a:endParaRPr lang="fr-FR" dirty="0"/>
          </a:p>
          <a:p>
            <a:pPr algn="l" rtl="0"/>
            <a:r>
              <a:rPr lang="fr-FR" dirty="0"/>
              <a:t>Assure le bon fonctionnement de l’application (Monitoring)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Gain de temps pour le client</a:t>
            </a:r>
          </a:p>
          <a:p>
            <a:pPr algn="l" rtl="0"/>
            <a:r>
              <a:rPr lang="fr-FR" dirty="0"/>
              <a:t>Augmentation de la productivité : gain financier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Application déployée peut interagir avec des modules et packages internes et externes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Répond aux besoins identifiés actuellement et peut être customisée par un contributeur pour des besoins spécifiques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1262</TotalTime>
  <Words>1495</Words>
  <Application>Microsoft Office PowerPoint</Application>
  <PresentationFormat>Grand écran</PresentationFormat>
  <Paragraphs>299</Paragraphs>
  <Slides>33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Liberation Serif</vt:lpstr>
      <vt:lpstr>Symbol</vt:lpstr>
      <vt:lpstr>Times New Roman</vt:lpstr>
      <vt:lpstr>Twentieth Century</vt:lpstr>
      <vt:lpstr>Wingdings</vt:lpstr>
      <vt:lpstr>Thème Office</vt:lpstr>
      <vt:lpstr>Diamond V1 </vt:lpstr>
      <vt:lpstr>Présentation </vt:lpstr>
      <vt:lpstr>  Projet de stage 08/07 – 30/08/2024 (2 mois)  Stage:   Automatiser le déploiement d’une infrastructure dans le cloud avec DevOps</vt:lpstr>
      <vt:lpstr>Présentation de l’entreprise</vt:lpstr>
      <vt:lpstr>Contexte</vt:lpstr>
      <vt:lpstr>Définition du problème</vt:lpstr>
      <vt:lpstr>Présentation PowerPoint</vt:lpstr>
      <vt:lpstr>Objectifs du projet</vt:lpstr>
      <vt:lpstr>Objectifs du projet (suite)</vt:lpstr>
      <vt:lpstr>Projet Diamond L’application sera à destination de tout client (particulier ou entreprise) souhaitant avoir une solution rapide et facile d’utilisation de n’importe où et n’importe quand</vt:lpstr>
      <vt:lpstr>Diamond : automatisée, sécurisée, facile à déployer, backup (sauvegarde &amp; restauration), undeploy (désinstallation) </vt:lpstr>
      <vt:lpstr>Présentation PowerPoint</vt:lpstr>
      <vt:lpstr>Périmètre du projet L’application sera à destination de tout client (particulier ou entreprise) souhaitant avoir une solution rapide et facile d’utilisation de n’importe où et n’importe quand</vt:lpstr>
      <vt:lpstr>Les contributeurs peuvent être: interne membre équipe projet, externe c’est un utilisateur X. demandes des modifications non réalisées par GOZAIMASS n’engage plus celle-ci sur la maintenance du produit,</vt:lpstr>
      <vt:lpstr>Les PERSONAS Diamond à pour objectif d’éliminer les frustrations exprimées par ces personnes.  Voici entre autres quelques frustrations que l’application va résoudre:  </vt:lpstr>
      <vt:lpstr>Mon Rôle dans le projet</vt:lpstr>
      <vt:lpstr>Exemple de recherche effectuée</vt:lpstr>
      <vt:lpstr>Sécurité - DevSecOps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381</cp:revision>
  <dcterms:created xsi:type="dcterms:W3CDTF">2024-07-03T11:37:20Z</dcterms:created>
  <dcterms:modified xsi:type="dcterms:W3CDTF">2024-10-04T00:16:36Z</dcterms:modified>
</cp:coreProperties>
</file>