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66" r:id="rId3"/>
    <p:sldId id="272" r:id="rId4"/>
    <p:sldId id="286" r:id="rId5"/>
    <p:sldId id="308" r:id="rId6"/>
    <p:sldId id="273" r:id="rId7"/>
    <p:sldId id="282" r:id="rId8"/>
    <p:sldId id="302" r:id="rId9"/>
    <p:sldId id="293" r:id="rId10"/>
    <p:sldId id="289" r:id="rId11"/>
    <p:sldId id="307" r:id="rId12"/>
    <p:sldId id="303" r:id="rId13"/>
    <p:sldId id="298" r:id="rId14"/>
    <p:sldId id="301" r:id="rId15"/>
    <p:sldId id="300" r:id="rId16"/>
    <p:sldId id="304" r:id="rId17"/>
    <p:sldId id="305" r:id="rId18"/>
    <p:sldId id="306" r:id="rId1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810" autoAdjust="0"/>
  </p:normalViewPr>
  <p:slideViewPr>
    <p:cSldViewPr snapToGrid="0" showGuides="1">
      <p:cViewPr varScale="1">
        <p:scale>
          <a:sx n="71" d="100"/>
          <a:sy n="71" d="100"/>
        </p:scale>
        <p:origin x="69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6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9F922E-7945-432A-9D31-3F9D57CB5C5C}" type="datetime1">
              <a:rPr lang="fr-FR" smtClean="0"/>
              <a:t>03/10/2024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D2DFAA7-D3C3-4D01-9299-453E25D16D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DA65FAC-8D00-4B8B-BF17-28514BAF2ABF}" type="datetime1">
              <a:rPr lang="fr-FR" noProof="0" smtClean="0"/>
              <a:t>03/10/2024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C51814-3B91-4036-94D2-3977634EE214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11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470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203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163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377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344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236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77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865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213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26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480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064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300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421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884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rtlCol="0"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rtlCol="0" anchor="ctr">
            <a:no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476250"/>
            <a:ext cx="5795963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3" name="Espace réservé d’image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rtlCol="0" anchor="b">
            <a:no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19198" y="3073967"/>
            <a:ext cx="5272764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3" name="Espace réservé d’image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rtlCol="0" anchor="ctr">
            <a:no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489370" y="1783832"/>
            <a:ext cx="4402592" cy="3290338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3" name="Espace réservé d’image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68071"/>
            <a:ext cx="10515600" cy="805542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9" name="Rectangle 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Espace réservé d’image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3" name="Espace réservé d’image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rtlCol="0"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rtlCol="0"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3" name="Espace réservé d’image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rtlCol="0"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1026" y="1724025"/>
            <a:ext cx="314325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451282" y="1712119"/>
            <a:ext cx="314280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1357414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1" name="Espace réservé d’image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48474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rtlCol="0"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3808206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08236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rtlCol="0" anchor="b">
            <a:no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09563" y="3118775"/>
            <a:ext cx="2927311" cy="3081999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71475" y="3118776"/>
            <a:ext cx="2926800" cy="3081922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1" name="Rectangle 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’image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rtlCol="0" anchor="ctr">
            <a:noAutofit/>
          </a:bodyPr>
          <a:lstStyle>
            <a:lvl1pPr algn="ctr"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28091" y="2424864"/>
            <a:ext cx="4132800" cy="28332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722820" y="2424864"/>
            <a:ext cx="4131850" cy="2832101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Espace réservé d’image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5" name="Espace réservé d’image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04445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004445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’image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786099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786099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3636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3636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830620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830620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rtlCol="0"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1798" y="2910543"/>
            <a:ext cx="5058000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61798" y="3523420"/>
            <a:ext cx="5058000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142" y="2910543"/>
            <a:ext cx="5058397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95142" y="3523420"/>
            <a:ext cx="5058397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1797" y="3634443"/>
            <a:ext cx="5630165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61797" y="4247320"/>
            <a:ext cx="5630165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1476" y="3634443"/>
            <a:ext cx="5582064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71476" y="4247320"/>
            <a:ext cx="5582064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’image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6" name="Espace réservé d’image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610169" y="3956706"/>
            <a:ext cx="5109021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610169" y="4569583"/>
            <a:ext cx="5109021" cy="141211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9836" y="1462743"/>
            <a:ext cx="5108400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39836" y="2075621"/>
            <a:ext cx="5108400" cy="13914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’image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8" name="Espace réservé d’image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ce réservé d’image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6300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5" name="Espace réservé d’image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29813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6" name="Espace réservé d’image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44524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8" name="Espace réservé d’image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659235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1" name="Espace réservé du texte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2" name="Espace réservé du texte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3" name="Espace réservé du texte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6168473" cy="758824"/>
          </a:xfrm>
        </p:spPr>
        <p:txBody>
          <a:bodyPr rtlCol="0"/>
          <a:lstStyle/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9" name="Triangle isocè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4" name="Triangle isocè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5" name="Espace réservé d’image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33588" y="561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6" name="Espace réservé d’image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421034" y="2847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7" name="Espace réservé d’image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33588" y="5133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8" name="Espace réservé d’image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u texte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8" name="Espace réservé du texte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9" name="Espace réservé du texte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6" y="4079083"/>
            <a:ext cx="4416424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du sous-titre du masque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8" name="Espace réservé d’image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20" name="Espace réservé d’image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66711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’image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08135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6" name="Espace réservé d’image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4955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7" name="Espace réservé d’image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43508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8" name="Espace réservé du texte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1" name="Espace réservé du texte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2" name="Espace réservé du texte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8" name="Espace réservé d’image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space réservé du texte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1" name="Espace réservé du texte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2" name="Espace réservé du texte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3" name="Espace réservé d’image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27571" y="1437538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4" name="Espace réservé d’image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227571" y="27156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5" name="Espace réservé d’image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227571" y="4043892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6" name="Espace réservé d’image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27571" y="53682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3" name="Espace réservé d’image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473" y="1713955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9" name="Espace réservé du texte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5" name="Espace réservé du texte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9" name="Espace réservé du texte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50" name="Espace réservé du texte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51" name="Espace réservé d’image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615473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2" name="Espace réservé d’image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15151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3" name="Espace réservé d’image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415151" y="1713954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1" name="Rectangle 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space réservé d’image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7420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8" name="Espace réservé d’image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412045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9" name="Espace réservé d’image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56669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0" name="Espace réservé d’image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01294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1" name="Espace réservé du texte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3" name="Espace réservé du texte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7" name="Espace réservé du texte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8" name="Espace réservé du texte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1" name="Espace réservé du texte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2" name="Espace réservé du texte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4" name="Espace réservé du texte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space réservé d’image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7420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8" name="Espace réservé d’image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412045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9" name="Espace réservé d’image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56669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0" name="Espace réservé d’image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01294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1" name="Espace réservé du texte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3" name="Espace réservé du texte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7" name="Espace réservé du texte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8" name="Espace réservé du texte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1" name="Espace réservé du texte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2" name="Espace réservé du texte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4" name="Espace réservé du texte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graphique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4900613" y="1233488"/>
            <a:ext cx="699135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6100" y="1450975"/>
            <a:ext cx="4065588" cy="4552950"/>
          </a:xfrm>
        </p:spPr>
        <p:txBody>
          <a:bodyPr rtlCol="0">
            <a:normAutofit/>
          </a:bodyPr>
          <a:lstStyle>
            <a:lvl1pPr>
              <a:buNone/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graphique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71475" y="1233488"/>
            <a:ext cx="115204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graphique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71475" y="1233488"/>
            <a:ext cx="7450621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40675" y="1233488"/>
            <a:ext cx="39512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graphique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81415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7" name="Espace réservé de graphique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379473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graphique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10622" y="1362696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9" name="Espace réservé de graphique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00682" y="3781218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0" name="Espace réservé de graphique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208643" y="1367561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1" name="Espace réservé de graphique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 hasCustomPrompt="1"/>
          </p:nvPr>
        </p:nvSpPr>
        <p:spPr>
          <a:xfrm>
            <a:off x="6198703" y="3786083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rtlCol="0"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 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1510507" y="5130801"/>
            <a:ext cx="9242424" cy="53340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du sous-titre du masque</a:t>
            </a:r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rtlCol="0"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ln>
                <a:noFill/>
              </a:ln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 rtlCol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6100" y="1638299"/>
            <a:ext cx="5346700" cy="438150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2603500"/>
            <a:ext cx="5495926" cy="357346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Espace réservé d’image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fr-FR" noProof="0"/>
              <a:t>Ajoutez une image ici</a:t>
            </a:r>
          </a:p>
        </p:txBody>
      </p:sp>
      <p:sp>
        <p:nvSpPr>
          <p:cNvPr id="7" name="Espace réservé d’image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fr-FR" noProof="0"/>
              <a:t>Ajoutez une image ici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3619500"/>
            <a:ext cx="3997325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3" name="Espace réservé d’image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4" name="Espace réservé d’image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03DC2DEF-D2FE-4B45-ABA4-9F153FD1C98A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4" y="1512889"/>
            <a:ext cx="5156237" cy="3262311"/>
          </a:xfrm>
        </p:spPr>
        <p:txBody>
          <a:bodyPr rtlCol="0">
            <a:normAutofit/>
          </a:bodyPr>
          <a:lstStyle/>
          <a:p>
            <a:pPr algn="ctr" rtl="0"/>
            <a:r>
              <a:rPr lang="fr-FR" dirty="0" err="1"/>
              <a:t>ProteusCode</a:t>
            </a:r>
            <a:r>
              <a:rPr lang="fr-FR" dirty="0"/>
              <a:t> V2</a:t>
            </a:r>
            <a:br>
              <a:rPr lang="fr-FR" dirty="0"/>
            </a:br>
            <a:endParaRPr lang="fr-FR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Projet DevOps – Solution IT</a:t>
            </a: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C60B770E-507E-4361-9D91-5007702BFC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7700" y="4518024"/>
            <a:ext cx="5372100" cy="147804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000" b="1" i="0" u="none" strike="noStrike" kern="120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ProteusCode</a:t>
            </a:r>
            <a:r>
              <a:rPr lang="fr-FR" sz="20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: automatisée, sécurisée, facile à déployer, backup (sauvegarde &amp; restauration), </a:t>
            </a:r>
            <a:r>
              <a:rPr lang="fr-FR" sz="2000" b="1" i="0" u="none" strike="noStrike" kern="120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undeploy</a:t>
            </a:r>
            <a:r>
              <a:rPr lang="fr-FR" sz="20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(désinstallation) 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C6BEE08E-D5C0-42E2-AB73-7CCC07B72E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4749" y="571500"/>
            <a:ext cx="5372096" cy="1781805"/>
          </a:xfrm>
        </p:spPr>
        <p:txBody>
          <a:bodyPr rtlCol="0"/>
          <a:lstStyle/>
          <a:p>
            <a:pPr algn="l" rtl="0"/>
            <a:r>
              <a:rPr lang="fr-FR" sz="2000" b="1" i="0" u="none" strike="noStrike" kern="120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ProteusCode</a:t>
            </a:r>
            <a:r>
              <a:rPr lang="fr-FR" sz="20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: utilise les pratiques DevOps (docker, containers, Ansible, </a:t>
            </a:r>
            <a:r>
              <a:rPr lang="fr-FR" sz="2000" b="1" i="0" u="none" strike="noStrike" kern="120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Terraform</a:t>
            </a:r>
            <a:r>
              <a:rPr lang="fr-FR" sz="20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Jenkins, </a:t>
            </a:r>
            <a:r>
              <a:rPr lang="fr-FR" sz="2000" b="1" i="0" u="none" strike="noStrike" kern="120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Sonarqube</a:t>
            </a:r>
            <a:r>
              <a:rPr lang="fr-FR" sz="20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</a:t>
            </a:r>
            <a:r>
              <a:rPr lang="fr-FR" sz="2000" b="1" i="0" u="none" strike="noStrike" kern="120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Kubernetes</a:t>
            </a:r>
            <a:r>
              <a:rPr lang="fr-FR" sz="20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 </a:t>
            </a:r>
          </a:p>
          <a:p>
            <a:pPr algn="l" rtl="0"/>
            <a:endParaRPr lang="fr-FR" sz="2000" dirty="0"/>
          </a:p>
          <a:p>
            <a:pPr algn="l" rtl="0"/>
            <a:r>
              <a:rPr lang="fr-FR" sz="2000" dirty="0"/>
              <a:t>Contraintes (coût): PC, MV, Cloud</a:t>
            </a:r>
          </a:p>
        </p:txBody>
      </p:sp>
      <p:pic>
        <p:nvPicPr>
          <p:cNvPr id="13" name="Espace réservé d’image 12">
            <a:extLst>
              <a:ext uri="{FF2B5EF4-FFF2-40B4-BE49-F238E27FC236}">
                <a16:creationId xmlns:a16="http://schemas.microsoft.com/office/drawing/2014/main" id="{C56F6876-F532-4396-8FC3-BEB43E626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5" name="Espace réservé d’image 14">
            <a:extLst>
              <a:ext uri="{FF2B5EF4-FFF2-40B4-BE49-F238E27FC236}">
                <a16:creationId xmlns:a16="http://schemas.microsoft.com/office/drawing/2014/main" id="{95339E7E-14EB-4886-A417-E9C84CA1E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D0BEB88-12D3-41F1-B6BA-706EF7480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 rtlCol="0"/>
          <a:lstStyle/>
          <a:p>
            <a:pPr rtl="0"/>
            <a:fld id="{03DC2DEF-D2FE-4B45-ABA4-9F153FD1C98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670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2EF829A-7A5C-345B-9D21-166CF3FF33F3}"/>
              </a:ext>
            </a:extLst>
          </p:cNvPr>
          <p:cNvSpPr txBox="1"/>
          <p:nvPr/>
        </p:nvSpPr>
        <p:spPr>
          <a:xfrm>
            <a:off x="1961297" y="361950"/>
            <a:ext cx="83058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Architecture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A637578-FBAD-26E8-F908-73002CDF2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948" y="4312218"/>
            <a:ext cx="3641090" cy="2596515"/>
          </a:xfrm>
          <a:prstGeom prst="rect">
            <a:avLst/>
          </a:prstGeom>
        </p:spPr>
      </p:pic>
      <p:pic>
        <p:nvPicPr>
          <p:cNvPr id="3" name="Espace réservé pour une image  2">
            <a:extLst>
              <a:ext uri="{FF2B5EF4-FFF2-40B4-BE49-F238E27FC236}">
                <a16:creationId xmlns:a16="http://schemas.microsoft.com/office/drawing/2014/main" id="{E2BFFE84-A583-0A4D-EB16-2D33A67A04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9073" b="9073"/>
          <a:stretch>
            <a:fillRect/>
          </a:stretch>
        </p:blipFill>
        <p:spPr>
          <a:xfrm>
            <a:off x="115649" y="1619166"/>
            <a:ext cx="7477457" cy="269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50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1117545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Périmètre du projet</a:t>
            </a:r>
            <a:br>
              <a:rPr lang="fr-FR" dirty="0"/>
            </a:br>
            <a:r>
              <a:rPr lang="fr-FR" sz="1800" dirty="0"/>
              <a:t>L’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 sera à destination de tout client (particulier ou entreprise) souhaitant avoir une solution rapide et facile d’utilisation de n’importe où et n’importe quand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12</a:t>
            </a:fld>
            <a:endParaRPr lang="fr-FR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4241C871-580D-4A29-A334-0208A8E47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739373"/>
            <a:ext cx="5630165" cy="518457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3000" b="0" dirty="0"/>
              <a:t>Les livrables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097C6D9-3930-4866-9E88-F17648880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472170"/>
            <a:ext cx="5630165" cy="1953455"/>
          </a:xfrm>
        </p:spPr>
        <p:txBody>
          <a:bodyPr rtlCol="0"/>
          <a:lstStyle/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Référentiel du projet</a:t>
            </a: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Cahier de charges</a:t>
            </a: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Spécifications fonctionnelles</a:t>
            </a: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Spécifications techniques</a:t>
            </a: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L’application </a:t>
            </a:r>
            <a:r>
              <a:rPr lang="fr-FR" sz="1800" dirty="0" err="1">
                <a:effectLst/>
                <a:latin typeface="Liberation Serif"/>
                <a:ea typeface="Liberation Serif"/>
                <a:cs typeface="Liberation Serif"/>
              </a:rPr>
              <a:t>ProteusCode</a:t>
            </a:r>
            <a:endParaRPr lang="fr-FR" sz="1800" dirty="0">
              <a:effectLst/>
              <a:latin typeface="Liberation Serif"/>
              <a:ea typeface="Liberation Serif"/>
              <a:cs typeface="Liberation Serif"/>
            </a:endParaRPr>
          </a:p>
          <a:p>
            <a:pPr marL="0" indent="0" rtl="0">
              <a:buNone/>
            </a:pP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1B8DC8C-1FD7-4773-B07E-7E4432766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709393"/>
            <a:ext cx="5582064" cy="518457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3000" b="0" dirty="0"/>
              <a:t>Les serveurs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1456" y="4287810"/>
            <a:ext cx="5724524" cy="2152805"/>
          </a:xfrm>
        </p:spPr>
        <p:txBody>
          <a:bodyPr rtlCol="0">
            <a:noAutofit/>
          </a:bodyPr>
          <a:lstStyle/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1 serveur Proteus</a:t>
            </a: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1 serveur pour les tests</a:t>
            </a: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1 serveur git de versionning des codes</a:t>
            </a:r>
          </a:p>
          <a:p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1 serveur pour cette version 2 du projet </a:t>
            </a:r>
            <a:r>
              <a:rPr lang="fr-FR" sz="1800" dirty="0" err="1">
                <a:effectLst/>
                <a:latin typeface="Liberation Serif"/>
                <a:ea typeface="Liberation Serif"/>
                <a:cs typeface="Liberation Serif"/>
              </a:rPr>
              <a:t>ProteusCode</a:t>
            </a:r>
            <a:endParaRPr lang="fr-FR" sz="2400" dirty="0"/>
          </a:p>
        </p:txBody>
      </p:sp>
      <p:pic>
        <p:nvPicPr>
          <p:cNvPr id="17" name="Espace réservé d’image 16">
            <a:extLst>
              <a:ext uri="{FF2B5EF4-FFF2-40B4-BE49-F238E27FC236}">
                <a16:creationId xmlns:a16="http://schemas.microsoft.com/office/drawing/2014/main" id="{38B0024B-0AD8-4DDB-8486-A9BD3A8E9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476" y="1593851"/>
            <a:ext cx="5582064" cy="1929569"/>
          </a:xfrm>
        </p:spPr>
      </p:pic>
      <p:pic>
        <p:nvPicPr>
          <p:cNvPr id="19" name="Espace réservé d’image 18">
            <a:extLst>
              <a:ext uri="{FF2B5EF4-FFF2-40B4-BE49-F238E27FC236}">
                <a16:creationId xmlns:a16="http://schemas.microsoft.com/office/drawing/2014/main" id="{18D1195C-D9D4-4994-BAD9-68AA2C2BD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EF465C2-E9C8-819F-5CC3-2A9D4831100F}"/>
              </a:ext>
            </a:extLst>
          </p:cNvPr>
          <p:cNvSpPr/>
          <p:nvPr/>
        </p:nvSpPr>
        <p:spPr>
          <a:xfrm>
            <a:off x="465835" y="4227850"/>
            <a:ext cx="5487705" cy="21677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72EBA-4FEE-F7E8-034E-C5D1E6000F72}"/>
              </a:ext>
            </a:extLst>
          </p:cNvPr>
          <p:cNvSpPr/>
          <p:nvPr/>
        </p:nvSpPr>
        <p:spPr>
          <a:xfrm>
            <a:off x="6281738" y="4227850"/>
            <a:ext cx="5487705" cy="22053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113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2F8E5BC1-257F-4CA0-A14D-8A76F619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1194010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Les contributeurs</a:t>
            </a:r>
            <a:br>
              <a:rPr lang="fr-FR" dirty="0"/>
            </a:br>
            <a:r>
              <a:rPr lang="fr-FR" sz="2000" b="0" dirty="0"/>
              <a:t>peuvent être: interne membre équipe projet, externe c’est un utilisateur X.</a:t>
            </a:r>
            <a:br>
              <a:rPr lang="fr-FR" sz="2000" b="0" dirty="0"/>
            </a:br>
            <a:r>
              <a:rPr lang="fr-FR" sz="2000" b="0" dirty="0"/>
              <a:t>demandes des modifications non réalisées par GOZAIMASS n’engage plus celle-ci sur la maintenance du produit,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E84475F-A218-40AD-91D5-2A420736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5847467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smtClean="0"/>
              <a:t>13</a:t>
            </a:fld>
            <a:endParaRPr lang="fr-FR"/>
          </a:p>
        </p:txBody>
      </p:sp>
      <p:pic>
        <p:nvPicPr>
          <p:cNvPr id="29" name="Espace réservé d’image 28">
            <a:extLst>
              <a:ext uri="{FF2B5EF4-FFF2-40B4-BE49-F238E27FC236}">
                <a16:creationId xmlns:a16="http://schemas.microsoft.com/office/drawing/2014/main" id="{8D53E665-9B7D-413E-815E-AF0082AFF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741" b="8742"/>
          <a:stretch/>
        </p:blipFill>
        <p:spPr>
          <a:xfrm>
            <a:off x="9522844" y="2581044"/>
            <a:ext cx="2051623" cy="1830932"/>
          </a:xfrm>
        </p:spPr>
      </p:pic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32B0CB1D-E6FE-4346-B4DC-C1AC8F0F5C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1474" y="4788514"/>
            <a:ext cx="2686613" cy="666781"/>
          </a:xfrm>
        </p:spPr>
        <p:txBody>
          <a:bodyPr rtlCol="0"/>
          <a:lstStyle/>
          <a:p>
            <a:pPr rtl="0"/>
            <a:r>
              <a:rPr lang="fr-FR" dirty="0"/>
              <a:t>Développeur sur le projet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1EA45180-5246-464E-BDD0-2AB792997E9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316099" y="4788514"/>
            <a:ext cx="2686613" cy="666781"/>
          </a:xfrm>
        </p:spPr>
        <p:txBody>
          <a:bodyPr rtlCol="0"/>
          <a:lstStyle/>
          <a:p>
            <a:pPr rtl="0"/>
            <a:r>
              <a:rPr lang="fr-FR" dirty="0"/>
              <a:t>Chef de projet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B7A4F278-30B9-44DC-81DE-0BB8DC7D9B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60723" y="4788514"/>
            <a:ext cx="2686613" cy="666781"/>
          </a:xfrm>
        </p:spPr>
        <p:txBody>
          <a:bodyPr rtlCol="0"/>
          <a:lstStyle/>
          <a:p>
            <a:pPr rtl="0"/>
            <a:r>
              <a:rPr lang="fr-FR" dirty="0"/>
              <a:t>Ingénieur DevOps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7372C0BC-293C-400A-8073-0246B833FC7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205350" y="4788514"/>
            <a:ext cx="2686613" cy="666781"/>
          </a:xfrm>
        </p:spPr>
        <p:txBody>
          <a:bodyPr rtlCol="0"/>
          <a:lstStyle/>
          <a:p>
            <a:pPr rtl="0"/>
            <a:r>
              <a:rPr lang="fr-FR" dirty="0"/>
              <a:t>Stagiaire</a:t>
            </a:r>
          </a:p>
        </p:txBody>
      </p:sp>
      <p:pic>
        <p:nvPicPr>
          <p:cNvPr id="25" name="Espace réservé d’image 24" descr="Personne posant&#10;&#10;">
            <a:extLst>
              <a:ext uri="{FF2B5EF4-FFF2-40B4-BE49-F238E27FC236}">
                <a16:creationId xmlns:a16="http://schemas.microsoft.com/office/drawing/2014/main" id="{104C104E-9EBC-4154-906F-14A298E9EF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8968" y="2480436"/>
            <a:ext cx="2051623" cy="1829755"/>
          </a:xfrm>
          <a:prstGeom prst="rect">
            <a:avLst/>
          </a:prstGeom>
        </p:spPr>
      </p:pic>
      <p:pic>
        <p:nvPicPr>
          <p:cNvPr id="26" name="Espace réservé d’image 25" descr="Personne regardant l’appareil photo&#10;&#10;">
            <a:extLst>
              <a:ext uri="{FF2B5EF4-FFF2-40B4-BE49-F238E27FC236}">
                <a16:creationId xmlns:a16="http://schemas.microsoft.com/office/drawing/2014/main" id="{B12E57E0-F016-4B3F-9126-3A11698F325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62160" y="2480436"/>
            <a:ext cx="2051623" cy="1829755"/>
          </a:xfrm>
          <a:prstGeom prst="rect">
            <a:avLst/>
          </a:prstGeom>
        </p:spPr>
      </p:pic>
      <p:pic>
        <p:nvPicPr>
          <p:cNvPr id="27" name="Espace réservé d’image 26" descr="Homme ">
            <a:extLst>
              <a:ext uri="{FF2B5EF4-FFF2-40B4-BE49-F238E27FC236}">
                <a16:creationId xmlns:a16="http://schemas.microsoft.com/office/drawing/2014/main" id="{F5B38C71-905C-4A1A-97EF-31546F4BF60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6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8218" y="2462590"/>
            <a:ext cx="2051623" cy="182975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A34D2F2-18A8-7F3E-9D2A-FF2BCE37BA14}"/>
              </a:ext>
            </a:extLst>
          </p:cNvPr>
          <p:cNvSpPr txBox="1">
            <a:spLocks/>
          </p:cNvSpPr>
          <p:nvPr/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DC2DEF-D2FE-4B45-ABA4-9F153FD1C98A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040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2F8E5BC1-257F-4CA0-A14D-8A76F619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1148404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Les PERSONAS</a:t>
            </a:r>
            <a:br>
              <a:rPr lang="fr-FR" dirty="0"/>
            </a:br>
            <a:r>
              <a:rPr lang="fr-FR" sz="1800" dirty="0" err="1"/>
              <a:t>ProteusCode</a:t>
            </a:r>
            <a:r>
              <a:rPr lang="fr-FR" sz="1800" dirty="0"/>
              <a:t> à pour objectif d’éliminer les frustrations exprimées par ces personnes. </a:t>
            </a:r>
            <a:br>
              <a:rPr lang="fr-FR" sz="1800" dirty="0"/>
            </a:br>
            <a:r>
              <a:rPr lang="fr-FR" sz="1800" dirty="0"/>
              <a:t>Voici entre autres quelques frustrations que l’application va résoudre: 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E84475F-A218-40AD-91D5-2A420736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5847467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smtClean="0"/>
              <a:t>14</a:t>
            </a:fld>
            <a:endParaRPr lang="fr-FR"/>
          </a:p>
        </p:txBody>
      </p:sp>
      <p:pic>
        <p:nvPicPr>
          <p:cNvPr id="29" name="Espace réservé d’image 28">
            <a:extLst>
              <a:ext uri="{FF2B5EF4-FFF2-40B4-BE49-F238E27FC236}">
                <a16:creationId xmlns:a16="http://schemas.microsoft.com/office/drawing/2014/main" id="{8D53E665-9B7D-413E-815E-AF0082AFF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741" b="8742"/>
          <a:stretch/>
        </p:blipFill>
        <p:spPr>
          <a:xfrm>
            <a:off x="9522844" y="2144318"/>
            <a:ext cx="2051623" cy="1830932"/>
          </a:xfrm>
        </p:spPr>
      </p:pic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32B0CB1D-E6FE-4346-B4DC-C1AC8F0F5C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1474" y="4392732"/>
            <a:ext cx="2686613" cy="666781"/>
          </a:xfrm>
        </p:spPr>
        <p:txBody>
          <a:bodyPr rtlCol="0"/>
          <a:lstStyle/>
          <a:p>
            <a:pPr algn="l" rtl="0"/>
            <a:r>
              <a:rPr lang="fr-FR" sz="1600" dirty="0"/>
              <a:t>Référent pédagogique dans un centre de formation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6EBA6953-980C-4C61-AFA3-018201F6E28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71474" y="5059513"/>
            <a:ext cx="2686613" cy="1332032"/>
          </a:xfrm>
        </p:spPr>
        <p:txBody>
          <a:bodyPr rtlCol="0"/>
          <a:lstStyle/>
          <a:p>
            <a:pPr algn="l" rtl="0"/>
            <a:r>
              <a:rPr lang="fr-FR" dirty="0"/>
              <a:t>Pouvoir déployer rapidement des technologies  sur demande de élèves ou formateurs et selon des besoins à un instant T 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1EA45180-5246-464E-BDD0-2AB792997E9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316099" y="4392732"/>
            <a:ext cx="2686613" cy="666781"/>
          </a:xfrm>
        </p:spPr>
        <p:txBody>
          <a:bodyPr rtlCol="0"/>
          <a:lstStyle/>
          <a:p>
            <a:pPr rtl="0"/>
            <a:r>
              <a:rPr lang="fr-FR" sz="1600" dirty="0">
                <a:solidFill>
                  <a:schemeClr val="accent1"/>
                </a:solidFill>
              </a:rPr>
              <a:t>Freelance IT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E61202C-1274-459A-A89D-C23AE8A261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142793" y="4916774"/>
            <a:ext cx="3157928" cy="1940668"/>
          </a:xfrm>
        </p:spPr>
        <p:txBody>
          <a:bodyPr rtlCol="0"/>
          <a:lstStyle/>
          <a:p>
            <a:pPr algn="l" rtl="0"/>
            <a:r>
              <a:rPr lang="fr-FR" dirty="0"/>
              <a:t>Avoir une application sécurisée, déployable rapidement depuis n’importe où et n’importe quand et sur n’importe quel environnement (cloud, </a:t>
            </a:r>
            <a:r>
              <a:rPr lang="fr-FR" dirty="0" err="1"/>
              <a:t>vm</a:t>
            </a:r>
            <a:r>
              <a:rPr lang="fr-FR" dirty="0"/>
              <a:t>, pc…etc.),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B7A4F278-30B9-44DC-81DE-0BB8DC7D9B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60723" y="4392732"/>
            <a:ext cx="2686613" cy="666781"/>
          </a:xfrm>
        </p:spPr>
        <p:txBody>
          <a:bodyPr rtlCol="0"/>
          <a:lstStyle/>
          <a:p>
            <a:r>
              <a:rPr lang="fr-FR" sz="1600" dirty="0">
                <a:solidFill>
                  <a:schemeClr val="accent1"/>
                </a:solidFill>
              </a:rPr>
              <a:t>Ingénieur DevOps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6E82B8CE-8692-4360-9A23-C2348C7B858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326032" y="5059512"/>
            <a:ext cx="2801664" cy="1332033"/>
          </a:xfrm>
        </p:spPr>
        <p:txBody>
          <a:bodyPr rtlCol="0"/>
          <a:lstStyle/>
          <a:p>
            <a:pPr algn="l"/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Réduire le temps passé à l’installation des outils afin d’augmenter la productivité de l’entreprise</a:t>
            </a:r>
            <a:r>
              <a:rPr lang="fr-FR" sz="1800" b="1" dirty="0">
                <a:effectLst/>
                <a:latin typeface="Liberation Serif"/>
                <a:ea typeface="Liberation Serif"/>
                <a:cs typeface="Liberation Serif"/>
              </a:rPr>
              <a:t> </a:t>
            </a:r>
            <a:endParaRPr lang="fr-FR" sz="1800" dirty="0">
              <a:effectLst/>
              <a:latin typeface="Liberation Serif"/>
              <a:ea typeface="Liberation Serif"/>
              <a:cs typeface="Liberation Serif"/>
            </a:endParaRPr>
          </a:p>
          <a:p>
            <a:pPr algn="l" rtl="0"/>
            <a:endParaRPr lang="fr-FR" dirty="0"/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7372C0BC-293C-400A-8073-0246B833FC7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205350" y="4392732"/>
            <a:ext cx="2686613" cy="666781"/>
          </a:xfrm>
        </p:spPr>
        <p:txBody>
          <a:bodyPr rtlCol="0"/>
          <a:lstStyle/>
          <a:p>
            <a:r>
              <a:rPr lang="fr-FR" sz="1600" dirty="0">
                <a:solidFill>
                  <a:schemeClr val="accent1"/>
                </a:solidFill>
              </a:rPr>
              <a:t>Stagiaire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A7CB8132-D875-4ED5-9967-5C58F21B10E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273588" y="5059511"/>
            <a:ext cx="2686613" cy="1332033"/>
          </a:xfrm>
        </p:spPr>
        <p:txBody>
          <a:bodyPr rtlCol="0"/>
          <a:lstStyle/>
          <a:p>
            <a:pPr algn="l" rtl="0"/>
            <a:r>
              <a:rPr lang="fr-FR" dirty="0"/>
              <a:t>Apprendre le serveur Proteus et utiliser un environnement contenant les nécessaires, facile d’installation pour travailler ses TPs</a:t>
            </a:r>
          </a:p>
        </p:txBody>
      </p:sp>
      <p:pic>
        <p:nvPicPr>
          <p:cNvPr id="25" name="Espace réservé d’image 24" descr="Personne posant&#10;&#10;">
            <a:extLst>
              <a:ext uri="{FF2B5EF4-FFF2-40B4-BE49-F238E27FC236}">
                <a16:creationId xmlns:a16="http://schemas.microsoft.com/office/drawing/2014/main" id="{104C104E-9EBC-4154-906F-14A298E9EF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8968" y="2043710"/>
            <a:ext cx="2051623" cy="1829755"/>
          </a:xfrm>
          <a:prstGeom prst="rect">
            <a:avLst/>
          </a:prstGeom>
        </p:spPr>
      </p:pic>
      <p:pic>
        <p:nvPicPr>
          <p:cNvPr id="26" name="Espace réservé d’image 25" descr="Personne regardant l’appareil photo&#10;&#10;">
            <a:extLst>
              <a:ext uri="{FF2B5EF4-FFF2-40B4-BE49-F238E27FC236}">
                <a16:creationId xmlns:a16="http://schemas.microsoft.com/office/drawing/2014/main" id="{B12E57E0-F016-4B3F-9126-3A11698F325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62160" y="2043710"/>
            <a:ext cx="2051623" cy="1829755"/>
          </a:xfrm>
          <a:prstGeom prst="rect">
            <a:avLst/>
          </a:prstGeom>
        </p:spPr>
      </p:pic>
      <p:pic>
        <p:nvPicPr>
          <p:cNvPr id="27" name="Espace réservé d’image 26" descr="Homme ">
            <a:extLst>
              <a:ext uri="{FF2B5EF4-FFF2-40B4-BE49-F238E27FC236}">
                <a16:creationId xmlns:a16="http://schemas.microsoft.com/office/drawing/2014/main" id="{F5B38C71-905C-4A1A-97EF-31546F4BF60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6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8218" y="2025864"/>
            <a:ext cx="2051623" cy="182975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EC8D0F4-891C-322C-3E3B-75D9C51BB7BB}"/>
              </a:ext>
            </a:extLst>
          </p:cNvPr>
          <p:cNvSpPr txBox="1">
            <a:spLocks/>
          </p:cNvSpPr>
          <p:nvPr/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DC2DEF-D2FE-4B45-ABA4-9F153FD1C98A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477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Mon Rôle dans le projet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15</a:t>
            </a:fld>
            <a:endParaRPr lang="fr-FR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099" y="1450975"/>
            <a:ext cx="4271561" cy="4554040"/>
          </a:xfrm>
        </p:spPr>
        <p:txBody>
          <a:bodyPr rtlCol="0">
            <a:noAutofit/>
          </a:bodyPr>
          <a:lstStyle/>
          <a:p>
            <a:pPr rtl="0"/>
            <a:r>
              <a:rPr lang="fr-FR" sz="2000" dirty="0"/>
              <a:t>J’interviens en tant qu’Admin DevOps</a:t>
            </a:r>
          </a:p>
          <a:p>
            <a:pPr rtl="0"/>
            <a:r>
              <a:rPr lang="fr-FR" sz="2000" dirty="0"/>
              <a:t>Je participe à la configuration de l’infrastructure (</a:t>
            </a:r>
            <a:r>
              <a:rPr lang="fr-FR" sz="2000" dirty="0" err="1"/>
              <a:t>Terraform</a:t>
            </a:r>
            <a:r>
              <a:rPr lang="fr-FR" sz="2000" dirty="0"/>
              <a:t>) et l’installation des outils (Ansible) pour la mise en place de la containerisation.</a:t>
            </a:r>
          </a:p>
          <a:p>
            <a:pPr rtl="0"/>
            <a:endParaRPr lang="fr-FR" sz="2000" dirty="0"/>
          </a:p>
          <a:p>
            <a:pPr rtl="0"/>
            <a:r>
              <a:rPr lang="fr-FR" sz="2000" dirty="0"/>
              <a:t>J’interviens également sur la partie gestion de projet et je rédige le CDC, les spécifications fonctionnelles et techniques,</a:t>
            </a:r>
          </a:p>
          <a:p>
            <a:pPr rtl="0"/>
            <a:endParaRPr lang="fr-FR" sz="2000" dirty="0"/>
          </a:p>
          <a:p>
            <a:pPr rtl="0"/>
            <a:r>
              <a:rPr lang="fr-FR" sz="2000" dirty="0"/>
              <a:t>Je testerai l’application en production après les CI/CD et le CD/CD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A33CA3-9419-A71E-90C0-AAACE82BDBBD}"/>
              </a:ext>
            </a:extLst>
          </p:cNvPr>
          <p:cNvSpPr/>
          <p:nvPr/>
        </p:nvSpPr>
        <p:spPr>
          <a:xfrm>
            <a:off x="4954137" y="1187355"/>
            <a:ext cx="6796585" cy="4954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1495E06-9B97-A7DB-578C-459E1BE7D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910" y="1337481"/>
            <a:ext cx="6527990" cy="466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26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A33CA3-9419-A71E-90C0-AAACE82BDBBD}"/>
              </a:ext>
            </a:extLst>
          </p:cNvPr>
          <p:cNvSpPr/>
          <p:nvPr/>
        </p:nvSpPr>
        <p:spPr>
          <a:xfrm>
            <a:off x="4981433" y="1187355"/>
            <a:ext cx="4844955" cy="49541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Exemple de recherche effectuée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16</a:t>
            </a:fld>
            <a:endParaRPr lang="fr-FR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77407" y="1387404"/>
            <a:ext cx="4065588" cy="4283241"/>
          </a:xfrm>
        </p:spPr>
        <p:txBody>
          <a:bodyPr rtlCol="0">
            <a:normAutofit/>
          </a:bodyPr>
          <a:lstStyle/>
          <a:p>
            <a:pPr algn="just" rtl="0"/>
            <a:endParaRPr lang="fr-FR" dirty="0"/>
          </a:p>
          <a:p>
            <a:pPr rtl="0"/>
            <a:r>
              <a:rPr lang="fr-FR" dirty="0"/>
              <a:t>Etudier l’intégration de </a:t>
            </a:r>
            <a:r>
              <a:rPr lang="fr-FR" dirty="0" err="1"/>
              <a:t>ProteusCode</a:t>
            </a:r>
            <a:r>
              <a:rPr lang="fr-FR" dirty="0"/>
              <a:t> avec VS Code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Rendre générique la configuration de l’infra par Terrafom et les outils par Ansible </a:t>
            </a:r>
            <a:r>
              <a:rPr lang="fr-FR" dirty="0">
                <a:sym typeface="Wingdings" panose="05000000000000000000" pitchFamily="2" charset="2"/>
              </a:rPr>
              <a:t>  utilisation des </a:t>
            </a:r>
            <a:r>
              <a:rPr lang="fr-FR" dirty="0"/>
              <a:t>variables pour factoriser cette configuration.</a:t>
            </a:r>
          </a:p>
          <a:p>
            <a:pPr rtl="0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9337E68-8337-EAF0-BF60-45FC1CE2CFC2}"/>
              </a:ext>
            </a:extLst>
          </p:cNvPr>
          <p:cNvSpPr txBox="1"/>
          <p:nvPr/>
        </p:nvSpPr>
        <p:spPr>
          <a:xfrm>
            <a:off x="441278" y="1856096"/>
            <a:ext cx="42126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2400" dirty="0">
                <a:solidFill>
                  <a:schemeClr val="bg1"/>
                </a:solidFill>
              </a:rPr>
              <a:t>Comprendre les frustrations des Personas</a:t>
            </a:r>
          </a:p>
          <a:p>
            <a:pPr rtl="0"/>
            <a:endParaRPr lang="fr-FR" sz="2400" dirty="0">
              <a:solidFill>
                <a:schemeClr val="bg1"/>
              </a:solidFill>
            </a:endParaRPr>
          </a:p>
          <a:p>
            <a:pPr rtl="0"/>
            <a:endParaRPr lang="fr-FR" sz="2400" dirty="0">
              <a:solidFill>
                <a:schemeClr val="bg1"/>
              </a:solidFill>
            </a:endParaRPr>
          </a:p>
          <a:p>
            <a:pPr rtl="0"/>
            <a:r>
              <a:rPr lang="fr-FR" sz="2400" dirty="0">
                <a:solidFill>
                  <a:schemeClr val="bg1"/>
                </a:solidFill>
              </a:rPr>
              <a:t>Comprendre le serveur Proteus et l’utilisation du module sécurité par les conteneurs</a:t>
            </a:r>
          </a:p>
        </p:txBody>
      </p:sp>
    </p:spTree>
    <p:extLst>
      <p:ext uri="{BB962C8B-B14F-4D97-AF65-F5344CB8AC3E}">
        <p14:creationId xmlns:p14="http://schemas.microsoft.com/office/powerpoint/2010/main" val="3051806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A33CA3-9419-A71E-90C0-AAACE82BDBBD}"/>
              </a:ext>
            </a:extLst>
          </p:cNvPr>
          <p:cNvSpPr/>
          <p:nvPr/>
        </p:nvSpPr>
        <p:spPr>
          <a:xfrm>
            <a:off x="5065701" y="1260435"/>
            <a:ext cx="6639730" cy="49541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Synthèse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17</a:t>
            </a:fld>
            <a:endParaRPr lang="fr-FR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77407" y="1387404"/>
            <a:ext cx="4065588" cy="4283241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fr-FR" dirty="0"/>
              <a:t>Les principales fonctionnalités</a:t>
            </a:r>
          </a:p>
          <a:p>
            <a:pPr rtl="0"/>
            <a:endParaRPr lang="fr-FR" dirty="0"/>
          </a:p>
          <a:p>
            <a:pPr marL="342900" lvl="0" indent="-342900" rtl="0">
              <a:buFont typeface="Wingdings" panose="05000000000000000000" pitchFamily="2" charset="2"/>
              <a:buChar char=""/>
            </a:pPr>
            <a:r>
              <a:rPr lang="fr-FR" sz="2000" dirty="0"/>
              <a:t>Déployer très rapidement un ou plusieurs services (1 minute)</a:t>
            </a: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2000" dirty="0"/>
              <a:t>Sauvegarder manuellement et automatiquement toutes les données métiers d’un ou plusieurs services</a:t>
            </a: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2000" dirty="0"/>
              <a:t>Restaurer toutes les données métiers d’un ou plusieurs services</a:t>
            </a: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2000" dirty="0"/>
              <a:t>Migrer un ou plusieurs services d’une plateforme vers une autre</a:t>
            </a: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2000" dirty="0"/>
              <a:t>Désactiver un ou plusieurs services</a:t>
            </a:r>
          </a:p>
          <a:p>
            <a:pPr marL="342900" lvl="0" indent="-342900">
              <a:spcAft>
                <a:spcPts val="1000"/>
              </a:spcAft>
              <a:buFont typeface="Wingdings" panose="05000000000000000000" pitchFamily="2" charset="2"/>
              <a:buChar char=""/>
            </a:pPr>
            <a:r>
              <a:rPr lang="fr-FR" sz="2000" dirty="0"/>
              <a:t>Désinstaller un ou plusieurs services</a:t>
            </a:r>
          </a:p>
          <a:p>
            <a:pPr rtl="0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9337E68-8337-EAF0-BF60-45FC1CE2CFC2}"/>
              </a:ext>
            </a:extLst>
          </p:cNvPr>
          <p:cNvSpPr txBox="1"/>
          <p:nvPr/>
        </p:nvSpPr>
        <p:spPr>
          <a:xfrm>
            <a:off x="570837" y="1266866"/>
            <a:ext cx="4212609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2400" b="1" dirty="0" err="1">
                <a:solidFill>
                  <a:schemeClr val="bg1"/>
                </a:solidFill>
              </a:rPr>
              <a:t>ProteusCode</a:t>
            </a:r>
            <a:endParaRPr lang="fr-FR" sz="2400" b="1" dirty="0">
              <a:solidFill>
                <a:schemeClr val="bg1"/>
              </a:solidFill>
            </a:endParaRPr>
          </a:p>
          <a:p>
            <a:pPr rtl="0"/>
            <a:endParaRPr lang="fr-FR" sz="2400" dirty="0">
              <a:solidFill>
                <a:schemeClr val="bg1"/>
              </a:solidFill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chemeClr val="bg1"/>
                </a:solidFill>
              </a:rPr>
              <a:t>Apportera une solution automatisée, DevOps, sécurisée, facile à déployer n’importe où et sur n’importe quelle plateforme et répond aux frustrations identifiées,</a:t>
            </a:r>
          </a:p>
          <a:p>
            <a:pPr rtl="0"/>
            <a:endParaRPr lang="fr-FR" sz="1900" dirty="0">
              <a:solidFill>
                <a:schemeClr val="bg1"/>
              </a:solidFill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chemeClr val="bg1"/>
                </a:solidFill>
              </a:rPr>
              <a:t>L’application est customisable selon les besoins spécifiques du client</a:t>
            </a:r>
          </a:p>
          <a:p>
            <a:pPr rtl="0"/>
            <a:endParaRPr lang="fr-FR" sz="1900" dirty="0">
              <a:solidFill>
                <a:schemeClr val="bg1"/>
              </a:solidFill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chemeClr val="bg1"/>
                </a:solidFill>
              </a:rPr>
              <a:t>La rapidité de la mise en place de cette solution contribue à un gain de temps important pour l’user :</a:t>
            </a:r>
          </a:p>
          <a:p>
            <a:pPr rtl="0"/>
            <a:r>
              <a:rPr lang="fr-FR" sz="1900" dirty="0">
                <a:solidFill>
                  <a:schemeClr val="bg1"/>
                </a:solidFill>
                <a:sym typeface="Wingdings" panose="05000000000000000000" pitchFamily="2" charset="2"/>
              </a:rPr>
              <a:t>       productivité et coût</a:t>
            </a:r>
            <a:endParaRPr lang="fr-FR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80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441898-BBAF-EECB-0F24-64FE0A40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81" y="1499071"/>
            <a:ext cx="10515600" cy="1500187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BBB3A4-E17B-BCF1-40C2-6F9CBC311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2715904"/>
            <a:ext cx="11205475" cy="2752353"/>
          </a:xfrm>
        </p:spPr>
        <p:txBody>
          <a:bodyPr>
            <a:normAutofit/>
          </a:bodyPr>
          <a:lstStyle/>
          <a:p>
            <a:r>
              <a:rPr lang="fr-FR" b="1" dirty="0" err="1"/>
              <a:t>ProteusCode</a:t>
            </a:r>
            <a:endParaRPr lang="fr-FR" b="1" dirty="0"/>
          </a:p>
          <a:p>
            <a:r>
              <a:rPr lang="fr-FR" dirty="0"/>
              <a:t>Est une application sécurisée et déployable facilement, </a:t>
            </a:r>
          </a:p>
          <a:p>
            <a:r>
              <a:rPr lang="fr-FR" dirty="0"/>
              <a:t>Utilise des technologies de pointe DevOps qui entrainent de révolutionner les solutions informatiques (Containerisation &amp; </a:t>
            </a:r>
            <a:r>
              <a:rPr lang="fr-FR" dirty="0" err="1"/>
              <a:t>IaC</a:t>
            </a:r>
            <a:r>
              <a:rPr lang="fr-FR" dirty="0"/>
              <a:t>)</a:t>
            </a:r>
          </a:p>
          <a:p>
            <a:r>
              <a:rPr lang="fr-FR" dirty="0"/>
              <a:t>L’aspect sécurité dans ce projet fait la particularité de cette application </a:t>
            </a:r>
            <a:r>
              <a:rPr lang="fr-FR" dirty="0">
                <a:sym typeface="Wingdings" panose="05000000000000000000" pitchFamily="2" charset="2"/>
              </a:rPr>
              <a:t>: </a:t>
            </a:r>
            <a:r>
              <a:rPr lang="fr-FR" b="1" dirty="0">
                <a:sym typeface="Wingdings" panose="05000000000000000000" pitchFamily="2" charset="2"/>
              </a:rPr>
              <a:t>DevSecOps</a:t>
            </a:r>
            <a:endParaRPr lang="fr-FR" b="1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E33907-DE2B-AFD0-FA0E-139F7BFF6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fr-FR" noProof="0" smtClean="0"/>
              <a:t>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1031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Présentation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7" y="2383436"/>
            <a:ext cx="5402913" cy="324799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b="1" dirty="0"/>
              <a:t>Lauboudou DIA</a:t>
            </a:r>
          </a:p>
          <a:p>
            <a:pPr rtl="0"/>
            <a:r>
              <a:rPr lang="fr-FR" dirty="0"/>
              <a:t>Chef de projet Technique / Consultante IT</a:t>
            </a:r>
          </a:p>
          <a:p>
            <a:pPr rtl="0"/>
            <a:r>
              <a:rPr lang="fr-FR" dirty="0"/>
              <a:t>18 ans d’expériences</a:t>
            </a:r>
          </a:p>
          <a:p>
            <a:pPr rtl="0"/>
            <a:r>
              <a:rPr lang="fr-FR" dirty="0"/>
              <a:t>Stagiaire en </a:t>
            </a:r>
            <a:r>
              <a:rPr lang="fr-FR" b="1" dirty="0"/>
              <a:t>Formation Administrateur DevOps</a:t>
            </a:r>
          </a:p>
          <a:p>
            <a:pPr rtl="0"/>
            <a:r>
              <a:rPr lang="fr-FR" dirty="0"/>
              <a:t>Du</a:t>
            </a:r>
            <a:r>
              <a:rPr lang="fr-FR" b="1" dirty="0"/>
              <a:t> </a:t>
            </a:r>
            <a:r>
              <a:rPr lang="fr-FR" dirty="0"/>
              <a:t>11/03 - 20/09/2024 dans le centre </a:t>
            </a:r>
            <a:r>
              <a:rPr lang="fr-FR" b="1" dirty="0"/>
              <a:t>G2R Nation</a:t>
            </a:r>
            <a:r>
              <a:rPr lang="fr-FR" dirty="0"/>
              <a:t> </a:t>
            </a:r>
          </a:p>
          <a:p>
            <a:pPr rtl="0"/>
            <a:r>
              <a:rPr lang="fr-FR" dirty="0"/>
              <a:t>Titre visé </a:t>
            </a:r>
            <a:r>
              <a:rPr lang="fr-FR" b="1" dirty="0"/>
              <a:t>Administrateur DevOps</a:t>
            </a:r>
          </a:p>
          <a:p>
            <a:pPr rtl="0"/>
            <a:r>
              <a:rPr lang="fr-FR" b="1" dirty="0">
                <a:solidFill>
                  <a:srgbClr val="FF0000"/>
                </a:solidFill>
              </a:rPr>
              <a:t>Stage:  </a:t>
            </a:r>
            <a:r>
              <a:rPr lang="fr-FR" b="1" dirty="0">
                <a:solidFill>
                  <a:srgbClr val="0070C0"/>
                </a:solidFill>
              </a:rPr>
              <a:t>Automatiser le déploiement d’une infrastructure dans le cloud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2</a:t>
            </a:fld>
            <a:endParaRPr lang="fr-FR"/>
          </a:p>
        </p:txBody>
      </p:sp>
      <p:pic>
        <p:nvPicPr>
          <p:cNvPr id="10" name="Espace réservé d’image 9">
            <a:extLst>
              <a:ext uri="{FF2B5EF4-FFF2-40B4-BE49-F238E27FC236}">
                <a16:creationId xmlns:a16="http://schemas.microsoft.com/office/drawing/2014/main" id="{618DD966-19F0-4350-AC58-AE86C210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6"/>
            <a:ext cx="10439400" cy="1994593"/>
          </a:xfrm>
        </p:spPr>
        <p:txBody>
          <a:bodyPr rtlCol="0">
            <a:normAutofit/>
          </a:bodyPr>
          <a:lstStyle/>
          <a:p>
            <a:pPr rtl="0"/>
            <a:r>
              <a:rPr lang="fr-FR" dirty="0" err="1"/>
              <a:t>ProteusCode</a:t>
            </a:r>
            <a:br>
              <a:rPr lang="fr-FR" dirty="0"/>
            </a:br>
            <a:r>
              <a:rPr lang="fr-FR" sz="2900" dirty="0"/>
              <a:t>projet de stage 08/07 – 30/08/2024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3</a:t>
            </a:fld>
            <a:endParaRPr lang="fr-FR"/>
          </a:p>
        </p:txBody>
      </p:sp>
      <p:pic>
        <p:nvPicPr>
          <p:cNvPr id="8" name="Espace réservé d’image 7">
            <a:extLst>
              <a:ext uri="{FF2B5EF4-FFF2-40B4-BE49-F238E27FC236}">
                <a16:creationId xmlns:a16="http://schemas.microsoft.com/office/drawing/2014/main" id="{2DE860BC-070C-49AE-AF30-7F05D5940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Présentation de l’entreprise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4</a:t>
            </a:fld>
            <a:endParaRPr lang="fr-FR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4241C871-580D-4A29-A334-0208A8E47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739373"/>
            <a:ext cx="5630165" cy="518457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3000" b="0" dirty="0"/>
              <a:t>Réalisations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097C6D9-3930-4866-9E88-F17648880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472170"/>
            <a:ext cx="5630165" cy="1953455"/>
          </a:xfrm>
        </p:spPr>
        <p:txBody>
          <a:bodyPr rtlCol="0"/>
          <a:lstStyle/>
          <a:p>
            <a:pPr rtl="0"/>
            <a:r>
              <a:rPr lang="fr-FR" dirty="0"/>
              <a:t>Projet</a:t>
            </a:r>
          </a:p>
          <a:p>
            <a:pPr rtl="0"/>
            <a:r>
              <a:rPr lang="fr-FR" dirty="0"/>
              <a:t>Projet</a:t>
            </a:r>
          </a:p>
          <a:p>
            <a:pPr rtl="0"/>
            <a:r>
              <a:rPr lang="fr-FR" dirty="0"/>
              <a:t>Projet</a:t>
            </a:r>
          </a:p>
          <a:p>
            <a:pPr rtl="0"/>
            <a:r>
              <a:rPr lang="fr-FR" dirty="0"/>
              <a:t>Projet</a:t>
            </a:r>
          </a:p>
          <a:p>
            <a:pPr rtl="0"/>
            <a:r>
              <a:rPr lang="fr-FR" dirty="0"/>
              <a:t>Projet 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1B8DC8C-1FD7-4773-B07E-7E4432766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709393"/>
            <a:ext cx="5582064" cy="518457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3000" b="0" dirty="0"/>
              <a:t>Identité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1456" y="4287810"/>
            <a:ext cx="5724524" cy="2152805"/>
          </a:xfrm>
        </p:spPr>
        <p:txBody>
          <a:bodyPr rtlCol="0">
            <a:noAutofit/>
          </a:bodyPr>
          <a:lstStyle/>
          <a:p>
            <a:pPr rtl="0"/>
            <a:r>
              <a:rPr lang="fr-FR" sz="2200" dirty="0"/>
              <a:t>Nom: </a:t>
            </a:r>
            <a:r>
              <a:rPr lang="fr-FR" sz="2200" b="1" i="0" u="none" strike="noStrike" dirty="0">
                <a:effectLst/>
                <a:latin typeface="Twentieth Century"/>
              </a:rPr>
              <a:t>GOZAIMASS</a:t>
            </a:r>
          </a:p>
          <a:p>
            <a:pPr rtl="0"/>
            <a:r>
              <a:rPr lang="fr-FR" sz="2200" b="1" dirty="0"/>
              <a:t>Nature: SARL créée  ****</a:t>
            </a:r>
          </a:p>
          <a:p>
            <a:pPr rtl="0"/>
            <a:r>
              <a:rPr lang="fr-FR" sz="2200" dirty="0"/>
              <a:t>Domiciliation: Paris  12</a:t>
            </a:r>
          </a:p>
          <a:p>
            <a:pPr rtl="0"/>
            <a:r>
              <a:rPr lang="fr-FR" sz="2200" b="1" dirty="0"/>
              <a:t>Activités </a:t>
            </a:r>
            <a:r>
              <a:rPr lang="fr-FR" sz="2200" dirty="0"/>
              <a:t>: Conseil en systèmes et logiciels informatiques (http://www.gozaimass.io)</a:t>
            </a:r>
          </a:p>
          <a:p>
            <a:pPr rtl="0"/>
            <a:endParaRPr lang="fr-FR" sz="2400" dirty="0"/>
          </a:p>
        </p:txBody>
      </p:sp>
      <p:pic>
        <p:nvPicPr>
          <p:cNvPr id="17" name="Espace réservé d’image 16">
            <a:extLst>
              <a:ext uri="{FF2B5EF4-FFF2-40B4-BE49-F238E27FC236}">
                <a16:creationId xmlns:a16="http://schemas.microsoft.com/office/drawing/2014/main" id="{38B0024B-0AD8-4DDB-8486-A9BD3A8E9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476" y="1593851"/>
            <a:ext cx="5582064" cy="1929569"/>
          </a:xfrm>
        </p:spPr>
      </p:pic>
      <p:pic>
        <p:nvPicPr>
          <p:cNvPr id="19" name="Espace réservé d’image 18">
            <a:extLst>
              <a:ext uri="{FF2B5EF4-FFF2-40B4-BE49-F238E27FC236}">
                <a16:creationId xmlns:a16="http://schemas.microsoft.com/office/drawing/2014/main" id="{18D1195C-D9D4-4994-BAD9-68AA2C2BD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EF465C2-E9C8-819F-5CC3-2A9D4831100F}"/>
              </a:ext>
            </a:extLst>
          </p:cNvPr>
          <p:cNvSpPr/>
          <p:nvPr/>
        </p:nvSpPr>
        <p:spPr>
          <a:xfrm>
            <a:off x="465835" y="4227850"/>
            <a:ext cx="5487705" cy="21677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72EBA-4FEE-F7E8-034E-C5D1E6000F72}"/>
              </a:ext>
            </a:extLst>
          </p:cNvPr>
          <p:cNvSpPr/>
          <p:nvPr/>
        </p:nvSpPr>
        <p:spPr>
          <a:xfrm>
            <a:off x="6281738" y="4227850"/>
            <a:ext cx="5487705" cy="22053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96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Contexte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dirty="0"/>
              <a:t>Les applications proposant un même service sont de plus en plus nombreuses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dirty="0"/>
              <a:t>Les applications sont de plus en plus interconnectées entre elles</a:t>
            </a:r>
          </a:p>
          <a:p>
            <a:pPr rtl="0"/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  <a:ln>
            <a:noFill/>
          </a:ln>
        </p:spPr>
        <p:txBody>
          <a:bodyPr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dirty="0"/>
              <a:t>Les formations sont de plus en plus pratiques que seulement théoriques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dirty="0"/>
              <a:t>Les freelances IT ont de plus en plus mal de proposer des solutions sécurisées clé en mains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5</a:t>
            </a:fld>
            <a:endParaRPr lang="fr-FR"/>
          </a:p>
        </p:txBody>
      </p:sp>
      <p:pic>
        <p:nvPicPr>
          <p:cNvPr id="11" name="Espace réservé d’image 12">
            <a:extLst>
              <a:ext uri="{FF2B5EF4-FFF2-40B4-BE49-F238E27FC236}">
                <a16:creationId xmlns:a16="http://schemas.microsoft.com/office/drawing/2014/main" id="{D38CA64A-11C5-4BD7-8A2D-E6D58794D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757" t="-231" r="16551" b="231"/>
          <a:stretch/>
        </p:blipFill>
        <p:spPr>
          <a:xfrm>
            <a:off x="3967163" y="1233488"/>
            <a:ext cx="4257675" cy="5148262"/>
          </a:xfrm>
        </p:spPr>
      </p:pic>
    </p:spTree>
    <p:extLst>
      <p:ext uri="{BB962C8B-B14F-4D97-AF65-F5344CB8AC3E}">
        <p14:creationId xmlns:p14="http://schemas.microsoft.com/office/powerpoint/2010/main" val="143744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Définition du problème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FR" sz="2200" dirty="0"/>
              <a:t>Aujourd’hui, dans l’informatique, c’est constaté les: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HK" sz="2200" dirty="0"/>
              <a:t>Installation des services complexes et longs</a:t>
            </a:r>
          </a:p>
          <a:p>
            <a:pPr marL="0" indent="0">
              <a:buNone/>
            </a:pPr>
            <a:endParaRPr lang="fr-FR" sz="2200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HK" sz="2200" dirty="0"/>
              <a:t>Installation des services</a:t>
            </a:r>
            <a:endParaRPr lang="fr-FR" sz="22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HK" sz="2200" dirty="0"/>
              <a:t>Non </a:t>
            </a:r>
            <a:r>
              <a:rPr lang="en-HK" sz="2200" dirty="0" err="1"/>
              <a:t>sécurisés</a:t>
            </a:r>
            <a:endParaRPr lang="fr-FR" sz="22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HK" sz="2200" dirty="0"/>
              <a:t>Non </a:t>
            </a:r>
            <a:r>
              <a:rPr lang="en-HK" sz="2200" dirty="0" err="1"/>
              <a:t>supervisés</a:t>
            </a:r>
            <a:endParaRPr lang="fr-FR" sz="22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HK" sz="2200" dirty="0"/>
              <a:t>Non </a:t>
            </a:r>
            <a:r>
              <a:rPr lang="en-HK" sz="2200" dirty="0" err="1"/>
              <a:t>monitorés</a:t>
            </a:r>
            <a:endParaRPr lang="fr-FR" sz="22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HK" sz="2200" dirty="0"/>
              <a:t>Non </a:t>
            </a:r>
            <a:r>
              <a:rPr lang="en-HK" sz="2200" dirty="0" err="1"/>
              <a:t>restaurables</a:t>
            </a:r>
            <a:endParaRPr lang="fr-FR" sz="2200" dirty="0"/>
          </a:p>
          <a:p>
            <a:pPr marL="0" indent="0" rtl="0">
              <a:buNone/>
            </a:pPr>
            <a:endParaRPr lang="fr-FR" sz="2200" dirty="0"/>
          </a:p>
          <a:p>
            <a:pPr rtl="0"/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  <a:ln>
            <a:noFill/>
          </a:ln>
        </p:spPr>
        <p:txBody>
          <a:bodyPr rtlCol="0">
            <a:no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endParaRPr lang="en-HK" sz="2200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HK" sz="2200" dirty="0"/>
              <a:t>Manque des </a:t>
            </a:r>
            <a:r>
              <a:rPr lang="en-HK" sz="2200" dirty="0" err="1"/>
              <a:t>compétences</a:t>
            </a:r>
            <a:r>
              <a:rPr lang="en-HK" sz="2200" dirty="0"/>
              <a:t> </a:t>
            </a:r>
            <a:r>
              <a:rPr lang="en-HK" sz="2200" dirty="0" err="1"/>
              <a:t>expérimentées</a:t>
            </a:r>
            <a:endParaRPr lang="fr-FR" sz="22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HK" sz="2200" dirty="0"/>
              <a:t>En </a:t>
            </a:r>
            <a:r>
              <a:rPr lang="en-HK" sz="2200" dirty="0" err="1"/>
              <a:t>déploiement</a:t>
            </a:r>
            <a:endParaRPr lang="fr-FR" sz="22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HK" sz="2200" dirty="0"/>
              <a:t>En migration</a:t>
            </a:r>
            <a:endParaRPr lang="fr-FR" sz="22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HK" sz="2200" dirty="0"/>
              <a:t>En </a:t>
            </a:r>
            <a:r>
              <a:rPr lang="en-HK" sz="2200" dirty="0" err="1"/>
              <a:t>sécurisation</a:t>
            </a:r>
            <a:endParaRPr lang="fr-FR" sz="22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6</a:t>
            </a:fld>
            <a:endParaRPr lang="fr-FR"/>
          </a:p>
        </p:txBody>
      </p:sp>
      <p:pic>
        <p:nvPicPr>
          <p:cNvPr id="11" name="Espace réservé d’image 12">
            <a:extLst>
              <a:ext uri="{FF2B5EF4-FFF2-40B4-BE49-F238E27FC236}">
                <a16:creationId xmlns:a16="http://schemas.microsoft.com/office/drawing/2014/main" id="{D38CA64A-11C5-4BD7-8A2D-E6D58794D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757" t="-231" r="16551" b="231"/>
          <a:stretch/>
        </p:blipFill>
        <p:spPr>
          <a:xfrm>
            <a:off x="3967163" y="1233488"/>
            <a:ext cx="4257675" cy="5148262"/>
          </a:xfrm>
        </p:spPr>
      </p:pic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ce réservé d’image 16">
            <a:extLst>
              <a:ext uri="{FF2B5EF4-FFF2-40B4-BE49-F238E27FC236}">
                <a16:creationId xmlns:a16="http://schemas.microsoft.com/office/drawing/2014/main" id="{18B7855D-2DE6-49A4-BA98-97404403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06B7CC2-F837-FA73-3743-42E3D11C00E1}"/>
              </a:ext>
            </a:extLst>
          </p:cNvPr>
          <p:cNvSpPr txBox="1"/>
          <p:nvPr/>
        </p:nvSpPr>
        <p:spPr>
          <a:xfrm>
            <a:off x="3642610" y="494675"/>
            <a:ext cx="52615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rgbClr val="00B050"/>
                </a:solidFill>
              </a:rPr>
              <a:t>Nos Perspectives</a:t>
            </a:r>
          </a:p>
        </p:txBody>
      </p:sp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Objectifs du projet (1)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8</a:t>
            </a:fld>
            <a:endParaRPr lang="fr-FR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097C6D9-3930-4866-9E88-F17648880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59219" y="4312230"/>
            <a:ext cx="5630165" cy="1953455"/>
          </a:xfrm>
        </p:spPr>
        <p:txBody>
          <a:bodyPr rtlCol="0"/>
          <a:lstStyle/>
          <a:p>
            <a:pPr marL="342900" lvl="0" indent="-342900" rtl="0"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F4 - Migrer un ou plusieurs services d’une plateforme vers une autre</a:t>
            </a: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F5 - Désactiver un ou plusieurs services</a:t>
            </a:r>
          </a:p>
          <a:p>
            <a:pPr marL="342900" lvl="0" indent="-342900">
              <a:spcAft>
                <a:spcPts val="1000"/>
              </a:spcAft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F6 - Désinstaller un ou plusieurs services</a:t>
            </a:r>
          </a:p>
          <a:p>
            <a:pPr marL="0" indent="0" rtl="0">
              <a:buNone/>
            </a:pP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1B8DC8C-1FD7-4773-B07E-7E4432766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709393"/>
            <a:ext cx="11417908" cy="518457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L’objectif de </a:t>
            </a:r>
            <a:r>
              <a:rPr lang="fr-FR" sz="1800" dirty="0" err="1">
                <a:effectLst/>
                <a:latin typeface="Liberation Serif"/>
                <a:ea typeface="Liberation Serif"/>
                <a:cs typeface="Liberation Serif"/>
              </a:rPr>
              <a:t>ProteusCode</a:t>
            </a:r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 est de permettre à ses utilisateurs de:</a:t>
            </a:r>
            <a:endParaRPr lang="fr-FR" sz="3000" b="0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1456" y="4287810"/>
            <a:ext cx="5724524" cy="2152805"/>
          </a:xfrm>
        </p:spPr>
        <p:txBody>
          <a:bodyPr rtlCol="0">
            <a:noAutofit/>
          </a:bodyPr>
          <a:lstStyle/>
          <a:p>
            <a:pPr marL="342900" lvl="0" indent="-342900" rtl="0"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F1 - Déployer très rapidement un ou plusieurs services (1 minute)</a:t>
            </a: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F2 - Sauvegarder manuellement et automatiquement toutes les données métiers d’un ou plusieurs services</a:t>
            </a:r>
          </a:p>
          <a:p>
            <a:pPr marL="342900" lvl="0" indent="-342900">
              <a:spcAft>
                <a:spcPts val="1000"/>
              </a:spcAft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Liberation Serif"/>
                <a:ea typeface="Liberation Serif"/>
                <a:cs typeface="Liberation Serif"/>
              </a:rPr>
              <a:t>F3 - Restaurer toutes les données métiers d’un ou plusieurs services</a:t>
            </a:r>
          </a:p>
          <a:p>
            <a:pPr rtl="0"/>
            <a:endParaRPr lang="fr-FR" sz="2400" dirty="0"/>
          </a:p>
        </p:txBody>
      </p:sp>
      <p:pic>
        <p:nvPicPr>
          <p:cNvPr id="17" name="Espace réservé d’image 16">
            <a:extLst>
              <a:ext uri="{FF2B5EF4-FFF2-40B4-BE49-F238E27FC236}">
                <a16:creationId xmlns:a16="http://schemas.microsoft.com/office/drawing/2014/main" id="{38B0024B-0AD8-4DDB-8486-A9BD3A8E9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476" y="1593851"/>
            <a:ext cx="5582064" cy="1929569"/>
          </a:xfrm>
        </p:spPr>
      </p:pic>
      <p:pic>
        <p:nvPicPr>
          <p:cNvPr id="19" name="Espace réservé d’image 18">
            <a:extLst>
              <a:ext uri="{FF2B5EF4-FFF2-40B4-BE49-F238E27FC236}">
                <a16:creationId xmlns:a16="http://schemas.microsoft.com/office/drawing/2014/main" id="{18D1195C-D9D4-4994-BAD9-68AA2C2BD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EF465C2-E9C8-819F-5CC3-2A9D4831100F}"/>
              </a:ext>
            </a:extLst>
          </p:cNvPr>
          <p:cNvSpPr/>
          <p:nvPr/>
        </p:nvSpPr>
        <p:spPr>
          <a:xfrm>
            <a:off x="280099" y="4227850"/>
            <a:ext cx="5673442" cy="21677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72EBA-4FEE-F7E8-034E-C5D1E6000F72}"/>
              </a:ext>
            </a:extLst>
          </p:cNvPr>
          <p:cNvSpPr/>
          <p:nvPr/>
        </p:nvSpPr>
        <p:spPr>
          <a:xfrm>
            <a:off x="6096000" y="4227850"/>
            <a:ext cx="5673443" cy="22053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18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1768246-2496-4F97-8FCA-02252116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Objectifs du projet (2)</a:t>
            </a:r>
          </a:p>
        </p:txBody>
      </p:sp>
      <p:pic>
        <p:nvPicPr>
          <p:cNvPr id="22" name="Espace réservé d’image 21">
            <a:extLst>
              <a:ext uri="{FF2B5EF4-FFF2-40B4-BE49-F238E27FC236}">
                <a16:creationId xmlns:a16="http://schemas.microsoft.com/office/drawing/2014/main" id="{0F5C8F58-81B2-4162-9563-70C679CF8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7857" t="-6122" r="-17857" b="-6122"/>
          <a:stretch/>
        </p:blipFill>
        <p:spPr>
          <a:xfrm>
            <a:off x="876300" y="1739900"/>
            <a:ext cx="1689100" cy="1397000"/>
          </a:xfrm>
        </p:spPr>
      </p:pic>
      <p:pic>
        <p:nvPicPr>
          <p:cNvPr id="26" name="Espace réservé d’image 25">
            <a:extLst>
              <a:ext uri="{FF2B5EF4-FFF2-40B4-BE49-F238E27FC236}">
                <a16:creationId xmlns:a16="http://schemas.microsoft.com/office/drawing/2014/main" id="{2AD0E03E-80ED-4CBF-B567-3E1EAB01F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18293" t="-6483" r="-18293" b="-6483"/>
          <a:stretch/>
        </p:blipFill>
        <p:spPr>
          <a:xfrm>
            <a:off x="3829813" y="4263232"/>
            <a:ext cx="1689100" cy="1397000"/>
          </a:xfrm>
        </p:spPr>
      </p:pic>
      <p:pic>
        <p:nvPicPr>
          <p:cNvPr id="24" name="Espace réservé d’image 23">
            <a:extLst>
              <a:ext uri="{FF2B5EF4-FFF2-40B4-BE49-F238E27FC236}">
                <a16:creationId xmlns:a16="http://schemas.microsoft.com/office/drawing/2014/main" id="{F1E0AF3E-867C-4F0D-8325-9DC9A985B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16501" t="-5000" r="-16501" b="-5000"/>
          <a:stretch/>
        </p:blipFill>
        <p:spPr>
          <a:xfrm>
            <a:off x="6744524" y="1739900"/>
            <a:ext cx="1689100" cy="1397000"/>
          </a:xfrm>
        </p:spPr>
      </p:pic>
      <p:pic>
        <p:nvPicPr>
          <p:cNvPr id="28" name="Espace réservé d’image 27">
            <a:extLst>
              <a:ext uri="{FF2B5EF4-FFF2-40B4-BE49-F238E27FC236}">
                <a16:creationId xmlns:a16="http://schemas.microsoft.com/office/drawing/2014/main" id="{43BC7054-E269-4210-98F5-65D4850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-18293" t="-6483" r="-18293" b="-6483"/>
          <a:stretch/>
        </p:blipFill>
        <p:spPr>
          <a:xfrm>
            <a:off x="9659235" y="4263232"/>
            <a:ext cx="1689100" cy="1397000"/>
          </a:xfrm>
        </p:spPr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901B6E4D-6942-45C5-99A9-6B769E890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90550" y="3857625"/>
            <a:ext cx="2336800" cy="1946275"/>
          </a:xfrm>
        </p:spPr>
        <p:txBody>
          <a:bodyPr rtlCol="0"/>
          <a:lstStyle/>
          <a:p>
            <a:pPr algn="l" rtl="0"/>
            <a:r>
              <a:rPr lang="fr-FR" dirty="0"/>
              <a:t>Encourage la coordination et la collaboration : </a:t>
            </a:r>
            <a:r>
              <a:rPr lang="fr-FR" dirty="0" err="1"/>
              <a:t>Dév</a:t>
            </a:r>
            <a:r>
              <a:rPr lang="fr-FR" dirty="0"/>
              <a:t>, Ops, </a:t>
            </a:r>
            <a:r>
              <a:rPr lang="fr-FR" dirty="0" err="1"/>
              <a:t>Séc</a:t>
            </a:r>
            <a:endParaRPr lang="fr-FR" dirty="0"/>
          </a:p>
          <a:p>
            <a:pPr algn="l" rtl="0"/>
            <a:r>
              <a:rPr lang="fr-FR" dirty="0"/>
              <a:t>Assure le bon fonctionnement de l’application (Monitoring)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7D269992-EA9D-41F6-85C3-B789218471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 anchor="b"/>
          <a:lstStyle/>
          <a:p>
            <a:pPr algn="l" rtl="0"/>
            <a:r>
              <a:rPr lang="fr-FR" dirty="0"/>
              <a:t>Gain de temps pour le client</a:t>
            </a:r>
          </a:p>
          <a:p>
            <a:pPr algn="l" rtl="0"/>
            <a:r>
              <a:rPr lang="fr-FR" dirty="0"/>
              <a:t>Augmentation de la productivité : gain financier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6DFAA7E0-5467-48C2-A0A1-08FFCDD0AB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fr-FR" dirty="0"/>
              <a:t>Application déployée sur le serveur Proteus et peut interagir avec des modules et packages internes et externes  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26CD0F95-69FE-4CD4-B47D-11711D3942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 anchor="b"/>
          <a:lstStyle/>
          <a:p>
            <a:pPr algn="l" rtl="0"/>
            <a:r>
              <a:rPr lang="fr-FR" dirty="0"/>
              <a:t>Répond aux besoins identifiés actuellement et peut être customisée par un contributeur pour des besoins spécifiques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AB17F8-59B5-4C93-9884-D304462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0630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0119_TF34126823" id="{1BA66332-570E-41C7-9121-94BD9CA98AED}" vid="{18C98CCA-5AC5-4C8A-A942-2AFB0327D88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attrayante classique en blocs</Template>
  <TotalTime>950</TotalTime>
  <Words>934</Words>
  <Application>Microsoft Office PowerPoint</Application>
  <PresentationFormat>Grand écran</PresentationFormat>
  <Paragraphs>160</Paragraphs>
  <Slides>18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Liberation Serif</vt:lpstr>
      <vt:lpstr>Symbol</vt:lpstr>
      <vt:lpstr>Times New Roman</vt:lpstr>
      <vt:lpstr>Twentieth Century</vt:lpstr>
      <vt:lpstr>Wingdings</vt:lpstr>
      <vt:lpstr>Thème Office</vt:lpstr>
      <vt:lpstr>ProteusCode V2 </vt:lpstr>
      <vt:lpstr>Présentation </vt:lpstr>
      <vt:lpstr>ProteusCode projet de stage 08/07 – 30/08/2024</vt:lpstr>
      <vt:lpstr>Présentation de l’entreprise</vt:lpstr>
      <vt:lpstr>Contexte</vt:lpstr>
      <vt:lpstr>Définition du problème</vt:lpstr>
      <vt:lpstr>Présentation PowerPoint</vt:lpstr>
      <vt:lpstr>Objectifs du projet (1)</vt:lpstr>
      <vt:lpstr>Objectifs du projet (2)</vt:lpstr>
      <vt:lpstr>ProteusCode : automatisée, sécurisée, facile à déployer, backup (sauvegarde &amp; restauration), undeploy (désinstallation) </vt:lpstr>
      <vt:lpstr>Présentation PowerPoint</vt:lpstr>
      <vt:lpstr>Périmètre du projet L’application sera à destination de tout client (particulier ou entreprise) souhaitant avoir une solution rapide et facile d’utilisation de n’importe où et n’importe quand</vt:lpstr>
      <vt:lpstr>Les contributeurs peuvent être: interne membre équipe projet, externe c’est un utilisateur X. demandes des modifications non réalisées par GOZAIMASS n’engage plus celle-ci sur la maintenance du produit,</vt:lpstr>
      <vt:lpstr>Les PERSONAS ProteusCode à pour objectif d’éliminer les frustrations exprimées par ces personnes.  Voici entre autres quelques frustrations que l’application va résoudre:  </vt:lpstr>
      <vt:lpstr>Mon Rôle dans le projet</vt:lpstr>
      <vt:lpstr>Exemple de recherche effectuée</vt:lpstr>
      <vt:lpstr>Synthèse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</dc:creator>
  <cp:lastModifiedBy>admin</cp:lastModifiedBy>
  <cp:revision>141</cp:revision>
  <dcterms:created xsi:type="dcterms:W3CDTF">2024-07-03T11:37:20Z</dcterms:created>
  <dcterms:modified xsi:type="dcterms:W3CDTF">2024-10-03T01:31:09Z</dcterms:modified>
</cp:coreProperties>
</file>