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e62c3c1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e62c3c1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cb48f6bb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cb48f6bb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rPr>
              <a:t>Very cool protocol (go take a look!) but don’t worry about the details… just look at these bullet points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b48f6bb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b48f6bb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e62c3c1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e62c3c1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class is what I call it when “I do a little work, you do a little payment”, over and over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very local knowledge applied into the market where it needs to go, minimal outside shared authority, minimal friction, minimal communication needs. So I put a little picture of Hayek for you economic theory enjoyers.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cb48f6bb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cb48f6bb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talk about the solution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 independently came up with this and added some stuff and future research directions, which is the core of the talk, I guess?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benefits of this class of solution are basically: I don’t have to trust you very much or for very long. I give you a tiny little payment and you give me a little data. We repeat this. If I stop paying, you give me maybe a few extra packets, and then you stop giving me traffic- very little loss. Same if you stop giving me traffic or slow down unacceptably- I stop paying and go hunt down another server. Nobody needs to be involved or know except the two of us.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core of the problem where you have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e62c3c5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e62c3c5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now we’re in the realm of stuff i did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cb48f6bb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cb48f6bb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 State channels Magmo is already building these on FEVM</a:t>
            </a:r>
            <a:endParaRPr sz="1800">
              <a:solidFill>
                <a:srgbClr val="595959"/>
              </a:solidFill>
            </a:endParaRPr>
          </a:p>
          <a:p>
            <a:pPr indent="457200" lvl="0" marL="0" rtl="0" algn="l">
              <a:lnSpc>
                <a:spcPct val="115000"/>
              </a:lnSpc>
              <a:spcBef>
                <a:spcPts val="1200"/>
              </a:spcBef>
              <a:spcAft>
                <a:spcPts val="0"/>
              </a:spcAft>
              <a:buClr>
                <a:schemeClr val="dk1"/>
              </a:buClr>
              <a:buSzPts val="1100"/>
              <a:buFont typeface="Arial"/>
              <a:buNone/>
            </a:pPr>
            <a:r>
              <a:rPr lang="en" sz="1800">
                <a:solidFill>
                  <a:srgbClr val="595959"/>
                </a:solidFill>
              </a:rPr>
              <a:t>BTC lightning payment channels already integrate with noise, btw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cb48f6bb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cb48f6bb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cb48f6bb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cb48f6bb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Paying charlie:</a:t>
            </a:r>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Vague idea: onion routing where those who touch the message can “claim” a hash at each hop? Like blockchains’ fees, but for forwarding one hop.</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Unclear… this idea has some fuzzy implications for the state channel… future work :)</a:t>
            </a:r>
            <a:endParaRPr sz="1400">
              <a:solidFill>
                <a:srgbClr val="595959"/>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Prepaid bandwidth</a:t>
            </a:r>
            <a:endParaRPr/>
          </a:p>
          <a:p>
            <a:pPr indent="0" lvl="0" marL="0" rtl="0" algn="l">
              <a:spcBef>
                <a:spcPts val="0"/>
              </a:spcBef>
              <a:spcAft>
                <a:spcPts val="0"/>
              </a:spcAft>
              <a:buNone/>
            </a:pPr>
            <a:r>
              <a:rPr lang="en"/>
              <a:t>-</a:t>
            </a:r>
            <a:r>
              <a:rPr lang="en" sz="1350">
                <a:solidFill>
                  <a:srgbClr val="595959"/>
                </a:solidFill>
              </a:rPr>
              <a:t>Make the state channel 3-way: content owner, server, client</a:t>
            </a:r>
            <a:endParaRPr sz="1350">
              <a:solidFill>
                <a:srgbClr val="595959"/>
              </a:solidFill>
            </a:endParaRPr>
          </a:p>
          <a:p>
            <a:pPr indent="-314325" lvl="1" marL="914400" rtl="0" algn="l">
              <a:lnSpc>
                <a:spcPct val="115000"/>
              </a:lnSpc>
              <a:spcBef>
                <a:spcPts val="0"/>
              </a:spcBef>
              <a:spcAft>
                <a:spcPts val="0"/>
              </a:spcAft>
              <a:buClr>
                <a:srgbClr val="595959"/>
              </a:buClr>
              <a:buSzPts val="1350"/>
              <a:buChar char="-"/>
            </a:pPr>
            <a:r>
              <a:rPr lang="en" sz="1350">
                <a:solidFill>
                  <a:srgbClr val="595959"/>
                </a:solidFill>
              </a:rPr>
              <a:t>Allows a content owner to give the client “download coupons” specifically for a certain server (and piece of content, although this is not cryptographically provable)</a:t>
            </a:r>
            <a:endParaRPr sz="1350">
              <a:solidFill>
                <a:srgbClr val="595959"/>
              </a:solidFill>
            </a:endParaRPr>
          </a:p>
          <a:p>
            <a:pPr indent="-314325" lvl="1" marL="914400" rtl="0" algn="l">
              <a:lnSpc>
                <a:spcPct val="115000"/>
              </a:lnSpc>
              <a:spcBef>
                <a:spcPts val="0"/>
              </a:spcBef>
              <a:spcAft>
                <a:spcPts val="0"/>
              </a:spcAft>
              <a:buClr>
                <a:srgbClr val="595959"/>
              </a:buClr>
              <a:buSzPts val="1350"/>
              <a:buChar char="-"/>
            </a:pPr>
            <a:r>
              <a:rPr lang="en" sz="1350">
                <a:solidFill>
                  <a:srgbClr val="595959"/>
                </a:solidFill>
              </a:rPr>
              <a:t>Have owner give download coupons (+ a JWT for permissioning) on connection initiation, then hand off to a CDN POP (Charlie).</a:t>
            </a:r>
            <a:endParaRPr sz="1350">
              <a:solidFill>
                <a:srgbClr val="595959"/>
              </a:solidFill>
            </a:endParaRPr>
          </a:p>
          <a:p>
            <a:pPr indent="-314325" lvl="1" marL="914400" rtl="0" algn="l">
              <a:lnSpc>
                <a:spcPct val="115000"/>
              </a:lnSpc>
              <a:spcBef>
                <a:spcPts val="0"/>
              </a:spcBef>
              <a:spcAft>
                <a:spcPts val="0"/>
              </a:spcAft>
              <a:buClr>
                <a:srgbClr val="595959"/>
              </a:buClr>
              <a:buSzPts val="1350"/>
              <a:buChar char="-"/>
            </a:pPr>
            <a:r>
              <a:rPr lang="en" sz="1350">
                <a:solidFill>
                  <a:srgbClr val="595959"/>
                </a:solidFill>
              </a:rPr>
              <a:t>*Protocol-layer future work- gameable without more mechanism work</a:t>
            </a:r>
            <a:endParaRPr sz="14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e62c3c12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e62c3c12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cb48f6b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cb48f6b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I am the founder at Banyan where we are bringing data onto Filecoin</a:t>
            </a:r>
            <a:endParaRPr sz="1800">
              <a:solidFill>
                <a:srgbClr val="595959"/>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On the side, I do various research projects for fun</a:t>
            </a:r>
            <a:endParaRPr sz="1800">
              <a:solidFill>
                <a:srgbClr val="595959"/>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This was a project from August 2022 that I did on the side after work, and I decided it should probably be shared with the community when I found out that nobody knew about anyone working on this.</a:t>
            </a:r>
            <a:endParaRPr sz="1800">
              <a:solidFill>
                <a:srgbClr val="595959"/>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We all know incentivized retrievals are problematic on Filecoin and IPFS</a:t>
            </a:r>
            <a:endParaRPr sz="1800">
              <a:solidFill>
                <a:srgbClr val="595959"/>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you have to pay someone to give you data, how do you verify it within the protocol?</a:t>
            </a:r>
            <a:endParaRPr sz="1800">
              <a:solidFill>
                <a:srgbClr val="595959"/>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This talk is going to be a state of how things are right now (as far as I’m aware?), and my vision for how we could build decentralized retrievals that make sense.</a:t>
            </a:r>
            <a:endParaRPr sz="1800">
              <a:solidFill>
                <a:srgbClr val="595959"/>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I’m not going to go into any math, I’m mostly going to go into the state of how things are right now, and a vague toolkit/architecture for how we can make this thing better</a:t>
            </a:r>
            <a:endParaRPr sz="1800">
              <a:solidFill>
                <a:srgbClr val="595959"/>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There will be a lot of “yeah call blockscience they can probably model this with cadcad and get you some real equations”/”now draw the rest of the owl” in here</a:t>
            </a:r>
            <a:endParaRPr sz="1800">
              <a:solidFill>
                <a:srgbClr val="595959"/>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This is my first crypto conference talk and i am nervous! so please be nice but do call me out if i’m wrong or missing some exciting paper</a:t>
            </a:r>
            <a:endParaRPr sz="1800">
              <a:solidFill>
                <a:srgbClr val="595959"/>
              </a:solidFill>
              <a:latin typeface="Comic Sans MS"/>
              <a:ea typeface="Comic Sans MS"/>
              <a:cs typeface="Comic Sans MS"/>
              <a:sym typeface="Comic Sans M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e62c3c1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e62c3c1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e62c3c12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e62c3c12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1400">
                <a:solidFill>
                  <a:srgbClr val="595959"/>
                </a:solidFill>
              </a:rPr>
              <a:t>Bob raises the rent to infinity on Alice’s data- refuses to serve to Alice or to a POP/Charlie that wants to make a replica.</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Bob can do this in the Skynet + Filecoin paradigm, but not if you glue one more thing on… remember retriev?</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cb48f6bb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cb48f6bb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e62c3c12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e62c3c12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e62c3c5a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e62c3c5a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cb48f6bb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cb48f6b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e62c3c5a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e62c3c5a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cb48f6bb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cb48f6bb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Obviously a lot is extremely lacking here, see the owl…</a:t>
            </a:r>
            <a:endParaRPr/>
          </a:p>
          <a:p>
            <a:pPr indent="-298450" lvl="0" marL="457200" rtl="0" algn="l">
              <a:spcBef>
                <a:spcPts val="0"/>
              </a:spcBef>
              <a:spcAft>
                <a:spcPts val="0"/>
              </a:spcAft>
              <a:buSzPts val="1100"/>
              <a:buChar char="-"/>
            </a:pPr>
            <a:r>
              <a:rPr lang="en"/>
              <a:t>I think two really great starting points for work on this would be:</a:t>
            </a:r>
            <a:endParaRPr/>
          </a:p>
          <a:p>
            <a:pPr indent="-298450" lvl="0" marL="457200" rtl="0" algn="l">
              <a:spcBef>
                <a:spcPts val="0"/>
              </a:spcBef>
              <a:spcAft>
                <a:spcPts val="0"/>
              </a:spcAft>
              <a:buSzPts val="1100"/>
              <a:buChar char="-"/>
            </a:pPr>
            <a:r>
              <a:rPr lang="en"/>
              <a:t>Modelling the tit-for-tat incentive layer with CADCAD, strapped onto nikola’s retriev protocol, using realistic bandwidth costs/replication costs/costs of capital. See what prices start looking like.</a:t>
            </a:r>
            <a:endParaRPr/>
          </a:p>
          <a:p>
            <a:pPr indent="-298450" lvl="0" marL="457200" rtl="0" algn="l">
              <a:spcBef>
                <a:spcPts val="0"/>
              </a:spcBef>
              <a:spcAft>
                <a:spcPts val="0"/>
              </a:spcAft>
              <a:buSzPts val="1100"/>
              <a:buChar char="-"/>
            </a:pPr>
            <a:r>
              <a:rPr lang="en"/>
              <a:t>Adding the hash-based monopoly-money state channel to existing Wireguard or nQUIC implementations and seeing how fast you can get this thing going would be smart. Wireguard has a nice “timers” system for transport channel renegotiation, and a pre-implemented extra thread for handling expensive elliptic curve ops, so I suspect might be ripe for adding this payment channel for in-band micropayments that don’t bog down the networking</a:t>
            </a:r>
            <a:endParaRPr/>
          </a:p>
          <a:p>
            <a:pPr indent="-298450" lvl="0" marL="457200" rtl="0" algn="l">
              <a:spcBef>
                <a:spcPts val="0"/>
              </a:spcBef>
              <a:spcAft>
                <a:spcPts val="0"/>
              </a:spcAft>
              <a:buSzPts val="1100"/>
              <a:buChar char="-"/>
            </a:pPr>
            <a:r>
              <a:rPr lang="en"/>
              <a:t>These would be great summer research internship projects, theoretically, for a couple of bright older undergrads or grad students in distributed systems and mechanism design.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e62c3c12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e62c3c12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e62c3c12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e62c3c12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cb48f6b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cb48f6b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cb48f6b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cb48f6b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data is coming from and going to sources that hold onto lots of data. they are untrusted (we’ll call them Bob: the guy with the data on his server)</a:t>
            </a:r>
            <a:endParaRPr sz="1800">
              <a:solidFill>
                <a:srgbClr val="595959"/>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data passes through a lot of intermediate Charlies (routers) between Bob and Alice, and there are tons of Charlie options for Bob and Alice</a:t>
            </a:r>
            <a:endParaRPr sz="1800">
              <a:solidFill>
                <a:srgbClr val="595959"/>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it may even be expedient for a “local” Charlie to warehouse the data to serve it up repeatedly</a:t>
            </a:r>
            <a:endParaRPr sz="1800">
              <a:solidFill>
                <a:srgbClr val="595959"/>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595959"/>
              </a:buClr>
              <a:buSzPts val="1800"/>
              <a:buFont typeface="Comic Sans MS"/>
              <a:buChar char="-"/>
            </a:pPr>
            <a:r>
              <a:rPr lang="en" sz="1800">
                <a:solidFill>
                  <a:srgbClr val="595959"/>
                </a:solidFill>
                <a:latin typeface="Comic Sans MS"/>
                <a:ea typeface="Comic Sans MS"/>
                <a:cs typeface="Comic Sans MS"/>
                <a:sym typeface="Comic Sans MS"/>
              </a:rPr>
              <a:t>data may be censored or edited at any point before alice! we should assume bob and alice and charlie are greedy, and bob and charlie can be assumed to have been hijacked by evil government censors.</a:t>
            </a:r>
            <a:endParaRPr sz="180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1800">
                <a:solidFill>
                  <a:srgbClr val="595959"/>
                </a:solidFill>
                <a:latin typeface="Comic Sans MS"/>
                <a:ea typeface="Comic Sans MS"/>
                <a:cs typeface="Comic Sans MS"/>
                <a:sym typeface="Comic Sans MS"/>
              </a:rPr>
              <a:t>Everyone here is a rational actor! This means if they can save money they will, but they’re willing to spend money to get their desires met or have a believable probability that they’ll make more money.</a:t>
            </a:r>
            <a:endParaRPr sz="180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1800">
                <a:solidFill>
                  <a:srgbClr val="595959"/>
                </a:solidFill>
                <a:latin typeface="Comic Sans MS"/>
                <a:ea typeface="Comic Sans MS"/>
                <a:cs typeface="Comic Sans MS"/>
                <a:sym typeface="Comic Sans MS"/>
              </a:rPr>
              <a:t>angels mean that the user honestly just wants their untouched data to get to the other side. They have a real desire and will pay money to make that desire happen. They will, however, cheap out whenever possible in getting those desires met.</a:t>
            </a:r>
            <a:endParaRPr sz="180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1800">
                <a:solidFill>
                  <a:srgbClr val="595959"/>
                </a:solidFill>
                <a:latin typeface="Comic Sans MS"/>
                <a:ea typeface="Comic Sans MS"/>
                <a:cs typeface="Comic Sans MS"/>
                <a:sym typeface="Comic Sans MS"/>
              </a:rPr>
              <a:t>demons means some people in that class don’t care about untouched data getting to the other side, may actually want to corrupt or block the data… at least some of them are down to pass/store/serve the correct data to alice for a buck, though.</a:t>
            </a:r>
            <a:endParaRPr sz="180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1200"/>
              </a:spcAft>
              <a:buNone/>
            </a:pPr>
            <a:r>
              <a:t/>
            </a:r>
            <a:endParaRPr sz="1800">
              <a:solidFill>
                <a:srgbClr val="595959"/>
              </a:solidFill>
              <a:latin typeface="Comic Sans MS"/>
              <a:ea typeface="Comic Sans MS"/>
              <a:cs typeface="Comic Sans MS"/>
              <a:sym typeface="Comic Sans M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cb48f6b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cb48f6b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Byzantine generals:</a:t>
            </a:r>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assume you know nothing globally except what’s broadcasted</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messages just get passed/broadcasted magically and we try not to think about how</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no incentives at all, no global knowledge except for shared between honest parties</a:t>
            </a:r>
            <a:endParaRPr sz="1400">
              <a:solidFill>
                <a:srgbClr val="595959"/>
              </a:solidFill>
              <a:latin typeface="Comic Sans MS"/>
              <a:ea typeface="Comic Sans MS"/>
              <a:cs typeface="Comic Sans MS"/>
              <a:sym typeface="Comic Sans MS"/>
            </a:endParaRPr>
          </a:p>
          <a:p>
            <a:pPr indent="0" lvl="0" marL="0" rtl="0" algn="l">
              <a:spcBef>
                <a:spcPts val="1200"/>
              </a:spcBef>
              <a:spcAft>
                <a:spcPts val="0"/>
              </a:spcAft>
              <a:buNone/>
            </a:pPr>
            <a:r>
              <a:rPr lang="en"/>
              <a:t>Bitcoin</a:t>
            </a:r>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extremely global state because we all need to trust the soundness of the money</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Same assumptions as byzantine generals- message passing is just assumed!</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Alice is bribing the miner (a Bob) to transmit my message on chain using gas fees/transaction fees, but nobody in between</a:t>
            </a:r>
            <a:endParaRPr sz="140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1400">
                <a:solidFill>
                  <a:srgbClr val="595959"/>
                </a:solidFill>
                <a:latin typeface="Comic Sans MS"/>
                <a:ea typeface="Comic Sans MS"/>
                <a:cs typeface="Comic Sans MS"/>
                <a:sym typeface="Comic Sans MS"/>
              </a:rPr>
              <a:t>Cloudflare and ISPs</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120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Bobs run a website and just sign a legal contract with these centralized Charlies to get the data to Alices</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If my Alices (or my friends’ Alices) say “hey it’s loading slow” i switch my CDN to a different one to fill the charlie role</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CDNs/intermediaries can drop Bobs, Alices are simply out of luck (kiwifarms, 8chan)</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They can also drop Alices (has your ISP ever sent you a DMCA notice for torrenting?)</a:t>
            </a:r>
            <a:endParaRPr sz="140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1400">
                <a:solidFill>
                  <a:srgbClr val="595959"/>
                </a:solidFill>
                <a:latin typeface="Comic Sans MS"/>
                <a:ea typeface="Comic Sans MS"/>
                <a:cs typeface="Comic Sans MS"/>
                <a:sym typeface="Comic Sans MS"/>
              </a:rPr>
              <a:t>IPFS</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120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It gets gossipped around (hopefully) (thank you kind stranger(???))</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Maybe Charlies/Bobs run a gateway service as an expensive public good (oof)</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Maybe they have cloudflare-style SLAs (see pinata- a centralized-incentivized IPFS Bob!)</a:t>
            </a:r>
            <a:endParaRPr sz="140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1400">
                <a:solidFill>
                  <a:srgbClr val="595959"/>
                </a:solidFill>
                <a:latin typeface="Comic Sans MS"/>
                <a:ea typeface="Comic Sans MS"/>
                <a:cs typeface="Comic Sans MS"/>
                <a:sym typeface="Comic Sans MS"/>
              </a:rPr>
              <a:t>filecoins/sias/arweaves</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120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We check Bob has Alice’s data</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When alice wants it she call you(???) And writes a check(???) And bob gets it to her by someone paying a charlie directly(???) And we just hope everything goes alright in the middle?</a:t>
            </a:r>
            <a:endParaRPr sz="1400">
              <a:solidFill>
                <a:srgbClr val="595959"/>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Arweave actually makes a really shoddy attempt at this, they call it “PIIA”, where they basically go “yeah the miners are just going to enforce each other on retrievals as a network good. Hugs all around” and slap an equation on it. Not covering it in detail bc i’m embarrassed for them.</a:t>
            </a:r>
            <a:endParaRPr sz="140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t/>
            </a:r>
            <a:endParaRPr sz="140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t/>
            </a:r>
            <a:endParaRPr sz="1400">
              <a:solidFill>
                <a:srgbClr val="595959"/>
              </a:solidFill>
              <a:latin typeface="Comic Sans MS"/>
              <a:ea typeface="Comic Sans MS"/>
              <a:cs typeface="Comic Sans MS"/>
              <a:sym typeface="Comic Sans MS"/>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cb48f6b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cb48f6b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400">
                <a:solidFill>
                  <a:srgbClr val="595959"/>
                </a:solidFill>
                <a:latin typeface="Comic Sans MS"/>
                <a:ea typeface="Comic Sans MS"/>
                <a:cs typeface="Comic Sans MS"/>
                <a:sym typeface="Comic Sans MS"/>
              </a:rPr>
              <a:t>Blockchain point: </a:t>
            </a:r>
            <a:r>
              <a:rPr lang="en" sz="1400">
                <a:solidFill>
                  <a:srgbClr val="595959"/>
                </a:solidFill>
                <a:latin typeface="Comic Sans MS"/>
                <a:ea typeface="Comic Sans MS"/>
                <a:cs typeface="Comic Sans MS"/>
                <a:sym typeface="Comic Sans MS"/>
              </a:rPr>
              <a:t>the soundness/validity of digital money depends on eventually publishing one’s conformance to invariants for enforcement (i.e.: i did not mint 4 bitcoins to send my friend, i had them beforehand, they are legitimate bitcoins!)</a:t>
            </a:r>
            <a:endParaRPr sz="1400">
              <a:solidFill>
                <a:srgbClr val="595959"/>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CDN transmission is actually one of the primitives you assume you just *have* when you build a blockchain. It’s not something the blockchain was intended to prove!</a:t>
            </a:r>
            <a:endParaRPr sz="140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1400">
                <a:solidFill>
                  <a:srgbClr val="595959"/>
                </a:solidFill>
                <a:latin typeface="Comic Sans MS"/>
                <a:ea typeface="Comic Sans MS"/>
                <a:cs typeface="Comic Sans MS"/>
                <a:sym typeface="Comic Sans MS"/>
              </a:rPr>
              <a:t>Next point</a:t>
            </a:r>
            <a:endParaRPr sz="1400">
              <a:solidFill>
                <a:srgbClr val="595959"/>
              </a:solidFill>
              <a:latin typeface="Comic Sans MS"/>
              <a:ea typeface="Comic Sans MS"/>
              <a:cs typeface="Comic Sans MS"/>
              <a:sym typeface="Comic Sans MS"/>
            </a:endParaRPr>
          </a:p>
          <a:p>
            <a:pPr indent="-317500" lvl="0" marL="457200" rtl="0" algn="l">
              <a:lnSpc>
                <a:spcPct val="115000"/>
              </a:lnSpc>
              <a:spcBef>
                <a:spcPts val="120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validation must happen nearly as quickly as sending because i am impatient for my data</a:t>
            </a:r>
            <a:endParaRPr sz="1400">
              <a:solidFill>
                <a:srgbClr val="595959"/>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waiting for outside transmission and confirmation is a non-starter for CDN users</a:t>
            </a:r>
            <a:endParaRPr sz="1400">
              <a:solidFill>
                <a:srgbClr val="595959"/>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Outside confirmation is too little too late anyway</a:t>
            </a:r>
            <a:endParaRPr sz="1400">
              <a:solidFill>
                <a:srgbClr val="595959"/>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…but we do distributed systems! I thought the entire POINT is doing a massive and slow global computation to agree on stuff!</a:t>
            </a:r>
            <a:endParaRPr sz="140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t/>
            </a:r>
            <a:endParaRPr sz="1400">
              <a:solidFill>
                <a:srgbClr val="595959"/>
              </a:solidFill>
              <a:latin typeface="Comic Sans MS"/>
              <a:ea typeface="Comic Sans MS"/>
              <a:cs typeface="Comic Sans MS"/>
              <a:sym typeface="Comic Sans MS"/>
            </a:endParaRPr>
          </a:p>
          <a:p>
            <a:pPr indent="-317500" lvl="0" marL="457200" rtl="0" algn="l">
              <a:lnSpc>
                <a:spcPct val="115000"/>
              </a:lnSpc>
              <a:spcBef>
                <a:spcPts val="120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You have to publish the accounting information because we assume we are using a blockchain to settle money trustlessly. </a:t>
            </a:r>
            <a:endParaRPr sz="1400">
              <a:solidFill>
                <a:srgbClr val="595959"/>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rgbClr val="595959"/>
              </a:buClr>
              <a:buSzPts val="1400"/>
              <a:buFont typeface="Comic Sans MS"/>
              <a:buChar char="-"/>
            </a:pPr>
            <a:r>
              <a:rPr lang="en" sz="1400">
                <a:solidFill>
                  <a:srgbClr val="595959"/>
                </a:solidFill>
                <a:latin typeface="Comic Sans MS"/>
                <a:ea typeface="Comic Sans MS"/>
                <a:cs typeface="Comic Sans MS"/>
                <a:sym typeface="Comic Sans MS"/>
              </a:rPr>
              <a:t>but CDN transmission is the act of accurate transmission between only two parties- initially not blockchain-friendly at all! </a:t>
            </a:r>
            <a:endParaRPr sz="1400">
              <a:solidFill>
                <a:srgbClr val="595959"/>
              </a:solidFill>
              <a:latin typeface="Comic Sans MS"/>
              <a:ea typeface="Comic Sans MS"/>
              <a:cs typeface="Comic Sans MS"/>
              <a:sym typeface="Comic Sans MS"/>
            </a:endParaRPr>
          </a:p>
          <a:p>
            <a:pPr indent="-339725" lvl="0" marL="457200" rtl="0" algn="l">
              <a:lnSpc>
                <a:spcPct val="115000"/>
              </a:lnSpc>
              <a:spcBef>
                <a:spcPts val="0"/>
              </a:spcBef>
              <a:spcAft>
                <a:spcPts val="0"/>
              </a:spcAft>
              <a:buClr>
                <a:srgbClr val="595959"/>
              </a:buClr>
              <a:buSzPts val="1750"/>
              <a:buFont typeface="Comic Sans MS"/>
              <a:buChar char="-"/>
            </a:pPr>
            <a:r>
              <a:rPr lang="en" sz="1750">
                <a:solidFill>
                  <a:srgbClr val="595959"/>
                </a:solidFill>
                <a:latin typeface="Comic Sans MS"/>
                <a:ea typeface="Comic Sans MS"/>
                <a:cs typeface="Comic Sans MS"/>
                <a:sym typeface="Comic Sans MS"/>
              </a:rPr>
              <a:t>we are validating an act (speedy correct transmissions from Bob/Charlie to Alice). There are two definite witnesses (Bob, Alice), and a bunch of maybe-witnesses (Charlie). Both Bob and Alice are incentivized to lie, and Charlies must in practice process enough throughput that they can’t really do accounting.</a:t>
            </a:r>
            <a:endParaRPr sz="1750">
              <a:solidFill>
                <a:srgbClr val="595959"/>
              </a:solidFill>
              <a:latin typeface="Comic Sans MS"/>
              <a:ea typeface="Comic Sans MS"/>
              <a:cs typeface="Comic Sans MS"/>
              <a:sym typeface="Comic Sans MS"/>
            </a:endParaRPr>
          </a:p>
          <a:p>
            <a:pPr indent="0" lvl="0" marL="0" rtl="0" algn="l">
              <a:lnSpc>
                <a:spcPct val="115000"/>
              </a:lnSpc>
              <a:spcBef>
                <a:spcPts val="1200"/>
              </a:spcBef>
              <a:spcAft>
                <a:spcPts val="1200"/>
              </a:spcAft>
              <a:buNone/>
            </a:pPr>
            <a:r>
              <a:t/>
            </a:r>
            <a:endParaRPr sz="1400">
              <a:solidFill>
                <a:srgbClr val="595959"/>
              </a:solidFill>
              <a:latin typeface="Comic Sans MS"/>
              <a:ea typeface="Comic Sans MS"/>
              <a:cs typeface="Comic Sans MS"/>
              <a:sym typeface="Comic Sans M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e62c3c12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e62c3c1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cb48f6bb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cb48f6bb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hyperlink" Target="https://github.com/cryptonetlab/retriev/blob/main/PAPER.m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lab.com/SkynetLabs/skyd/-/blob/master/skymodules/renter/proto/downloader.go#L39" TargetMode="External"/><Relationship Id="rId4" Type="http://schemas.openxmlformats.org/officeDocument/2006/relationships/hyperlink" Target="https://gitlab.com/SkynetLabs/skyd/-/blob/master/skymodules/gouging/gouging.g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jp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3.jpg"/><Relationship Id="rId6" Type="http://schemas.openxmlformats.org/officeDocument/2006/relationships/image" Target="../media/image2.jpg"/><Relationship Id="rId7" Type="http://schemas.openxmlformats.org/officeDocument/2006/relationships/image" Target="../media/image8.jpg"/><Relationship Id="rId8"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066955" y="744575"/>
            <a:ext cx="37653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IPFS/CDN incentives</a:t>
            </a:r>
            <a:endParaRPr/>
          </a:p>
        </p:txBody>
      </p:sp>
      <p:sp>
        <p:nvSpPr>
          <p:cNvPr id="55" name="Google Shape;55;p13"/>
          <p:cNvSpPr txBox="1"/>
          <p:nvPr>
            <p:ph idx="1" type="subTitle"/>
          </p:nvPr>
        </p:nvSpPr>
        <p:spPr>
          <a:xfrm>
            <a:off x="2940875" y="2797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Claudia Richoux</a:t>
            </a:r>
            <a:endParaRPr/>
          </a:p>
        </p:txBody>
      </p:sp>
      <p:pic>
        <p:nvPicPr>
          <p:cNvPr id="56" name="Google Shape;56;p13"/>
          <p:cNvPicPr preferRelativeResize="0"/>
          <p:nvPr/>
        </p:nvPicPr>
        <p:blipFill>
          <a:blip r:embed="rId3">
            <a:alphaModFix/>
          </a:blip>
          <a:stretch>
            <a:fillRect/>
          </a:stretch>
        </p:blipFill>
        <p:spPr>
          <a:xfrm>
            <a:off x="171024" y="344450"/>
            <a:ext cx="4728926" cy="465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02375" y="823000"/>
            <a:ext cx="65004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Prior work: Retrieval pinning</a:t>
            </a:r>
            <a:endParaRPr/>
          </a:p>
        </p:txBody>
      </p:sp>
      <p:pic>
        <p:nvPicPr>
          <p:cNvPr id="126" name="Google Shape;126;p22"/>
          <p:cNvPicPr preferRelativeResize="0"/>
          <p:nvPr/>
        </p:nvPicPr>
        <p:blipFill>
          <a:blip r:embed="rId3">
            <a:alphaModFix/>
          </a:blip>
          <a:stretch>
            <a:fillRect/>
          </a:stretch>
        </p:blipFill>
        <p:spPr>
          <a:xfrm>
            <a:off x="5054323" y="2375000"/>
            <a:ext cx="3367149" cy="261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 protocol/retrieval pinning</a:t>
            </a:r>
            <a:endParaRPr/>
          </a:p>
        </p:txBody>
      </p:sp>
      <p:sp>
        <p:nvSpPr>
          <p:cNvPr id="132" name="Google Shape;132;p23"/>
          <p:cNvSpPr txBox="1"/>
          <p:nvPr>
            <p:ph idx="1" type="body"/>
          </p:nvPr>
        </p:nvSpPr>
        <p:spPr>
          <a:xfrm>
            <a:off x="311700" y="1152475"/>
            <a:ext cx="4101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Retriev protocol/retrieval pinning (I think of it as CDN police!)</a:t>
            </a:r>
            <a:endParaRPr/>
          </a:p>
          <a:p>
            <a:pPr indent="-297497" lvl="1" marL="914400" rtl="0" algn="l">
              <a:spcBef>
                <a:spcPts val="1200"/>
              </a:spcBef>
              <a:spcAft>
                <a:spcPts val="0"/>
              </a:spcAft>
              <a:buSzPct val="100000"/>
              <a:buChar char="-"/>
            </a:pPr>
            <a:r>
              <a:rPr lang="en"/>
              <a:t>By cryptonetlab- nicola and irene</a:t>
            </a:r>
            <a:endParaRPr/>
          </a:p>
          <a:p>
            <a:pPr indent="0" lvl="0" marL="0" rtl="0" algn="l">
              <a:spcBef>
                <a:spcPts val="1200"/>
              </a:spcBef>
              <a:spcAft>
                <a:spcPts val="0"/>
              </a:spcAft>
              <a:buNone/>
            </a:pPr>
            <a:r>
              <a:rPr lang="en"/>
              <a:t>Alice pays a group of “referees” to “referee” that Bob sends her her file when she wants it. Bob agrees to submit to being refereed.</a:t>
            </a:r>
            <a:endParaRPr/>
          </a:p>
          <a:p>
            <a:pPr indent="0" lvl="0" marL="0" rtl="0" algn="l">
              <a:spcBef>
                <a:spcPts val="1200"/>
              </a:spcBef>
              <a:spcAft>
                <a:spcPts val="0"/>
              </a:spcAft>
              <a:buNone/>
            </a:pPr>
            <a:r>
              <a:rPr lang="en"/>
              <a:t>All you need to remember is: </a:t>
            </a:r>
            <a:endParaRPr/>
          </a:p>
          <a:p>
            <a:pPr indent="-317182" lvl="0" marL="457200" rtl="0" algn="l">
              <a:spcBef>
                <a:spcPts val="1200"/>
              </a:spcBef>
              <a:spcAft>
                <a:spcPts val="0"/>
              </a:spcAft>
              <a:buSzPct val="100000"/>
              <a:buChar char="-"/>
            </a:pPr>
            <a:r>
              <a:rPr lang="en"/>
              <a:t>if Bob is fooling around and not sending the file, </a:t>
            </a:r>
            <a:endParaRPr/>
          </a:p>
          <a:p>
            <a:pPr indent="-317182" lvl="0" marL="457200" rtl="0" algn="l">
              <a:spcBef>
                <a:spcPts val="0"/>
              </a:spcBef>
              <a:spcAft>
                <a:spcPts val="0"/>
              </a:spcAft>
              <a:buSzPct val="100000"/>
              <a:buChar char="-"/>
            </a:pPr>
            <a:r>
              <a:rPr lang="en"/>
              <a:t>Alice petitions referees, </a:t>
            </a:r>
            <a:endParaRPr/>
          </a:p>
          <a:p>
            <a:pPr indent="-317182" lvl="0" marL="457200" rtl="0" algn="l">
              <a:spcBef>
                <a:spcPts val="0"/>
              </a:spcBef>
              <a:spcAft>
                <a:spcPts val="0"/>
              </a:spcAft>
              <a:buSzPct val="100000"/>
              <a:buChar char="-"/>
            </a:pPr>
            <a:r>
              <a:rPr lang="en"/>
              <a:t>who obtain the file from Bob (or slash him), </a:t>
            </a:r>
            <a:endParaRPr/>
          </a:p>
          <a:p>
            <a:pPr indent="-317182" lvl="0" marL="457200" rtl="0" algn="l">
              <a:spcBef>
                <a:spcPts val="0"/>
              </a:spcBef>
              <a:spcAft>
                <a:spcPts val="0"/>
              </a:spcAft>
              <a:buSzPct val="100000"/>
              <a:buChar char="-"/>
            </a:pPr>
            <a:r>
              <a:rPr lang="en"/>
              <a:t>validate it, </a:t>
            </a:r>
            <a:endParaRPr/>
          </a:p>
          <a:p>
            <a:pPr indent="-317182" lvl="0" marL="457200" rtl="0" algn="l">
              <a:spcBef>
                <a:spcPts val="0"/>
              </a:spcBef>
              <a:spcAft>
                <a:spcPts val="0"/>
              </a:spcAft>
              <a:buSzPct val="100000"/>
              <a:buChar char="-"/>
            </a:pPr>
            <a:r>
              <a:rPr lang="en"/>
              <a:t>and forward it to Alice.</a:t>
            </a:r>
            <a:endParaRPr/>
          </a:p>
        </p:txBody>
      </p:sp>
      <p:pic>
        <p:nvPicPr>
          <p:cNvPr id="133" name="Google Shape;133;p23"/>
          <p:cNvPicPr preferRelativeResize="0"/>
          <p:nvPr/>
        </p:nvPicPr>
        <p:blipFill>
          <a:blip r:embed="rId3">
            <a:alphaModFix/>
          </a:blip>
          <a:stretch>
            <a:fillRect/>
          </a:stretch>
        </p:blipFill>
        <p:spPr>
          <a:xfrm>
            <a:off x="4744427" y="983775"/>
            <a:ext cx="4172749" cy="4033675"/>
          </a:xfrm>
          <a:prstGeom prst="rect">
            <a:avLst/>
          </a:prstGeom>
          <a:noFill/>
          <a:ln>
            <a:noFill/>
          </a:ln>
        </p:spPr>
      </p:pic>
      <p:sp>
        <p:nvSpPr>
          <p:cNvPr id="134" name="Google Shape;134;p23"/>
          <p:cNvSpPr txBox="1"/>
          <p:nvPr/>
        </p:nvSpPr>
        <p:spPr>
          <a:xfrm>
            <a:off x="239250" y="4404900"/>
            <a:ext cx="4246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Check out: </a:t>
            </a:r>
            <a:r>
              <a:rPr lang="en" u="sng">
                <a:solidFill>
                  <a:schemeClr val="hlink"/>
                </a:solidFill>
                <a:hlinkClick r:id="rId4"/>
              </a:rPr>
              <a:t>https://github.com/cryptonetlab/retriev/blob/main/PAPER.md</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retriev…</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t>Slow</a:t>
            </a:r>
            <a:r>
              <a:rPr lang="en"/>
              <a:t>! Need to send to a middleman and then forward to alice</a:t>
            </a:r>
            <a:endParaRPr/>
          </a:p>
          <a:p>
            <a:pPr indent="-342900" lvl="0" marL="457200" rtl="0" algn="l">
              <a:spcBef>
                <a:spcPts val="0"/>
              </a:spcBef>
              <a:spcAft>
                <a:spcPts val="0"/>
              </a:spcAft>
              <a:buSzPts val="1800"/>
              <a:buChar char="-"/>
            </a:pPr>
            <a:r>
              <a:rPr lang="en"/>
              <a:t>Have to pass file around between middlemen to validate </a:t>
            </a:r>
            <a:endParaRPr/>
          </a:p>
          <a:p>
            <a:pPr indent="-317500" lvl="1" marL="914400" rtl="0" algn="l">
              <a:spcBef>
                <a:spcPts val="0"/>
              </a:spcBef>
              <a:spcAft>
                <a:spcPts val="0"/>
              </a:spcAft>
              <a:buSzPts val="1400"/>
              <a:buChar char="-"/>
            </a:pPr>
            <a:r>
              <a:rPr i="1" lang="en"/>
              <a:t>(*this part could probably be cleaned up with succinct-er proofs depending on security model)</a:t>
            </a:r>
            <a:endParaRPr i="1"/>
          </a:p>
          <a:p>
            <a:pPr indent="-342900" lvl="0" marL="457200" rtl="0" algn="l">
              <a:spcBef>
                <a:spcPts val="0"/>
              </a:spcBef>
              <a:spcAft>
                <a:spcPts val="0"/>
              </a:spcAft>
              <a:buSzPts val="1800"/>
              <a:buChar char="-"/>
            </a:pPr>
            <a:r>
              <a:rPr lang="en"/>
              <a:t>Bob needs to collateralize</a:t>
            </a:r>
            <a:endParaRPr/>
          </a:p>
          <a:p>
            <a:pPr indent="-317500" lvl="1" marL="914400" rtl="0" algn="l">
              <a:spcBef>
                <a:spcPts val="0"/>
              </a:spcBef>
              <a:spcAft>
                <a:spcPts val="0"/>
              </a:spcAft>
              <a:buSzPts val="1400"/>
              <a:buChar char="-"/>
            </a:pPr>
            <a:r>
              <a:rPr lang="en"/>
              <a:t>(nobody wants to collateralize… as we see in Filecoin, doesn’t scale)</a:t>
            </a:r>
            <a:endParaRPr/>
          </a:p>
          <a:p>
            <a:pPr indent="-317500" lvl="1" marL="914400" rtl="0" algn="l">
              <a:spcBef>
                <a:spcPts val="0"/>
              </a:spcBef>
              <a:spcAft>
                <a:spcPts val="0"/>
              </a:spcAft>
              <a:buSzPts val="1400"/>
              <a:buChar char="-"/>
            </a:pPr>
            <a:r>
              <a:rPr lang="en"/>
              <a:t>OBSCENELY high collateral multipliers from simulation…</a:t>
            </a:r>
            <a:endParaRPr/>
          </a:p>
          <a:p>
            <a:pPr indent="-317500" lvl="1" marL="914400" rtl="0" algn="l">
              <a:spcBef>
                <a:spcPts val="0"/>
              </a:spcBef>
              <a:spcAft>
                <a:spcPts val="0"/>
              </a:spcAft>
              <a:buClr>
                <a:schemeClr val="dk1"/>
              </a:buClr>
              <a:buSzPts val="1400"/>
              <a:buChar char="-"/>
            </a:pPr>
            <a:r>
              <a:rPr i="1" lang="en">
                <a:solidFill>
                  <a:schemeClr val="dk1"/>
                </a:solidFill>
                <a:highlight>
                  <a:schemeClr val="lt1"/>
                </a:highlight>
              </a:rPr>
              <a:t>“Time value of money was not taken into consideration. Eg, all decisions can be understood as being immediate.” 😬😬😬</a:t>
            </a:r>
            <a:endParaRPr i="1">
              <a:solidFill>
                <a:schemeClr val="dk1"/>
              </a:solidFill>
              <a:highlight>
                <a:schemeClr val="lt1"/>
              </a:highlight>
            </a:endParaRPr>
          </a:p>
          <a:p>
            <a:pPr indent="-342900" lvl="0" marL="457200" rtl="0" algn="l">
              <a:spcBef>
                <a:spcPts val="0"/>
              </a:spcBef>
              <a:spcAft>
                <a:spcPts val="0"/>
              </a:spcAft>
              <a:buSzPts val="1800"/>
              <a:buChar char="-"/>
            </a:pPr>
            <a:r>
              <a:rPr lang="en"/>
              <a:t>Alice has to pay </a:t>
            </a:r>
            <a:r>
              <a:rPr lang="en"/>
              <a:t>middlemen</a:t>
            </a:r>
            <a:r>
              <a:rPr lang="en"/>
              <a:t>, who have to run servers… ugh.</a:t>
            </a:r>
            <a:endParaRPr/>
          </a:p>
          <a:p>
            <a:pPr indent="-342900" lvl="0" marL="457200" rtl="0" algn="l">
              <a:spcBef>
                <a:spcPts val="0"/>
              </a:spcBef>
              <a:spcAft>
                <a:spcPts val="0"/>
              </a:spcAft>
              <a:buSzPts val="1800"/>
              <a:buChar char="-"/>
            </a:pPr>
            <a:r>
              <a:rPr lang="en"/>
              <a:t>There are other problems too…</a:t>
            </a:r>
            <a:endParaRPr/>
          </a:p>
          <a:p>
            <a:pPr indent="0" lvl="0" marL="0" rtl="0" algn="l">
              <a:spcBef>
                <a:spcPts val="1200"/>
              </a:spcBef>
              <a:spcAft>
                <a:spcPts val="1200"/>
              </a:spcAft>
              <a:buNone/>
            </a:pPr>
            <a:r>
              <a:rPr lang="en"/>
              <a:t>Elegantish but probably impractical?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Prior work: Payment Drips/tit-for-tat</a:t>
            </a:r>
            <a:endParaRPr/>
          </a:p>
        </p:txBody>
      </p:sp>
      <p:pic>
        <p:nvPicPr>
          <p:cNvPr id="146" name="Google Shape;146;p25"/>
          <p:cNvPicPr preferRelativeResize="0"/>
          <p:nvPr/>
        </p:nvPicPr>
        <p:blipFill>
          <a:blip r:embed="rId3">
            <a:alphaModFix/>
          </a:blip>
          <a:stretch>
            <a:fillRect/>
          </a:stretch>
        </p:blipFill>
        <p:spPr>
          <a:xfrm>
            <a:off x="152400" y="3145050"/>
            <a:ext cx="2583607" cy="184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good prior work: Skynet in-band incentivization</a:t>
            </a:r>
            <a:endParaRPr/>
          </a:p>
        </p:txBody>
      </p:sp>
      <p:sp>
        <p:nvSpPr>
          <p:cNvPr id="152" name="Google Shape;152;p26"/>
          <p:cNvSpPr txBox="1"/>
          <p:nvPr>
            <p:ph idx="1" type="body"/>
          </p:nvPr>
        </p:nvSpPr>
        <p:spPr>
          <a:xfrm>
            <a:off x="311700" y="1152475"/>
            <a:ext cx="8520600" cy="2942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Skynet incentivization is in-band incentives over a payment channel</a:t>
            </a:r>
            <a:endParaRPr/>
          </a:p>
          <a:p>
            <a:pPr indent="-342900" lvl="0" marL="457200" rtl="0" algn="l">
              <a:spcBef>
                <a:spcPts val="0"/>
              </a:spcBef>
              <a:spcAft>
                <a:spcPts val="0"/>
              </a:spcAft>
              <a:buSzPts val="1800"/>
              <a:buChar char="-"/>
            </a:pPr>
            <a:r>
              <a:rPr lang="en"/>
              <a:t>They have a little payment channel. You bump the amount of money in it with every sector you download and validate.</a:t>
            </a:r>
            <a:endParaRPr/>
          </a:p>
          <a:p>
            <a:pPr indent="-342900" lvl="0" marL="457200" rtl="0" algn="l">
              <a:spcBef>
                <a:spcPts val="0"/>
              </a:spcBef>
              <a:spcAft>
                <a:spcPts val="0"/>
              </a:spcAft>
              <a:buSzPts val="1800"/>
              <a:buChar char="-"/>
            </a:pPr>
            <a:r>
              <a:rPr lang="en"/>
              <a:t>You pay the host directly.</a:t>
            </a:r>
            <a:endParaRPr/>
          </a:p>
          <a:p>
            <a:pPr indent="0" lvl="0" marL="0" rtl="0" algn="l">
              <a:spcBef>
                <a:spcPts val="1200"/>
              </a:spcBef>
              <a:spcAft>
                <a:spcPts val="0"/>
              </a:spcAft>
              <a:buNone/>
            </a:pPr>
            <a:r>
              <a:rPr lang="en"/>
              <a:t>Why isn’t this great?</a:t>
            </a:r>
            <a:endParaRPr/>
          </a:p>
          <a:p>
            <a:pPr indent="-342900" lvl="0" marL="457200" rtl="0" algn="l">
              <a:spcBef>
                <a:spcPts val="1200"/>
              </a:spcBef>
              <a:spcAft>
                <a:spcPts val="0"/>
              </a:spcAft>
              <a:buSzPts val="1800"/>
              <a:buChar char="-"/>
            </a:pPr>
            <a:r>
              <a:rPr lang="en"/>
              <a:t>Charlies unpaid!</a:t>
            </a:r>
            <a:endParaRPr/>
          </a:p>
          <a:p>
            <a:pPr indent="-342900" lvl="0" marL="457200" rtl="0" algn="l">
              <a:spcBef>
                <a:spcPts val="0"/>
              </a:spcBef>
              <a:spcAft>
                <a:spcPts val="0"/>
              </a:spcAft>
              <a:buSzPts val="1800"/>
              <a:buChar char="-"/>
            </a:pPr>
            <a:r>
              <a:rPr lang="en"/>
              <a:t>One elliptic curve signature per sector (oof) (slow!)</a:t>
            </a:r>
            <a:endParaRPr/>
          </a:p>
          <a:p>
            <a:pPr indent="-342900" lvl="0" marL="457200" rtl="0" algn="l">
              <a:spcBef>
                <a:spcPts val="0"/>
              </a:spcBef>
              <a:spcAft>
                <a:spcPts val="0"/>
              </a:spcAft>
              <a:buSzPts val="1800"/>
              <a:buChar char="-"/>
            </a:pPr>
            <a:r>
              <a:rPr lang="en"/>
              <a:t>Not programmable, not transferable, not protocol-layer</a:t>
            </a:r>
            <a:endParaRPr/>
          </a:p>
        </p:txBody>
      </p:sp>
      <p:sp>
        <p:nvSpPr>
          <p:cNvPr id="153" name="Google Shape;153;p26"/>
          <p:cNvSpPr txBox="1"/>
          <p:nvPr/>
        </p:nvSpPr>
        <p:spPr>
          <a:xfrm>
            <a:off x="199000" y="4026025"/>
            <a:ext cx="863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few relevant snippets to orient u (from a pretty big amount of code) </a:t>
            </a:r>
            <a:r>
              <a:rPr lang="en" u="sng">
                <a:solidFill>
                  <a:schemeClr val="accent5"/>
                </a:solidFill>
                <a:hlinkClick r:id="rId3">
                  <a:extLst>
                    <a:ext uri="{A12FA001-AC4F-418D-AE19-62706E023703}">
                      <ahyp:hlinkClr val="tx"/>
                    </a:ext>
                  </a:extLst>
                </a:hlinkClick>
              </a:rPr>
              <a:t>https://gitlab.com/SkynetLabs/skyd/-/blob/master/skymodules/renter/proto/downloader.go#L39</a:t>
            </a:r>
            <a:endParaRPr>
              <a:solidFill>
                <a:schemeClr val="dk2"/>
              </a:solidFill>
            </a:endParaRPr>
          </a:p>
          <a:p>
            <a:pPr indent="0" lvl="0" marL="0" rtl="0" algn="l">
              <a:lnSpc>
                <a:spcPct val="115000"/>
              </a:lnSpc>
              <a:spcBef>
                <a:spcPts val="0"/>
              </a:spcBef>
              <a:spcAft>
                <a:spcPts val="1200"/>
              </a:spcAft>
              <a:buClr>
                <a:schemeClr val="dk1"/>
              </a:buClr>
              <a:buSzPts val="1100"/>
              <a:buFont typeface="Arial"/>
              <a:buNone/>
            </a:pPr>
            <a:r>
              <a:rPr lang="en" u="sng">
                <a:solidFill>
                  <a:schemeClr val="accent5"/>
                </a:solidFill>
                <a:hlinkClick r:id="rId4">
                  <a:extLst>
                    <a:ext uri="{A12FA001-AC4F-418D-AE19-62706E023703}">
                      <ahyp:hlinkClr val="tx"/>
                    </a:ext>
                  </a:extLst>
                </a:hlinkClick>
              </a:rPr>
              <a:t>https://gitlab.com/SkynetLabs/skyd/-/blob/master/skymodules/gouging/gouging.go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1528675" y="153150"/>
            <a:ext cx="8520600" cy="841800"/>
          </a:xfrm>
          <a:prstGeom prst="rect">
            <a:avLst/>
          </a:prstGeom>
          <a:solidFill>
            <a:srgbClr val="EAD1DC"/>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things i did</a:t>
            </a:r>
            <a:endParaRPr/>
          </a:p>
        </p:txBody>
      </p:sp>
      <p:pic>
        <p:nvPicPr>
          <p:cNvPr id="159" name="Google Shape;159;p27"/>
          <p:cNvPicPr preferRelativeResize="0"/>
          <p:nvPr/>
        </p:nvPicPr>
        <p:blipFill>
          <a:blip r:embed="rId3">
            <a:alphaModFix/>
          </a:blip>
          <a:stretch>
            <a:fillRect/>
          </a:stretch>
        </p:blipFill>
        <p:spPr>
          <a:xfrm>
            <a:off x="187548" y="76550"/>
            <a:ext cx="3134301" cy="4179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improve skynet with state channel protocol</a:t>
            </a:r>
            <a:endParaRPr i="1"/>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 up state channel between client + server- one elliptic curve signature</a:t>
            </a:r>
            <a:endParaRPr/>
          </a:p>
          <a:p>
            <a:pPr indent="-342900" lvl="0" marL="457200" rtl="0" algn="l">
              <a:spcBef>
                <a:spcPts val="1200"/>
              </a:spcBef>
              <a:spcAft>
                <a:spcPts val="0"/>
              </a:spcAft>
              <a:buSzPts val="1800"/>
              <a:buChar char="-"/>
            </a:pPr>
            <a:r>
              <a:rPr lang="en"/>
              <a:t>Init with client posting hashes of random data (or keyed RNG output)</a:t>
            </a:r>
            <a:endParaRPr/>
          </a:p>
          <a:p>
            <a:pPr indent="-342900" lvl="0" marL="457200" rtl="0" algn="l">
              <a:spcBef>
                <a:spcPts val="0"/>
              </a:spcBef>
              <a:spcAft>
                <a:spcPts val="0"/>
              </a:spcAft>
              <a:buSzPts val="1800"/>
              <a:buChar char="-"/>
            </a:pPr>
            <a:r>
              <a:rPr lang="en"/>
              <a:t>On receipts, with client ACKs, add the preimage of a hash to pay a little</a:t>
            </a:r>
            <a:endParaRPr/>
          </a:p>
          <a:p>
            <a:pPr indent="-342900" lvl="0" marL="457200" rtl="0" algn="l">
              <a:spcBef>
                <a:spcPts val="0"/>
              </a:spcBef>
              <a:spcAft>
                <a:spcPts val="0"/>
              </a:spcAft>
              <a:buSzPts val="1800"/>
              <a:buChar char="-"/>
            </a:pPr>
            <a:r>
              <a:rPr lang="en"/>
              <a:t>Hash reveals are quick “monopoly money” to pay server for a packet</a:t>
            </a:r>
            <a:endParaRPr/>
          </a:p>
          <a:p>
            <a:pPr indent="-342900" lvl="0" marL="457200" rtl="0" algn="l">
              <a:spcBef>
                <a:spcPts val="0"/>
              </a:spcBef>
              <a:spcAft>
                <a:spcPts val="0"/>
              </a:spcAft>
              <a:buSzPts val="1800"/>
              <a:buChar char="-"/>
            </a:pPr>
            <a:r>
              <a:rPr lang="en"/>
              <a:t>To claim, server proves tickets are correct preimages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ramp-up / d</a:t>
            </a:r>
            <a:r>
              <a:rPr lang="en"/>
              <a:t>elegation </a:t>
            </a:r>
            <a:r>
              <a:rPr lang="en"/>
              <a:t>on this?</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Can ramp up to “more packets -&gt; bigger denominations and a longer wait”</a:t>
            </a:r>
            <a:endParaRPr/>
          </a:p>
          <a:p>
            <a:pPr indent="0" lvl="0" marL="0" rtl="0" algn="l">
              <a:spcBef>
                <a:spcPts val="1200"/>
              </a:spcBef>
              <a:spcAft>
                <a:spcPts val="0"/>
              </a:spcAft>
              <a:buNone/>
            </a:pPr>
            <a:r>
              <a:rPr lang="en"/>
              <a:t>	Building trust over time with server</a:t>
            </a:r>
            <a:endParaRPr/>
          </a:p>
          <a:p>
            <a:pPr indent="0" lvl="0" marL="457200" rtl="0" algn="l">
              <a:spcBef>
                <a:spcPts val="1200"/>
              </a:spcBef>
              <a:spcAft>
                <a:spcPts val="0"/>
              </a:spcAft>
              <a:buClr>
                <a:schemeClr val="dk1"/>
              </a:buClr>
              <a:buSzPts val="1100"/>
              <a:buFont typeface="Arial"/>
              <a:buNone/>
            </a:pPr>
            <a:r>
              <a:rPr lang="en"/>
              <a:t>*Economic future work- what’s the right rate of payment? Iterated prisoner’s dilemma</a:t>
            </a:r>
            <a:endParaRPr/>
          </a:p>
          <a:p>
            <a:pPr indent="0" lvl="0" marL="0" rtl="0" algn="l">
              <a:spcBef>
                <a:spcPts val="1200"/>
              </a:spcBef>
              <a:spcAft>
                <a:spcPts val="0"/>
              </a:spcAft>
              <a:buClr>
                <a:schemeClr val="dk1"/>
              </a:buClr>
              <a:buSzPts val="1100"/>
              <a:buFont typeface="Arial"/>
              <a:buNone/>
            </a:pPr>
            <a:r>
              <a:rPr i="1" lang="en"/>
              <a:t>*Can reduce overhead for UDP-based protocols. Doesn’t matter for TCP.</a:t>
            </a:r>
            <a:endParaRPr i="1"/>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Weird new topologies of skynet incentives</a:t>
            </a:r>
            <a:endParaRPr/>
          </a:p>
        </p:txBody>
      </p:sp>
      <p:sp>
        <p:nvSpPr>
          <p:cNvPr id="177" name="Google Shape;177;p30"/>
          <p:cNvSpPr txBox="1"/>
          <p:nvPr>
            <p:ph idx="1" type="body"/>
          </p:nvPr>
        </p:nvSpPr>
        <p:spPr>
          <a:xfrm>
            <a:off x="311700" y="1152475"/>
            <a:ext cx="8520600" cy="368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Caching Charlies: Charlies can cache and then serve the data, if they’re seeing a lot of requests for it and want to compete/share in profits.</a:t>
            </a:r>
            <a:endParaRPr/>
          </a:p>
          <a:p>
            <a:pPr indent="-317500" lvl="1" marL="914400" rtl="0" algn="l">
              <a:spcBef>
                <a:spcPts val="0"/>
              </a:spcBef>
              <a:spcAft>
                <a:spcPts val="0"/>
              </a:spcAft>
              <a:buSzPts val="1400"/>
              <a:buChar char="-"/>
            </a:pPr>
            <a:r>
              <a:rPr lang="en"/>
              <a:t>How do you pay non-caching Charlies who are message-passing?</a:t>
            </a:r>
            <a:endParaRPr/>
          </a:p>
          <a:p>
            <a:pPr indent="-342900" lvl="0" marL="457200" rtl="0" algn="l">
              <a:spcBef>
                <a:spcPts val="0"/>
              </a:spcBef>
              <a:spcAft>
                <a:spcPts val="0"/>
              </a:spcAft>
              <a:buSzPts val="1800"/>
              <a:buChar char="-"/>
            </a:pPr>
            <a:r>
              <a:rPr lang="en"/>
              <a:t>P</a:t>
            </a:r>
            <a:r>
              <a:rPr lang="en"/>
              <a:t>repay/pay for others’ bandwidth (Netflix giving clients bandwidth for movies)</a:t>
            </a:r>
            <a:endParaRPr/>
          </a:p>
          <a:p>
            <a:pPr indent="-317500" lvl="1" marL="914400" rtl="0" algn="l">
              <a:spcBef>
                <a:spcPts val="0"/>
              </a:spcBef>
              <a:spcAft>
                <a:spcPts val="0"/>
              </a:spcAft>
              <a:buSzPts val="1400"/>
              <a:buChar char="-"/>
            </a:pPr>
            <a:r>
              <a:rPr lang="en"/>
              <a:t>Give “download coupons” for a specific server and piece of content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1043075" y="687500"/>
            <a:ext cx="5754000" cy="80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Modeling!</a:t>
            </a:r>
            <a:endParaRPr/>
          </a:p>
        </p:txBody>
      </p:sp>
      <p:pic>
        <p:nvPicPr>
          <p:cNvPr id="183" name="Google Shape;183;p31"/>
          <p:cNvPicPr preferRelativeResize="0"/>
          <p:nvPr/>
        </p:nvPicPr>
        <p:blipFill rotWithShape="1">
          <a:blip r:embed="rId3">
            <a:alphaModFix/>
          </a:blip>
          <a:srcRect b="13319" l="4827" r="7237" t="12600"/>
          <a:stretch/>
        </p:blipFill>
        <p:spPr>
          <a:xfrm>
            <a:off x="2345975" y="1775725"/>
            <a:ext cx="6231149" cy="2881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43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000"/>
              <a:t>h</a:t>
            </a:r>
            <a:r>
              <a:rPr lang="en" sz="6000"/>
              <a:t>i i’m claudia from banyan and retrievals are broken</a:t>
            </a:r>
            <a:endParaRPr sz="6000"/>
          </a:p>
        </p:txBody>
      </p:sp>
      <p:pic>
        <p:nvPicPr>
          <p:cNvPr id="62" name="Google Shape;62;p14"/>
          <p:cNvPicPr preferRelativeResize="0"/>
          <p:nvPr/>
        </p:nvPicPr>
        <p:blipFill>
          <a:blip r:embed="rId3">
            <a:alphaModFix/>
          </a:blip>
          <a:stretch>
            <a:fillRect/>
          </a:stretch>
        </p:blipFill>
        <p:spPr>
          <a:xfrm>
            <a:off x="5257975" y="2708700"/>
            <a:ext cx="2012950" cy="20902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theory of in-band incentives</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For both parties: generalized multi-armed bandit mixes with iterated prisoner’s dilemma mixes with LOTS of competition on both sides</a:t>
            </a:r>
            <a:endParaRPr/>
          </a:p>
          <a:p>
            <a:pPr indent="-334327" lvl="0" marL="457200" rtl="0" algn="l">
              <a:spcBef>
                <a:spcPts val="0"/>
              </a:spcBef>
              <a:spcAft>
                <a:spcPts val="0"/>
              </a:spcAft>
              <a:buSzPct val="100000"/>
              <a:buChar char="-"/>
            </a:pPr>
            <a:r>
              <a:rPr lang="en"/>
              <a:t>Server/Bob</a:t>
            </a:r>
            <a:endParaRPr/>
          </a:p>
          <a:p>
            <a:pPr indent="-310832" lvl="1" marL="914400" rtl="0" algn="l">
              <a:spcBef>
                <a:spcPts val="0"/>
              </a:spcBef>
              <a:spcAft>
                <a:spcPts val="0"/>
              </a:spcAft>
              <a:buSzPct val="100000"/>
              <a:buChar char="-"/>
            </a:pPr>
            <a:r>
              <a:rPr lang="en"/>
              <a:t>has its pick of clients/connections to serve data to with fixed bandwidth for maximal payoff</a:t>
            </a:r>
            <a:endParaRPr/>
          </a:p>
          <a:p>
            <a:pPr indent="-310832" lvl="1" marL="914400" rtl="0" algn="l">
              <a:spcBef>
                <a:spcPts val="0"/>
              </a:spcBef>
              <a:spcAft>
                <a:spcPts val="0"/>
              </a:spcAft>
              <a:buSzPct val="100000"/>
              <a:buChar char="-"/>
            </a:pPr>
            <a:r>
              <a:rPr lang="en"/>
              <a:t>switching clients has a warm-up cost in terms of </a:t>
            </a:r>
            <a:r>
              <a:rPr lang="en"/>
              <a:t>discovery</a:t>
            </a:r>
            <a:r>
              <a:rPr lang="en"/>
              <a:t>, building trust, establishing connection</a:t>
            </a:r>
            <a:endParaRPr/>
          </a:p>
          <a:p>
            <a:pPr indent="-310832" lvl="1" marL="914400" rtl="0" algn="l">
              <a:spcBef>
                <a:spcPts val="0"/>
              </a:spcBef>
              <a:spcAft>
                <a:spcPts val="0"/>
              </a:spcAft>
              <a:buSzPct val="100000"/>
              <a:buChar char="-"/>
            </a:pPr>
            <a:r>
              <a:rPr lang="en"/>
              <a:t>c</a:t>
            </a:r>
            <a:r>
              <a:rPr lang="en"/>
              <a:t>an stop serving (“betray trust”) at any point</a:t>
            </a:r>
            <a:endParaRPr/>
          </a:p>
          <a:p>
            <a:pPr indent="-334327" lvl="0" marL="457200" rtl="0" algn="l">
              <a:spcBef>
                <a:spcPts val="0"/>
              </a:spcBef>
              <a:spcAft>
                <a:spcPts val="0"/>
              </a:spcAft>
              <a:buSzPct val="100000"/>
              <a:buChar char="-"/>
            </a:pPr>
            <a:r>
              <a:rPr lang="en"/>
              <a:t>Client/Alice</a:t>
            </a:r>
            <a:endParaRPr/>
          </a:p>
          <a:p>
            <a:pPr indent="-310832" lvl="1" marL="914400" rtl="0" algn="l">
              <a:spcBef>
                <a:spcPts val="0"/>
              </a:spcBef>
              <a:spcAft>
                <a:spcPts val="0"/>
              </a:spcAft>
              <a:buSzPct val="100000"/>
              <a:buChar char="-"/>
            </a:pPr>
            <a:r>
              <a:rPr lang="en"/>
              <a:t>h</a:t>
            </a:r>
            <a:r>
              <a:rPr lang="en"/>
              <a:t>as its pick of servers to get its data from, within the set of servers that have its data, within reasonable RTT</a:t>
            </a:r>
            <a:endParaRPr/>
          </a:p>
          <a:p>
            <a:pPr indent="-310832" lvl="1" marL="914400" rtl="0" algn="l">
              <a:spcBef>
                <a:spcPts val="0"/>
              </a:spcBef>
              <a:spcAft>
                <a:spcPts val="0"/>
              </a:spcAft>
              <a:buSzPct val="100000"/>
              <a:buChar char="-"/>
            </a:pPr>
            <a:r>
              <a:rPr lang="en"/>
              <a:t>Switching servers has the same warm-up cost as switching clients</a:t>
            </a:r>
            <a:endParaRPr/>
          </a:p>
          <a:p>
            <a:pPr indent="-310832" lvl="1" marL="914400" rtl="0" algn="l">
              <a:spcBef>
                <a:spcPts val="0"/>
              </a:spcBef>
              <a:spcAft>
                <a:spcPts val="0"/>
              </a:spcAft>
              <a:buSzPct val="100000"/>
              <a:buChar char="-"/>
            </a:pPr>
            <a:r>
              <a:rPr lang="en"/>
              <a:t>can stop serving to “betray trust” at any point</a:t>
            </a:r>
            <a:endParaRPr/>
          </a:p>
          <a:p>
            <a:pPr indent="-334327" lvl="0" marL="457200" rtl="0" algn="l">
              <a:spcBef>
                <a:spcPts val="0"/>
              </a:spcBef>
              <a:spcAft>
                <a:spcPts val="0"/>
              </a:spcAft>
              <a:buSzPct val="100000"/>
              <a:buChar char="-"/>
            </a:pPr>
            <a:r>
              <a:rPr lang="en"/>
              <a:t>Market naturally incentivizes sharing and replication for high-demand data</a:t>
            </a:r>
            <a:endParaRPr/>
          </a:p>
          <a:p>
            <a:pPr indent="-310832" lvl="1" marL="914400" rtl="0" algn="l">
              <a:spcBef>
                <a:spcPts val="0"/>
              </a:spcBef>
              <a:spcAft>
                <a:spcPts val="0"/>
              </a:spcAft>
              <a:buSzPct val="100000"/>
              <a:buChar char="-"/>
            </a:pPr>
            <a:r>
              <a:rPr lang="en"/>
              <a:t>if I’m seeing a lot of cache misses on a given CID, I want to pay Bob once to </a:t>
            </a:r>
            <a:r>
              <a:rPr lang="en"/>
              <a:t>download a copy</a:t>
            </a:r>
            <a:r>
              <a:rPr lang="en"/>
              <a:t>, and then I will be his competitor (and profit from this CID)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theoretic failure modes</a:t>
            </a:r>
            <a:endParaRPr/>
          </a:p>
        </p:txBody>
      </p:sp>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Alices are unlikely to start a “cartel” where they collectively refuse to pay for their requested data, seeing as they all want their data, and </a:t>
            </a:r>
            <a:endParaRPr/>
          </a:p>
          <a:p>
            <a:pPr indent="-317500" lvl="1" marL="914400" rtl="0" algn="l">
              <a:spcBef>
                <a:spcPts val="0"/>
              </a:spcBef>
              <a:spcAft>
                <a:spcPts val="0"/>
              </a:spcAft>
              <a:buSzPts val="1400"/>
              <a:buChar char="-"/>
            </a:pPr>
            <a:r>
              <a:rPr lang="en"/>
              <a:t>Bob has many profit opportunities, so Alice lacks leverage.</a:t>
            </a:r>
            <a:endParaRPr/>
          </a:p>
          <a:p>
            <a:pPr indent="-342900" lvl="0" marL="457200" rtl="0" algn="l">
              <a:spcBef>
                <a:spcPts val="0"/>
              </a:spcBef>
              <a:spcAft>
                <a:spcPts val="0"/>
              </a:spcAft>
              <a:buSzPts val="1800"/>
              <a:buChar char="-"/>
            </a:pPr>
            <a:r>
              <a:rPr lang="en"/>
              <a:t>However, if Bob is insufficiently decentralized…</a:t>
            </a:r>
            <a:endParaRPr/>
          </a:p>
          <a:p>
            <a:pPr indent="-317500" lvl="1" marL="914400" rtl="0" algn="l">
              <a:spcBef>
                <a:spcPts val="0"/>
              </a:spcBef>
              <a:spcAft>
                <a:spcPts val="0"/>
              </a:spcAft>
              <a:buSzPts val="1400"/>
              <a:buChar char="-"/>
            </a:pPr>
            <a:r>
              <a:rPr lang="en"/>
              <a:t>No competition for prices- data hostage situation!</a:t>
            </a:r>
            <a:endParaRPr/>
          </a:p>
          <a:p>
            <a:pPr indent="-317500" lvl="1" marL="914400" rtl="0" algn="l">
              <a:spcBef>
                <a:spcPts val="0"/>
              </a:spcBef>
              <a:spcAft>
                <a:spcPts val="0"/>
              </a:spcAft>
              <a:buSzPts val="1400"/>
              <a:buChar char="-"/>
            </a:pPr>
            <a:r>
              <a:rPr lang="en"/>
              <a:t>We can fix this…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Putting it all together</a:t>
            </a:r>
            <a:endParaRPr/>
          </a:p>
        </p:txBody>
      </p:sp>
      <p:sp>
        <p:nvSpPr>
          <p:cNvPr id="201" name="Google Shape;20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Filecoin-style storage incentives with</a:t>
            </a:r>
            <a:r>
              <a:rPr lang="en"/>
              <a:t> collateral slashing</a:t>
            </a:r>
            <a:endParaRPr/>
          </a:p>
          <a:p>
            <a:pPr indent="-342900" lvl="0" marL="457200" rtl="0" algn="l">
              <a:spcBef>
                <a:spcPts val="1200"/>
              </a:spcBef>
              <a:spcAft>
                <a:spcPts val="0"/>
              </a:spcAft>
              <a:buSzPts val="1800"/>
              <a:buChar char="+"/>
            </a:pPr>
            <a:r>
              <a:rPr lang="en"/>
              <a:t>retriev-style “you must make this retrievable” slashing incentives</a:t>
            </a:r>
            <a:endParaRPr/>
          </a:p>
          <a:p>
            <a:pPr indent="-342900" lvl="0" marL="457200" rtl="0" algn="l">
              <a:spcBef>
                <a:spcPts val="0"/>
              </a:spcBef>
              <a:spcAft>
                <a:spcPts val="0"/>
              </a:spcAft>
              <a:buSzPts val="1800"/>
              <a:buChar char="+"/>
            </a:pPr>
            <a:r>
              <a:rPr lang="en"/>
              <a:t>In-band skynet-style “you should make it retrievable with competitive QoS” incentives across all Saturn SPs</a:t>
            </a:r>
            <a:endParaRPr/>
          </a:p>
          <a:p>
            <a:pPr indent="0" lvl="0" marL="0" rtl="0" algn="l">
              <a:spcBef>
                <a:spcPts val="1200"/>
              </a:spcBef>
              <a:spcAft>
                <a:spcPts val="0"/>
              </a:spcAft>
              <a:buNone/>
            </a:pPr>
            <a:r>
              <a:rPr lang="en"/>
              <a:t>= the file is kept at multiple collateralized locations (no loss)</a:t>
            </a:r>
            <a:endParaRPr/>
          </a:p>
          <a:p>
            <a:pPr indent="-342900" lvl="0" marL="457200" rtl="0" algn="l">
              <a:spcBef>
                <a:spcPts val="1200"/>
              </a:spcBef>
              <a:spcAft>
                <a:spcPts val="0"/>
              </a:spcAft>
              <a:buSzPts val="1800"/>
              <a:buChar char="+"/>
            </a:pPr>
            <a:r>
              <a:rPr lang="en"/>
              <a:t>It is always accessible, or SOME collateralized SP is slashed</a:t>
            </a:r>
            <a:endParaRPr/>
          </a:p>
          <a:p>
            <a:pPr indent="-342900" lvl="0" marL="457200" rtl="0" algn="l">
              <a:spcBef>
                <a:spcPts val="0"/>
              </a:spcBef>
              <a:spcAft>
                <a:spcPts val="0"/>
              </a:spcAft>
              <a:buSzPts val="1800"/>
              <a:buChar char="+"/>
            </a:pPr>
            <a:r>
              <a:rPr lang="en"/>
              <a:t>It is accessible quickly, because ALL SPs are competing for client bandwidth payments. market incentivizes new, geolocalized replications.</a:t>
            </a:r>
            <a:endParaRPr/>
          </a:p>
          <a:p>
            <a:pPr indent="0" lvl="0" marL="0" rtl="0" algn="l">
              <a:spcBef>
                <a:spcPts val="1200"/>
              </a:spcBef>
              <a:spcAft>
                <a:spcPts val="1200"/>
              </a:spcAft>
              <a:buNone/>
            </a:pPr>
            <a:r>
              <a:rPr lang="en"/>
              <a:t>= YAY! Decentralized CDN POPs.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Tl;dr: you need a backstop, plus competition as gasoline</a:t>
            </a:r>
            <a:endParaRPr/>
          </a:p>
        </p:txBody>
      </p:sp>
      <p:sp>
        <p:nvSpPr>
          <p:cNvPr id="207" name="Google Shape;20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You need to eliminate</a:t>
            </a:r>
            <a:r>
              <a:rPr lang="en"/>
              <a:t> situations where *nobody* will store or serve the data (censorship, data hostage, simple loss), using a game theoretic “stick”.</a:t>
            </a:r>
            <a:endParaRPr/>
          </a:p>
          <a:p>
            <a:pPr indent="-317500" lvl="1" marL="914400" rtl="0" algn="l">
              <a:spcBef>
                <a:spcPts val="0"/>
              </a:spcBef>
              <a:spcAft>
                <a:spcPts val="0"/>
              </a:spcAft>
              <a:buSzPts val="1400"/>
              <a:buChar char="-"/>
            </a:pPr>
            <a:r>
              <a:rPr lang="en"/>
              <a:t>This has to be ensured by imposing slashing on individual responsible SPs for failing to meet minimum QoS.</a:t>
            </a:r>
            <a:endParaRPr/>
          </a:p>
          <a:p>
            <a:pPr indent="-317500" lvl="1" marL="914400" rtl="0" algn="l">
              <a:spcBef>
                <a:spcPts val="0"/>
              </a:spcBef>
              <a:spcAft>
                <a:spcPts val="0"/>
              </a:spcAft>
              <a:buSzPts val="1400"/>
              <a:buChar char="-"/>
            </a:pPr>
            <a:r>
              <a:rPr lang="en"/>
              <a:t>Filecoin, Sia, Retrieval pinning all do this.</a:t>
            </a:r>
            <a:endParaRPr/>
          </a:p>
          <a:p>
            <a:pPr indent="-342900" lvl="0" marL="457200" rtl="0" algn="l">
              <a:spcBef>
                <a:spcPts val="0"/>
              </a:spcBef>
              <a:spcAft>
                <a:spcPts val="0"/>
              </a:spcAft>
              <a:buSzPts val="1800"/>
              <a:buChar char="-"/>
            </a:pPr>
            <a:r>
              <a:rPr lang="en"/>
              <a:t>You need to create incentives for the data to be replicated, served rapidly, and generally “kept hot” to meet demand, using a game theoretic “carrot”.</a:t>
            </a:r>
            <a:endParaRPr/>
          </a:p>
          <a:p>
            <a:pPr indent="-317500" lvl="1" marL="914400" rtl="0" algn="l">
              <a:spcBef>
                <a:spcPts val="0"/>
              </a:spcBef>
              <a:spcAft>
                <a:spcPts val="0"/>
              </a:spcAft>
              <a:buSzPts val="1400"/>
              <a:buChar char="-"/>
            </a:pPr>
            <a:r>
              <a:rPr lang="en"/>
              <a:t>This is done by creating a market and forcing SPs to compete on latency and replications to adaptively meet customer demand in the moment.</a:t>
            </a:r>
            <a:endParaRPr/>
          </a:p>
          <a:p>
            <a:pPr indent="-317500" lvl="1" marL="914400" rtl="0" algn="l">
              <a:spcBef>
                <a:spcPts val="0"/>
              </a:spcBef>
              <a:spcAft>
                <a:spcPts val="0"/>
              </a:spcAft>
              <a:buSzPts val="1400"/>
              <a:buChar char="-"/>
            </a:pPr>
            <a:r>
              <a:rPr lang="en"/>
              <a:t>Skynet incentives do this.</a:t>
            </a:r>
            <a:endParaRPr/>
          </a:p>
          <a:p>
            <a:pPr indent="-342900" lvl="0" marL="457200" rtl="0" algn="l">
              <a:spcBef>
                <a:spcPts val="0"/>
              </a:spcBef>
              <a:spcAft>
                <a:spcPts val="0"/>
              </a:spcAft>
              <a:buSzPts val="1800"/>
              <a:buChar char="-"/>
            </a:pPr>
            <a:r>
              <a:rPr lang="en"/>
              <a:t>Layering incentives across potentially-overlapping sets of SPs allows for strong performance in all cases.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Resolves the tension from the first slide :)</a:t>
            </a:r>
            <a:endParaRPr/>
          </a:p>
        </p:txBody>
      </p:sp>
      <p:sp>
        <p:nvSpPr>
          <p:cNvPr id="213" name="Google Shape;213;p36"/>
          <p:cNvSpPr txBox="1"/>
          <p:nvPr>
            <p:ph idx="1" type="body"/>
          </p:nvPr>
        </p:nvSpPr>
        <p:spPr>
          <a:xfrm>
            <a:off x="311700" y="1152475"/>
            <a:ext cx="2952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You get both in-band fast local knowledge for fine-tuning (hayek)</a:t>
            </a:r>
            <a:endParaRPr/>
          </a:p>
          <a:p>
            <a:pPr indent="0" lvl="0" marL="0" rtl="0" algn="l">
              <a:spcBef>
                <a:spcPts val="1200"/>
              </a:spcBef>
              <a:spcAft>
                <a:spcPts val="0"/>
              </a:spcAft>
              <a:buNone/>
            </a:pPr>
            <a:r>
              <a:rPr lang="en"/>
              <a:t>And you get “The Government” on the side to make sure nothing catastrophic happens if things get unworkable internally</a:t>
            </a:r>
            <a:endParaRPr/>
          </a:p>
          <a:p>
            <a:pPr indent="0" lvl="0" marL="0" rtl="0" algn="l">
              <a:spcBef>
                <a:spcPts val="1200"/>
              </a:spcBef>
              <a:spcAft>
                <a:spcPts val="1200"/>
              </a:spcAft>
              <a:buNone/>
            </a:pPr>
            <a:r>
              <a:rPr lang="en"/>
              <a:t>win!</a:t>
            </a:r>
            <a:endParaRPr/>
          </a:p>
        </p:txBody>
      </p:sp>
      <p:pic>
        <p:nvPicPr>
          <p:cNvPr id="214" name="Google Shape;214;p36"/>
          <p:cNvPicPr preferRelativeResize="0"/>
          <p:nvPr/>
        </p:nvPicPr>
        <p:blipFill>
          <a:blip r:embed="rId3">
            <a:alphaModFix/>
          </a:blip>
          <a:stretch>
            <a:fillRect/>
          </a:stretch>
        </p:blipFill>
        <p:spPr>
          <a:xfrm>
            <a:off x="3264300" y="1382100"/>
            <a:ext cx="5937074" cy="35131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Bonus: Upload is free in this paradigm!</a:t>
            </a:r>
            <a:endParaRPr/>
          </a:p>
        </p:txBody>
      </p:sp>
      <p:sp>
        <p:nvSpPr>
          <p:cNvPr id="220" name="Google Shape;22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Out-of-band stick: backstopping bob for minimal QoS</a:t>
            </a:r>
            <a:endParaRPr/>
          </a:p>
          <a:p>
            <a:pPr indent="457200" lvl="0" marL="0" rtl="0" algn="l">
              <a:spcBef>
                <a:spcPts val="1200"/>
              </a:spcBef>
              <a:spcAft>
                <a:spcPts val="0"/>
              </a:spcAft>
              <a:buNone/>
            </a:pPr>
            <a:r>
              <a:rPr lang="en"/>
              <a:t>Alice makes sure bob posts a filecoin deal / retriev deal / other commitment</a:t>
            </a:r>
            <a:endParaRPr/>
          </a:p>
          <a:p>
            <a:pPr indent="457200" lvl="0" marL="0" rtl="0" algn="l">
              <a:spcBef>
                <a:spcPts val="1200"/>
              </a:spcBef>
              <a:spcAft>
                <a:spcPts val="0"/>
              </a:spcAft>
              <a:buNone/>
            </a:pPr>
            <a:r>
              <a:rPr lang="en"/>
              <a:t>This enforces that he’ll start publicly proving deal receipt or get slashed.</a:t>
            </a:r>
            <a:endParaRPr/>
          </a:p>
          <a:p>
            <a:pPr indent="0" lvl="0" marL="0" rtl="0" algn="l">
              <a:spcBef>
                <a:spcPts val="1200"/>
              </a:spcBef>
              <a:spcAft>
                <a:spcPts val="0"/>
              </a:spcAft>
              <a:buNone/>
            </a:pPr>
            <a:r>
              <a:rPr lang="en"/>
              <a:t>In-band carrot: this is the same as download!</a:t>
            </a:r>
            <a:endParaRPr/>
          </a:p>
          <a:p>
            <a:pPr indent="0" lvl="0" marL="457200" rtl="0" algn="l">
              <a:spcBef>
                <a:spcPts val="1200"/>
              </a:spcBef>
              <a:spcAft>
                <a:spcPts val="0"/>
              </a:spcAft>
              <a:buNone/>
            </a:pPr>
            <a:r>
              <a:rPr lang="en"/>
              <a:t>bob pays alice(+charlie?) to get his file over the normal skynet-style protocol. Price may be low or free.</a:t>
            </a:r>
            <a:endParaRPr/>
          </a:p>
          <a:p>
            <a:pPr indent="0" lvl="0" marL="0" rtl="0" algn="l">
              <a:spcBef>
                <a:spcPts val="1200"/>
              </a:spcBef>
              <a:spcAft>
                <a:spcPts val="1200"/>
              </a:spcAft>
              <a:buNone/>
            </a:pPr>
            <a:r>
              <a:rPr lang="en"/>
              <a:t>Replications can be incentivized by simply repeating part 1 across multiple Bobs.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a:t>
            </a:r>
            <a:r>
              <a:rPr lang="en"/>
              <a:t>ice. </a:t>
            </a:r>
            <a:r>
              <a:rPr lang="en"/>
              <a:t>s</a:t>
            </a:r>
            <a:r>
              <a:rPr lang="en"/>
              <a:t>ome </a:t>
            </a:r>
            <a:r>
              <a:rPr lang="en"/>
              <a:t>c</a:t>
            </a:r>
            <a:r>
              <a:rPr lang="en"/>
              <a:t>ool thoughts. what now?</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homework assignments!</a:t>
            </a:r>
            <a:endParaRPr/>
          </a:p>
        </p:txBody>
      </p:sp>
      <p:pic>
        <p:nvPicPr>
          <p:cNvPr id="231" name="Google Shape;231;p39"/>
          <p:cNvPicPr preferRelativeResize="0"/>
          <p:nvPr/>
        </p:nvPicPr>
        <p:blipFill>
          <a:blip r:embed="rId3">
            <a:alphaModFix/>
          </a:blip>
          <a:stretch>
            <a:fillRect/>
          </a:stretch>
        </p:blipFill>
        <p:spPr>
          <a:xfrm>
            <a:off x="311711" y="1728625"/>
            <a:ext cx="2932093" cy="2509775"/>
          </a:xfrm>
          <a:prstGeom prst="rect">
            <a:avLst/>
          </a:prstGeom>
          <a:noFill/>
          <a:ln>
            <a:noFill/>
          </a:ln>
        </p:spPr>
      </p:pic>
      <p:pic>
        <p:nvPicPr>
          <p:cNvPr id="232" name="Google Shape;232;p39"/>
          <p:cNvPicPr preferRelativeResize="0"/>
          <p:nvPr/>
        </p:nvPicPr>
        <p:blipFill>
          <a:blip r:embed="rId4">
            <a:alphaModFix/>
          </a:blip>
          <a:stretch>
            <a:fillRect/>
          </a:stretch>
        </p:blipFill>
        <p:spPr>
          <a:xfrm>
            <a:off x="3325250" y="954600"/>
            <a:ext cx="2493500" cy="2020125"/>
          </a:xfrm>
          <a:prstGeom prst="rect">
            <a:avLst/>
          </a:prstGeom>
          <a:noFill/>
          <a:ln>
            <a:noFill/>
          </a:ln>
        </p:spPr>
      </p:pic>
      <p:pic>
        <p:nvPicPr>
          <p:cNvPr id="233" name="Google Shape;233;p39"/>
          <p:cNvPicPr preferRelativeResize="0"/>
          <p:nvPr/>
        </p:nvPicPr>
        <p:blipFill>
          <a:blip r:embed="rId5">
            <a:alphaModFix/>
          </a:blip>
          <a:stretch>
            <a:fillRect/>
          </a:stretch>
        </p:blipFill>
        <p:spPr>
          <a:xfrm>
            <a:off x="3717678" y="3055225"/>
            <a:ext cx="2952750" cy="1552575"/>
          </a:xfrm>
          <a:prstGeom prst="rect">
            <a:avLst/>
          </a:prstGeom>
          <a:noFill/>
          <a:ln>
            <a:noFill/>
          </a:ln>
        </p:spPr>
      </p:pic>
      <p:pic>
        <p:nvPicPr>
          <p:cNvPr id="234" name="Google Shape;234;p39"/>
          <p:cNvPicPr preferRelativeResize="0"/>
          <p:nvPr/>
        </p:nvPicPr>
        <p:blipFill>
          <a:blip r:embed="rId6">
            <a:alphaModFix/>
          </a:blip>
          <a:stretch>
            <a:fillRect/>
          </a:stretch>
        </p:blipFill>
        <p:spPr>
          <a:xfrm>
            <a:off x="6765228" y="2974713"/>
            <a:ext cx="2168772" cy="1713597"/>
          </a:xfrm>
          <a:prstGeom prst="rect">
            <a:avLst/>
          </a:prstGeom>
          <a:noFill/>
          <a:ln>
            <a:noFill/>
          </a:ln>
        </p:spPr>
      </p:pic>
      <p:pic>
        <p:nvPicPr>
          <p:cNvPr id="235" name="Google Shape;235;p39"/>
          <p:cNvPicPr preferRelativeResize="0"/>
          <p:nvPr/>
        </p:nvPicPr>
        <p:blipFill>
          <a:blip r:embed="rId7">
            <a:alphaModFix/>
          </a:blip>
          <a:stretch>
            <a:fillRect/>
          </a:stretch>
        </p:blipFill>
        <p:spPr>
          <a:xfrm>
            <a:off x="5900190" y="625775"/>
            <a:ext cx="3096234" cy="1552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41" name="Google Shape;241;p40"/>
          <p:cNvSpPr txBox="1"/>
          <p:nvPr>
            <p:ph idx="1" type="body"/>
          </p:nvPr>
        </p:nvSpPr>
        <p:spPr>
          <a:xfrm>
            <a:off x="311700" y="1580550"/>
            <a:ext cx="3813900" cy="2988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(*Thanks to dig, b5, david vorick from skynet, marten seeman, &amp; nicola for letting me bounce ideas off of them… you all rock :D)</a:t>
            </a:r>
            <a:endParaRPr/>
          </a:p>
        </p:txBody>
      </p:sp>
      <p:pic>
        <p:nvPicPr>
          <p:cNvPr id="242" name="Google Shape;242;p40"/>
          <p:cNvPicPr preferRelativeResize="0"/>
          <p:nvPr/>
        </p:nvPicPr>
        <p:blipFill rotWithShape="1">
          <a:blip r:embed="rId3">
            <a:alphaModFix/>
          </a:blip>
          <a:srcRect b="30188" l="23892" r="8767" t="14255"/>
          <a:stretch/>
        </p:blipFill>
        <p:spPr>
          <a:xfrm>
            <a:off x="4263300" y="395750"/>
            <a:ext cx="4065199" cy="447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52400" y="5090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description</a:t>
            </a:r>
            <a:endParaRPr/>
          </a:p>
        </p:txBody>
      </p:sp>
      <p:pic>
        <p:nvPicPr>
          <p:cNvPr id="68" name="Google Shape;68;p15"/>
          <p:cNvPicPr preferRelativeResize="0"/>
          <p:nvPr/>
        </p:nvPicPr>
        <p:blipFill>
          <a:blip r:embed="rId3">
            <a:alphaModFix/>
          </a:blip>
          <a:stretch>
            <a:fillRect/>
          </a:stretch>
        </p:blipFill>
        <p:spPr>
          <a:xfrm>
            <a:off x="3488800" y="1514725"/>
            <a:ext cx="5010999" cy="4222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
            </a:r>
            <a:r>
              <a:rPr lang="en"/>
              <a:t>hy do we care? / anatomy of a CDN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people want their data, and quickly! We need to get it to them</a:t>
            </a:r>
            <a:endParaRPr/>
          </a:p>
          <a:p>
            <a:pPr indent="-342900" lvl="0" marL="457200" rtl="0" algn="l">
              <a:spcBef>
                <a:spcPts val="0"/>
              </a:spcBef>
              <a:spcAft>
                <a:spcPts val="0"/>
              </a:spcAft>
              <a:buSzPts val="1800"/>
              <a:buChar char="-"/>
            </a:pPr>
            <a:r>
              <a:rPr lang="en"/>
              <a:t>I talk to potential Filecoin users for my company. </a:t>
            </a:r>
            <a:endParaRPr/>
          </a:p>
          <a:p>
            <a:pPr indent="-317500" lvl="1" marL="914400" rtl="0" algn="l">
              <a:spcBef>
                <a:spcPts val="0"/>
              </a:spcBef>
              <a:spcAft>
                <a:spcPts val="0"/>
              </a:spcAft>
              <a:buSzPts val="1400"/>
              <a:buChar char="-"/>
            </a:pPr>
            <a:r>
              <a:rPr lang="en"/>
              <a:t>*giant* objection is whether we can get speed that rivals AWS</a:t>
            </a:r>
            <a:endParaRPr/>
          </a:p>
          <a:p>
            <a:pPr indent="-342900" lvl="0" marL="457200" rtl="0" algn="l">
              <a:spcBef>
                <a:spcPts val="0"/>
              </a:spcBef>
              <a:spcAft>
                <a:spcPts val="0"/>
              </a:spcAft>
              <a:buSzPts val="1800"/>
              <a:buChar char="-"/>
            </a:pPr>
            <a:r>
              <a:rPr lang="en"/>
              <a:t>d</a:t>
            </a:r>
            <a:r>
              <a:rPr lang="en"/>
              <a:t>ata is distributed all over the planet and we need to get it to them both correctly and quickly</a:t>
            </a:r>
            <a:endParaRPr/>
          </a:p>
          <a:p>
            <a:pPr indent="-342900" lvl="1" marL="914400" rtl="0" algn="l">
              <a:spcBef>
                <a:spcPts val="0"/>
              </a:spcBef>
              <a:spcAft>
                <a:spcPts val="0"/>
              </a:spcAft>
              <a:buSzPts val="1800"/>
              <a:buChar char="-"/>
            </a:pPr>
            <a:r>
              <a:rPr lang="en" sz="1800"/>
              <a:t>It gets to you quicker if it’s closer to you, but the origin could be anywhere!</a:t>
            </a:r>
            <a:endParaRPr sz="1800"/>
          </a:p>
          <a:p>
            <a:pPr indent="-342900" lvl="0" marL="457200" rtl="0" algn="l">
              <a:spcBef>
                <a:spcPts val="0"/>
              </a:spcBef>
              <a:spcAft>
                <a:spcPts val="0"/>
              </a:spcAft>
              <a:buSzPts val="1800"/>
              <a:buChar char="-"/>
            </a:pPr>
            <a:r>
              <a:rPr lang="en"/>
              <a:t>durability under attempted censorship by dishonest nodes: a serious concern!</a:t>
            </a:r>
            <a:endParaRPr sz="1800"/>
          </a:p>
          <a:p>
            <a:pPr indent="-342900" lvl="0" marL="457200" rtl="0" algn="l">
              <a:spcBef>
                <a:spcPts val="0"/>
              </a:spcBef>
              <a:spcAft>
                <a:spcPts val="0"/>
              </a:spcAft>
              <a:buSzPts val="1800"/>
              <a:buChar char="-"/>
            </a:pPr>
            <a:r>
              <a:rPr lang="en"/>
              <a:t>People are willing to pass it around, maybe</a:t>
            </a:r>
            <a:endParaRPr/>
          </a:p>
          <a:p>
            <a:pPr indent="-342900" lvl="0" marL="457200" rtl="0" algn="l">
              <a:spcBef>
                <a:spcPts val="0"/>
              </a:spcBef>
              <a:spcAft>
                <a:spcPts val="0"/>
              </a:spcAft>
              <a:buSzPts val="1800"/>
              <a:buChar char="-"/>
            </a:pPr>
            <a:r>
              <a:rPr lang="en"/>
              <a:t>I did art to show you how this works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5221849" y="1390475"/>
            <a:ext cx="1526100" cy="1526100"/>
          </a:xfrm>
          <a:prstGeom prst="rect">
            <a:avLst/>
          </a:prstGeom>
          <a:noFill/>
          <a:ln>
            <a:noFill/>
          </a:ln>
        </p:spPr>
      </p:pic>
      <p:pic>
        <p:nvPicPr>
          <p:cNvPr id="80" name="Google Shape;80;p17"/>
          <p:cNvPicPr preferRelativeResize="0"/>
          <p:nvPr/>
        </p:nvPicPr>
        <p:blipFill>
          <a:blip r:embed="rId4">
            <a:alphaModFix/>
          </a:blip>
          <a:stretch>
            <a:fillRect/>
          </a:stretch>
        </p:blipFill>
        <p:spPr>
          <a:xfrm>
            <a:off x="465013" y="3058174"/>
            <a:ext cx="2423026" cy="1362949"/>
          </a:xfrm>
          <a:prstGeom prst="rect">
            <a:avLst/>
          </a:prstGeom>
          <a:noFill/>
          <a:ln>
            <a:noFill/>
          </a:ln>
        </p:spPr>
      </p:pic>
      <p:sp>
        <p:nvSpPr>
          <p:cNvPr id="81" name="Google Shape;81;p17"/>
          <p:cNvSpPr txBox="1"/>
          <p:nvPr/>
        </p:nvSpPr>
        <p:spPr>
          <a:xfrm>
            <a:off x="696362" y="4159350"/>
            <a:ext cx="18534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Alices (tiktok user) (edge downloaders)</a:t>
            </a:r>
            <a:endParaRPr/>
          </a:p>
        </p:txBody>
      </p:sp>
      <p:sp>
        <p:nvSpPr>
          <p:cNvPr id="82" name="Google Shape;82;p17"/>
          <p:cNvSpPr txBox="1"/>
          <p:nvPr/>
        </p:nvSpPr>
        <p:spPr>
          <a:xfrm>
            <a:off x="2888050" y="392500"/>
            <a:ext cx="1898400" cy="831300"/>
          </a:xfrm>
          <a:prstGeom prst="rect">
            <a:avLst/>
          </a:prstGeom>
          <a:solidFill>
            <a:srgbClr val="D9D2E9"/>
          </a:solidFill>
          <a:ln cap="flat" cmpd="sng" w="9525">
            <a:solidFill>
              <a:srgbClr val="D9D2E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Bobs (holding data) (may be decentralized)</a:t>
            </a:r>
            <a:endParaRPr/>
          </a:p>
        </p:txBody>
      </p:sp>
      <p:pic>
        <p:nvPicPr>
          <p:cNvPr id="83" name="Google Shape;83;p17"/>
          <p:cNvPicPr preferRelativeResize="0"/>
          <p:nvPr/>
        </p:nvPicPr>
        <p:blipFill>
          <a:blip r:embed="rId5">
            <a:alphaModFix/>
          </a:blip>
          <a:stretch>
            <a:fillRect/>
          </a:stretch>
        </p:blipFill>
        <p:spPr>
          <a:xfrm>
            <a:off x="6830150" y="2493775"/>
            <a:ext cx="2241000" cy="1120500"/>
          </a:xfrm>
          <a:prstGeom prst="rect">
            <a:avLst/>
          </a:prstGeom>
          <a:noFill/>
          <a:ln>
            <a:noFill/>
          </a:ln>
        </p:spPr>
      </p:pic>
      <p:sp>
        <p:nvSpPr>
          <p:cNvPr id="84" name="Google Shape;84;p17"/>
          <p:cNvSpPr txBox="1"/>
          <p:nvPr/>
        </p:nvSpPr>
        <p:spPr>
          <a:xfrm>
            <a:off x="6747950" y="3614275"/>
            <a:ext cx="20940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More alices</a:t>
            </a:r>
            <a:r>
              <a:rPr lang="en"/>
              <a:t> (tiktok stars) (edge uploaders)</a:t>
            </a:r>
            <a:endParaRPr/>
          </a:p>
        </p:txBody>
      </p:sp>
      <p:pic>
        <p:nvPicPr>
          <p:cNvPr id="85" name="Google Shape;85;p17"/>
          <p:cNvPicPr preferRelativeResize="0"/>
          <p:nvPr/>
        </p:nvPicPr>
        <p:blipFill>
          <a:blip r:embed="rId6">
            <a:alphaModFix/>
          </a:blip>
          <a:stretch>
            <a:fillRect/>
          </a:stretch>
        </p:blipFill>
        <p:spPr>
          <a:xfrm>
            <a:off x="2368698" y="4043900"/>
            <a:ext cx="599200" cy="846501"/>
          </a:xfrm>
          <a:prstGeom prst="rect">
            <a:avLst/>
          </a:prstGeom>
          <a:noFill/>
          <a:ln>
            <a:noFill/>
          </a:ln>
        </p:spPr>
      </p:pic>
      <p:pic>
        <p:nvPicPr>
          <p:cNvPr id="86" name="Google Shape;86;p17"/>
          <p:cNvPicPr preferRelativeResize="0"/>
          <p:nvPr/>
        </p:nvPicPr>
        <p:blipFill>
          <a:blip r:embed="rId6">
            <a:alphaModFix/>
          </a:blip>
          <a:stretch>
            <a:fillRect/>
          </a:stretch>
        </p:blipFill>
        <p:spPr>
          <a:xfrm>
            <a:off x="8708243" y="3614275"/>
            <a:ext cx="435756" cy="615600"/>
          </a:xfrm>
          <a:prstGeom prst="rect">
            <a:avLst/>
          </a:prstGeom>
          <a:noFill/>
          <a:ln>
            <a:noFill/>
          </a:ln>
        </p:spPr>
      </p:pic>
      <p:pic>
        <p:nvPicPr>
          <p:cNvPr id="87" name="Google Shape;87;p17"/>
          <p:cNvPicPr preferRelativeResize="0"/>
          <p:nvPr/>
        </p:nvPicPr>
        <p:blipFill>
          <a:blip r:embed="rId7">
            <a:alphaModFix/>
          </a:blip>
          <a:stretch>
            <a:fillRect/>
          </a:stretch>
        </p:blipFill>
        <p:spPr>
          <a:xfrm>
            <a:off x="4586650" y="228850"/>
            <a:ext cx="1083699" cy="1158600"/>
          </a:xfrm>
          <a:prstGeom prst="rect">
            <a:avLst/>
          </a:prstGeom>
          <a:noFill/>
          <a:ln>
            <a:noFill/>
          </a:ln>
        </p:spPr>
      </p:pic>
      <p:pic>
        <p:nvPicPr>
          <p:cNvPr id="88" name="Google Shape;88;p17"/>
          <p:cNvPicPr preferRelativeResize="0"/>
          <p:nvPr/>
        </p:nvPicPr>
        <p:blipFill>
          <a:blip r:embed="rId3">
            <a:alphaModFix/>
          </a:blip>
          <a:stretch>
            <a:fillRect/>
          </a:stretch>
        </p:blipFill>
        <p:spPr>
          <a:xfrm>
            <a:off x="2148899" y="1299537"/>
            <a:ext cx="1526100" cy="1526100"/>
          </a:xfrm>
          <a:prstGeom prst="rect">
            <a:avLst/>
          </a:prstGeom>
          <a:noFill/>
          <a:ln>
            <a:noFill/>
          </a:ln>
        </p:spPr>
      </p:pic>
      <p:pic>
        <p:nvPicPr>
          <p:cNvPr id="89" name="Google Shape;89;p17"/>
          <p:cNvPicPr preferRelativeResize="0"/>
          <p:nvPr/>
        </p:nvPicPr>
        <p:blipFill>
          <a:blip r:embed="rId3">
            <a:alphaModFix/>
          </a:blip>
          <a:stretch>
            <a:fillRect/>
          </a:stretch>
        </p:blipFill>
        <p:spPr>
          <a:xfrm>
            <a:off x="3695749" y="2380475"/>
            <a:ext cx="1526100" cy="1526100"/>
          </a:xfrm>
          <a:prstGeom prst="rect">
            <a:avLst/>
          </a:prstGeom>
          <a:noFill/>
          <a:ln>
            <a:noFill/>
          </a:ln>
        </p:spPr>
      </p:pic>
      <p:sp>
        <p:nvSpPr>
          <p:cNvPr id="90" name="Google Shape;90;p17"/>
          <p:cNvSpPr txBox="1"/>
          <p:nvPr/>
        </p:nvSpPr>
        <p:spPr>
          <a:xfrm>
            <a:off x="2967900" y="2156100"/>
            <a:ext cx="2668800" cy="1046700"/>
          </a:xfrm>
          <a:prstGeom prst="rect">
            <a:avLst/>
          </a:prstGeom>
          <a:solidFill>
            <a:srgbClr val="D0E0E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Swarm of Charlies (the internet) (message passers) (may warehouse data to serve it repeatedly)</a:t>
            </a:r>
            <a:endParaRPr/>
          </a:p>
        </p:txBody>
      </p:sp>
      <p:pic>
        <p:nvPicPr>
          <p:cNvPr id="91" name="Google Shape;91;p17"/>
          <p:cNvPicPr preferRelativeResize="0"/>
          <p:nvPr/>
        </p:nvPicPr>
        <p:blipFill>
          <a:blip r:embed="rId8">
            <a:alphaModFix/>
          </a:blip>
          <a:stretch>
            <a:fillRect/>
          </a:stretch>
        </p:blipFill>
        <p:spPr>
          <a:xfrm>
            <a:off x="5636636" y="2156099"/>
            <a:ext cx="696531" cy="1046700"/>
          </a:xfrm>
          <a:prstGeom prst="rect">
            <a:avLst/>
          </a:prstGeom>
          <a:noFill/>
          <a:ln>
            <a:noFill/>
          </a:ln>
        </p:spPr>
      </p:pic>
      <p:pic>
        <p:nvPicPr>
          <p:cNvPr id="92" name="Google Shape;92;p17"/>
          <p:cNvPicPr preferRelativeResize="0"/>
          <p:nvPr/>
        </p:nvPicPr>
        <p:blipFill>
          <a:blip r:embed="rId8">
            <a:alphaModFix/>
          </a:blip>
          <a:stretch>
            <a:fillRect/>
          </a:stretch>
        </p:blipFill>
        <p:spPr>
          <a:xfrm>
            <a:off x="5667524" y="261999"/>
            <a:ext cx="823450" cy="1237433"/>
          </a:xfrm>
          <a:prstGeom prst="rect">
            <a:avLst/>
          </a:prstGeom>
          <a:noFill/>
          <a:ln>
            <a:noFill/>
          </a:ln>
        </p:spPr>
      </p:pic>
      <p:sp>
        <p:nvSpPr>
          <p:cNvPr id="93" name="Google Shape;93;p17"/>
          <p:cNvSpPr/>
          <p:nvPr/>
        </p:nvSpPr>
        <p:spPr>
          <a:xfrm rot="-10798117">
            <a:off x="3177617" y="3489761"/>
            <a:ext cx="1095600" cy="776700"/>
          </a:xfrm>
          <a:prstGeom prst="bentArrow">
            <a:avLst>
              <a:gd fmla="val 25000" name="adj1"/>
              <a:gd fmla="val 25000" name="adj2"/>
              <a:gd fmla="val 39437" name="adj3"/>
              <a:gd fmla="val 43750"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rot="-5400000">
            <a:off x="5503575" y="3108250"/>
            <a:ext cx="669000" cy="1453200"/>
          </a:xfrm>
          <a:prstGeom prst="bentArrow">
            <a:avLst>
              <a:gd fmla="val 25000" name="adj1"/>
              <a:gd fmla="val 25000" name="adj2"/>
              <a:gd fmla="val 39437" name="adj3"/>
              <a:gd fmla="val 43750" name="adj4"/>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4786450" y="1463975"/>
            <a:ext cx="334500" cy="615600"/>
          </a:xfrm>
          <a:prstGeom prst="upArrow">
            <a:avLst>
              <a:gd fmla="val 50000" name="adj1"/>
              <a:gd fmla="val 50000" name="adj2"/>
            </a:avLst>
          </a:prstGeom>
          <a:solidFill>
            <a:srgbClr val="B4A7D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10800000">
            <a:off x="3695750" y="1494338"/>
            <a:ext cx="334500" cy="615600"/>
          </a:xfrm>
          <a:prstGeom prst="up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…unlike anything we’ve seen before…</a:t>
            </a:r>
            <a:endParaRPr/>
          </a:p>
        </p:txBody>
      </p:sp>
      <p:sp>
        <p:nvSpPr>
          <p:cNvPr id="102" name="Google Shape;102;p18"/>
          <p:cNvSpPr txBox="1"/>
          <p:nvPr>
            <p:ph idx="1" type="body"/>
          </p:nvPr>
        </p:nvSpPr>
        <p:spPr>
          <a:xfrm>
            <a:off x="311700" y="1152475"/>
            <a:ext cx="8520600" cy="393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leslie lamport’s byzantine generals (coordination/communication with dishonest or faulty actors) </a:t>
            </a:r>
            <a:endParaRPr/>
          </a:p>
          <a:p>
            <a:pPr indent="-317500" lvl="1" marL="914400" rtl="0" algn="l">
              <a:spcBef>
                <a:spcPts val="0"/>
              </a:spcBef>
              <a:spcAft>
                <a:spcPts val="0"/>
              </a:spcAft>
              <a:buSzPts val="1400"/>
              <a:buChar char="-"/>
            </a:pPr>
            <a:r>
              <a:rPr lang="en"/>
              <a:t>(no incentives)</a:t>
            </a:r>
            <a:endParaRPr/>
          </a:p>
          <a:p>
            <a:pPr indent="-342900" lvl="0" marL="457200" rtl="0" algn="l">
              <a:spcBef>
                <a:spcPts val="0"/>
              </a:spcBef>
              <a:spcAft>
                <a:spcPts val="0"/>
              </a:spcAft>
              <a:buSzPts val="1800"/>
              <a:buChar char="-"/>
            </a:pPr>
            <a:r>
              <a:rPr lang="en"/>
              <a:t>…which leads into bitcoin </a:t>
            </a:r>
            <a:endParaRPr/>
          </a:p>
          <a:p>
            <a:pPr indent="-317500" lvl="1" marL="914400" rtl="0" algn="l">
              <a:spcBef>
                <a:spcPts val="0"/>
              </a:spcBef>
              <a:spcAft>
                <a:spcPts val="0"/>
              </a:spcAft>
              <a:buSzPts val="1400"/>
              <a:buChar char="-"/>
            </a:pPr>
            <a:r>
              <a:rPr lang="en"/>
              <a:t>(a bit of incentive for the last mile, nothing in between, public)</a:t>
            </a:r>
            <a:endParaRPr/>
          </a:p>
          <a:p>
            <a:pPr indent="-342900" lvl="0" marL="457200" rtl="0" algn="l">
              <a:spcBef>
                <a:spcPts val="0"/>
              </a:spcBef>
              <a:spcAft>
                <a:spcPts val="0"/>
              </a:spcAft>
              <a:buSzPts val="1800"/>
              <a:buChar char="-"/>
            </a:pPr>
            <a:r>
              <a:rPr lang="en"/>
              <a:t>centralized CDNs </a:t>
            </a:r>
            <a:endParaRPr/>
          </a:p>
          <a:p>
            <a:pPr indent="-317500" lvl="1" marL="914400" rtl="0" algn="l">
              <a:spcBef>
                <a:spcPts val="0"/>
              </a:spcBef>
              <a:spcAft>
                <a:spcPts val="0"/>
              </a:spcAft>
              <a:buSzPts val="1400"/>
              <a:buChar char="-"/>
            </a:pPr>
            <a:r>
              <a:rPr lang="en"/>
              <a:t>(legal and reputational incentives)</a:t>
            </a:r>
            <a:endParaRPr/>
          </a:p>
          <a:p>
            <a:pPr indent="-342900" lvl="0" marL="457200" rtl="0" algn="l">
              <a:spcBef>
                <a:spcPts val="0"/>
              </a:spcBef>
              <a:spcAft>
                <a:spcPts val="0"/>
              </a:spcAft>
              <a:buSzPts val="1800"/>
              <a:buChar char="-"/>
            </a:pPr>
            <a:r>
              <a:rPr lang="en"/>
              <a:t>IPFS </a:t>
            </a:r>
            <a:endParaRPr/>
          </a:p>
          <a:p>
            <a:pPr indent="-317500" lvl="1" marL="914400" rtl="0" algn="l">
              <a:spcBef>
                <a:spcPts val="0"/>
              </a:spcBef>
              <a:spcAft>
                <a:spcPts val="0"/>
              </a:spcAft>
              <a:buSzPts val="1400"/>
              <a:buChar char="-"/>
            </a:pPr>
            <a:r>
              <a:rPr lang="en"/>
              <a:t>(volunteer)</a:t>
            </a:r>
            <a:endParaRPr/>
          </a:p>
          <a:p>
            <a:pPr indent="-342900" lvl="0" marL="457200" rtl="0" algn="l">
              <a:spcBef>
                <a:spcPts val="0"/>
              </a:spcBef>
              <a:spcAft>
                <a:spcPts val="0"/>
              </a:spcAft>
              <a:buSzPts val="1800"/>
              <a:buChar char="-"/>
            </a:pPr>
            <a:r>
              <a:rPr lang="en"/>
              <a:t>Filecoins/Sias/Arweaves </a:t>
            </a:r>
            <a:endParaRPr/>
          </a:p>
          <a:p>
            <a:pPr indent="-317500" lvl="1" marL="914400" rtl="0" algn="l">
              <a:spcBef>
                <a:spcPts val="0"/>
              </a:spcBef>
              <a:spcAft>
                <a:spcPts val="0"/>
              </a:spcAft>
              <a:buSzPts val="1400"/>
              <a:buChar char="-"/>
            </a:pPr>
            <a:r>
              <a:rPr lang="en"/>
              <a:t>(rudimentary / bad decentralized distribution incentives, mostly storage incentives)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ension!</a:t>
            </a:r>
            <a:endParaRPr/>
          </a:p>
        </p:txBody>
      </p:sp>
      <p:sp>
        <p:nvSpPr>
          <p:cNvPr id="108" name="Google Shape;108;p19"/>
          <p:cNvSpPr txBox="1"/>
          <p:nvPr>
            <p:ph idx="1" type="body"/>
          </p:nvPr>
        </p:nvSpPr>
        <p:spPr>
          <a:xfrm>
            <a:off x="311700" y="1152475"/>
            <a:ext cx="8520600" cy="363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ncentivizing CDN-speed trustless </a:t>
            </a:r>
            <a:r>
              <a:rPr lang="en"/>
              <a:t>r</a:t>
            </a:r>
            <a:r>
              <a:rPr lang="en"/>
              <a:t>etrievals suffers from a tension between private information and public information</a:t>
            </a:r>
            <a:endParaRPr/>
          </a:p>
          <a:p>
            <a:pPr indent="-342900" lvl="0" marL="457200" rtl="0" algn="l">
              <a:spcBef>
                <a:spcPts val="0"/>
              </a:spcBef>
              <a:spcAft>
                <a:spcPts val="0"/>
              </a:spcAft>
              <a:buSzPts val="1800"/>
              <a:buChar char="-"/>
            </a:pPr>
            <a:r>
              <a:rPr lang="en"/>
              <a:t>a</a:t>
            </a:r>
            <a:r>
              <a:rPr lang="en"/>
              <a:t>ny </a:t>
            </a:r>
            <a:r>
              <a:rPr lang="en"/>
              <a:t>f</a:t>
            </a:r>
            <a:r>
              <a:rPr lang="en"/>
              <a:t>riction in the process (publication/verification) destroys the valuable good</a:t>
            </a:r>
            <a:endParaRPr/>
          </a:p>
          <a:p>
            <a:pPr indent="-342900" lvl="0" marL="457200" rtl="0" algn="l">
              <a:spcBef>
                <a:spcPts val="0"/>
              </a:spcBef>
              <a:spcAft>
                <a:spcPts val="0"/>
              </a:spcAft>
              <a:buSzPts val="1800"/>
              <a:buChar char="-"/>
            </a:pPr>
            <a:r>
              <a:rPr lang="en"/>
              <a:t>having a third party, or multiple third parties, validate post facto… not just utterly infeasible at scale, but also, *i can just lie to them*.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Prior work: </a:t>
            </a:r>
            <a:br>
              <a:rPr lang="en"/>
            </a:br>
            <a:r>
              <a:rPr lang="en"/>
              <a:t>incremental verification, p2p privacy</a:t>
            </a:r>
            <a:endParaRPr/>
          </a:p>
        </p:txBody>
      </p:sp>
      <p:pic>
        <p:nvPicPr>
          <p:cNvPr id="114" name="Google Shape;114;p20"/>
          <p:cNvPicPr preferRelativeResize="0"/>
          <p:nvPr/>
        </p:nvPicPr>
        <p:blipFill>
          <a:blip r:embed="rId3">
            <a:alphaModFix/>
          </a:blip>
          <a:stretch>
            <a:fillRect/>
          </a:stretch>
        </p:blipFill>
        <p:spPr>
          <a:xfrm>
            <a:off x="60550" y="148500"/>
            <a:ext cx="3289991" cy="184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rior work: incremental verification + p2p privacy</a:t>
            </a:r>
            <a:endParaRPr/>
          </a:p>
        </p:txBody>
      </p:sp>
      <p:sp>
        <p:nvSpPr>
          <p:cNvPr id="120" name="Google Shape;120;p21"/>
          <p:cNvSpPr txBox="1"/>
          <p:nvPr>
            <p:ph idx="1" type="body"/>
          </p:nvPr>
        </p:nvSpPr>
        <p:spPr>
          <a:xfrm>
            <a:off x="311700" y="1235750"/>
            <a:ext cx="8520600" cy="3333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Bao: blake3 verified streaming (Rudiger’s talk from Saturday!)</a:t>
            </a:r>
            <a:endParaRPr/>
          </a:p>
          <a:p>
            <a:pPr indent="-317500" lvl="1" marL="914400" rtl="0" algn="l">
              <a:spcBef>
                <a:spcPts val="0"/>
              </a:spcBef>
              <a:spcAft>
                <a:spcPts val="0"/>
              </a:spcAft>
              <a:buSzPts val="1400"/>
              <a:buChar char="-"/>
            </a:pPr>
            <a:r>
              <a:rPr lang="en"/>
              <a:t>B</a:t>
            </a:r>
            <a:r>
              <a:rPr lang="en"/>
              <a:t>ake a merkle inclusion proof into content as you send it</a:t>
            </a:r>
            <a:endParaRPr/>
          </a:p>
          <a:p>
            <a:pPr indent="-317500" lvl="1" marL="914400" rtl="0" algn="l">
              <a:spcBef>
                <a:spcPts val="0"/>
              </a:spcBef>
              <a:spcAft>
                <a:spcPts val="0"/>
              </a:spcAft>
              <a:buSzPts val="1400"/>
              <a:buChar char="-"/>
            </a:pPr>
            <a:r>
              <a:rPr lang="en"/>
              <a:t>6-7% bandwidth overhead, as you transmit data, to prove it’s properly formed as part of a CID</a:t>
            </a:r>
            <a:endParaRPr/>
          </a:p>
          <a:p>
            <a:pPr indent="-317500" lvl="1" marL="914400" rtl="0" algn="l">
              <a:spcBef>
                <a:spcPts val="0"/>
              </a:spcBef>
              <a:spcAft>
                <a:spcPts val="0"/>
              </a:spcAft>
              <a:buSzPts val="1400"/>
              <a:buChar char="-"/>
            </a:pPr>
            <a:r>
              <a:rPr lang="en"/>
              <a:t>Fast! Really fast!</a:t>
            </a:r>
            <a:endParaRPr/>
          </a:p>
          <a:p>
            <a:pPr indent="-317500" lvl="1" marL="914400" rtl="0" algn="l">
              <a:spcBef>
                <a:spcPts val="0"/>
              </a:spcBef>
              <a:spcAft>
                <a:spcPts val="0"/>
              </a:spcAft>
              <a:buSzPts val="1400"/>
              <a:buChar char="-"/>
            </a:pPr>
            <a:r>
              <a:rPr b="1" lang="en"/>
              <a:t>Win: can ensure each packet is well-formed as a tiny piece of a known piece of content.</a:t>
            </a:r>
            <a:endParaRPr b="1"/>
          </a:p>
          <a:p>
            <a:pPr indent="-342900" lvl="0" marL="457200" rtl="0" algn="l">
              <a:spcBef>
                <a:spcPts val="0"/>
              </a:spcBef>
              <a:spcAft>
                <a:spcPts val="0"/>
              </a:spcAft>
              <a:buSzPts val="1800"/>
              <a:buChar char="-"/>
            </a:pPr>
            <a:r>
              <a:rPr lang="en"/>
              <a:t>Wireguard / noise-QUIC / BTC lightning transport</a:t>
            </a:r>
            <a:endParaRPr/>
          </a:p>
          <a:p>
            <a:pPr indent="-317500" lvl="1" marL="914400" rtl="0" algn="l">
              <a:spcBef>
                <a:spcPts val="0"/>
              </a:spcBef>
              <a:spcAft>
                <a:spcPts val="0"/>
              </a:spcAft>
              <a:buSzPts val="1400"/>
              <a:buChar char="-"/>
            </a:pPr>
            <a:r>
              <a:rPr lang="en"/>
              <a:t>Peer-to-peer VPN/tunnel technology</a:t>
            </a:r>
            <a:endParaRPr/>
          </a:p>
          <a:p>
            <a:pPr indent="-317500" lvl="1" marL="914400" rtl="0" algn="l">
              <a:spcBef>
                <a:spcPts val="0"/>
              </a:spcBef>
              <a:spcAft>
                <a:spcPts val="0"/>
              </a:spcAft>
              <a:buSzPts val="1400"/>
              <a:buChar char="-"/>
            </a:pPr>
            <a:r>
              <a:rPr lang="en"/>
              <a:t>Verifies and encrypts packets from a PKI-identified peer (natural decentralization/P2P)</a:t>
            </a:r>
            <a:endParaRPr/>
          </a:p>
          <a:p>
            <a:pPr indent="-317500" lvl="1" marL="914400" rtl="0" algn="l">
              <a:spcBef>
                <a:spcPts val="0"/>
              </a:spcBef>
              <a:spcAft>
                <a:spcPts val="0"/>
              </a:spcAft>
              <a:buSzPts val="1400"/>
              <a:buChar char="-"/>
            </a:pPr>
            <a:r>
              <a:rPr lang="en"/>
              <a:t>Fast! Well-supported! Already in the Linux kernel!</a:t>
            </a:r>
            <a:endParaRPr/>
          </a:p>
          <a:p>
            <a:pPr indent="-317500" lvl="1" marL="914400" rtl="0" algn="l">
              <a:spcBef>
                <a:spcPts val="0"/>
              </a:spcBef>
              <a:spcAft>
                <a:spcPts val="0"/>
              </a:spcAft>
              <a:buSzPts val="1400"/>
              <a:buChar char="-"/>
            </a:pPr>
            <a:r>
              <a:rPr lang="en"/>
              <a:t>Ripe for adding a well-designed payment channel- periodic setup and teardown of a communication channel in a thread, with fast communications in the middle.</a:t>
            </a:r>
            <a:endParaRPr/>
          </a:p>
          <a:p>
            <a:pPr indent="-317500" lvl="1" marL="914400" rtl="0" algn="l">
              <a:spcBef>
                <a:spcPts val="0"/>
              </a:spcBef>
              <a:spcAft>
                <a:spcPts val="0"/>
              </a:spcAft>
              <a:buSzPts val="1400"/>
              <a:buChar char="-"/>
            </a:pPr>
            <a:r>
              <a:rPr b="1" lang="en"/>
              <a:t>Wins: ensure nobody tampers with the content along the way. Safe P2P encryption. Timer system is perfect for periodically open/closing and renewing payment channels.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