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8"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054C4-60A9-48A4-A0DE-37FF92AE4405}" type="datetimeFigureOut">
              <a:rPr lang="zh-TW" altLang="en-US" smtClean="0"/>
              <a:t>2020/7/9</a:t>
            </a:fld>
            <a:endParaRPr lang="zh-TW"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TW"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BC5379-A572-49BA-B648-488554751E63}" type="slidenum">
              <a:rPr lang="zh-TW" altLang="en-US" smtClean="0"/>
              <a:t>‹#›</a:t>
            </a:fld>
            <a:endParaRPr lang="zh-TW" altLang="en-US"/>
          </a:p>
        </p:txBody>
      </p:sp>
    </p:spTree>
    <p:extLst>
      <p:ext uri="{BB962C8B-B14F-4D97-AF65-F5344CB8AC3E}">
        <p14:creationId xmlns:p14="http://schemas.microsoft.com/office/powerpoint/2010/main" val="83279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5"/>
          </p:nvPr>
        </p:nvSpPr>
        <p:spPr/>
        <p:txBody>
          <a:bodyPr/>
          <a:lstStyle/>
          <a:p>
            <a:fld id="{78BC5379-A572-49BA-B648-488554751E63}" type="slidenum">
              <a:rPr lang="zh-TW" altLang="en-US" smtClean="0"/>
              <a:t>9</a:t>
            </a:fld>
            <a:endParaRPr lang="zh-TW" altLang="en-US"/>
          </a:p>
        </p:txBody>
      </p:sp>
    </p:spTree>
    <p:extLst>
      <p:ext uri="{BB962C8B-B14F-4D97-AF65-F5344CB8AC3E}">
        <p14:creationId xmlns:p14="http://schemas.microsoft.com/office/powerpoint/2010/main" val="1487671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0492" y="295529"/>
            <a:ext cx="10827885" cy="5854189"/>
          </a:xfrm>
          <a:prstGeom prst="rect">
            <a:avLst/>
          </a:prstGeom>
          <a:ln>
            <a:solidFill>
              <a:srgbClr val="FFFFFF">
                <a:alpha val="0"/>
              </a:srgbClr>
            </a:solidFill>
            <a:tailEnd/>
          </a:ln>
        </p:spPr>
      </p:pic>
      <p:sp>
        <p:nvSpPr>
          <p:cNvPr id="3" name="TextBox 2"/>
          <p:cNvSpPr txBox="1"/>
          <p:nvPr/>
        </p:nvSpPr>
        <p:spPr>
          <a:xfrm>
            <a:off x="2778252" y="3156077"/>
            <a:ext cx="5897626" cy="901700"/>
          </a:xfrm>
          <a:prstGeom prst="rect">
            <a:avLst/>
          </a:prstGeom>
        </p:spPr>
        <p:txBody>
          <a:bodyPr lIns="0" tIns="0" rIns="0" bIns="0" rtlCol="0" anchor="ctr">
            <a:spAutoFit/>
          </a:bodyPr>
          <a:lstStyle/>
          <a:p>
            <a:pPr algn="ctr" latinLnBrk="1">
              <a:lnSpc>
                <a:spcPct val="116199"/>
              </a:lnSpc>
            </a:pPr>
            <a:r>
              <a:rPr lang="en-US" sz="3200" spc="200">
                <a:solidFill>
                  <a:srgbClr val="FFFFFF"/>
                </a:solidFill>
                <a:latin typeface="Microsoft YaHei"/>
                <a:ea typeface="Microsoft YaHei"/>
              </a:rPr>
              <a:t>森林冰火人小游戏演示文档</a:t>
            </a:r>
            <a:endParaRPr lang="en-US" sz="1100"/>
          </a:p>
        </p:txBody>
      </p:sp>
      <p:sp>
        <p:nvSpPr>
          <p:cNvPr id="4" name="TextBox 3"/>
          <p:cNvSpPr txBox="1"/>
          <p:nvPr/>
        </p:nvSpPr>
        <p:spPr>
          <a:xfrm>
            <a:off x="3251962" y="4569714"/>
            <a:ext cx="2614994" cy="444500"/>
          </a:xfrm>
          <a:prstGeom prst="rect">
            <a:avLst/>
          </a:prstGeom>
        </p:spPr>
        <p:txBody>
          <a:bodyPr lIns="0" tIns="0" rIns="0" bIns="0" rtlCol="0" anchor="ctr">
            <a:spAutoFit/>
          </a:bodyPr>
          <a:lstStyle/>
          <a:p>
            <a:pPr algn="ctr" latinLnBrk="1">
              <a:lnSpc>
                <a:spcPct val="116199"/>
              </a:lnSpc>
            </a:pPr>
            <a:r>
              <a:rPr lang="en-US" sz="1800">
                <a:solidFill>
                  <a:srgbClr val="FFFFFF"/>
                </a:solidFill>
                <a:latin typeface="YouYuan"/>
                <a:ea typeface="YouYuan"/>
              </a:rPr>
              <a:t>计算机与信息科学学院</a:t>
            </a:r>
            <a:endParaRPr lang="en-US" sz="1100"/>
          </a:p>
        </p:txBody>
      </p:sp>
      <p:sp>
        <p:nvSpPr>
          <p:cNvPr id="5" name="TextBox 4"/>
          <p:cNvSpPr txBox="1"/>
          <p:nvPr/>
        </p:nvSpPr>
        <p:spPr>
          <a:xfrm>
            <a:off x="5731637" y="4569460"/>
            <a:ext cx="3675952" cy="444500"/>
          </a:xfrm>
          <a:prstGeom prst="rect">
            <a:avLst/>
          </a:prstGeom>
        </p:spPr>
        <p:txBody>
          <a:bodyPr lIns="0" tIns="0" rIns="0" bIns="0" rtlCol="0" anchor="ctr">
            <a:spAutoFit/>
          </a:bodyPr>
          <a:lstStyle/>
          <a:p>
            <a:pPr algn="ctr" latinLnBrk="1">
              <a:lnSpc>
                <a:spcPct val="116199"/>
              </a:lnSpc>
            </a:pPr>
            <a:r>
              <a:rPr lang="en-US" sz="1800">
                <a:solidFill>
                  <a:srgbClr val="FFFFFF"/>
                </a:solidFill>
                <a:latin typeface="YouYuan"/>
                <a:ea typeface="YouYuan"/>
              </a:rPr>
              <a:t>团队成员：徐寅、李江顺、向阳</a:t>
            </a:r>
            <a:endParaRPr lang="en-US" sz="1100"/>
          </a:p>
        </p:txBody>
      </p:sp>
      <p:sp>
        <p:nvSpPr>
          <p:cNvPr id="6" name="TextBox 5"/>
          <p:cNvSpPr txBox="1"/>
          <p:nvPr/>
        </p:nvSpPr>
        <p:spPr>
          <a:xfrm>
            <a:off x="4218940" y="5476240"/>
            <a:ext cx="2915793" cy="406400"/>
          </a:xfrm>
          <a:prstGeom prst="rect">
            <a:avLst/>
          </a:prstGeom>
        </p:spPr>
        <p:txBody>
          <a:bodyPr lIns="0" tIns="0" rIns="0" bIns="0" rtlCol="0" anchor="ctr">
            <a:spAutoFit/>
          </a:bodyPr>
          <a:lstStyle/>
          <a:p>
            <a:pPr algn="ctr" latinLnBrk="1">
              <a:lnSpc>
                <a:spcPct val="116199"/>
              </a:lnSpc>
            </a:pPr>
            <a:r>
              <a:rPr lang="en-US" sz="1600">
                <a:solidFill>
                  <a:srgbClr val="FFFFFF"/>
                </a:solidFill>
                <a:latin typeface="YouYuan"/>
                <a:ea typeface="YouYuan"/>
              </a:rPr>
              <a:t>时间：2020年7月8日</a:t>
            </a:r>
            <a:endParaRPr lang="en-US" sz="1100"/>
          </a:p>
        </p:txBody>
      </p:sp>
      <p:pic>
        <p:nvPicPr>
          <p:cNvPr id="7" name="Picture 6"/>
          <p:cNvPicPr>
            <a:picLocks noChangeAspect="1"/>
          </p:cNvPicPr>
          <p:nvPr/>
        </p:nvPicPr>
        <p:blipFill>
          <a:blip r:embed="rId3"/>
          <a:stretch>
            <a:fillRect/>
          </a:stretch>
        </p:blipFill>
        <p:spPr>
          <a:xfrm>
            <a:off x="3670300" y="750062"/>
            <a:ext cx="251911" cy="245762"/>
          </a:xfrm>
          <a:prstGeom prst="rect">
            <a:avLst/>
          </a:prstGeom>
          <a:ln>
            <a:solidFill>
              <a:srgbClr val="FFFFFF">
                <a:alpha val="0"/>
              </a:srgbClr>
            </a:solidFill>
            <a:tailEnd/>
          </a:ln>
        </p:spPr>
      </p:pic>
      <p:sp>
        <p:nvSpPr>
          <p:cNvPr id="8" name="TextBox 7"/>
          <p:cNvSpPr txBox="1"/>
          <p:nvPr/>
        </p:nvSpPr>
        <p:spPr>
          <a:xfrm>
            <a:off x="3182366" y="2324100"/>
            <a:ext cx="4977003" cy="901700"/>
          </a:xfrm>
          <a:prstGeom prst="rect">
            <a:avLst/>
          </a:prstGeom>
        </p:spPr>
        <p:txBody>
          <a:bodyPr lIns="0" tIns="0" rIns="0" bIns="0" rtlCol="0" anchor="ctr">
            <a:spAutoFit/>
          </a:bodyPr>
          <a:lstStyle/>
          <a:p>
            <a:pPr algn="ctr" latinLnBrk="1">
              <a:lnSpc>
                <a:spcPct val="116199"/>
              </a:lnSpc>
            </a:pPr>
            <a:r>
              <a:rPr lang="en-US" sz="4400">
                <a:solidFill>
                  <a:srgbClr val="FFFFFF"/>
                </a:solidFill>
                <a:latin typeface="Microsoft YaHei"/>
                <a:ea typeface="Microsoft YaHei"/>
              </a:rPr>
              <a:t>软件工程</a:t>
            </a:r>
            <a:endParaRPr lang="en-US" sz="1100"/>
          </a:p>
        </p:txBody>
      </p:sp>
      <p:sp>
        <p:nvSpPr>
          <p:cNvPr id="9" name="Freeform 8"/>
          <p:cNvSpPr/>
          <p:nvPr/>
        </p:nvSpPr>
        <p:spPr>
          <a:xfrm>
            <a:off x="2222500" y="2997200"/>
            <a:ext cx="210096" cy="210096"/>
          </a:xfrm>
          <a:custGeom>
            <a:avLst/>
            <a:gdLst/>
            <a:ahLst/>
            <a:cxnLst/>
            <a:rect l="l" t="t" r="r" b="b"/>
            <a:pathLst>
              <a:path w="210096" h="210096">
                <a:moveTo>
                  <a:pt x="210096" y="105048"/>
                </a:moveTo>
                <a:cubicBezTo>
                  <a:pt x="210096" y="163065"/>
                  <a:pt x="163065" y="210096"/>
                  <a:pt x="105048" y="210096"/>
                </a:cubicBezTo>
                <a:cubicBezTo>
                  <a:pt x="47031" y="210096"/>
                  <a:pt x="0" y="163065"/>
                  <a:pt x="0" y="105048"/>
                </a:cubicBezTo>
                <a:cubicBezTo>
                  <a:pt x="0" y="47031"/>
                  <a:pt x="47031" y="0"/>
                  <a:pt x="105048" y="0"/>
                </a:cubicBezTo>
                <a:cubicBezTo>
                  <a:pt x="163065" y="0"/>
                  <a:pt x="210096" y="47031"/>
                  <a:pt x="210096" y="105048"/>
                </a:cubicBezTo>
                <a:close/>
              </a:path>
            </a:pathLst>
          </a:custGeom>
          <a:solidFill>
            <a:srgbClr val="FFFFFF">
              <a:alpha val="60000"/>
            </a:srgbClr>
          </a:solidFill>
        </p:spPr>
        <p:txBody>
          <a:bodyPr lIns="127000" rIns="127000" rtlCol="0" anchor="ctr"/>
          <a:lstStyle/>
          <a:p>
            <a:pPr algn="l"/>
            <a:endParaRPr lang="en-US" sz="1100"/>
          </a:p>
        </p:txBody>
      </p:sp>
      <p:sp>
        <p:nvSpPr>
          <p:cNvPr id="10" name="Freeform 9"/>
          <p:cNvSpPr/>
          <p:nvPr/>
        </p:nvSpPr>
        <p:spPr>
          <a:xfrm rot="5400000">
            <a:off x="-1105177" y="2323778"/>
            <a:ext cx="4608924" cy="2314433"/>
          </a:xfrm>
          <a:custGeom>
            <a:avLst/>
            <a:gdLst/>
            <a:ahLst/>
            <a:cxnLst/>
            <a:rect l="l" t="t" r="r" b="b"/>
            <a:pathLst>
              <a:path w="4608924" h="2314433">
                <a:moveTo>
                  <a:pt x="4608924" y="2308508"/>
                </a:moveTo>
                <a:cubicBezTo>
                  <a:pt x="4608924" y="1033558"/>
                  <a:pt x="3577181" y="0"/>
                  <a:pt x="2304462" y="0"/>
                </a:cubicBezTo>
                <a:cubicBezTo>
                  <a:pt x="1031743" y="0"/>
                  <a:pt x="0" y="1033558"/>
                  <a:pt x="0" y="2308508"/>
                </a:cubicBezTo>
                <a:cubicBezTo>
                  <a:pt x="0" y="2308508"/>
                  <a:pt x="4593532" y="2314434"/>
                  <a:pt x="4608924" y="2308508"/>
                </a:cubicBezTo>
                <a:close/>
              </a:path>
            </a:pathLst>
          </a:custGeom>
          <a:solidFill>
            <a:srgbClr val="FFFFFF">
              <a:alpha val="0"/>
            </a:srgbClr>
          </a:solidFill>
          <a:ln w="6350">
            <a:solidFill>
              <a:srgbClr val="FFFFFF">
                <a:alpha val="54117"/>
              </a:srgbClr>
            </a:solidFill>
            <a:prstDash val="solid"/>
            <a:miter/>
          </a:ln>
        </p:spPr>
        <p:txBody>
          <a:bodyPr lIns="127000" rIns="127000" rtlCol="0" anchor="ctr"/>
          <a:lstStyle/>
          <a:p>
            <a:pPr algn="l"/>
            <a:endParaRPr lang="en-US" sz="1100"/>
          </a:p>
        </p:txBody>
      </p:sp>
      <p:sp>
        <p:nvSpPr>
          <p:cNvPr id="11" name="Freeform 10"/>
          <p:cNvSpPr/>
          <p:nvPr/>
        </p:nvSpPr>
        <p:spPr>
          <a:xfrm rot="16200000">
            <a:off x="8024854" y="2451921"/>
            <a:ext cx="4608924" cy="2314433"/>
          </a:xfrm>
          <a:custGeom>
            <a:avLst/>
            <a:gdLst/>
            <a:ahLst/>
            <a:cxnLst/>
            <a:rect l="l" t="t" r="r" b="b"/>
            <a:pathLst>
              <a:path w="4608924" h="2314433">
                <a:moveTo>
                  <a:pt x="4608923" y="2308508"/>
                </a:moveTo>
                <a:cubicBezTo>
                  <a:pt x="4608923" y="1033558"/>
                  <a:pt x="3577181" y="0"/>
                  <a:pt x="2304462" y="0"/>
                </a:cubicBezTo>
                <a:cubicBezTo>
                  <a:pt x="1031742" y="0"/>
                  <a:pt x="0" y="1033558"/>
                  <a:pt x="0" y="2308508"/>
                </a:cubicBezTo>
                <a:cubicBezTo>
                  <a:pt x="0" y="2308508"/>
                  <a:pt x="4593531" y="2314434"/>
                  <a:pt x="4608923" y="2308508"/>
                </a:cubicBezTo>
                <a:close/>
              </a:path>
            </a:pathLst>
          </a:custGeom>
          <a:solidFill>
            <a:srgbClr val="FFFFFF">
              <a:alpha val="0"/>
            </a:srgbClr>
          </a:solidFill>
          <a:ln w="6350">
            <a:solidFill>
              <a:srgbClr val="FFFFFF">
                <a:alpha val="54117"/>
              </a:srgbClr>
            </a:solidFill>
            <a:prstDash val="solid"/>
            <a:miter/>
          </a:ln>
        </p:spPr>
        <p:txBody>
          <a:bodyPr lIns="127000" rIns="127000" rtlCol="0" anchor="ctr"/>
          <a:lstStyle/>
          <a:p>
            <a:pPr algn="l"/>
            <a:endParaRPr lang="en-US" sz="1100"/>
          </a:p>
        </p:txBody>
      </p:sp>
      <p:sp>
        <p:nvSpPr>
          <p:cNvPr id="12" name="Freeform 11"/>
          <p:cNvSpPr/>
          <p:nvPr/>
        </p:nvSpPr>
        <p:spPr>
          <a:xfrm>
            <a:off x="9131300" y="3111500"/>
            <a:ext cx="210096" cy="210096"/>
          </a:xfrm>
          <a:custGeom>
            <a:avLst/>
            <a:gdLst/>
            <a:ahLst/>
            <a:cxnLst/>
            <a:rect l="l" t="t" r="r" b="b"/>
            <a:pathLst>
              <a:path w="210096" h="210096">
                <a:moveTo>
                  <a:pt x="210096" y="105048"/>
                </a:moveTo>
                <a:cubicBezTo>
                  <a:pt x="210096" y="163065"/>
                  <a:pt x="163065" y="210096"/>
                  <a:pt x="105048" y="210096"/>
                </a:cubicBezTo>
                <a:cubicBezTo>
                  <a:pt x="47031" y="210096"/>
                  <a:pt x="0" y="163065"/>
                  <a:pt x="0" y="105048"/>
                </a:cubicBezTo>
                <a:cubicBezTo>
                  <a:pt x="0" y="47031"/>
                  <a:pt x="47031" y="0"/>
                  <a:pt x="105048" y="0"/>
                </a:cubicBezTo>
                <a:cubicBezTo>
                  <a:pt x="163065" y="0"/>
                  <a:pt x="210096" y="47031"/>
                  <a:pt x="210096" y="105048"/>
                </a:cubicBezTo>
                <a:close/>
              </a:path>
            </a:pathLst>
          </a:custGeom>
          <a:solidFill>
            <a:srgbClr val="FFFFFF">
              <a:alpha val="60000"/>
            </a:srgbClr>
          </a:solidFill>
        </p:spPr>
        <p:txBody>
          <a:bodyPr lIns="127000" rIns="127000" rtlCol="0" anchor="ctr"/>
          <a:lstStyle/>
          <a:p>
            <a:pPr algn="l"/>
            <a:endParaRPr lang="en-US" sz="1100"/>
          </a:p>
        </p:txBody>
      </p:sp>
      <p:sp>
        <p:nvSpPr>
          <p:cNvPr id="13" name="Freeform 12"/>
          <p:cNvSpPr/>
          <p:nvPr/>
        </p:nvSpPr>
        <p:spPr>
          <a:xfrm rot="5400000">
            <a:off x="-83" y="5118003"/>
            <a:ext cx="1376506" cy="696057"/>
          </a:xfrm>
          <a:custGeom>
            <a:avLst/>
            <a:gdLst/>
            <a:ahLst/>
            <a:cxnLst/>
            <a:rect l="l" t="t" r="r" b="b"/>
            <a:pathLst>
              <a:path w="1376506" h="696057">
                <a:moveTo>
                  <a:pt x="1376507" y="694276"/>
                </a:moveTo>
                <a:cubicBezTo>
                  <a:pt x="1376507" y="310839"/>
                  <a:pt x="1068365" y="0"/>
                  <a:pt x="688254" y="0"/>
                </a:cubicBezTo>
                <a:cubicBezTo>
                  <a:pt x="308142" y="0"/>
                  <a:pt x="0" y="310839"/>
                  <a:pt x="0" y="694276"/>
                </a:cubicBezTo>
                <a:cubicBezTo>
                  <a:pt x="0" y="694276"/>
                  <a:pt x="1371910" y="696058"/>
                  <a:pt x="1376507" y="694276"/>
                </a:cubicBezTo>
                <a:close/>
              </a:path>
            </a:pathLst>
          </a:custGeom>
          <a:solidFill>
            <a:srgbClr val="FFFFFF">
              <a:alpha val="0"/>
            </a:srgbClr>
          </a:solidFill>
          <a:ln w="6350">
            <a:solidFill>
              <a:srgbClr val="FFFFFF">
                <a:alpha val="54117"/>
              </a:srgbClr>
            </a:solidFill>
            <a:prstDash val="solid"/>
            <a:miter/>
          </a:ln>
        </p:spPr>
        <p:txBody>
          <a:bodyPr lIns="127000" rIns="127000" rtlCol="0" anchor="ctr"/>
          <a:lstStyle/>
          <a:p>
            <a:pPr algn="l"/>
            <a:endParaRPr lang="en-US" sz="1100"/>
          </a:p>
        </p:txBody>
      </p:sp>
      <p:sp>
        <p:nvSpPr>
          <p:cNvPr id="14" name="Freeform 13"/>
          <p:cNvSpPr/>
          <p:nvPr/>
        </p:nvSpPr>
        <p:spPr>
          <a:xfrm rot="16200000">
            <a:off x="10261517" y="1346103"/>
            <a:ext cx="1376506" cy="696057"/>
          </a:xfrm>
          <a:custGeom>
            <a:avLst/>
            <a:gdLst/>
            <a:ahLst/>
            <a:cxnLst/>
            <a:rect l="l" t="t" r="r" b="b"/>
            <a:pathLst>
              <a:path w="1376506" h="696057">
                <a:moveTo>
                  <a:pt x="1376507" y="694276"/>
                </a:moveTo>
                <a:cubicBezTo>
                  <a:pt x="1376507" y="310839"/>
                  <a:pt x="1068365" y="0"/>
                  <a:pt x="688254" y="0"/>
                </a:cubicBezTo>
                <a:cubicBezTo>
                  <a:pt x="308142" y="0"/>
                  <a:pt x="0" y="310839"/>
                  <a:pt x="0" y="694276"/>
                </a:cubicBezTo>
                <a:cubicBezTo>
                  <a:pt x="0" y="694276"/>
                  <a:pt x="1371910" y="696058"/>
                  <a:pt x="1376507" y="694276"/>
                </a:cubicBezTo>
                <a:close/>
              </a:path>
            </a:pathLst>
          </a:custGeom>
          <a:solidFill>
            <a:srgbClr val="FFFFFF">
              <a:alpha val="0"/>
            </a:srgbClr>
          </a:solidFill>
          <a:ln w="6350">
            <a:solidFill>
              <a:srgbClr val="FFFFFF">
                <a:alpha val="54117"/>
              </a:srgbClr>
            </a:solidFill>
            <a:prstDash val="solid"/>
            <a:miter/>
          </a:ln>
        </p:spPr>
        <p:txBody>
          <a:bodyPr lIns="127000" rIns="127000" rtlCol="0" anchor="ctr"/>
          <a:lstStyle/>
          <a:p>
            <a:pPr algn="l"/>
            <a:endParaRPr lang="en-US" sz="1100"/>
          </a:p>
        </p:txBody>
      </p:sp>
      <p:pic>
        <p:nvPicPr>
          <p:cNvPr id="15" name="Picture 14"/>
          <p:cNvPicPr>
            <a:picLocks noChangeAspect="1"/>
          </p:cNvPicPr>
          <p:nvPr/>
        </p:nvPicPr>
        <p:blipFill>
          <a:blip r:embed="rId4"/>
          <a:stretch>
            <a:fillRect/>
          </a:stretch>
        </p:blipFill>
        <p:spPr>
          <a:xfrm>
            <a:off x="5054600" y="1003300"/>
            <a:ext cx="1228051" cy="1226956"/>
          </a:xfrm>
          <a:prstGeom prst="ellipse">
            <a:avLst/>
          </a:prstGeom>
          <a:ln>
            <a:solidFill>
              <a:srgbClr val="FFFFFF">
                <a:alpha val="0"/>
              </a:srgbClr>
            </a:solidFill>
            <a:prstDash val="soli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 name="Freeform 1"/>
          <p:cNvSpPr/>
          <p:nvPr/>
        </p:nvSpPr>
        <p:spPr>
          <a:xfrm>
            <a:off x="622303" y="2603504"/>
            <a:ext cx="10325052" cy="3236425"/>
          </a:xfrm>
          <a:custGeom>
            <a:avLst/>
            <a:gdLst/>
            <a:ahLst/>
            <a:cxnLst/>
            <a:rect l="l" t="t" r="r" b="b"/>
            <a:pathLst>
              <a:path w="10325052" h="3236425">
                <a:moveTo>
                  <a:pt x="10325051" y="3236425"/>
                </a:moveTo>
                <a:lnTo>
                  <a:pt x="0" y="3236425"/>
                </a:lnTo>
                <a:lnTo>
                  <a:pt x="0" y="0"/>
                </a:lnTo>
                <a:lnTo>
                  <a:pt x="10325051" y="0"/>
                </a:lnTo>
                <a:lnTo>
                  <a:pt x="10325051" y="3236425"/>
                </a:lnTo>
                <a:close/>
              </a:path>
            </a:pathLst>
          </a:custGeom>
          <a:solidFill>
            <a:srgbClr val="0E419C"/>
          </a:solidFill>
        </p:spPr>
      </p:sp>
      <p:sp>
        <p:nvSpPr>
          <p:cNvPr id="103" name="Freeform 2"/>
          <p:cNvSpPr/>
          <p:nvPr/>
        </p:nvSpPr>
        <p:spPr>
          <a:xfrm rot="5400000">
            <a:off x="444470" y="596855"/>
            <a:ext cx="546099" cy="317952"/>
          </a:xfrm>
          <a:custGeom>
            <a:avLst/>
            <a:gdLst/>
            <a:ahLst/>
            <a:cxnLst/>
            <a:rect l="l" t="t" r="r" b="b"/>
            <a:pathLst>
              <a:path w="546099" h="317952">
                <a:moveTo>
                  <a:pt x="546099" y="317138"/>
                </a:moveTo>
                <a:cubicBezTo>
                  <a:pt x="546099" y="141988"/>
                  <a:pt x="423851" y="0"/>
                  <a:pt x="273049" y="0"/>
                </a:cubicBezTo>
                <a:cubicBezTo>
                  <a:pt x="122248" y="0"/>
                  <a:pt x="0" y="141988"/>
                  <a:pt x="0" y="317138"/>
                </a:cubicBezTo>
                <a:cubicBezTo>
                  <a:pt x="0" y="317138"/>
                  <a:pt x="544275" y="317952"/>
                  <a:pt x="546099" y="317138"/>
                </a:cubicBezTo>
                <a:close/>
              </a:path>
            </a:pathLst>
          </a:custGeom>
          <a:solidFill>
            <a:srgbClr val="0E419C"/>
          </a:solidFill>
        </p:spPr>
      </p:sp>
      <p:sp>
        <p:nvSpPr>
          <p:cNvPr id="104" name="TextBox 3"/>
          <p:cNvSpPr txBox="1"/>
          <p:nvPr/>
        </p:nvSpPr>
        <p:spPr>
          <a:xfrm>
            <a:off x="985579" y="529556"/>
            <a:ext cx="3532188" cy="467692"/>
          </a:xfrm>
          <a:prstGeom prst="rect">
            <a:avLst/>
          </a:prstGeom>
        </p:spPr>
        <p:txBody>
          <a:bodyPr lIns="0" tIns="0" rIns="0" bIns="0" rtlCol="0" anchor="ctr">
            <a:spAutoFit/>
          </a:bodyPr>
          <a:lstStyle/>
          <a:p>
            <a:pPr algn="l" latinLnBrk="1">
              <a:lnSpc>
                <a:spcPct val="116199"/>
              </a:lnSpc>
            </a:pPr>
            <a:r>
              <a:rPr lang="zh-CN" altLang="en-US" sz="2800" dirty="0">
                <a:solidFill>
                  <a:srgbClr val="3F3F3F"/>
                </a:solidFill>
                <a:latin typeface="Microsoft YaHei"/>
                <a:ea typeface="Microsoft YaHei"/>
              </a:rPr>
              <a:t>心得体会</a:t>
            </a:r>
            <a:endParaRPr lang="en-US" sz="1100" dirty="0"/>
          </a:p>
        </p:txBody>
      </p:sp>
      <p:sp>
        <p:nvSpPr>
          <p:cNvPr id="106" name="TextBox 5"/>
          <p:cNvSpPr txBox="1"/>
          <p:nvPr/>
        </p:nvSpPr>
        <p:spPr>
          <a:xfrm>
            <a:off x="4447555" y="3181713"/>
            <a:ext cx="2787452" cy="334066"/>
          </a:xfrm>
          <a:prstGeom prst="rect">
            <a:avLst/>
          </a:prstGeom>
        </p:spPr>
        <p:txBody>
          <a:bodyPr lIns="0" tIns="0" rIns="0" bIns="0" rtlCol="0" anchor="ctr">
            <a:spAutoFit/>
          </a:bodyPr>
          <a:lstStyle/>
          <a:p>
            <a:pPr algn="l" latinLnBrk="1">
              <a:lnSpc>
                <a:spcPct val="116199"/>
              </a:lnSpc>
            </a:pPr>
            <a:r>
              <a:rPr lang="zh-CN" altLang="en-US" sz="2000" b="1" dirty="0">
                <a:solidFill>
                  <a:srgbClr val="FFFFFF"/>
                </a:solidFill>
                <a:latin typeface="Microsoft YaHei"/>
                <a:ea typeface="Microsoft YaHei"/>
              </a:rPr>
              <a:t>心得体会</a:t>
            </a:r>
            <a:endParaRPr lang="en-US" sz="1100" dirty="0"/>
          </a:p>
        </p:txBody>
      </p:sp>
      <p:sp>
        <p:nvSpPr>
          <p:cNvPr id="107" name="TextBox 6"/>
          <p:cNvSpPr txBox="1"/>
          <p:nvPr/>
        </p:nvSpPr>
        <p:spPr>
          <a:xfrm>
            <a:off x="4470399" y="3713893"/>
            <a:ext cx="5176044" cy="1233607"/>
          </a:xfrm>
          <a:prstGeom prst="rect">
            <a:avLst/>
          </a:prstGeom>
        </p:spPr>
        <p:txBody>
          <a:bodyPr lIns="0" tIns="0" rIns="0" bIns="0" rtlCol="0" anchor="ctr">
            <a:spAutoFit/>
          </a:bodyPr>
          <a:lstStyle/>
          <a:p>
            <a:pPr algn="l" latinLnBrk="1">
              <a:lnSpc>
                <a:spcPct val="116199"/>
              </a:lnSpc>
            </a:pPr>
            <a:r>
              <a:rPr lang="zh-CN" altLang="en-US" sz="1400" dirty="0">
                <a:solidFill>
                  <a:srgbClr val="FFFFFF"/>
                </a:solidFill>
                <a:latin typeface="Microsoft YaHei"/>
                <a:ea typeface="Microsoft YaHei"/>
              </a:rPr>
              <a:t>     这次的小游戏开发，认识到了计算机程序和物理、数学学科之间的紧密关联，学习到了很多</a:t>
            </a:r>
            <a:r>
              <a:rPr lang="en-US" altLang="zh-CN" sz="1400" dirty="0">
                <a:solidFill>
                  <a:srgbClr val="FFFFFF"/>
                </a:solidFill>
                <a:latin typeface="Microsoft YaHei"/>
                <a:ea typeface="Microsoft YaHei"/>
              </a:rPr>
              <a:t>2D</a:t>
            </a:r>
            <a:r>
              <a:rPr lang="zh-CN" altLang="en-US" sz="1400" dirty="0">
                <a:solidFill>
                  <a:srgbClr val="FFFFFF"/>
                </a:solidFill>
                <a:latin typeface="Microsoft YaHei"/>
                <a:ea typeface="Microsoft YaHei"/>
              </a:rPr>
              <a:t>图形学上的应用场景。也是深刻理解了不重复“造轮子”的好处，和使用快速组件的优势。</a:t>
            </a:r>
            <a:endParaRPr lang="en-US" altLang="zh-CN" sz="1400" dirty="0">
              <a:solidFill>
                <a:srgbClr val="FFFFFF"/>
              </a:solidFill>
              <a:latin typeface="Microsoft YaHei"/>
              <a:ea typeface="Microsoft YaHei"/>
            </a:endParaRPr>
          </a:p>
          <a:p>
            <a:pPr algn="l" latinLnBrk="1">
              <a:lnSpc>
                <a:spcPct val="116199"/>
              </a:lnSpc>
            </a:pPr>
            <a:r>
              <a:rPr lang="zh-CN" altLang="en-US" sz="1400" dirty="0">
                <a:solidFill>
                  <a:srgbClr val="FFFFFF"/>
                </a:solidFill>
                <a:latin typeface="Microsoft YaHei"/>
                <a:ea typeface="Microsoft YaHei"/>
              </a:rPr>
              <a:t>     对代码的理解程度的高低决定了我们开发的效率的</a:t>
            </a:r>
            <a:r>
              <a:rPr lang="zh-CN" altLang="en-US" sz="1400">
                <a:solidFill>
                  <a:srgbClr val="FFFFFF"/>
                </a:solidFill>
                <a:latin typeface="Microsoft YaHei"/>
                <a:ea typeface="Microsoft YaHei"/>
              </a:rPr>
              <a:t>高低。深而广泛的对知识的涉猎也会直接性的影响我们的项目开发。</a:t>
            </a:r>
            <a:endParaRPr lang="en-US" sz="1100" dirty="0"/>
          </a:p>
        </p:txBody>
      </p:sp>
      <p:sp>
        <p:nvSpPr>
          <p:cNvPr id="108" name="Freeform 7"/>
          <p:cNvSpPr/>
          <p:nvPr/>
        </p:nvSpPr>
        <p:spPr>
          <a:xfrm rot="5400000">
            <a:off x="10092563" y="3261160"/>
            <a:ext cx="367530" cy="367530"/>
          </a:xfrm>
          <a:custGeom>
            <a:avLst/>
            <a:gdLst/>
            <a:ahLst/>
            <a:cxnLst/>
            <a:rect l="l" t="t" r="r" b="b"/>
            <a:pathLst>
              <a:path w="367530" h="367530">
                <a:moveTo>
                  <a:pt x="0" y="0"/>
                </a:moveTo>
                <a:lnTo>
                  <a:pt x="0" y="367530"/>
                </a:lnTo>
                <a:lnTo>
                  <a:pt x="116942" y="250589"/>
                </a:lnTo>
                <a:lnTo>
                  <a:pt x="116942" y="116941"/>
                </a:lnTo>
                <a:lnTo>
                  <a:pt x="250589" y="116941"/>
                </a:lnTo>
                <a:lnTo>
                  <a:pt x="367530" y="0"/>
                </a:lnTo>
                <a:lnTo>
                  <a:pt x="0" y="0"/>
                </a:lnTo>
                <a:close/>
              </a:path>
            </a:pathLst>
          </a:custGeom>
          <a:solidFill>
            <a:srgbClr val="FFFFFF">
              <a:alpha val="65882"/>
            </a:srgbClr>
          </a:solidFill>
        </p:spPr>
      </p:sp>
      <p:pic>
        <p:nvPicPr>
          <p:cNvPr id="10" name="图片 9">
            <a:extLst>
              <a:ext uri="{FF2B5EF4-FFF2-40B4-BE49-F238E27FC236}">
                <a16:creationId xmlns:a16="http://schemas.microsoft.com/office/drawing/2014/main" id="{0CE03A22-4F38-4FE8-99A3-3F788F684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496" y="2789428"/>
            <a:ext cx="3182832" cy="286457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fade">
                                      <p:cBhvr>
                                        <p:cTn id="10" dur="1000"/>
                                        <p:tgtEl>
                                          <p:spTgt spid="10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1000"/>
                                        <p:tgtEl>
                                          <p:spTgt spid="10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1000"/>
                                        <p:tgtEl>
                                          <p:spTgt spid="10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1000"/>
                                        <p:tgtEl>
                                          <p:spTgt spid="10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6" grpId="0" animBg="1"/>
      <p:bldP spid="107" grpId="0" animBg="1"/>
      <p:bldP spid="10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l="-46" r="-46"/>
          </a:stretch>
        </a:blipFill>
        <a:effectLst/>
      </p:bgPr>
    </p:bg>
    <p:spTree>
      <p:nvGrpSpPr>
        <p:cNvPr id="1" name=""/>
        <p:cNvGrpSpPr/>
        <p:nvPr/>
      </p:nvGrpSpPr>
      <p:grpSpPr>
        <a:xfrm>
          <a:off x="0" y="0"/>
          <a:ext cx="0" cy="0"/>
          <a:chOff x="0" y="0"/>
          <a:chExt cx="0" cy="0"/>
        </a:xfrm>
      </p:grpSpPr>
      <p:sp>
        <p:nvSpPr>
          <p:cNvPr id="109" name="Freeform 1"/>
          <p:cNvSpPr/>
          <p:nvPr/>
        </p:nvSpPr>
        <p:spPr>
          <a:xfrm>
            <a:off x="4012106" y="1093595"/>
            <a:ext cx="3533931" cy="4485763"/>
          </a:xfrm>
          <a:custGeom>
            <a:avLst/>
            <a:gdLst/>
            <a:ahLst/>
            <a:cxnLst/>
            <a:rect l="l" t="t" r="r" b="b"/>
            <a:pathLst>
              <a:path w="3533931" h="4485763">
                <a:moveTo>
                  <a:pt x="3533931" y="4485763"/>
                </a:moveTo>
                <a:lnTo>
                  <a:pt x="0" y="4485763"/>
                </a:lnTo>
                <a:lnTo>
                  <a:pt x="0" y="0"/>
                </a:lnTo>
                <a:lnTo>
                  <a:pt x="3533931" y="0"/>
                </a:lnTo>
                <a:lnTo>
                  <a:pt x="3533931" y="4485763"/>
                </a:lnTo>
                <a:close/>
              </a:path>
            </a:pathLst>
          </a:custGeom>
          <a:solidFill>
            <a:srgbClr val="0E419C"/>
          </a:solidFill>
        </p:spPr>
      </p:sp>
      <p:sp>
        <p:nvSpPr>
          <p:cNvPr id="110" name="TextBox 2"/>
          <p:cNvSpPr txBox="1"/>
          <p:nvPr/>
        </p:nvSpPr>
        <p:spPr>
          <a:xfrm>
            <a:off x="3763726" y="1685756"/>
            <a:ext cx="4047331" cy="1206500"/>
          </a:xfrm>
          <a:prstGeom prst="rect">
            <a:avLst/>
          </a:prstGeom>
        </p:spPr>
        <p:txBody>
          <a:bodyPr lIns="0" tIns="0" rIns="0" bIns="0" rtlCol="0" anchor="ctr">
            <a:spAutoFit/>
          </a:bodyPr>
          <a:lstStyle/>
          <a:p>
            <a:pPr algn="ctr" latinLnBrk="1">
              <a:lnSpc>
                <a:spcPct val="116199"/>
              </a:lnSpc>
            </a:pPr>
            <a:r>
              <a:rPr lang="en-US" sz="6800" spc="1000">
                <a:solidFill>
                  <a:srgbClr val="FFFFFF"/>
                </a:solidFill>
                <a:latin typeface="Microsoft YaHei"/>
                <a:ea typeface="Microsoft YaHei"/>
              </a:rPr>
              <a:t>感谢</a:t>
            </a:r>
            <a:endParaRPr lang="en-US" sz="1100"/>
          </a:p>
        </p:txBody>
      </p:sp>
      <p:sp>
        <p:nvSpPr>
          <p:cNvPr id="111" name="TextBox 3"/>
          <p:cNvSpPr txBox="1"/>
          <p:nvPr/>
        </p:nvSpPr>
        <p:spPr>
          <a:xfrm>
            <a:off x="3765019" y="1515367"/>
            <a:ext cx="4047331" cy="457200"/>
          </a:xfrm>
          <a:prstGeom prst="rect">
            <a:avLst/>
          </a:prstGeom>
        </p:spPr>
        <p:txBody>
          <a:bodyPr lIns="0" tIns="0" rIns="0" bIns="0" rtlCol="0" anchor="ctr">
            <a:spAutoFit/>
          </a:bodyPr>
          <a:lstStyle/>
          <a:p>
            <a:pPr algn="ctr" latinLnBrk="1">
              <a:lnSpc>
                <a:spcPct val="116199"/>
              </a:lnSpc>
            </a:pPr>
            <a:r>
              <a:rPr lang="en-US" sz="1200">
                <a:solidFill>
                  <a:srgbClr val="FFFFFF"/>
                </a:solidFill>
                <a:latin typeface="Microsoft YaHei"/>
                <a:ea typeface="Microsoft YaHei"/>
              </a:rPr>
              <a:t>THANKS FOR WATCHING</a:t>
            </a:r>
            <a:endParaRPr lang="en-US" sz="1100"/>
          </a:p>
        </p:txBody>
      </p:sp>
      <p:sp>
        <p:nvSpPr>
          <p:cNvPr id="112" name="TextBox 4"/>
          <p:cNvSpPr txBox="1"/>
          <p:nvPr/>
        </p:nvSpPr>
        <p:spPr>
          <a:xfrm>
            <a:off x="3764437" y="2911191"/>
            <a:ext cx="4047331" cy="1346200"/>
          </a:xfrm>
          <a:prstGeom prst="rect">
            <a:avLst/>
          </a:prstGeom>
        </p:spPr>
        <p:txBody>
          <a:bodyPr lIns="0" tIns="0" rIns="0" bIns="0" rtlCol="0" anchor="ctr">
            <a:spAutoFit/>
          </a:bodyPr>
          <a:lstStyle/>
          <a:p>
            <a:pPr algn="ctr" latinLnBrk="1">
              <a:lnSpc>
                <a:spcPct val="116199"/>
              </a:lnSpc>
            </a:pPr>
            <a:r>
              <a:rPr lang="en-US" sz="6800" spc="1000">
                <a:solidFill>
                  <a:srgbClr val="FFFFFF"/>
                </a:solidFill>
                <a:latin typeface="Microsoft YaHei"/>
                <a:ea typeface="Microsoft YaHei"/>
              </a:rPr>
              <a:t>观看</a:t>
            </a:r>
            <a:endParaRPr lang="en-US" sz="1100"/>
          </a:p>
        </p:txBody>
      </p:sp>
      <p:sp>
        <p:nvSpPr>
          <p:cNvPr id="113" name="Freeform 5"/>
          <p:cNvSpPr/>
          <p:nvPr/>
        </p:nvSpPr>
        <p:spPr>
          <a:xfrm>
            <a:off x="4598467" y="4659299"/>
            <a:ext cx="2360182" cy="930529"/>
          </a:xfrm>
          <a:custGeom>
            <a:avLst/>
            <a:gdLst/>
            <a:ahLst/>
            <a:cxnLst/>
            <a:rect l="l" t="t" r="r" b="b"/>
            <a:pathLst>
              <a:path w="2360182" h="930529">
                <a:moveTo>
                  <a:pt x="2360182" y="928146"/>
                </a:moveTo>
                <a:cubicBezTo>
                  <a:pt x="2360182" y="415547"/>
                  <a:pt x="1831837" y="0"/>
                  <a:pt x="1180091" y="0"/>
                </a:cubicBezTo>
                <a:cubicBezTo>
                  <a:pt x="528345" y="0"/>
                  <a:pt x="0" y="415547"/>
                  <a:pt x="0" y="928146"/>
                </a:cubicBezTo>
                <a:cubicBezTo>
                  <a:pt x="0" y="928146"/>
                  <a:pt x="2352300" y="930529"/>
                  <a:pt x="2360182" y="928146"/>
                </a:cubicBezTo>
                <a:close/>
              </a:path>
            </a:pathLst>
          </a:custGeom>
          <a:solidFill>
            <a:srgbClr val="FFFFFF">
              <a:alpha val="0"/>
            </a:srgbClr>
          </a:solidFill>
          <a:ln w="6350">
            <a:solidFill>
              <a:srgbClr val="FFFFFF">
                <a:alpha val="54117"/>
              </a:srgbClr>
            </a:solidFill>
            <a:prstDash val="solid"/>
            <a:miter/>
          </a:ln>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fade">
                                      <p:cBhvr>
                                        <p:cTn id="10" dur="1000"/>
                                        <p:tgtEl>
                                          <p:spTgt spid="1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fade">
                                      <p:cBhvr>
                                        <p:cTn id="13" dur="1000"/>
                                        <p:tgtEl>
                                          <p:spTgt spid="1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fade">
                                      <p:cBhvr>
                                        <p:cTn id="16" dur="1000"/>
                                        <p:tgtEl>
                                          <p:spTgt spid="1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fade">
                                      <p:cBhvr>
                                        <p:cTn id="19"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P spid="111" grpId="0" animBg="1"/>
      <p:bldP spid="112" grpId="0" animBg="1"/>
      <p:bldP spid="1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Freeform 1"/>
          <p:cNvSpPr/>
          <p:nvPr/>
        </p:nvSpPr>
        <p:spPr>
          <a:xfrm>
            <a:off x="341814" y="495142"/>
            <a:ext cx="10858512" cy="1575638"/>
          </a:xfrm>
          <a:custGeom>
            <a:avLst/>
            <a:gdLst/>
            <a:ahLst/>
            <a:cxnLst/>
            <a:rect l="l" t="t" r="r" b="b"/>
            <a:pathLst>
              <a:path w="10858512" h="1575638">
                <a:moveTo>
                  <a:pt x="217170" y="0"/>
                </a:moveTo>
                <a:lnTo>
                  <a:pt x="10641342" y="0"/>
                </a:lnTo>
                <a:cubicBezTo>
                  <a:pt x="10761329" y="0"/>
                  <a:pt x="10858512" y="14101"/>
                  <a:pt x="10858512" y="31510"/>
                </a:cubicBezTo>
                <a:lnTo>
                  <a:pt x="10858512" y="1544129"/>
                </a:lnTo>
                <a:cubicBezTo>
                  <a:pt x="10858512" y="1561522"/>
                  <a:pt x="10761329" y="1575638"/>
                  <a:pt x="10641342" y="1575638"/>
                </a:cubicBezTo>
                <a:lnTo>
                  <a:pt x="217170" y="1575638"/>
                </a:lnTo>
                <a:cubicBezTo>
                  <a:pt x="97184" y="1575638"/>
                  <a:pt x="0" y="1561522"/>
                  <a:pt x="0" y="1544129"/>
                </a:cubicBezTo>
                <a:lnTo>
                  <a:pt x="0" y="31510"/>
                </a:lnTo>
                <a:cubicBezTo>
                  <a:pt x="0" y="14101"/>
                  <a:pt x="97184" y="0"/>
                  <a:pt x="217170" y="0"/>
                </a:cubicBezTo>
                <a:close/>
              </a:path>
            </a:pathLst>
          </a:custGeom>
          <a:solidFill>
            <a:srgbClr val="0E419C"/>
          </a:solidFill>
        </p:spPr>
        <p:txBody>
          <a:bodyPr lIns="127000" rIns="127000" rtlCol="0" anchor="ctr"/>
          <a:lstStyle/>
          <a:p>
            <a:pPr algn="l"/>
            <a:endParaRPr lang="en-US" sz="1100"/>
          </a:p>
        </p:txBody>
      </p:sp>
      <p:sp>
        <p:nvSpPr>
          <p:cNvPr id="17" name="TextBox 2"/>
          <p:cNvSpPr txBox="1"/>
          <p:nvPr/>
        </p:nvSpPr>
        <p:spPr>
          <a:xfrm>
            <a:off x="4577969" y="913638"/>
            <a:ext cx="2414143" cy="762000"/>
          </a:xfrm>
          <a:prstGeom prst="rect">
            <a:avLst/>
          </a:prstGeom>
        </p:spPr>
        <p:txBody>
          <a:bodyPr lIns="0" tIns="0" rIns="0" bIns="0" rtlCol="0" anchor="ctr">
            <a:spAutoFit/>
          </a:bodyPr>
          <a:lstStyle/>
          <a:p>
            <a:pPr algn="ctr" latinLnBrk="1">
              <a:lnSpc>
                <a:spcPct val="116199"/>
              </a:lnSpc>
            </a:pPr>
            <a:r>
              <a:rPr lang="en-US" sz="3600" b="1" spc="400">
                <a:solidFill>
                  <a:srgbClr val="FFFFFF"/>
                </a:solidFill>
                <a:latin typeface="Microsoft YaHei"/>
                <a:ea typeface="Microsoft YaHei"/>
              </a:rPr>
              <a:t>目录</a:t>
            </a:r>
            <a:endParaRPr lang="en-US" sz="1100"/>
          </a:p>
        </p:txBody>
      </p:sp>
      <p:sp>
        <p:nvSpPr>
          <p:cNvPr id="18" name="Freeform 3"/>
          <p:cNvSpPr/>
          <p:nvPr/>
        </p:nvSpPr>
        <p:spPr>
          <a:xfrm>
            <a:off x="4000500" y="1244600"/>
            <a:ext cx="210096" cy="210096"/>
          </a:xfrm>
          <a:custGeom>
            <a:avLst/>
            <a:gdLst/>
            <a:ahLst/>
            <a:cxnLst/>
            <a:rect l="l" t="t" r="r" b="b"/>
            <a:pathLst>
              <a:path w="210096" h="210096">
                <a:moveTo>
                  <a:pt x="210096" y="105048"/>
                </a:moveTo>
                <a:cubicBezTo>
                  <a:pt x="210096" y="163065"/>
                  <a:pt x="163065" y="210096"/>
                  <a:pt x="105048" y="210096"/>
                </a:cubicBezTo>
                <a:cubicBezTo>
                  <a:pt x="47031" y="210096"/>
                  <a:pt x="0" y="163065"/>
                  <a:pt x="0" y="105048"/>
                </a:cubicBezTo>
                <a:cubicBezTo>
                  <a:pt x="0" y="47031"/>
                  <a:pt x="47031" y="0"/>
                  <a:pt x="105048" y="0"/>
                </a:cubicBezTo>
                <a:cubicBezTo>
                  <a:pt x="163065" y="0"/>
                  <a:pt x="210096" y="47031"/>
                  <a:pt x="210096" y="105048"/>
                </a:cubicBezTo>
                <a:close/>
              </a:path>
            </a:pathLst>
          </a:custGeom>
          <a:solidFill>
            <a:srgbClr val="FFFFFF">
              <a:alpha val="60000"/>
            </a:srgbClr>
          </a:solidFill>
        </p:spPr>
        <p:txBody>
          <a:bodyPr lIns="127000" rIns="127000" rtlCol="0" anchor="ctr"/>
          <a:lstStyle/>
          <a:p>
            <a:pPr algn="l"/>
            <a:endParaRPr lang="en-US" sz="1100"/>
          </a:p>
        </p:txBody>
      </p:sp>
      <p:sp>
        <p:nvSpPr>
          <p:cNvPr id="19" name="Freeform 4"/>
          <p:cNvSpPr/>
          <p:nvPr/>
        </p:nvSpPr>
        <p:spPr>
          <a:xfrm>
            <a:off x="7353300" y="1244600"/>
            <a:ext cx="210096" cy="210096"/>
          </a:xfrm>
          <a:custGeom>
            <a:avLst/>
            <a:gdLst/>
            <a:ahLst/>
            <a:cxnLst/>
            <a:rect l="l" t="t" r="r" b="b"/>
            <a:pathLst>
              <a:path w="210096" h="210096">
                <a:moveTo>
                  <a:pt x="210096" y="105048"/>
                </a:moveTo>
                <a:cubicBezTo>
                  <a:pt x="210096" y="163065"/>
                  <a:pt x="163065" y="210096"/>
                  <a:pt x="105048" y="210096"/>
                </a:cubicBezTo>
                <a:cubicBezTo>
                  <a:pt x="47031" y="210096"/>
                  <a:pt x="0" y="163065"/>
                  <a:pt x="0" y="105048"/>
                </a:cubicBezTo>
                <a:cubicBezTo>
                  <a:pt x="0" y="47031"/>
                  <a:pt x="47031" y="0"/>
                  <a:pt x="105048" y="0"/>
                </a:cubicBezTo>
                <a:cubicBezTo>
                  <a:pt x="163065" y="0"/>
                  <a:pt x="210096" y="47031"/>
                  <a:pt x="210096" y="105048"/>
                </a:cubicBezTo>
                <a:close/>
              </a:path>
            </a:pathLst>
          </a:custGeom>
          <a:solidFill>
            <a:srgbClr val="FFFFFF">
              <a:alpha val="60000"/>
            </a:srgbClr>
          </a:solidFill>
        </p:spPr>
        <p:txBody>
          <a:bodyPr lIns="127000" rIns="127000" rtlCol="0" anchor="ctr"/>
          <a:lstStyle/>
          <a:p>
            <a:pPr algn="l"/>
            <a:endParaRPr lang="en-US" sz="1100"/>
          </a:p>
        </p:txBody>
      </p:sp>
      <p:sp>
        <p:nvSpPr>
          <p:cNvPr id="20" name="TextBox 5"/>
          <p:cNvSpPr txBox="1"/>
          <p:nvPr/>
        </p:nvSpPr>
        <p:spPr>
          <a:xfrm>
            <a:off x="1507236" y="3127121"/>
            <a:ext cx="1489329" cy="1689100"/>
          </a:xfrm>
          <a:prstGeom prst="rect">
            <a:avLst/>
          </a:prstGeom>
        </p:spPr>
        <p:txBody>
          <a:bodyPr lIns="0" tIns="0" rIns="0" bIns="0" rtlCol="0" anchor="ctr">
            <a:spAutoFit/>
          </a:bodyPr>
          <a:lstStyle/>
          <a:p>
            <a:pPr algn="ctr" latinLnBrk="1">
              <a:lnSpc>
                <a:spcPct val="116199"/>
              </a:lnSpc>
            </a:pPr>
            <a:r>
              <a:rPr lang="en-US" sz="8800">
                <a:solidFill>
                  <a:srgbClr val="0E419C"/>
                </a:solidFill>
                <a:latin typeface="Impact"/>
                <a:ea typeface="Impact"/>
              </a:rPr>
              <a:t>01</a:t>
            </a:r>
            <a:endParaRPr lang="en-US" sz="1100"/>
          </a:p>
        </p:txBody>
      </p:sp>
      <p:sp>
        <p:nvSpPr>
          <p:cNvPr id="21" name="TextBox 6"/>
          <p:cNvSpPr txBox="1"/>
          <p:nvPr/>
        </p:nvSpPr>
        <p:spPr>
          <a:xfrm>
            <a:off x="1394714" y="4583049"/>
            <a:ext cx="1701165" cy="584200"/>
          </a:xfrm>
          <a:prstGeom prst="rect">
            <a:avLst/>
          </a:prstGeom>
        </p:spPr>
        <p:txBody>
          <a:bodyPr lIns="0" tIns="0" rIns="0" bIns="0" rtlCol="0" anchor="ctr">
            <a:spAutoFit/>
          </a:bodyPr>
          <a:lstStyle/>
          <a:p>
            <a:pPr algn="ctr" latinLnBrk="1">
              <a:lnSpc>
                <a:spcPct val="116199"/>
              </a:lnSpc>
            </a:pPr>
            <a:r>
              <a:rPr lang="en-US" sz="2600">
                <a:solidFill>
                  <a:srgbClr val="0E419C"/>
                </a:solidFill>
                <a:latin typeface="Microsoft YaHei"/>
                <a:ea typeface="Microsoft YaHei"/>
              </a:rPr>
              <a:t>项目介绍</a:t>
            </a:r>
            <a:endParaRPr lang="en-US" sz="1100"/>
          </a:p>
        </p:txBody>
      </p:sp>
      <p:cxnSp>
        <p:nvCxnSpPr>
          <p:cNvPr id="22" name="Connector 7"/>
          <p:cNvCxnSpPr/>
          <p:nvPr/>
        </p:nvCxnSpPr>
        <p:spPr>
          <a:xfrm>
            <a:off x="1519174" y="5304155"/>
            <a:ext cx="1455406" cy="0"/>
          </a:xfrm>
          <a:prstGeom prst="straightConnector1">
            <a:avLst/>
          </a:prstGeom>
          <a:solidFill>
            <a:srgbClr val="0E419C"/>
          </a:solidFill>
          <a:ln w="50800">
            <a:solidFill>
              <a:srgbClr val="0E419C"/>
            </a:solidFill>
            <a:prstDash val="solid"/>
            <a:headEnd type="none" w="med" len="med"/>
            <a:tailEnd type="none" w="med" len="med"/>
          </a:ln>
        </p:spPr>
      </p:cxnSp>
      <p:sp>
        <p:nvSpPr>
          <p:cNvPr id="23" name="TextBox 8"/>
          <p:cNvSpPr txBox="1"/>
          <p:nvPr/>
        </p:nvSpPr>
        <p:spPr>
          <a:xfrm>
            <a:off x="3814826" y="3129788"/>
            <a:ext cx="1489329" cy="1689100"/>
          </a:xfrm>
          <a:prstGeom prst="rect">
            <a:avLst/>
          </a:prstGeom>
        </p:spPr>
        <p:txBody>
          <a:bodyPr lIns="0" tIns="0" rIns="0" bIns="0" rtlCol="0" anchor="ctr">
            <a:spAutoFit/>
          </a:bodyPr>
          <a:lstStyle/>
          <a:p>
            <a:pPr algn="ctr" latinLnBrk="1">
              <a:lnSpc>
                <a:spcPct val="116199"/>
              </a:lnSpc>
            </a:pPr>
            <a:r>
              <a:rPr lang="en-US" sz="8800">
                <a:solidFill>
                  <a:srgbClr val="0E419C"/>
                </a:solidFill>
                <a:latin typeface="Impact"/>
                <a:ea typeface="Impact"/>
              </a:rPr>
              <a:t>02</a:t>
            </a:r>
            <a:endParaRPr lang="en-US" sz="1100"/>
          </a:p>
        </p:txBody>
      </p:sp>
      <p:sp>
        <p:nvSpPr>
          <p:cNvPr id="24" name="TextBox 9"/>
          <p:cNvSpPr txBox="1"/>
          <p:nvPr/>
        </p:nvSpPr>
        <p:spPr>
          <a:xfrm>
            <a:off x="3702304" y="4585716"/>
            <a:ext cx="1701165" cy="584200"/>
          </a:xfrm>
          <a:prstGeom prst="rect">
            <a:avLst/>
          </a:prstGeom>
        </p:spPr>
        <p:txBody>
          <a:bodyPr lIns="0" tIns="0" rIns="0" bIns="0" rtlCol="0" anchor="ctr">
            <a:spAutoFit/>
          </a:bodyPr>
          <a:lstStyle/>
          <a:p>
            <a:pPr algn="ctr" latinLnBrk="1">
              <a:lnSpc>
                <a:spcPct val="116199"/>
              </a:lnSpc>
            </a:pPr>
            <a:r>
              <a:rPr lang="en-US" sz="2600">
                <a:solidFill>
                  <a:srgbClr val="0E419C"/>
                </a:solidFill>
                <a:latin typeface="Microsoft YaHei"/>
                <a:ea typeface="Microsoft YaHei"/>
              </a:rPr>
              <a:t>界面效果</a:t>
            </a:r>
            <a:endParaRPr lang="en-US" sz="1100"/>
          </a:p>
        </p:txBody>
      </p:sp>
      <p:cxnSp>
        <p:nvCxnSpPr>
          <p:cNvPr id="25" name="Connector 10"/>
          <p:cNvCxnSpPr/>
          <p:nvPr/>
        </p:nvCxnSpPr>
        <p:spPr>
          <a:xfrm>
            <a:off x="3826764" y="5306822"/>
            <a:ext cx="1455406" cy="0"/>
          </a:xfrm>
          <a:prstGeom prst="straightConnector1">
            <a:avLst/>
          </a:prstGeom>
          <a:solidFill>
            <a:srgbClr val="0E419C"/>
          </a:solidFill>
          <a:ln w="50800">
            <a:solidFill>
              <a:srgbClr val="0E419C"/>
            </a:solidFill>
            <a:prstDash val="solid"/>
            <a:headEnd type="none" w="med" len="med"/>
            <a:tailEnd type="none" w="med" len="med"/>
          </a:ln>
        </p:spPr>
      </p:cxnSp>
      <p:sp>
        <p:nvSpPr>
          <p:cNvPr id="26" name="TextBox 11"/>
          <p:cNvSpPr txBox="1"/>
          <p:nvPr/>
        </p:nvSpPr>
        <p:spPr>
          <a:xfrm>
            <a:off x="6107430" y="3128899"/>
            <a:ext cx="1489329" cy="1689100"/>
          </a:xfrm>
          <a:prstGeom prst="rect">
            <a:avLst/>
          </a:prstGeom>
        </p:spPr>
        <p:txBody>
          <a:bodyPr lIns="0" tIns="0" rIns="0" bIns="0" rtlCol="0" anchor="ctr">
            <a:spAutoFit/>
          </a:bodyPr>
          <a:lstStyle/>
          <a:p>
            <a:pPr algn="ctr" latinLnBrk="1">
              <a:lnSpc>
                <a:spcPct val="116199"/>
              </a:lnSpc>
            </a:pPr>
            <a:r>
              <a:rPr lang="en-US" sz="8800">
                <a:solidFill>
                  <a:srgbClr val="0E419C"/>
                </a:solidFill>
                <a:latin typeface="Impact"/>
                <a:ea typeface="Impact"/>
              </a:rPr>
              <a:t>03</a:t>
            </a:r>
            <a:endParaRPr lang="en-US" sz="1100"/>
          </a:p>
        </p:txBody>
      </p:sp>
      <p:sp>
        <p:nvSpPr>
          <p:cNvPr id="27" name="TextBox 12"/>
          <p:cNvSpPr txBox="1"/>
          <p:nvPr/>
        </p:nvSpPr>
        <p:spPr>
          <a:xfrm>
            <a:off x="5994908" y="4584827"/>
            <a:ext cx="1701165" cy="584200"/>
          </a:xfrm>
          <a:prstGeom prst="rect">
            <a:avLst/>
          </a:prstGeom>
        </p:spPr>
        <p:txBody>
          <a:bodyPr lIns="0" tIns="0" rIns="0" bIns="0" rtlCol="0" anchor="ctr">
            <a:spAutoFit/>
          </a:bodyPr>
          <a:lstStyle/>
          <a:p>
            <a:pPr algn="ctr" latinLnBrk="1">
              <a:lnSpc>
                <a:spcPct val="116199"/>
              </a:lnSpc>
            </a:pPr>
            <a:r>
              <a:rPr lang="en-US" sz="2600">
                <a:solidFill>
                  <a:srgbClr val="0E419C"/>
                </a:solidFill>
                <a:latin typeface="Microsoft YaHei"/>
                <a:ea typeface="Microsoft YaHei"/>
              </a:rPr>
              <a:t>技术难点</a:t>
            </a:r>
            <a:endParaRPr lang="en-US" sz="1100"/>
          </a:p>
        </p:txBody>
      </p:sp>
      <p:cxnSp>
        <p:nvCxnSpPr>
          <p:cNvPr id="28" name="Connector 13"/>
          <p:cNvCxnSpPr/>
          <p:nvPr/>
        </p:nvCxnSpPr>
        <p:spPr>
          <a:xfrm>
            <a:off x="6119368" y="5305933"/>
            <a:ext cx="1455406" cy="0"/>
          </a:xfrm>
          <a:prstGeom prst="straightConnector1">
            <a:avLst/>
          </a:prstGeom>
          <a:solidFill>
            <a:srgbClr val="0E419C"/>
          </a:solidFill>
          <a:ln w="50800">
            <a:solidFill>
              <a:srgbClr val="0E419C"/>
            </a:solidFill>
            <a:prstDash val="solid"/>
            <a:headEnd type="none" w="med" len="med"/>
            <a:tailEnd type="none" w="med" len="med"/>
          </a:ln>
        </p:spPr>
      </p:cxnSp>
      <p:sp>
        <p:nvSpPr>
          <p:cNvPr id="29" name="TextBox 14"/>
          <p:cNvSpPr txBox="1"/>
          <p:nvPr/>
        </p:nvSpPr>
        <p:spPr>
          <a:xfrm>
            <a:off x="8585581" y="3125724"/>
            <a:ext cx="1489329" cy="1689100"/>
          </a:xfrm>
          <a:prstGeom prst="rect">
            <a:avLst/>
          </a:prstGeom>
        </p:spPr>
        <p:txBody>
          <a:bodyPr lIns="0" tIns="0" rIns="0" bIns="0" rtlCol="0" anchor="ctr">
            <a:spAutoFit/>
          </a:bodyPr>
          <a:lstStyle/>
          <a:p>
            <a:pPr algn="ctr" latinLnBrk="1">
              <a:lnSpc>
                <a:spcPct val="116199"/>
              </a:lnSpc>
            </a:pPr>
            <a:r>
              <a:rPr lang="en-US" sz="8800">
                <a:solidFill>
                  <a:srgbClr val="0E419C"/>
                </a:solidFill>
                <a:latin typeface="Impact"/>
                <a:ea typeface="Impact"/>
              </a:rPr>
              <a:t>04</a:t>
            </a:r>
            <a:endParaRPr lang="en-US" sz="1100"/>
          </a:p>
        </p:txBody>
      </p:sp>
      <p:sp>
        <p:nvSpPr>
          <p:cNvPr id="30" name="TextBox 15"/>
          <p:cNvSpPr txBox="1"/>
          <p:nvPr/>
        </p:nvSpPr>
        <p:spPr>
          <a:xfrm>
            <a:off x="8479536" y="4581652"/>
            <a:ext cx="1701165" cy="584200"/>
          </a:xfrm>
          <a:prstGeom prst="rect">
            <a:avLst/>
          </a:prstGeom>
        </p:spPr>
        <p:txBody>
          <a:bodyPr lIns="0" tIns="0" rIns="0" bIns="0" rtlCol="0" anchor="ctr">
            <a:spAutoFit/>
          </a:bodyPr>
          <a:lstStyle/>
          <a:p>
            <a:pPr algn="ctr" latinLnBrk="1">
              <a:lnSpc>
                <a:spcPct val="116199"/>
              </a:lnSpc>
            </a:pPr>
            <a:r>
              <a:rPr lang="en-US" sz="2600">
                <a:solidFill>
                  <a:srgbClr val="0E419C"/>
                </a:solidFill>
                <a:latin typeface="Microsoft YaHei"/>
                <a:ea typeface="Microsoft YaHei"/>
              </a:rPr>
              <a:t>心得体会</a:t>
            </a:r>
            <a:endParaRPr lang="en-US" sz="1100"/>
          </a:p>
        </p:txBody>
      </p:sp>
      <p:cxnSp>
        <p:nvCxnSpPr>
          <p:cNvPr id="31" name="Connector 16"/>
          <p:cNvCxnSpPr/>
          <p:nvPr/>
        </p:nvCxnSpPr>
        <p:spPr>
          <a:xfrm>
            <a:off x="8600948" y="5302758"/>
            <a:ext cx="1455406" cy="0"/>
          </a:xfrm>
          <a:prstGeom prst="straightConnector1">
            <a:avLst/>
          </a:prstGeom>
          <a:solidFill>
            <a:srgbClr val="0E419C"/>
          </a:solidFill>
          <a:ln w="50800">
            <a:solidFill>
              <a:srgbClr val="0E419C"/>
            </a:solidFill>
            <a:prstDash val="solid"/>
            <a:headEnd type="none" w="med" len="med"/>
            <a:tailEnd type="none" w="med" len="med"/>
          </a:ln>
        </p:spPr>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l="-46" r="-46"/>
          </a:stretch>
        </a:blipFill>
        <a:effectLst/>
      </p:bgPr>
    </p:bg>
    <p:spTree>
      <p:nvGrpSpPr>
        <p:cNvPr id="1" name=""/>
        <p:cNvGrpSpPr/>
        <p:nvPr/>
      </p:nvGrpSpPr>
      <p:grpSpPr>
        <a:xfrm>
          <a:off x="0" y="0"/>
          <a:ext cx="0" cy="0"/>
          <a:chOff x="0" y="0"/>
          <a:chExt cx="0" cy="0"/>
        </a:xfrm>
      </p:grpSpPr>
      <p:sp>
        <p:nvSpPr>
          <p:cNvPr id="32" name="Freeform 1"/>
          <p:cNvSpPr/>
          <p:nvPr/>
        </p:nvSpPr>
        <p:spPr>
          <a:xfrm>
            <a:off x="4419438" y="1993713"/>
            <a:ext cx="2700723" cy="1345653"/>
          </a:xfrm>
          <a:custGeom>
            <a:avLst/>
            <a:gdLst/>
            <a:ahLst/>
            <a:cxnLst/>
            <a:rect l="l" t="t" r="r" b="b"/>
            <a:pathLst>
              <a:path w="2700723" h="1345653">
                <a:moveTo>
                  <a:pt x="2700723" y="1342208"/>
                </a:moveTo>
                <a:cubicBezTo>
                  <a:pt x="2700723" y="600929"/>
                  <a:pt x="2096145" y="0"/>
                  <a:pt x="1350361" y="0"/>
                </a:cubicBezTo>
                <a:cubicBezTo>
                  <a:pt x="604577" y="0"/>
                  <a:pt x="0" y="600929"/>
                  <a:pt x="0" y="1342208"/>
                </a:cubicBezTo>
                <a:cubicBezTo>
                  <a:pt x="0" y="1342208"/>
                  <a:pt x="2691703" y="1345653"/>
                  <a:pt x="2700723" y="1342208"/>
                </a:cubicBezTo>
                <a:close/>
              </a:path>
            </a:pathLst>
          </a:custGeom>
          <a:solidFill>
            <a:srgbClr val="0E419C"/>
          </a:solidFill>
        </p:spPr>
        <p:txBody>
          <a:bodyPr lIns="127000" rIns="127000" rtlCol="0" anchor="ctr"/>
          <a:lstStyle/>
          <a:p>
            <a:pPr algn="l"/>
            <a:endParaRPr lang="en-US" sz="1100"/>
          </a:p>
        </p:txBody>
      </p:sp>
      <p:sp>
        <p:nvSpPr>
          <p:cNvPr id="33" name="TextBox 2"/>
          <p:cNvSpPr txBox="1"/>
          <p:nvPr/>
        </p:nvSpPr>
        <p:spPr>
          <a:xfrm>
            <a:off x="5139944" y="2150618"/>
            <a:ext cx="1270000" cy="1193800"/>
          </a:xfrm>
          <a:prstGeom prst="rect">
            <a:avLst/>
          </a:prstGeom>
        </p:spPr>
        <p:txBody>
          <a:bodyPr lIns="0" tIns="0" rIns="0" bIns="0" rtlCol="0" anchor="ctr">
            <a:spAutoFit/>
          </a:bodyPr>
          <a:lstStyle/>
          <a:p>
            <a:pPr algn="ctr" latinLnBrk="1">
              <a:lnSpc>
                <a:spcPct val="116199"/>
              </a:lnSpc>
            </a:pPr>
            <a:r>
              <a:rPr lang="en-US" sz="6000">
                <a:solidFill>
                  <a:srgbClr val="FFFFFF"/>
                </a:solidFill>
                <a:latin typeface="Microsoft YaHei"/>
                <a:ea typeface="Microsoft YaHei"/>
              </a:rPr>
              <a:t>00</a:t>
            </a:r>
            <a:endParaRPr lang="en-US" sz="1100"/>
          </a:p>
        </p:txBody>
      </p:sp>
      <p:sp>
        <p:nvSpPr>
          <p:cNvPr id="34" name="TextBox 3"/>
          <p:cNvSpPr txBox="1"/>
          <p:nvPr/>
        </p:nvSpPr>
        <p:spPr>
          <a:xfrm>
            <a:off x="4277487" y="3264154"/>
            <a:ext cx="2996565" cy="901700"/>
          </a:xfrm>
          <a:prstGeom prst="rect">
            <a:avLst/>
          </a:prstGeom>
        </p:spPr>
        <p:txBody>
          <a:bodyPr lIns="0" tIns="0" rIns="0" bIns="0" rtlCol="0" anchor="ctr">
            <a:spAutoFit/>
          </a:bodyPr>
          <a:lstStyle/>
          <a:p>
            <a:pPr algn="ctr" latinLnBrk="1">
              <a:lnSpc>
                <a:spcPct val="116199"/>
              </a:lnSpc>
            </a:pPr>
            <a:r>
              <a:rPr lang="en-US" sz="4400" b="1" spc="600">
                <a:solidFill>
                  <a:srgbClr val="0E419C"/>
                </a:solidFill>
                <a:latin typeface="Microsoft YaHei"/>
                <a:ea typeface="Microsoft YaHei"/>
              </a:rPr>
              <a:t>项目介绍</a:t>
            </a:r>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Freeform 1"/>
          <p:cNvSpPr/>
          <p:nvPr/>
        </p:nvSpPr>
        <p:spPr>
          <a:xfrm rot="5400000">
            <a:off x="444467" y="584156"/>
            <a:ext cx="546099" cy="317952"/>
          </a:xfrm>
          <a:custGeom>
            <a:avLst/>
            <a:gdLst/>
            <a:ahLst/>
            <a:cxnLst/>
            <a:rect l="l" t="t" r="r" b="b"/>
            <a:pathLst>
              <a:path w="546099" h="317952">
                <a:moveTo>
                  <a:pt x="546100" y="317137"/>
                </a:moveTo>
                <a:cubicBezTo>
                  <a:pt x="546100" y="141988"/>
                  <a:pt x="423851" y="0"/>
                  <a:pt x="273050" y="0"/>
                </a:cubicBezTo>
                <a:cubicBezTo>
                  <a:pt x="122249" y="0"/>
                  <a:pt x="0" y="141988"/>
                  <a:pt x="0" y="317137"/>
                </a:cubicBezTo>
                <a:cubicBezTo>
                  <a:pt x="0" y="317137"/>
                  <a:pt x="544276" y="317952"/>
                  <a:pt x="546100" y="317137"/>
                </a:cubicBezTo>
                <a:close/>
              </a:path>
            </a:pathLst>
          </a:custGeom>
          <a:solidFill>
            <a:srgbClr val="0E419C"/>
          </a:solidFill>
        </p:spPr>
        <p:txBody>
          <a:bodyPr lIns="127000" rIns="127000" rtlCol="0" anchor="ctr"/>
          <a:lstStyle/>
          <a:p>
            <a:pPr algn="l"/>
            <a:endParaRPr lang="en-US" sz="1100"/>
          </a:p>
        </p:txBody>
      </p:sp>
      <p:sp>
        <p:nvSpPr>
          <p:cNvPr id="36" name="TextBox 2"/>
          <p:cNvSpPr txBox="1"/>
          <p:nvPr/>
        </p:nvSpPr>
        <p:spPr>
          <a:xfrm>
            <a:off x="985520" y="420497"/>
            <a:ext cx="3532251" cy="622300"/>
          </a:xfrm>
          <a:prstGeom prst="rect">
            <a:avLst/>
          </a:prstGeom>
        </p:spPr>
        <p:txBody>
          <a:bodyPr lIns="0" tIns="0" rIns="0" bIns="0" rtlCol="0" anchor="ctr">
            <a:spAutoFit/>
          </a:bodyPr>
          <a:lstStyle/>
          <a:p>
            <a:pPr algn="l" latinLnBrk="1">
              <a:lnSpc>
                <a:spcPct val="116199"/>
              </a:lnSpc>
            </a:pPr>
            <a:r>
              <a:rPr lang="en-US" sz="2800">
                <a:solidFill>
                  <a:srgbClr val="3F3F3F"/>
                </a:solidFill>
                <a:latin typeface="Microsoft YaHei"/>
                <a:ea typeface="Microsoft YaHei"/>
              </a:rPr>
              <a:t>项目介绍</a:t>
            </a:r>
            <a:endParaRPr lang="en-US" sz="1100"/>
          </a:p>
        </p:txBody>
      </p:sp>
      <p:sp>
        <p:nvSpPr>
          <p:cNvPr id="37" name="TextBox 3"/>
          <p:cNvSpPr txBox="1"/>
          <p:nvPr/>
        </p:nvSpPr>
        <p:spPr>
          <a:xfrm>
            <a:off x="1105916" y="2534920"/>
            <a:ext cx="1493266" cy="965200"/>
          </a:xfrm>
          <a:prstGeom prst="rect">
            <a:avLst/>
          </a:prstGeom>
        </p:spPr>
        <p:txBody>
          <a:bodyPr lIns="0" tIns="0" rIns="0" bIns="0" rtlCol="0" anchor="ctr">
            <a:spAutoFit/>
          </a:bodyPr>
          <a:lstStyle/>
          <a:p>
            <a:pPr algn="l" latinLnBrk="1">
              <a:lnSpc>
                <a:spcPct val="116199"/>
              </a:lnSpc>
            </a:pPr>
            <a:r>
              <a:rPr lang="en-US" sz="2400">
                <a:solidFill>
                  <a:srgbClr val="FFFFFF"/>
                </a:solidFill>
                <a:latin typeface="Microsoft YaHei"/>
                <a:ea typeface="Microsoft YaHei"/>
              </a:rPr>
              <a:t>添加</a:t>
            </a:r>
            <a:endParaRPr lang="en-US" sz="1100"/>
          </a:p>
          <a:p>
            <a:pPr latinLnBrk="1">
              <a:lnSpc>
                <a:spcPct val="116199"/>
              </a:lnSpc>
            </a:pPr>
            <a:r>
              <a:rPr lang="en-US" sz="2400">
                <a:solidFill>
                  <a:srgbClr val="FFFFFF"/>
                </a:solidFill>
                <a:latin typeface="Microsoft YaHei"/>
                <a:ea typeface="Microsoft YaHei"/>
              </a:rPr>
              <a:t>一个标题</a:t>
            </a:r>
          </a:p>
        </p:txBody>
      </p:sp>
      <p:cxnSp>
        <p:nvCxnSpPr>
          <p:cNvPr id="38" name="Connector 4"/>
          <p:cNvCxnSpPr/>
          <p:nvPr/>
        </p:nvCxnSpPr>
        <p:spPr>
          <a:xfrm>
            <a:off x="1083310" y="3751707"/>
            <a:ext cx="1520090" cy="0"/>
          </a:xfrm>
          <a:prstGeom prst="straightConnector1">
            <a:avLst/>
          </a:prstGeom>
          <a:solidFill>
            <a:srgbClr val="F2F2F2"/>
          </a:solidFill>
          <a:ln w="6350">
            <a:solidFill>
              <a:srgbClr val="F2F2F2"/>
            </a:solidFill>
            <a:prstDash val="solid"/>
            <a:headEnd type="none" w="med" len="med"/>
            <a:tailEnd type="none" w="med" len="med"/>
          </a:ln>
        </p:spPr>
      </p:cxnSp>
      <p:sp>
        <p:nvSpPr>
          <p:cNvPr id="39" name="TextBox 5"/>
          <p:cNvSpPr txBox="1"/>
          <p:nvPr/>
        </p:nvSpPr>
        <p:spPr>
          <a:xfrm>
            <a:off x="1022350" y="4043172"/>
            <a:ext cx="1957832" cy="406400"/>
          </a:xfrm>
          <a:prstGeom prst="rect">
            <a:avLst/>
          </a:prstGeom>
        </p:spPr>
        <p:txBody>
          <a:bodyPr lIns="0" tIns="0" rIns="0" bIns="0" rtlCol="0" anchor="ctr">
            <a:spAutoFit/>
          </a:bodyPr>
          <a:lstStyle/>
          <a:p>
            <a:pPr algn="l" latinLnBrk="1">
              <a:lnSpc>
                <a:spcPct val="116199"/>
              </a:lnSpc>
            </a:pPr>
            <a:r>
              <a:rPr lang="en-US" sz="1400">
                <a:solidFill>
                  <a:srgbClr val="FFFFFF"/>
                </a:solidFill>
                <a:latin typeface="Microsoft YaHei"/>
                <a:ea typeface="Microsoft YaHei"/>
              </a:rPr>
              <a:t>ADD YOUR TITILE</a:t>
            </a:r>
            <a:endParaRPr lang="en-US" sz="1100"/>
          </a:p>
        </p:txBody>
      </p:sp>
      <p:sp>
        <p:nvSpPr>
          <p:cNvPr id="40" name="TextBox 6"/>
          <p:cNvSpPr txBox="1"/>
          <p:nvPr/>
        </p:nvSpPr>
        <p:spPr>
          <a:xfrm>
            <a:off x="2825242" y="493522"/>
            <a:ext cx="6860413" cy="622300"/>
          </a:xfrm>
          <a:prstGeom prst="rect">
            <a:avLst/>
          </a:prstGeom>
        </p:spPr>
        <p:txBody>
          <a:bodyPr lIns="0" tIns="0" rIns="0" bIns="0" rtlCol="0" anchor="ctr">
            <a:spAutoFit/>
          </a:bodyPr>
          <a:lstStyle/>
          <a:p>
            <a:pPr algn="l" latinLnBrk="1">
              <a:lnSpc>
                <a:spcPct val="116199"/>
              </a:lnSpc>
            </a:pPr>
            <a:r>
              <a:rPr lang="en-US" sz="1400">
                <a:solidFill>
                  <a:srgbClr val="212121"/>
                </a:solidFill>
                <a:latin typeface="Microsoft YaHei"/>
                <a:ea typeface="Microsoft YaHei"/>
              </a:rPr>
              <a:t>该小游戏是基于c++的qt框架进行实现的，通过felgo丰富的组件库快速构建小游戏的基本框架。</a:t>
            </a:r>
            <a:r>
              <a:rPr lang="en-US" sz="1400">
                <a:solidFill>
                  <a:srgbClr val="42464B"/>
                </a:solidFill>
                <a:latin typeface="Microsoft YaHei"/>
                <a:ea typeface="Microsoft YaHei"/>
              </a:rPr>
              <a:t>  </a:t>
            </a:r>
            <a:endParaRPr lang="en-US" sz="1100"/>
          </a:p>
        </p:txBody>
      </p:sp>
      <p:sp>
        <p:nvSpPr>
          <p:cNvPr id="41" name="Freeform 7"/>
          <p:cNvSpPr/>
          <p:nvPr/>
        </p:nvSpPr>
        <p:spPr>
          <a:xfrm rot="10800000">
            <a:off x="2349500" y="2235200"/>
            <a:ext cx="162927" cy="138489"/>
          </a:xfrm>
          <a:custGeom>
            <a:avLst/>
            <a:gdLst/>
            <a:ahLst/>
            <a:cxnLst/>
            <a:rect l="l" t="t" r="r" b="b"/>
            <a:pathLst>
              <a:path w="162927" h="138489">
                <a:moveTo>
                  <a:pt x="0" y="0"/>
                </a:moveTo>
                <a:lnTo>
                  <a:pt x="0" y="138489"/>
                </a:lnTo>
                <a:lnTo>
                  <a:pt x="162927" y="138489"/>
                </a:lnTo>
                <a:lnTo>
                  <a:pt x="0" y="0"/>
                </a:lnTo>
              </a:path>
            </a:pathLst>
          </a:custGeom>
          <a:solidFill>
            <a:srgbClr val="FFFFFF"/>
          </a:solidFill>
        </p:spPr>
        <p:txBody>
          <a:bodyPr lIns="127000" rIns="127000" rtlCol="0" anchor="ctr"/>
          <a:lstStyle/>
          <a:p>
            <a:pPr algn="l"/>
            <a:endParaRPr lang="en-US" sz="1100"/>
          </a:p>
        </p:txBody>
      </p:sp>
      <p:sp>
        <p:nvSpPr>
          <p:cNvPr id="42" name="Freeform 8"/>
          <p:cNvSpPr/>
          <p:nvPr/>
        </p:nvSpPr>
        <p:spPr>
          <a:xfrm>
            <a:off x="5257800" y="1562100"/>
            <a:ext cx="5305646" cy="1669410"/>
          </a:xfrm>
          <a:custGeom>
            <a:avLst/>
            <a:gdLst/>
            <a:ahLst/>
            <a:cxnLst/>
            <a:rect l="l" t="t" r="r" b="b"/>
            <a:pathLst>
              <a:path w="5305646" h="1669410">
                <a:moveTo>
                  <a:pt x="5305646" y="1669410"/>
                </a:moveTo>
                <a:lnTo>
                  <a:pt x="0" y="1669410"/>
                </a:lnTo>
                <a:lnTo>
                  <a:pt x="0" y="0"/>
                </a:lnTo>
                <a:lnTo>
                  <a:pt x="5305646" y="0"/>
                </a:lnTo>
                <a:lnTo>
                  <a:pt x="5305646" y="1669410"/>
                </a:lnTo>
                <a:close/>
              </a:path>
            </a:pathLst>
          </a:custGeom>
          <a:solidFill>
            <a:srgbClr val="01579B"/>
          </a:solidFill>
        </p:spPr>
        <p:txBody>
          <a:bodyPr lIns="127000" rIns="127000" rtlCol="0" anchor="ctr"/>
          <a:lstStyle/>
          <a:p>
            <a:pPr algn="l"/>
            <a:endParaRPr lang="en-US" sz="1100"/>
          </a:p>
        </p:txBody>
      </p:sp>
      <p:sp>
        <p:nvSpPr>
          <p:cNvPr id="43" name="TextBox 9"/>
          <p:cNvSpPr txBox="1"/>
          <p:nvPr/>
        </p:nvSpPr>
        <p:spPr>
          <a:xfrm>
            <a:off x="5544439" y="1650111"/>
            <a:ext cx="2129409" cy="444500"/>
          </a:xfrm>
          <a:prstGeom prst="rect">
            <a:avLst/>
          </a:prstGeom>
        </p:spPr>
        <p:txBody>
          <a:bodyPr lIns="0" tIns="0" rIns="0" bIns="0" rtlCol="0" anchor="ctr">
            <a:spAutoFit/>
          </a:bodyPr>
          <a:lstStyle/>
          <a:p>
            <a:pPr algn="l" latinLnBrk="1">
              <a:lnSpc>
                <a:spcPct val="116199"/>
              </a:lnSpc>
            </a:pPr>
            <a:r>
              <a:rPr lang="en-US" sz="1800">
                <a:solidFill>
                  <a:srgbClr val="FFFFFF"/>
                </a:solidFill>
                <a:latin typeface="Microsoft YaHei"/>
                <a:ea typeface="Microsoft YaHei"/>
              </a:rPr>
              <a:t>类别和游戏背景</a:t>
            </a:r>
            <a:endParaRPr lang="en-US" sz="1100"/>
          </a:p>
        </p:txBody>
      </p:sp>
      <p:sp>
        <p:nvSpPr>
          <p:cNvPr id="44" name="TextBox 10"/>
          <p:cNvSpPr txBox="1"/>
          <p:nvPr/>
        </p:nvSpPr>
        <p:spPr>
          <a:xfrm>
            <a:off x="5374132" y="2094611"/>
            <a:ext cx="4370451" cy="1104900"/>
          </a:xfrm>
          <a:prstGeom prst="rect">
            <a:avLst/>
          </a:prstGeom>
        </p:spPr>
        <p:txBody>
          <a:bodyPr lIns="0" tIns="0" rIns="0" bIns="0" rtlCol="0" anchor="ctr">
            <a:spAutoFit/>
          </a:bodyPr>
          <a:lstStyle/>
          <a:p>
            <a:pPr algn="l" latinLnBrk="1">
              <a:lnSpc>
                <a:spcPct val="116199"/>
              </a:lnSpc>
            </a:pPr>
            <a:r>
              <a:rPr lang="en-US" sz="1400">
                <a:solidFill>
                  <a:srgbClr val="FFFFFF"/>
                </a:solidFill>
                <a:latin typeface="Microsoft YaHei"/>
                <a:ea typeface="Microsoft YaHei"/>
              </a:rPr>
              <a:t>冒险类、跳跃运动型小游戏。</a:t>
            </a:r>
            <a:endParaRPr lang="en-US" sz="1100"/>
          </a:p>
          <a:p>
            <a:pPr latinLnBrk="1">
              <a:lnSpc>
                <a:spcPct val="116199"/>
              </a:lnSpc>
            </a:pPr>
            <a:r>
              <a:rPr lang="en-US" sz="1400">
                <a:solidFill>
                  <a:srgbClr val="FFFFFF"/>
                </a:solidFill>
                <a:latin typeface="Microsoft YaHei"/>
                <a:ea typeface="Microsoft YaHei"/>
              </a:rPr>
              <a:t>冰火人误入蚂蚁王国，在蚂蚁王国进行了逃亡杀敌之旅，打赢大boss就可以走出王国，赢得最后得胜利。</a:t>
            </a:r>
          </a:p>
        </p:txBody>
      </p:sp>
      <p:sp>
        <p:nvSpPr>
          <p:cNvPr id="45" name="Freeform 11"/>
          <p:cNvSpPr/>
          <p:nvPr/>
        </p:nvSpPr>
        <p:spPr>
          <a:xfrm>
            <a:off x="5257800" y="3340100"/>
            <a:ext cx="5289339" cy="2589926"/>
          </a:xfrm>
          <a:custGeom>
            <a:avLst/>
            <a:gdLst/>
            <a:ahLst/>
            <a:cxnLst/>
            <a:rect l="l" t="t" r="r" b="b"/>
            <a:pathLst>
              <a:path w="5289339" h="2589926">
                <a:moveTo>
                  <a:pt x="5289339" y="2589926"/>
                </a:moveTo>
                <a:lnTo>
                  <a:pt x="0" y="2589926"/>
                </a:lnTo>
                <a:lnTo>
                  <a:pt x="0" y="0"/>
                </a:lnTo>
                <a:lnTo>
                  <a:pt x="5289339" y="0"/>
                </a:lnTo>
                <a:lnTo>
                  <a:pt x="5289339" y="2589926"/>
                </a:lnTo>
                <a:close/>
              </a:path>
            </a:pathLst>
          </a:custGeom>
          <a:solidFill>
            <a:srgbClr val="42464B"/>
          </a:solidFill>
        </p:spPr>
        <p:txBody>
          <a:bodyPr lIns="127000" rIns="127000" rtlCol="0" anchor="ctr"/>
          <a:lstStyle/>
          <a:p>
            <a:pPr algn="l"/>
            <a:endParaRPr lang="en-US" sz="1100"/>
          </a:p>
        </p:txBody>
      </p:sp>
      <p:sp>
        <p:nvSpPr>
          <p:cNvPr id="46" name="TextBox 12"/>
          <p:cNvSpPr txBox="1"/>
          <p:nvPr/>
        </p:nvSpPr>
        <p:spPr>
          <a:xfrm>
            <a:off x="5544438" y="3515116"/>
            <a:ext cx="2129409" cy="300660"/>
          </a:xfrm>
          <a:prstGeom prst="rect">
            <a:avLst/>
          </a:prstGeom>
        </p:spPr>
        <p:txBody>
          <a:bodyPr lIns="0" tIns="0" rIns="0" bIns="0" rtlCol="0" anchor="ctr">
            <a:spAutoFit/>
          </a:bodyPr>
          <a:lstStyle/>
          <a:p>
            <a:pPr algn="l" latinLnBrk="1">
              <a:lnSpc>
                <a:spcPct val="116199"/>
              </a:lnSpc>
            </a:pPr>
            <a:r>
              <a:rPr lang="zh-CN" altLang="en-US" dirty="0">
                <a:solidFill>
                  <a:srgbClr val="FFFFFF"/>
                </a:solidFill>
                <a:latin typeface="Microsoft YaHei"/>
                <a:ea typeface="Microsoft YaHei"/>
              </a:rPr>
              <a:t>游戏</a:t>
            </a:r>
            <a:r>
              <a:rPr lang="zh-CN" altLang="en-US" sz="1800" dirty="0">
                <a:solidFill>
                  <a:srgbClr val="FFFFFF"/>
                </a:solidFill>
                <a:latin typeface="Microsoft YaHei"/>
                <a:ea typeface="Microsoft YaHei"/>
              </a:rPr>
              <a:t>开发</a:t>
            </a:r>
            <a:r>
              <a:rPr lang="en-US" sz="1800" dirty="0" err="1">
                <a:solidFill>
                  <a:srgbClr val="FFFFFF"/>
                </a:solidFill>
                <a:latin typeface="Microsoft YaHei"/>
                <a:ea typeface="Microsoft YaHei"/>
              </a:rPr>
              <a:t>分工</a:t>
            </a:r>
            <a:endParaRPr lang="en-US" sz="1100" dirty="0"/>
          </a:p>
        </p:txBody>
      </p:sp>
      <p:sp>
        <p:nvSpPr>
          <p:cNvPr id="47" name="TextBox 13"/>
          <p:cNvSpPr txBox="1"/>
          <p:nvPr/>
        </p:nvSpPr>
        <p:spPr>
          <a:xfrm>
            <a:off x="5372227" y="3870071"/>
            <a:ext cx="4370451" cy="1600200"/>
          </a:xfrm>
          <a:prstGeom prst="rect">
            <a:avLst/>
          </a:prstGeom>
        </p:spPr>
        <p:txBody>
          <a:bodyPr lIns="0" tIns="0" rIns="0" bIns="0" rtlCol="0" anchor="ctr">
            <a:spAutoFit/>
          </a:bodyPr>
          <a:lstStyle/>
          <a:p>
            <a:pPr algn="l" latinLnBrk="1">
              <a:lnSpc>
                <a:spcPct val="116199"/>
              </a:lnSpc>
            </a:pPr>
            <a:r>
              <a:rPr lang="en-US" sz="1400" dirty="0" err="1">
                <a:solidFill>
                  <a:srgbClr val="FFFFFF"/>
                </a:solidFill>
                <a:latin typeface="Microsoft YaHei"/>
                <a:ea typeface="Microsoft YaHei"/>
              </a:rPr>
              <a:t>徐寅：项目重要场景代码的编写、重难点的攻关、演示文档和视频的制作</a:t>
            </a:r>
            <a:endParaRPr lang="en-US" sz="1100" dirty="0"/>
          </a:p>
          <a:p>
            <a:pPr latinLnBrk="1">
              <a:lnSpc>
                <a:spcPct val="116199"/>
              </a:lnSpc>
            </a:pPr>
            <a:r>
              <a:rPr lang="en-US" sz="1400" dirty="0" err="1">
                <a:solidFill>
                  <a:srgbClr val="FFFFFF"/>
                </a:solidFill>
                <a:latin typeface="Microsoft YaHei"/>
                <a:ea typeface="Microsoft YaHei"/>
              </a:rPr>
              <a:t>李江顺：项目重要动画效果代码的编写、重难点的攻关、演示文档和视频的制作</a:t>
            </a:r>
            <a:endParaRPr lang="en-US" sz="1400" dirty="0">
              <a:solidFill>
                <a:srgbClr val="FFFFFF"/>
              </a:solidFill>
              <a:latin typeface="Microsoft YaHei"/>
              <a:ea typeface="Microsoft YaHei"/>
            </a:endParaRPr>
          </a:p>
          <a:p>
            <a:pPr latinLnBrk="1">
              <a:lnSpc>
                <a:spcPct val="116199"/>
              </a:lnSpc>
            </a:pPr>
            <a:r>
              <a:rPr lang="en-US" sz="1400" dirty="0" err="1">
                <a:solidFill>
                  <a:srgbClr val="FFFFFF"/>
                </a:solidFill>
                <a:latin typeface="Microsoft YaHei"/>
                <a:ea typeface="Microsoft YaHei"/>
              </a:rPr>
              <a:t>向阳：项目界面的优化和音效代码的编写、代码托管、重难点的攻关、演示文档和视频的制作</a:t>
            </a:r>
            <a:endParaRPr lang="en-US" sz="1400" dirty="0">
              <a:solidFill>
                <a:srgbClr val="FFFFFF"/>
              </a:solidFill>
              <a:latin typeface="Microsoft YaHei"/>
              <a:ea typeface="Microsoft YaHei"/>
            </a:endParaRPr>
          </a:p>
        </p:txBody>
      </p:sp>
      <p:pic>
        <p:nvPicPr>
          <p:cNvPr id="3" name="图片 2">
            <a:extLst>
              <a:ext uri="{FF2B5EF4-FFF2-40B4-BE49-F238E27FC236}">
                <a16:creationId xmlns:a16="http://schemas.microsoft.com/office/drawing/2014/main" id="{BCC1F82A-760E-4E6A-90CD-CCF119E1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16" y="1711732"/>
            <a:ext cx="4341547" cy="3907428"/>
          </a:xfrm>
          <a:prstGeom prst="rect">
            <a:avLst/>
          </a:prstGeom>
        </p:spPr>
      </p:pic>
      <p:sp>
        <p:nvSpPr>
          <p:cNvPr id="16" name="文本框 15">
            <a:extLst>
              <a:ext uri="{FF2B5EF4-FFF2-40B4-BE49-F238E27FC236}">
                <a16:creationId xmlns:a16="http://schemas.microsoft.com/office/drawing/2014/main" id="{901B370E-3673-4720-9234-CBEF0BE38D36}"/>
              </a:ext>
            </a:extLst>
          </p:cNvPr>
          <p:cNvSpPr txBox="1"/>
          <p:nvPr/>
        </p:nvSpPr>
        <p:spPr>
          <a:xfrm>
            <a:off x="1699348" y="5791683"/>
            <a:ext cx="2251787" cy="338554"/>
          </a:xfrm>
          <a:prstGeom prst="rect">
            <a:avLst/>
          </a:prstGeom>
          <a:noFill/>
        </p:spPr>
        <p:txBody>
          <a:bodyPr wrap="square" rtlCol="0">
            <a:spAutoFit/>
          </a:bodyPr>
          <a:lstStyle/>
          <a:p>
            <a:r>
              <a:rPr lang="zh-CN" altLang="en-US" sz="1600" dirty="0"/>
              <a:t>图</a:t>
            </a:r>
            <a:r>
              <a:rPr lang="en-US" altLang="zh-CN" sz="1600" dirty="0"/>
              <a:t>1.1</a:t>
            </a:r>
            <a:r>
              <a:rPr lang="zh-CN" altLang="en-US" sz="1600" dirty="0"/>
              <a:t>首页场景图</a:t>
            </a:r>
            <a:endParaRPr lang="zh-TW" altLang="en-US" sz="16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10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10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10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1000"/>
                                        <p:tgtEl>
                                          <p:spTgt spid="4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0"/>
                                        <p:tgtEl>
                                          <p:spTgt spid="4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10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1000"/>
                                        <p:tgtEl>
                                          <p:spTgt spid="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 name="Freeform 1"/>
          <p:cNvSpPr/>
          <p:nvPr/>
        </p:nvSpPr>
        <p:spPr>
          <a:xfrm rot="5400000">
            <a:off x="444467" y="584156"/>
            <a:ext cx="546099" cy="317952"/>
          </a:xfrm>
          <a:custGeom>
            <a:avLst/>
            <a:gdLst/>
            <a:ahLst/>
            <a:cxnLst/>
            <a:rect l="l" t="t" r="r" b="b"/>
            <a:pathLst>
              <a:path w="546099" h="317952">
                <a:moveTo>
                  <a:pt x="546100" y="317137"/>
                </a:moveTo>
                <a:cubicBezTo>
                  <a:pt x="546100" y="141988"/>
                  <a:pt x="423851" y="0"/>
                  <a:pt x="273050" y="0"/>
                </a:cubicBezTo>
                <a:cubicBezTo>
                  <a:pt x="122249" y="0"/>
                  <a:pt x="0" y="141988"/>
                  <a:pt x="0" y="317137"/>
                </a:cubicBezTo>
                <a:cubicBezTo>
                  <a:pt x="0" y="317137"/>
                  <a:pt x="544276" y="317952"/>
                  <a:pt x="546100" y="317137"/>
                </a:cubicBezTo>
                <a:close/>
              </a:path>
            </a:pathLst>
          </a:custGeom>
          <a:solidFill>
            <a:srgbClr val="0E419C"/>
          </a:solidFill>
        </p:spPr>
        <p:txBody>
          <a:bodyPr lIns="127000" rIns="127000" rtlCol="0" anchor="ctr"/>
          <a:lstStyle/>
          <a:p>
            <a:pPr algn="l"/>
            <a:endParaRPr lang="en-US" sz="1100"/>
          </a:p>
        </p:txBody>
      </p:sp>
      <p:sp>
        <p:nvSpPr>
          <p:cNvPr id="50" name="TextBox 2"/>
          <p:cNvSpPr txBox="1"/>
          <p:nvPr/>
        </p:nvSpPr>
        <p:spPr>
          <a:xfrm>
            <a:off x="985520" y="420497"/>
            <a:ext cx="3532251" cy="622300"/>
          </a:xfrm>
          <a:prstGeom prst="rect">
            <a:avLst/>
          </a:prstGeom>
        </p:spPr>
        <p:txBody>
          <a:bodyPr lIns="0" tIns="0" rIns="0" bIns="0" rtlCol="0" anchor="ctr">
            <a:spAutoFit/>
          </a:bodyPr>
          <a:lstStyle/>
          <a:p>
            <a:pPr algn="l" latinLnBrk="1">
              <a:lnSpc>
                <a:spcPct val="116199"/>
              </a:lnSpc>
            </a:pPr>
            <a:r>
              <a:rPr lang="en-US" sz="2800">
                <a:solidFill>
                  <a:srgbClr val="3F3F3F"/>
                </a:solidFill>
                <a:latin typeface="Microsoft YaHei"/>
                <a:ea typeface="Microsoft YaHei"/>
              </a:rPr>
              <a:t>玩法介绍</a:t>
            </a:r>
            <a:endParaRPr lang="en-US" sz="1100"/>
          </a:p>
        </p:txBody>
      </p:sp>
      <p:sp>
        <p:nvSpPr>
          <p:cNvPr id="51" name="TextBox 3"/>
          <p:cNvSpPr txBox="1"/>
          <p:nvPr/>
        </p:nvSpPr>
        <p:spPr>
          <a:xfrm>
            <a:off x="661543" y="2032508"/>
            <a:ext cx="2791079" cy="546100"/>
          </a:xfrm>
          <a:prstGeom prst="rect">
            <a:avLst/>
          </a:prstGeom>
        </p:spPr>
        <p:txBody>
          <a:bodyPr lIns="0" tIns="0" rIns="0" bIns="0" rtlCol="0" anchor="ctr">
            <a:spAutoFit/>
          </a:bodyPr>
          <a:lstStyle/>
          <a:p>
            <a:pPr algn="l" latinLnBrk="1">
              <a:lnSpc>
                <a:spcPct val="116199"/>
              </a:lnSpc>
            </a:pPr>
            <a:r>
              <a:rPr lang="en-US" sz="2400" b="1">
                <a:solidFill>
                  <a:srgbClr val="0E419C"/>
                </a:solidFill>
                <a:latin typeface="Microsoft YaHei"/>
                <a:ea typeface="Microsoft YaHei"/>
              </a:rPr>
              <a:t>第一步</a:t>
            </a:r>
            <a:endParaRPr lang="en-US" sz="1100"/>
          </a:p>
        </p:txBody>
      </p:sp>
      <p:sp>
        <p:nvSpPr>
          <p:cNvPr id="52" name="TextBox 4"/>
          <p:cNvSpPr txBox="1"/>
          <p:nvPr/>
        </p:nvSpPr>
        <p:spPr>
          <a:xfrm>
            <a:off x="656463" y="2567813"/>
            <a:ext cx="3291713" cy="368300"/>
          </a:xfrm>
          <a:prstGeom prst="rect">
            <a:avLst/>
          </a:prstGeom>
        </p:spPr>
        <p:txBody>
          <a:bodyPr lIns="0" tIns="0" rIns="0" bIns="0" rtlCol="0" anchor="ctr">
            <a:spAutoFit/>
          </a:bodyPr>
          <a:lstStyle/>
          <a:p>
            <a:pPr algn="l" latinLnBrk="1">
              <a:lnSpc>
                <a:spcPct val="116199"/>
              </a:lnSpc>
            </a:pPr>
            <a:r>
              <a:rPr lang="en-US" sz="1400">
                <a:solidFill>
                  <a:srgbClr val="42464B"/>
                </a:solidFill>
                <a:latin typeface="Microsoft YaHei"/>
                <a:ea typeface="Microsoft YaHei"/>
              </a:rPr>
              <a:t>打开qt调试工具编译小游戏项目文件</a:t>
            </a:r>
            <a:endParaRPr lang="en-US" sz="1100"/>
          </a:p>
        </p:txBody>
      </p:sp>
      <p:cxnSp>
        <p:nvCxnSpPr>
          <p:cNvPr id="53" name="Connector 5"/>
          <p:cNvCxnSpPr/>
          <p:nvPr/>
        </p:nvCxnSpPr>
        <p:spPr>
          <a:xfrm>
            <a:off x="657606" y="3934968"/>
            <a:ext cx="9885979" cy="0"/>
          </a:xfrm>
          <a:prstGeom prst="straightConnector1">
            <a:avLst/>
          </a:prstGeom>
          <a:solidFill>
            <a:srgbClr val="42464B"/>
          </a:solidFill>
          <a:ln w="19050">
            <a:solidFill>
              <a:srgbClr val="42464B"/>
            </a:solidFill>
            <a:prstDash val="dot"/>
            <a:headEnd type="none" w="med" len="med"/>
            <a:tailEnd type="none" w="med" len="med"/>
          </a:ln>
        </p:spPr>
      </p:cxnSp>
      <p:sp>
        <p:nvSpPr>
          <p:cNvPr id="54" name="Freeform 6"/>
          <p:cNvSpPr/>
          <p:nvPr/>
        </p:nvSpPr>
        <p:spPr>
          <a:xfrm>
            <a:off x="1397000" y="3644900"/>
            <a:ext cx="570669" cy="570669"/>
          </a:xfrm>
          <a:custGeom>
            <a:avLst/>
            <a:gdLst/>
            <a:ahLst/>
            <a:cxnLst/>
            <a:rect l="l" t="t" r="r" b="b"/>
            <a:pathLst>
              <a:path w="570669" h="570669">
                <a:moveTo>
                  <a:pt x="570669" y="285334"/>
                </a:moveTo>
                <a:cubicBezTo>
                  <a:pt x="570669" y="442922"/>
                  <a:pt x="442922" y="570669"/>
                  <a:pt x="285334" y="570669"/>
                </a:cubicBezTo>
                <a:cubicBezTo>
                  <a:pt x="127747" y="570669"/>
                  <a:pt x="0" y="442922"/>
                  <a:pt x="0" y="285334"/>
                </a:cubicBezTo>
                <a:cubicBezTo>
                  <a:pt x="0" y="127747"/>
                  <a:pt x="127747" y="0"/>
                  <a:pt x="285334" y="0"/>
                </a:cubicBezTo>
                <a:cubicBezTo>
                  <a:pt x="442922" y="0"/>
                  <a:pt x="570669" y="127747"/>
                  <a:pt x="570669" y="285334"/>
                </a:cubicBezTo>
                <a:close/>
              </a:path>
            </a:pathLst>
          </a:custGeom>
          <a:solidFill>
            <a:srgbClr val="FFFFFF"/>
          </a:solidFill>
          <a:ln w="19050">
            <a:solidFill>
              <a:srgbClr val="000000"/>
            </a:solidFill>
            <a:prstDash val="solid"/>
            <a:miter/>
          </a:ln>
        </p:spPr>
        <p:txBody>
          <a:bodyPr lIns="127000" rIns="127000" rtlCol="0" anchor="ctr"/>
          <a:lstStyle/>
          <a:p>
            <a:pPr algn="l"/>
            <a:endParaRPr lang="en-US" sz="1100"/>
          </a:p>
        </p:txBody>
      </p:sp>
      <p:sp>
        <p:nvSpPr>
          <p:cNvPr id="55" name="Freeform 7"/>
          <p:cNvSpPr/>
          <p:nvPr/>
        </p:nvSpPr>
        <p:spPr>
          <a:xfrm>
            <a:off x="5486400" y="3657600"/>
            <a:ext cx="570669" cy="570669"/>
          </a:xfrm>
          <a:custGeom>
            <a:avLst/>
            <a:gdLst/>
            <a:ahLst/>
            <a:cxnLst/>
            <a:rect l="l" t="t" r="r" b="b"/>
            <a:pathLst>
              <a:path w="570669" h="570669">
                <a:moveTo>
                  <a:pt x="570669" y="285334"/>
                </a:moveTo>
                <a:cubicBezTo>
                  <a:pt x="570669" y="442922"/>
                  <a:pt x="442922" y="570669"/>
                  <a:pt x="285334" y="570669"/>
                </a:cubicBezTo>
                <a:cubicBezTo>
                  <a:pt x="127747" y="570669"/>
                  <a:pt x="0" y="442922"/>
                  <a:pt x="0" y="285334"/>
                </a:cubicBezTo>
                <a:cubicBezTo>
                  <a:pt x="0" y="127747"/>
                  <a:pt x="127747" y="0"/>
                  <a:pt x="285334" y="0"/>
                </a:cubicBezTo>
                <a:cubicBezTo>
                  <a:pt x="442922" y="0"/>
                  <a:pt x="570669" y="127747"/>
                  <a:pt x="570669" y="285334"/>
                </a:cubicBezTo>
                <a:close/>
              </a:path>
            </a:pathLst>
          </a:custGeom>
          <a:solidFill>
            <a:srgbClr val="FFFFFF"/>
          </a:solidFill>
          <a:ln w="19050">
            <a:solidFill>
              <a:srgbClr val="000000"/>
            </a:solidFill>
            <a:prstDash val="solid"/>
            <a:miter/>
          </a:ln>
        </p:spPr>
        <p:txBody>
          <a:bodyPr lIns="127000" rIns="127000" rtlCol="0" anchor="ctr"/>
          <a:lstStyle/>
          <a:p>
            <a:pPr algn="l"/>
            <a:endParaRPr lang="en-US" sz="1100"/>
          </a:p>
        </p:txBody>
      </p:sp>
      <p:sp>
        <p:nvSpPr>
          <p:cNvPr id="56" name="TextBox 8"/>
          <p:cNvSpPr txBox="1"/>
          <p:nvPr/>
        </p:nvSpPr>
        <p:spPr>
          <a:xfrm>
            <a:off x="4248152" y="680880"/>
            <a:ext cx="2791079" cy="546100"/>
          </a:xfrm>
          <a:prstGeom prst="rect">
            <a:avLst/>
          </a:prstGeom>
        </p:spPr>
        <p:txBody>
          <a:bodyPr lIns="0" tIns="0" rIns="0" bIns="0" rtlCol="0" anchor="ctr">
            <a:spAutoFit/>
          </a:bodyPr>
          <a:lstStyle/>
          <a:p>
            <a:pPr algn="l" latinLnBrk="1">
              <a:lnSpc>
                <a:spcPct val="116199"/>
              </a:lnSpc>
            </a:pPr>
            <a:r>
              <a:rPr lang="en-US" sz="2400" b="1" dirty="0" err="1">
                <a:solidFill>
                  <a:srgbClr val="0E419C"/>
                </a:solidFill>
                <a:latin typeface="Microsoft YaHei"/>
                <a:ea typeface="Microsoft YaHei"/>
              </a:rPr>
              <a:t>第二步</a:t>
            </a:r>
            <a:endParaRPr lang="en-US" sz="1100" dirty="0"/>
          </a:p>
        </p:txBody>
      </p:sp>
      <p:sp>
        <p:nvSpPr>
          <p:cNvPr id="57" name="TextBox 9"/>
          <p:cNvSpPr txBox="1"/>
          <p:nvPr/>
        </p:nvSpPr>
        <p:spPr>
          <a:xfrm>
            <a:off x="4125877" y="1165310"/>
            <a:ext cx="3291713" cy="863600"/>
          </a:xfrm>
          <a:prstGeom prst="rect">
            <a:avLst/>
          </a:prstGeom>
        </p:spPr>
        <p:txBody>
          <a:bodyPr lIns="0" tIns="0" rIns="0" bIns="0" rtlCol="0" anchor="ctr">
            <a:spAutoFit/>
          </a:bodyPr>
          <a:lstStyle/>
          <a:p>
            <a:pPr algn="l" latinLnBrk="1">
              <a:lnSpc>
                <a:spcPct val="116199"/>
              </a:lnSpc>
            </a:pPr>
            <a:r>
              <a:rPr lang="en-US" sz="1400" dirty="0" err="1">
                <a:solidFill>
                  <a:srgbClr val="42464B"/>
                </a:solidFill>
                <a:latin typeface="Microsoft YaHei"/>
                <a:ea typeface="Microsoft YaHei"/>
              </a:rPr>
              <a:t>在首页界面上可以选择播放或暂停背景音效等一些附加操作，点击PLAY进入游戏场景</a:t>
            </a:r>
            <a:r>
              <a:rPr lang="en-US" sz="1400" dirty="0">
                <a:solidFill>
                  <a:srgbClr val="42464B"/>
                </a:solidFill>
                <a:latin typeface="Microsoft YaHei"/>
                <a:ea typeface="Microsoft YaHei"/>
              </a:rPr>
              <a:t>。</a:t>
            </a:r>
            <a:endParaRPr lang="en-US" sz="1100" dirty="0"/>
          </a:p>
        </p:txBody>
      </p:sp>
      <p:sp>
        <p:nvSpPr>
          <p:cNvPr id="58" name="Freeform 10"/>
          <p:cNvSpPr/>
          <p:nvPr/>
        </p:nvSpPr>
        <p:spPr>
          <a:xfrm>
            <a:off x="8890000" y="3657600"/>
            <a:ext cx="570669" cy="570669"/>
          </a:xfrm>
          <a:custGeom>
            <a:avLst/>
            <a:gdLst/>
            <a:ahLst/>
            <a:cxnLst/>
            <a:rect l="l" t="t" r="r" b="b"/>
            <a:pathLst>
              <a:path w="570669" h="570669">
                <a:moveTo>
                  <a:pt x="570669" y="285334"/>
                </a:moveTo>
                <a:cubicBezTo>
                  <a:pt x="570669" y="442922"/>
                  <a:pt x="442922" y="570669"/>
                  <a:pt x="285334" y="570669"/>
                </a:cubicBezTo>
                <a:cubicBezTo>
                  <a:pt x="127747" y="570669"/>
                  <a:pt x="0" y="442922"/>
                  <a:pt x="0" y="285334"/>
                </a:cubicBezTo>
                <a:cubicBezTo>
                  <a:pt x="0" y="127747"/>
                  <a:pt x="127747" y="0"/>
                  <a:pt x="285334" y="0"/>
                </a:cubicBezTo>
                <a:cubicBezTo>
                  <a:pt x="442922" y="0"/>
                  <a:pt x="570669" y="127747"/>
                  <a:pt x="570669" y="285334"/>
                </a:cubicBezTo>
                <a:close/>
              </a:path>
            </a:pathLst>
          </a:custGeom>
          <a:solidFill>
            <a:srgbClr val="FFFFFF"/>
          </a:solidFill>
          <a:ln w="19050">
            <a:solidFill>
              <a:srgbClr val="000000"/>
            </a:solidFill>
            <a:prstDash val="solid"/>
            <a:miter/>
          </a:ln>
        </p:spPr>
        <p:txBody>
          <a:bodyPr lIns="127000" rIns="127000" rtlCol="0" anchor="ctr"/>
          <a:lstStyle/>
          <a:p>
            <a:pPr algn="l"/>
            <a:endParaRPr lang="en-US" sz="1100"/>
          </a:p>
        </p:txBody>
      </p:sp>
      <p:sp>
        <p:nvSpPr>
          <p:cNvPr id="59" name="TextBox 11"/>
          <p:cNvSpPr txBox="1"/>
          <p:nvPr/>
        </p:nvSpPr>
        <p:spPr>
          <a:xfrm>
            <a:off x="8521700" y="1582453"/>
            <a:ext cx="2791079" cy="546100"/>
          </a:xfrm>
          <a:prstGeom prst="rect">
            <a:avLst/>
          </a:prstGeom>
        </p:spPr>
        <p:txBody>
          <a:bodyPr lIns="0" tIns="0" rIns="0" bIns="0" rtlCol="0" anchor="ctr">
            <a:spAutoFit/>
          </a:bodyPr>
          <a:lstStyle/>
          <a:p>
            <a:pPr algn="l" latinLnBrk="1">
              <a:lnSpc>
                <a:spcPct val="116199"/>
              </a:lnSpc>
            </a:pPr>
            <a:r>
              <a:rPr lang="en-US" sz="2400" b="1" dirty="0" err="1">
                <a:solidFill>
                  <a:srgbClr val="0E419C"/>
                </a:solidFill>
                <a:latin typeface="Microsoft YaHei"/>
                <a:ea typeface="Microsoft YaHei"/>
              </a:rPr>
              <a:t>第三步</a:t>
            </a:r>
            <a:endParaRPr lang="en-US" sz="1100" dirty="0"/>
          </a:p>
        </p:txBody>
      </p:sp>
      <p:sp>
        <p:nvSpPr>
          <p:cNvPr id="60" name="TextBox 12"/>
          <p:cNvSpPr txBox="1"/>
          <p:nvPr/>
        </p:nvSpPr>
        <p:spPr>
          <a:xfrm>
            <a:off x="7533640" y="2267237"/>
            <a:ext cx="3291713" cy="1483548"/>
          </a:xfrm>
          <a:prstGeom prst="rect">
            <a:avLst/>
          </a:prstGeom>
        </p:spPr>
        <p:txBody>
          <a:bodyPr lIns="0" tIns="0" rIns="0" bIns="0" rtlCol="0" anchor="ctr">
            <a:spAutoFit/>
          </a:bodyPr>
          <a:lstStyle/>
          <a:p>
            <a:pPr algn="l" latinLnBrk="1">
              <a:lnSpc>
                <a:spcPct val="116199"/>
              </a:lnSpc>
            </a:pPr>
            <a:r>
              <a:rPr lang="en-US" sz="1400" dirty="0" err="1">
                <a:solidFill>
                  <a:srgbClr val="42464B"/>
                </a:solidFill>
                <a:latin typeface="Microsoft YaHei"/>
                <a:ea typeface="Microsoft YaHei"/>
              </a:rPr>
              <a:t>在游戏场景中，通过点击屏幕空闲位置实现人物跳跃，通过发射的button实现发射技能</a:t>
            </a:r>
            <a:r>
              <a:rPr lang="zh-CN" altLang="en-US" sz="1400" dirty="0">
                <a:solidFill>
                  <a:srgbClr val="42464B"/>
                </a:solidFill>
                <a:latin typeface="Microsoft YaHei"/>
                <a:ea typeface="Microsoft YaHei"/>
              </a:rPr>
              <a:t>（暂未实现发射功能，后面一个版本会加上去）</a:t>
            </a:r>
            <a:r>
              <a:rPr lang="en-US" sz="1400" dirty="0">
                <a:solidFill>
                  <a:srgbClr val="42464B"/>
                </a:solidFill>
                <a:latin typeface="Microsoft YaHei"/>
                <a:ea typeface="Microsoft YaHei"/>
              </a:rPr>
              <a:t>。</a:t>
            </a:r>
          </a:p>
          <a:p>
            <a:pPr algn="l" latinLnBrk="1">
              <a:lnSpc>
                <a:spcPct val="116199"/>
              </a:lnSpc>
            </a:pPr>
            <a:r>
              <a:rPr lang="zh-CN" altLang="en-US" sz="1400" dirty="0">
                <a:solidFill>
                  <a:srgbClr val="42464B"/>
                </a:solidFill>
                <a:highlight>
                  <a:srgbClr val="FFFF00"/>
                </a:highlight>
                <a:latin typeface="Microsoft YaHei"/>
                <a:ea typeface="Microsoft YaHei"/>
              </a:rPr>
              <a:t>注：电脑上目前是通过用鼠标点击实现跳跃，还有一些</a:t>
            </a:r>
            <a:r>
              <a:rPr lang="en-US" altLang="zh-CN" sz="1400" dirty="0">
                <a:solidFill>
                  <a:srgbClr val="42464B"/>
                </a:solidFill>
                <a:highlight>
                  <a:srgbClr val="FFFF00"/>
                </a:highlight>
                <a:latin typeface="Microsoft YaHei"/>
                <a:ea typeface="Microsoft YaHei"/>
              </a:rPr>
              <a:t>bug</a:t>
            </a:r>
            <a:r>
              <a:rPr lang="zh-CN" altLang="en-US" sz="1400" dirty="0">
                <a:solidFill>
                  <a:srgbClr val="42464B"/>
                </a:solidFill>
                <a:highlight>
                  <a:srgbClr val="FFFF00"/>
                </a:highlight>
                <a:latin typeface="Microsoft YaHei"/>
                <a:ea typeface="Microsoft YaHei"/>
              </a:rPr>
              <a:t>没有修复</a:t>
            </a:r>
            <a:endParaRPr lang="en-US" sz="1100" dirty="0">
              <a:highlight>
                <a:srgbClr val="FFFF00"/>
              </a:highlight>
            </a:endParaRPr>
          </a:p>
        </p:txBody>
      </p:sp>
      <p:sp>
        <p:nvSpPr>
          <p:cNvPr id="61" name="Freeform 13"/>
          <p:cNvSpPr/>
          <p:nvPr/>
        </p:nvSpPr>
        <p:spPr>
          <a:xfrm>
            <a:off x="1536700" y="3797306"/>
            <a:ext cx="293671" cy="198939"/>
          </a:xfrm>
          <a:custGeom>
            <a:avLst/>
            <a:gdLst/>
            <a:ahLst/>
            <a:cxnLst/>
            <a:rect l="l" t="t" r="r" b="b"/>
            <a:pathLst>
              <a:path w="293671" h="198939">
                <a:moveTo>
                  <a:pt x="146836" y="0"/>
                </a:moveTo>
                <a:lnTo>
                  <a:pt x="0" y="198939"/>
                </a:lnTo>
                <a:lnTo>
                  <a:pt x="293671" y="198939"/>
                </a:lnTo>
                <a:lnTo>
                  <a:pt x="146836" y="0"/>
                </a:lnTo>
                <a:close/>
              </a:path>
            </a:pathLst>
          </a:custGeom>
          <a:solidFill>
            <a:srgbClr val="A5A5A5"/>
          </a:solidFill>
        </p:spPr>
        <p:txBody>
          <a:bodyPr lIns="127000" rIns="127000" rtlCol="0" anchor="ctr"/>
          <a:lstStyle/>
          <a:p>
            <a:pPr algn="l"/>
            <a:endParaRPr lang="en-US" sz="1100"/>
          </a:p>
        </p:txBody>
      </p:sp>
      <p:sp>
        <p:nvSpPr>
          <p:cNvPr id="62" name="Freeform 14"/>
          <p:cNvSpPr/>
          <p:nvPr/>
        </p:nvSpPr>
        <p:spPr>
          <a:xfrm rot="10800000">
            <a:off x="5626100" y="3860806"/>
            <a:ext cx="293671" cy="198939"/>
          </a:xfrm>
          <a:custGeom>
            <a:avLst/>
            <a:gdLst/>
            <a:ahLst/>
            <a:cxnLst/>
            <a:rect l="l" t="t" r="r" b="b"/>
            <a:pathLst>
              <a:path w="293671" h="198939">
                <a:moveTo>
                  <a:pt x="146836" y="0"/>
                </a:moveTo>
                <a:lnTo>
                  <a:pt x="0" y="198939"/>
                </a:lnTo>
                <a:lnTo>
                  <a:pt x="293671" y="198939"/>
                </a:lnTo>
                <a:lnTo>
                  <a:pt x="146836" y="0"/>
                </a:lnTo>
                <a:close/>
              </a:path>
            </a:pathLst>
          </a:custGeom>
          <a:solidFill>
            <a:srgbClr val="A5A5A5"/>
          </a:solidFill>
        </p:spPr>
        <p:txBody>
          <a:bodyPr lIns="127000" rIns="127000" rtlCol="0" anchor="ctr"/>
          <a:lstStyle/>
          <a:p>
            <a:pPr algn="l"/>
            <a:endParaRPr lang="en-US" sz="1100"/>
          </a:p>
        </p:txBody>
      </p:sp>
      <p:sp>
        <p:nvSpPr>
          <p:cNvPr id="63" name="Freeform 15"/>
          <p:cNvSpPr/>
          <p:nvPr/>
        </p:nvSpPr>
        <p:spPr>
          <a:xfrm>
            <a:off x="9017000" y="3810006"/>
            <a:ext cx="293671" cy="198939"/>
          </a:xfrm>
          <a:custGeom>
            <a:avLst/>
            <a:gdLst/>
            <a:ahLst/>
            <a:cxnLst/>
            <a:rect l="l" t="t" r="r" b="b"/>
            <a:pathLst>
              <a:path w="293671" h="198939">
                <a:moveTo>
                  <a:pt x="146836" y="0"/>
                </a:moveTo>
                <a:lnTo>
                  <a:pt x="0" y="198939"/>
                </a:lnTo>
                <a:lnTo>
                  <a:pt x="293671" y="198939"/>
                </a:lnTo>
                <a:lnTo>
                  <a:pt x="146836" y="0"/>
                </a:lnTo>
                <a:close/>
              </a:path>
            </a:pathLst>
          </a:custGeom>
          <a:solidFill>
            <a:srgbClr val="A5A5A5"/>
          </a:solidFill>
        </p:spPr>
        <p:txBody>
          <a:bodyPr lIns="127000" rIns="127000" rtlCol="0" anchor="ctr"/>
          <a:lstStyle/>
          <a:p>
            <a:pPr algn="l"/>
            <a:endParaRPr lang="en-US" sz="1100"/>
          </a:p>
        </p:txBody>
      </p:sp>
      <p:pic>
        <p:nvPicPr>
          <p:cNvPr id="3" name="图片 2">
            <a:extLst>
              <a:ext uri="{FF2B5EF4-FFF2-40B4-BE49-F238E27FC236}">
                <a16:creationId xmlns:a16="http://schemas.microsoft.com/office/drawing/2014/main" id="{75D00226-2CBC-4E8C-B611-A60718318B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5877" y="1993375"/>
            <a:ext cx="2151092" cy="1276340"/>
          </a:xfrm>
          <a:prstGeom prst="rect">
            <a:avLst/>
          </a:prstGeom>
        </p:spPr>
      </p:pic>
      <p:pic>
        <p:nvPicPr>
          <p:cNvPr id="5" name="图片 4">
            <a:extLst>
              <a:ext uri="{FF2B5EF4-FFF2-40B4-BE49-F238E27FC236}">
                <a16:creationId xmlns:a16="http://schemas.microsoft.com/office/drawing/2014/main" id="{72273241-69FE-45EA-BF7E-BCB39CC91C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213031" y="4321180"/>
            <a:ext cx="2125846" cy="1259397"/>
          </a:xfrm>
          <a:prstGeom prst="rect">
            <a:avLst/>
          </a:prstGeom>
        </p:spPr>
      </p:pic>
      <p:pic>
        <p:nvPicPr>
          <p:cNvPr id="7" name="图片 6">
            <a:extLst>
              <a:ext uri="{FF2B5EF4-FFF2-40B4-BE49-F238E27FC236}">
                <a16:creationId xmlns:a16="http://schemas.microsoft.com/office/drawing/2014/main" id="{52E6E152-3D8C-4460-BBAC-1488DA3A1E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7480" y="4285894"/>
            <a:ext cx="2729394" cy="1625000"/>
          </a:xfrm>
          <a:prstGeom prst="rect">
            <a:avLst/>
          </a:prstGeom>
        </p:spPr>
      </p:pic>
      <p:sp>
        <p:nvSpPr>
          <p:cNvPr id="8" name="文本框 7">
            <a:extLst>
              <a:ext uri="{FF2B5EF4-FFF2-40B4-BE49-F238E27FC236}">
                <a16:creationId xmlns:a16="http://schemas.microsoft.com/office/drawing/2014/main" id="{2AEA101A-E6E6-4FAB-A41E-7E3C73C0F9AF}"/>
              </a:ext>
            </a:extLst>
          </p:cNvPr>
          <p:cNvSpPr txBox="1"/>
          <p:nvPr/>
        </p:nvSpPr>
        <p:spPr>
          <a:xfrm>
            <a:off x="8184777" y="5968519"/>
            <a:ext cx="2251787" cy="338554"/>
          </a:xfrm>
          <a:prstGeom prst="rect">
            <a:avLst/>
          </a:prstGeom>
          <a:noFill/>
        </p:spPr>
        <p:txBody>
          <a:bodyPr wrap="square" rtlCol="0">
            <a:spAutoFit/>
          </a:bodyPr>
          <a:lstStyle/>
          <a:p>
            <a:r>
              <a:rPr lang="zh-CN" altLang="en-US" sz="1600" dirty="0"/>
              <a:t>图</a:t>
            </a:r>
            <a:r>
              <a:rPr lang="en-US" altLang="zh-CN" sz="1600" dirty="0"/>
              <a:t>1.4</a:t>
            </a:r>
            <a:r>
              <a:rPr lang="zh-CN" altLang="en-US" sz="1600" dirty="0"/>
              <a:t>随机生成的野怪</a:t>
            </a:r>
            <a:endParaRPr lang="zh-TW" altLang="en-US" sz="1600" dirty="0"/>
          </a:p>
        </p:txBody>
      </p:sp>
      <p:sp>
        <p:nvSpPr>
          <p:cNvPr id="24" name="文本框 23">
            <a:extLst>
              <a:ext uri="{FF2B5EF4-FFF2-40B4-BE49-F238E27FC236}">
                <a16:creationId xmlns:a16="http://schemas.microsoft.com/office/drawing/2014/main" id="{311976B8-2AFB-4768-BD8E-28BE6A5BC45E}"/>
              </a:ext>
            </a:extLst>
          </p:cNvPr>
          <p:cNvSpPr txBox="1"/>
          <p:nvPr/>
        </p:nvSpPr>
        <p:spPr>
          <a:xfrm>
            <a:off x="4213031" y="3343878"/>
            <a:ext cx="2251787" cy="338554"/>
          </a:xfrm>
          <a:prstGeom prst="rect">
            <a:avLst/>
          </a:prstGeom>
          <a:noFill/>
        </p:spPr>
        <p:txBody>
          <a:bodyPr wrap="square" rtlCol="0">
            <a:spAutoFit/>
          </a:bodyPr>
          <a:lstStyle/>
          <a:p>
            <a:r>
              <a:rPr lang="zh-CN" altLang="en-US" sz="1600" dirty="0"/>
              <a:t>图</a:t>
            </a:r>
            <a:r>
              <a:rPr lang="en-US" altLang="zh-CN" sz="1600" dirty="0"/>
              <a:t>1.2</a:t>
            </a:r>
            <a:r>
              <a:rPr lang="zh-CN" altLang="en-US" sz="1600" dirty="0"/>
              <a:t>默认的设置状态</a:t>
            </a:r>
            <a:endParaRPr lang="zh-TW" altLang="en-US" sz="1600" dirty="0"/>
          </a:p>
        </p:txBody>
      </p:sp>
      <p:sp>
        <p:nvSpPr>
          <p:cNvPr id="25" name="文本框 24">
            <a:extLst>
              <a:ext uri="{FF2B5EF4-FFF2-40B4-BE49-F238E27FC236}">
                <a16:creationId xmlns:a16="http://schemas.microsoft.com/office/drawing/2014/main" id="{4F6A0ABD-53AE-4A3C-9B96-73AD311225B7}"/>
              </a:ext>
            </a:extLst>
          </p:cNvPr>
          <p:cNvSpPr txBox="1"/>
          <p:nvPr/>
        </p:nvSpPr>
        <p:spPr>
          <a:xfrm>
            <a:off x="4132644" y="5707739"/>
            <a:ext cx="2461972" cy="581434"/>
          </a:xfrm>
          <a:prstGeom prst="rect">
            <a:avLst/>
          </a:prstGeom>
          <a:noFill/>
        </p:spPr>
        <p:txBody>
          <a:bodyPr wrap="square" rtlCol="0">
            <a:spAutoFit/>
          </a:bodyPr>
          <a:lstStyle/>
          <a:p>
            <a:r>
              <a:rPr lang="zh-CN" altLang="en-US" sz="1600" dirty="0"/>
              <a:t>图</a:t>
            </a:r>
            <a:r>
              <a:rPr lang="en-US" altLang="zh-CN" sz="1600" dirty="0"/>
              <a:t>1.3</a:t>
            </a:r>
            <a:r>
              <a:rPr lang="zh-CN" altLang="en-US" sz="1600" dirty="0"/>
              <a:t>关闭音效的设置，图片取反了，下次更改</a:t>
            </a:r>
            <a:endParaRPr lang="zh-TW" altLang="en-US" sz="16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1000"/>
                                        <p:tgtEl>
                                          <p:spTgt spid="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1000"/>
                                        <p:tgtEl>
                                          <p:spTgt spid="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1000"/>
                                        <p:tgtEl>
                                          <p:spTgt spid="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1000"/>
                                        <p:tgtEl>
                                          <p:spTgt spid="5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1000"/>
                                        <p:tgtEl>
                                          <p:spTgt spid="5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1000"/>
                                        <p:tgtEl>
                                          <p:spTgt spid="5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1000"/>
                                        <p:tgtEl>
                                          <p:spTgt spid="5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1000"/>
                                        <p:tgtEl>
                                          <p:spTgt spid="5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1000"/>
                                        <p:tgtEl>
                                          <p:spTgt spid="6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1000"/>
                                        <p:tgtEl>
                                          <p:spTgt spid="6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1000"/>
                                        <p:tgtEl>
                                          <p:spTgt spid="6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Freeform 1"/>
          <p:cNvSpPr/>
          <p:nvPr/>
        </p:nvSpPr>
        <p:spPr>
          <a:xfrm rot="5400000">
            <a:off x="444467" y="584156"/>
            <a:ext cx="546099" cy="317952"/>
          </a:xfrm>
          <a:custGeom>
            <a:avLst/>
            <a:gdLst/>
            <a:ahLst/>
            <a:cxnLst/>
            <a:rect l="l" t="t" r="r" b="b"/>
            <a:pathLst>
              <a:path w="546099" h="317952">
                <a:moveTo>
                  <a:pt x="546100" y="317137"/>
                </a:moveTo>
                <a:cubicBezTo>
                  <a:pt x="546100" y="141988"/>
                  <a:pt x="423851" y="0"/>
                  <a:pt x="273050" y="0"/>
                </a:cubicBezTo>
                <a:cubicBezTo>
                  <a:pt x="122249" y="0"/>
                  <a:pt x="0" y="141988"/>
                  <a:pt x="0" y="317137"/>
                </a:cubicBezTo>
                <a:cubicBezTo>
                  <a:pt x="0" y="317137"/>
                  <a:pt x="544276" y="317952"/>
                  <a:pt x="546100" y="317137"/>
                </a:cubicBezTo>
                <a:close/>
              </a:path>
            </a:pathLst>
          </a:custGeom>
          <a:solidFill>
            <a:srgbClr val="0E419C"/>
          </a:solidFill>
        </p:spPr>
        <p:txBody>
          <a:bodyPr lIns="127000" rIns="127000" rtlCol="0" anchor="ctr"/>
          <a:lstStyle/>
          <a:p>
            <a:pPr algn="l"/>
            <a:endParaRPr lang="en-US" sz="1100"/>
          </a:p>
        </p:txBody>
      </p:sp>
      <p:sp>
        <p:nvSpPr>
          <p:cNvPr id="65" name="TextBox 2"/>
          <p:cNvSpPr txBox="1"/>
          <p:nvPr/>
        </p:nvSpPr>
        <p:spPr>
          <a:xfrm>
            <a:off x="985520" y="420497"/>
            <a:ext cx="3532251" cy="622300"/>
          </a:xfrm>
          <a:prstGeom prst="rect">
            <a:avLst/>
          </a:prstGeom>
        </p:spPr>
        <p:txBody>
          <a:bodyPr lIns="0" tIns="0" rIns="0" bIns="0" rtlCol="0" anchor="ctr">
            <a:spAutoFit/>
          </a:bodyPr>
          <a:lstStyle/>
          <a:p>
            <a:pPr algn="l" latinLnBrk="1">
              <a:lnSpc>
                <a:spcPct val="116199"/>
              </a:lnSpc>
            </a:pPr>
            <a:r>
              <a:rPr lang="en-US" sz="2800">
                <a:solidFill>
                  <a:srgbClr val="3F3F3F"/>
                </a:solidFill>
                <a:latin typeface="Microsoft YaHei"/>
                <a:ea typeface="Microsoft YaHei"/>
              </a:rPr>
              <a:t>界面效果图</a:t>
            </a:r>
            <a:endParaRPr lang="en-US" sz="1100"/>
          </a:p>
        </p:txBody>
      </p:sp>
      <p:sp>
        <p:nvSpPr>
          <p:cNvPr id="66" name="TextBox 3"/>
          <p:cNvSpPr txBox="1"/>
          <p:nvPr/>
        </p:nvSpPr>
        <p:spPr>
          <a:xfrm>
            <a:off x="556133" y="2094103"/>
            <a:ext cx="2791079" cy="546100"/>
          </a:xfrm>
          <a:prstGeom prst="rect">
            <a:avLst/>
          </a:prstGeom>
        </p:spPr>
        <p:txBody>
          <a:bodyPr lIns="0" tIns="0" rIns="0" bIns="0" rtlCol="0" anchor="ctr">
            <a:spAutoFit/>
          </a:bodyPr>
          <a:lstStyle/>
          <a:p>
            <a:pPr algn="l" latinLnBrk="1">
              <a:lnSpc>
                <a:spcPct val="116199"/>
              </a:lnSpc>
            </a:pPr>
            <a:r>
              <a:rPr lang="en-US" sz="2400" b="1">
                <a:solidFill>
                  <a:srgbClr val="0E419C"/>
                </a:solidFill>
                <a:latin typeface="Microsoft YaHei"/>
                <a:ea typeface="Microsoft YaHei"/>
              </a:rPr>
              <a:t>首页效果图</a:t>
            </a:r>
            <a:endParaRPr lang="en-US" sz="1100"/>
          </a:p>
        </p:txBody>
      </p:sp>
      <p:sp>
        <p:nvSpPr>
          <p:cNvPr id="67" name="TextBox 4"/>
          <p:cNvSpPr txBox="1"/>
          <p:nvPr/>
        </p:nvSpPr>
        <p:spPr>
          <a:xfrm>
            <a:off x="546862" y="2635377"/>
            <a:ext cx="3604768" cy="622300"/>
          </a:xfrm>
          <a:prstGeom prst="rect">
            <a:avLst/>
          </a:prstGeom>
        </p:spPr>
        <p:txBody>
          <a:bodyPr lIns="0" tIns="0" rIns="0" bIns="0" rtlCol="0" anchor="ctr">
            <a:spAutoFit/>
          </a:bodyPr>
          <a:lstStyle/>
          <a:p>
            <a:pPr algn="l" latinLnBrk="1">
              <a:lnSpc>
                <a:spcPct val="116199"/>
              </a:lnSpc>
            </a:pPr>
            <a:r>
              <a:rPr lang="en-US" sz="1400">
                <a:solidFill>
                  <a:srgbClr val="42464B"/>
                </a:solidFill>
                <a:latin typeface="Microsoft YaHei"/>
                <a:ea typeface="Microsoft YaHei"/>
              </a:rPr>
              <a:t>首页提供全局背景音效等相关附加操作的控制， PLAY是进入游戏的页面内接口。</a:t>
            </a:r>
            <a:endParaRPr lang="en-US" sz="1100"/>
          </a:p>
        </p:txBody>
      </p:sp>
      <p:sp>
        <p:nvSpPr>
          <p:cNvPr id="70" name="TextBox 7"/>
          <p:cNvSpPr txBox="1"/>
          <p:nvPr/>
        </p:nvSpPr>
        <p:spPr>
          <a:xfrm>
            <a:off x="7069201" y="4566920"/>
            <a:ext cx="3604768" cy="1358900"/>
          </a:xfrm>
          <a:prstGeom prst="rect">
            <a:avLst/>
          </a:prstGeom>
        </p:spPr>
        <p:txBody>
          <a:bodyPr lIns="0" tIns="0" rIns="0" bIns="0" rtlCol="0" anchor="ctr">
            <a:spAutoFit/>
          </a:bodyPr>
          <a:lstStyle/>
          <a:p>
            <a:pPr algn="l" latinLnBrk="1">
              <a:lnSpc>
                <a:spcPct val="116199"/>
              </a:lnSpc>
            </a:pPr>
            <a:r>
              <a:rPr lang="en-US" sz="1400">
                <a:solidFill>
                  <a:srgbClr val="42464B"/>
                </a:solidFill>
                <a:latin typeface="Microsoft YaHei"/>
                <a:ea typeface="Microsoft YaHei"/>
              </a:rPr>
              <a:t>游戏场景中主要有人物、敌人和platform实体 ，背景由两张滚动速度不一致的静态资源图片和一张固定位置的图片，滚动的资源图片的特点是前后能够重合，在滚动时达到视角上的连续的效果。</a:t>
            </a:r>
            <a:endParaRPr lang="en-US" sz="1100"/>
          </a:p>
        </p:txBody>
      </p:sp>
      <p:sp>
        <p:nvSpPr>
          <p:cNvPr id="71" name="TextBox 8"/>
          <p:cNvSpPr txBox="1"/>
          <p:nvPr/>
        </p:nvSpPr>
        <p:spPr>
          <a:xfrm>
            <a:off x="7874889" y="3924681"/>
            <a:ext cx="2791079" cy="546100"/>
          </a:xfrm>
          <a:prstGeom prst="rect">
            <a:avLst/>
          </a:prstGeom>
        </p:spPr>
        <p:txBody>
          <a:bodyPr lIns="0" tIns="0" rIns="0" bIns="0" rtlCol="0" anchor="ctr">
            <a:spAutoFit/>
          </a:bodyPr>
          <a:lstStyle/>
          <a:p>
            <a:pPr algn="l" latinLnBrk="1">
              <a:lnSpc>
                <a:spcPct val="116199"/>
              </a:lnSpc>
            </a:pPr>
            <a:r>
              <a:rPr lang="en-US" sz="2400" b="1">
                <a:solidFill>
                  <a:srgbClr val="0E419C"/>
                </a:solidFill>
                <a:latin typeface="Microsoft YaHei"/>
                <a:ea typeface="Microsoft YaHei"/>
              </a:rPr>
              <a:t>游戏场景图</a:t>
            </a:r>
            <a:endParaRPr lang="en-US" sz="1100"/>
          </a:p>
        </p:txBody>
      </p:sp>
      <p:sp>
        <p:nvSpPr>
          <p:cNvPr id="72" name="Freeform 9"/>
          <p:cNvSpPr/>
          <p:nvPr/>
        </p:nvSpPr>
        <p:spPr>
          <a:xfrm rot="10800000">
            <a:off x="10083800" y="5397500"/>
            <a:ext cx="572957" cy="572957"/>
          </a:xfrm>
          <a:custGeom>
            <a:avLst/>
            <a:gdLst/>
            <a:ahLst/>
            <a:cxnLst/>
            <a:rect l="l" t="t" r="r" b="b"/>
            <a:pathLst>
              <a:path w="572957" h="572957">
                <a:moveTo>
                  <a:pt x="0" y="0"/>
                </a:moveTo>
                <a:lnTo>
                  <a:pt x="0" y="572957"/>
                </a:lnTo>
                <a:lnTo>
                  <a:pt x="182304" y="390652"/>
                </a:lnTo>
                <a:lnTo>
                  <a:pt x="182304" y="182304"/>
                </a:lnTo>
                <a:lnTo>
                  <a:pt x="390652" y="182304"/>
                </a:lnTo>
                <a:lnTo>
                  <a:pt x="572957" y="0"/>
                </a:lnTo>
                <a:lnTo>
                  <a:pt x="0" y="0"/>
                </a:lnTo>
                <a:close/>
              </a:path>
            </a:pathLst>
          </a:custGeom>
          <a:solidFill>
            <a:srgbClr val="A5A5A5"/>
          </a:solidFill>
        </p:spPr>
        <p:txBody>
          <a:bodyPr lIns="127000" rIns="127000" rtlCol="0" anchor="ctr"/>
          <a:lstStyle/>
          <a:p>
            <a:pPr algn="l"/>
            <a:endParaRPr lang="en-US" sz="1100"/>
          </a:p>
        </p:txBody>
      </p:sp>
      <p:sp>
        <p:nvSpPr>
          <p:cNvPr id="73" name="Freeform 10"/>
          <p:cNvSpPr/>
          <p:nvPr/>
        </p:nvSpPr>
        <p:spPr>
          <a:xfrm>
            <a:off x="774700" y="1536700"/>
            <a:ext cx="572957" cy="572957"/>
          </a:xfrm>
          <a:custGeom>
            <a:avLst/>
            <a:gdLst/>
            <a:ahLst/>
            <a:cxnLst/>
            <a:rect l="l" t="t" r="r" b="b"/>
            <a:pathLst>
              <a:path w="572957" h="572957">
                <a:moveTo>
                  <a:pt x="0" y="0"/>
                </a:moveTo>
                <a:lnTo>
                  <a:pt x="0" y="572957"/>
                </a:lnTo>
                <a:lnTo>
                  <a:pt x="182304" y="390652"/>
                </a:lnTo>
                <a:lnTo>
                  <a:pt x="182304" y="182304"/>
                </a:lnTo>
                <a:lnTo>
                  <a:pt x="390652" y="182304"/>
                </a:lnTo>
                <a:lnTo>
                  <a:pt x="572957" y="0"/>
                </a:lnTo>
                <a:lnTo>
                  <a:pt x="0" y="0"/>
                </a:lnTo>
                <a:close/>
              </a:path>
            </a:pathLst>
          </a:custGeom>
          <a:solidFill>
            <a:srgbClr val="A5A5A5"/>
          </a:solidFill>
        </p:spPr>
        <p:txBody>
          <a:bodyPr lIns="127000" rIns="127000" rtlCol="0" anchor="ctr"/>
          <a:lstStyle/>
          <a:p>
            <a:pPr algn="l"/>
            <a:endParaRPr lang="en-US" sz="1100"/>
          </a:p>
        </p:txBody>
      </p:sp>
      <p:pic>
        <p:nvPicPr>
          <p:cNvPr id="14" name="图片 13">
            <a:extLst>
              <a:ext uri="{FF2B5EF4-FFF2-40B4-BE49-F238E27FC236}">
                <a16:creationId xmlns:a16="http://schemas.microsoft.com/office/drawing/2014/main" id="{CB51FD95-A714-42B7-BD51-A8E7CF9D36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686" y="3397280"/>
            <a:ext cx="3460844" cy="2632517"/>
          </a:xfrm>
          <a:prstGeom prst="rect">
            <a:avLst/>
          </a:prstGeom>
        </p:spPr>
      </p:pic>
      <p:pic>
        <p:nvPicPr>
          <p:cNvPr id="5" name="图片 4">
            <a:extLst>
              <a:ext uri="{FF2B5EF4-FFF2-40B4-BE49-F238E27FC236}">
                <a16:creationId xmlns:a16="http://schemas.microsoft.com/office/drawing/2014/main" id="{F27B4B19-45E2-4F4F-8DFF-E8D077C7F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2491" y="889409"/>
            <a:ext cx="4596102" cy="2728534"/>
          </a:xfrm>
          <a:prstGeom prst="rect">
            <a:avLst/>
          </a:prstGeom>
        </p:spPr>
      </p:pic>
      <p:sp>
        <p:nvSpPr>
          <p:cNvPr id="12" name="文本框 11">
            <a:extLst>
              <a:ext uri="{FF2B5EF4-FFF2-40B4-BE49-F238E27FC236}">
                <a16:creationId xmlns:a16="http://schemas.microsoft.com/office/drawing/2014/main" id="{2DB3D52A-AB33-41C3-9476-40FF691E424E}"/>
              </a:ext>
            </a:extLst>
          </p:cNvPr>
          <p:cNvSpPr txBox="1"/>
          <p:nvPr/>
        </p:nvSpPr>
        <p:spPr>
          <a:xfrm>
            <a:off x="1120825" y="6081903"/>
            <a:ext cx="2251787" cy="338554"/>
          </a:xfrm>
          <a:prstGeom prst="rect">
            <a:avLst/>
          </a:prstGeom>
          <a:noFill/>
        </p:spPr>
        <p:txBody>
          <a:bodyPr wrap="square" rtlCol="0">
            <a:spAutoFit/>
          </a:bodyPr>
          <a:lstStyle/>
          <a:p>
            <a:r>
              <a:rPr lang="zh-CN" altLang="en-US" sz="1600" dirty="0"/>
              <a:t>图</a:t>
            </a:r>
            <a:r>
              <a:rPr lang="en-US" altLang="zh-CN" sz="1600" dirty="0"/>
              <a:t>1.5</a:t>
            </a:r>
            <a:r>
              <a:rPr lang="zh-CN" altLang="en-US" sz="1600" dirty="0"/>
              <a:t>首页场景图</a:t>
            </a:r>
            <a:endParaRPr lang="zh-TW" altLang="en-US" sz="1600" dirty="0"/>
          </a:p>
        </p:txBody>
      </p:sp>
      <p:sp>
        <p:nvSpPr>
          <p:cNvPr id="13" name="文本框 12">
            <a:extLst>
              <a:ext uri="{FF2B5EF4-FFF2-40B4-BE49-F238E27FC236}">
                <a16:creationId xmlns:a16="http://schemas.microsoft.com/office/drawing/2014/main" id="{5B86B4E7-69B7-48B5-8843-3EC26D39787F}"/>
              </a:ext>
            </a:extLst>
          </p:cNvPr>
          <p:cNvSpPr txBox="1"/>
          <p:nvPr/>
        </p:nvSpPr>
        <p:spPr>
          <a:xfrm>
            <a:off x="7745691" y="3659265"/>
            <a:ext cx="2251787" cy="338554"/>
          </a:xfrm>
          <a:prstGeom prst="rect">
            <a:avLst/>
          </a:prstGeom>
          <a:noFill/>
        </p:spPr>
        <p:txBody>
          <a:bodyPr wrap="square" rtlCol="0">
            <a:spAutoFit/>
          </a:bodyPr>
          <a:lstStyle/>
          <a:p>
            <a:r>
              <a:rPr lang="zh-CN" altLang="en-US" sz="1600" dirty="0"/>
              <a:t>图</a:t>
            </a:r>
            <a:r>
              <a:rPr lang="en-US" altLang="zh-CN" sz="1600" dirty="0"/>
              <a:t>1.6</a:t>
            </a:r>
            <a:r>
              <a:rPr lang="zh-CN" altLang="en-US" sz="1600" dirty="0"/>
              <a:t>游戏场景</a:t>
            </a:r>
            <a:endParaRPr lang="zh-TW" altLang="en-US" sz="16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1000"/>
                                        <p:tgtEl>
                                          <p:spTgt spid="6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1000"/>
                                        <p:tgtEl>
                                          <p:spTgt spid="6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1000"/>
                                        <p:tgtEl>
                                          <p:spTgt spid="6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1000"/>
                                        <p:tgtEl>
                                          <p:spTgt spid="7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1000"/>
                                        <p:tgtEl>
                                          <p:spTgt spid="7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70" grpId="0" animBg="1"/>
      <p:bldP spid="71" grpId="0" animBg="1"/>
      <p:bldP spid="72" grpId="0" animBg="1"/>
      <p:bldP spid="7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Freeform 1"/>
          <p:cNvSpPr/>
          <p:nvPr/>
        </p:nvSpPr>
        <p:spPr>
          <a:xfrm>
            <a:off x="4876820" y="2667020"/>
            <a:ext cx="1798397" cy="2034381"/>
          </a:xfrm>
          <a:custGeom>
            <a:avLst/>
            <a:gdLst/>
            <a:ahLst/>
            <a:cxnLst/>
            <a:rect l="l" t="t" r="r" b="b"/>
            <a:pathLst>
              <a:path w="1798397" h="2034381">
                <a:moveTo>
                  <a:pt x="1798397" y="1500366"/>
                </a:moveTo>
                <a:lnTo>
                  <a:pt x="899198" y="2034382"/>
                </a:lnTo>
                <a:lnTo>
                  <a:pt x="0" y="1500366"/>
                </a:lnTo>
                <a:lnTo>
                  <a:pt x="0" y="534016"/>
                </a:lnTo>
                <a:lnTo>
                  <a:pt x="899198" y="0"/>
                </a:lnTo>
                <a:lnTo>
                  <a:pt x="1798397" y="534016"/>
                </a:lnTo>
                <a:lnTo>
                  <a:pt x="1798397" y="1500366"/>
                </a:lnTo>
                <a:close/>
              </a:path>
            </a:pathLst>
          </a:custGeom>
          <a:solidFill>
            <a:srgbClr val="0E419C"/>
          </a:solidFill>
        </p:spPr>
        <p:txBody>
          <a:bodyPr lIns="127000" rIns="127000" rtlCol="0" anchor="ctr"/>
          <a:lstStyle/>
          <a:p>
            <a:pPr algn="l"/>
            <a:endParaRPr lang="en-US" sz="1100"/>
          </a:p>
        </p:txBody>
      </p:sp>
      <p:sp>
        <p:nvSpPr>
          <p:cNvPr id="75" name="Freeform 2"/>
          <p:cNvSpPr/>
          <p:nvPr/>
        </p:nvSpPr>
        <p:spPr>
          <a:xfrm rot="5400000">
            <a:off x="444467" y="584156"/>
            <a:ext cx="546099" cy="317952"/>
          </a:xfrm>
          <a:custGeom>
            <a:avLst/>
            <a:gdLst/>
            <a:ahLst/>
            <a:cxnLst/>
            <a:rect l="l" t="t" r="r" b="b"/>
            <a:pathLst>
              <a:path w="546099" h="317952">
                <a:moveTo>
                  <a:pt x="546100" y="317137"/>
                </a:moveTo>
                <a:cubicBezTo>
                  <a:pt x="546100" y="141988"/>
                  <a:pt x="423851" y="0"/>
                  <a:pt x="273050" y="0"/>
                </a:cubicBezTo>
                <a:cubicBezTo>
                  <a:pt x="122249" y="0"/>
                  <a:pt x="0" y="141988"/>
                  <a:pt x="0" y="317137"/>
                </a:cubicBezTo>
                <a:cubicBezTo>
                  <a:pt x="0" y="317137"/>
                  <a:pt x="544276" y="317952"/>
                  <a:pt x="546100" y="317137"/>
                </a:cubicBezTo>
                <a:close/>
              </a:path>
            </a:pathLst>
          </a:custGeom>
          <a:solidFill>
            <a:srgbClr val="0E419C"/>
          </a:solidFill>
        </p:spPr>
        <p:txBody>
          <a:bodyPr lIns="127000" rIns="127000" rtlCol="0" anchor="ctr"/>
          <a:lstStyle/>
          <a:p>
            <a:pPr algn="l"/>
            <a:endParaRPr lang="en-US" sz="1100"/>
          </a:p>
        </p:txBody>
      </p:sp>
      <p:sp>
        <p:nvSpPr>
          <p:cNvPr id="76" name="TextBox 3"/>
          <p:cNvSpPr txBox="1"/>
          <p:nvPr/>
        </p:nvSpPr>
        <p:spPr>
          <a:xfrm>
            <a:off x="985520" y="420497"/>
            <a:ext cx="3532251" cy="622300"/>
          </a:xfrm>
          <a:prstGeom prst="rect">
            <a:avLst/>
          </a:prstGeom>
        </p:spPr>
        <p:txBody>
          <a:bodyPr lIns="0" tIns="0" rIns="0" bIns="0" rtlCol="0" anchor="ctr">
            <a:spAutoFit/>
          </a:bodyPr>
          <a:lstStyle/>
          <a:p>
            <a:pPr algn="l" latinLnBrk="1">
              <a:lnSpc>
                <a:spcPct val="116199"/>
              </a:lnSpc>
            </a:pPr>
            <a:r>
              <a:rPr lang="en-US" sz="2800">
                <a:solidFill>
                  <a:srgbClr val="3F3F3F"/>
                </a:solidFill>
                <a:latin typeface="Microsoft YaHei"/>
                <a:ea typeface="Microsoft YaHei"/>
              </a:rPr>
              <a:t>技术难点</a:t>
            </a:r>
            <a:endParaRPr lang="en-US" sz="1100"/>
          </a:p>
        </p:txBody>
      </p:sp>
      <p:sp>
        <p:nvSpPr>
          <p:cNvPr id="77" name="Freeform 4"/>
          <p:cNvSpPr/>
          <p:nvPr/>
        </p:nvSpPr>
        <p:spPr>
          <a:xfrm>
            <a:off x="5486479" y="3213254"/>
            <a:ext cx="573663" cy="947571"/>
          </a:xfrm>
          <a:custGeom>
            <a:avLst/>
            <a:gdLst/>
            <a:ahLst/>
            <a:cxnLst/>
            <a:rect l="l" t="t" r="r" b="b"/>
            <a:pathLst>
              <a:path w="573663" h="947571">
                <a:moveTo>
                  <a:pt x="216589" y="66422"/>
                </a:moveTo>
                <a:cubicBezTo>
                  <a:pt x="168587" y="66422"/>
                  <a:pt x="127979" y="107545"/>
                  <a:pt x="127979" y="159895"/>
                </a:cubicBezTo>
                <a:cubicBezTo>
                  <a:pt x="127979" y="189808"/>
                  <a:pt x="142749" y="215982"/>
                  <a:pt x="164903" y="230940"/>
                </a:cubicBezTo>
                <a:cubicBezTo>
                  <a:pt x="164903" y="230940"/>
                  <a:pt x="164903" y="230940"/>
                  <a:pt x="164903" y="167373"/>
                </a:cubicBezTo>
                <a:cubicBezTo>
                  <a:pt x="164903" y="167373"/>
                  <a:pt x="179665" y="115023"/>
                  <a:pt x="216589" y="115023"/>
                </a:cubicBezTo>
                <a:cubicBezTo>
                  <a:pt x="253516" y="115023"/>
                  <a:pt x="264594" y="178589"/>
                  <a:pt x="264594" y="178589"/>
                </a:cubicBezTo>
                <a:cubicBezTo>
                  <a:pt x="264594" y="178589"/>
                  <a:pt x="264594" y="178589"/>
                  <a:pt x="264594" y="234681"/>
                </a:cubicBezTo>
                <a:cubicBezTo>
                  <a:pt x="290432" y="219723"/>
                  <a:pt x="308904" y="189808"/>
                  <a:pt x="308904" y="159895"/>
                </a:cubicBezTo>
                <a:cubicBezTo>
                  <a:pt x="308904" y="107545"/>
                  <a:pt x="268286" y="66422"/>
                  <a:pt x="216589" y="66422"/>
                </a:cubicBezTo>
                <a:lnTo>
                  <a:pt x="216589" y="66422"/>
                </a:lnTo>
                <a:close/>
                <a:moveTo>
                  <a:pt x="215587" y="0"/>
                </a:moveTo>
                <a:cubicBezTo>
                  <a:pt x="303285" y="0"/>
                  <a:pt x="372714" y="69779"/>
                  <a:pt x="372714" y="157927"/>
                </a:cubicBezTo>
                <a:cubicBezTo>
                  <a:pt x="372714" y="227716"/>
                  <a:pt x="325201" y="286472"/>
                  <a:pt x="263090" y="304841"/>
                </a:cubicBezTo>
                <a:cubicBezTo>
                  <a:pt x="263090" y="304841"/>
                  <a:pt x="263090" y="304841"/>
                  <a:pt x="263090" y="470101"/>
                </a:cubicBezTo>
                <a:cubicBezTo>
                  <a:pt x="263090" y="470101"/>
                  <a:pt x="263090" y="470101"/>
                  <a:pt x="281356" y="470101"/>
                </a:cubicBezTo>
                <a:cubicBezTo>
                  <a:pt x="281356" y="470101"/>
                  <a:pt x="281356" y="470101"/>
                  <a:pt x="285006" y="378294"/>
                </a:cubicBezTo>
                <a:cubicBezTo>
                  <a:pt x="292326" y="370943"/>
                  <a:pt x="306921" y="367271"/>
                  <a:pt x="321540" y="367271"/>
                </a:cubicBezTo>
                <a:cubicBezTo>
                  <a:pt x="347139" y="370943"/>
                  <a:pt x="361735" y="381966"/>
                  <a:pt x="369053" y="392986"/>
                </a:cubicBezTo>
                <a:cubicBezTo>
                  <a:pt x="369053" y="392986"/>
                  <a:pt x="369053" y="392986"/>
                  <a:pt x="369053" y="495816"/>
                </a:cubicBezTo>
                <a:cubicBezTo>
                  <a:pt x="369053" y="495816"/>
                  <a:pt x="369053" y="495816"/>
                  <a:pt x="390970" y="495816"/>
                </a:cubicBezTo>
                <a:cubicBezTo>
                  <a:pt x="390970" y="495816"/>
                  <a:pt x="390970" y="495816"/>
                  <a:pt x="390970" y="403997"/>
                </a:cubicBezTo>
                <a:cubicBezTo>
                  <a:pt x="401928" y="400324"/>
                  <a:pt x="420206" y="400324"/>
                  <a:pt x="438483" y="407671"/>
                </a:cubicBezTo>
                <a:cubicBezTo>
                  <a:pt x="456740" y="415017"/>
                  <a:pt x="467699" y="433386"/>
                  <a:pt x="475019" y="444407"/>
                </a:cubicBezTo>
                <a:cubicBezTo>
                  <a:pt x="475019" y="444407"/>
                  <a:pt x="475019" y="444407"/>
                  <a:pt x="475019" y="536229"/>
                </a:cubicBezTo>
                <a:cubicBezTo>
                  <a:pt x="475019" y="536229"/>
                  <a:pt x="475019" y="536229"/>
                  <a:pt x="493274" y="536229"/>
                </a:cubicBezTo>
                <a:cubicBezTo>
                  <a:pt x="493274" y="536229"/>
                  <a:pt x="493274" y="536229"/>
                  <a:pt x="493274" y="455417"/>
                </a:cubicBezTo>
                <a:cubicBezTo>
                  <a:pt x="504253" y="451743"/>
                  <a:pt x="522509" y="455417"/>
                  <a:pt x="537128" y="470101"/>
                </a:cubicBezTo>
                <a:cubicBezTo>
                  <a:pt x="566363" y="492142"/>
                  <a:pt x="570024" y="536229"/>
                  <a:pt x="570024" y="536229"/>
                </a:cubicBezTo>
                <a:cubicBezTo>
                  <a:pt x="570024" y="536229"/>
                  <a:pt x="573662" y="815339"/>
                  <a:pt x="548087" y="881444"/>
                </a:cubicBezTo>
                <a:cubicBezTo>
                  <a:pt x="518871" y="947571"/>
                  <a:pt x="409248" y="940223"/>
                  <a:pt x="332519" y="940223"/>
                </a:cubicBezTo>
                <a:cubicBezTo>
                  <a:pt x="252121" y="940223"/>
                  <a:pt x="186353" y="929202"/>
                  <a:pt x="135202" y="833710"/>
                </a:cubicBezTo>
                <a:cubicBezTo>
                  <a:pt x="113275" y="796993"/>
                  <a:pt x="105963" y="723522"/>
                  <a:pt x="84036" y="657415"/>
                </a:cubicBezTo>
                <a:cubicBezTo>
                  <a:pt x="47502" y="558249"/>
                  <a:pt x="0" y="466439"/>
                  <a:pt x="0" y="466439"/>
                </a:cubicBezTo>
                <a:cubicBezTo>
                  <a:pt x="0" y="466439"/>
                  <a:pt x="25577" y="440732"/>
                  <a:pt x="69429" y="455417"/>
                </a:cubicBezTo>
                <a:cubicBezTo>
                  <a:pt x="113275" y="470101"/>
                  <a:pt x="164426" y="580290"/>
                  <a:pt x="164426" y="580290"/>
                </a:cubicBezTo>
                <a:cubicBezTo>
                  <a:pt x="164426" y="580290"/>
                  <a:pt x="164426" y="580290"/>
                  <a:pt x="164426" y="304841"/>
                </a:cubicBezTo>
                <a:cubicBezTo>
                  <a:pt x="102316" y="282798"/>
                  <a:pt x="62121" y="224042"/>
                  <a:pt x="62121" y="157927"/>
                </a:cubicBezTo>
                <a:cubicBezTo>
                  <a:pt x="62121" y="69779"/>
                  <a:pt x="131541" y="0"/>
                  <a:pt x="215587" y="0"/>
                </a:cubicBezTo>
                <a:lnTo>
                  <a:pt x="215587" y="0"/>
                </a:lnTo>
                <a:close/>
              </a:path>
            </a:pathLst>
          </a:custGeom>
          <a:solidFill>
            <a:srgbClr val="FFFFFF"/>
          </a:solidFill>
          <a:ln>
            <a:solidFill>
              <a:srgbClr val="FFFFFF"/>
            </a:solidFill>
            <a:prstDash val="solid"/>
            <a:miter/>
          </a:ln>
        </p:spPr>
        <p:txBody>
          <a:bodyPr lIns="127000" rIns="127000" rtlCol="0" anchor="ctr"/>
          <a:lstStyle/>
          <a:p>
            <a:pPr algn="l"/>
            <a:endParaRPr lang="en-US" sz="1100"/>
          </a:p>
        </p:txBody>
      </p:sp>
      <p:cxnSp>
        <p:nvCxnSpPr>
          <p:cNvPr id="78" name="Connector 5"/>
          <p:cNvCxnSpPr/>
          <p:nvPr/>
        </p:nvCxnSpPr>
        <p:spPr>
          <a:xfrm>
            <a:off x="1134110" y="1473200"/>
            <a:ext cx="689970" cy="0"/>
          </a:xfrm>
          <a:prstGeom prst="straightConnector1">
            <a:avLst/>
          </a:prstGeom>
          <a:solidFill>
            <a:srgbClr val="42464B"/>
          </a:solidFill>
          <a:ln w="25400">
            <a:solidFill>
              <a:srgbClr val="42464B"/>
            </a:solidFill>
            <a:prstDash val="solid"/>
            <a:headEnd type="none" w="med" len="med"/>
            <a:tailEnd type="none" w="med" len="med"/>
          </a:ln>
        </p:spPr>
      </p:cxnSp>
      <p:sp>
        <p:nvSpPr>
          <p:cNvPr id="79" name="TextBox 6"/>
          <p:cNvSpPr txBox="1"/>
          <p:nvPr/>
        </p:nvSpPr>
        <p:spPr>
          <a:xfrm>
            <a:off x="549851" y="1701117"/>
            <a:ext cx="3532250" cy="467692"/>
          </a:xfrm>
          <a:prstGeom prst="rect">
            <a:avLst/>
          </a:prstGeom>
        </p:spPr>
        <p:txBody>
          <a:bodyPr wrap="square" lIns="0" tIns="0" rIns="0" bIns="0" rtlCol="0" anchor="ctr">
            <a:spAutoFit/>
          </a:bodyPr>
          <a:lstStyle/>
          <a:p>
            <a:pPr algn="l" latinLnBrk="1">
              <a:lnSpc>
                <a:spcPct val="116199"/>
              </a:lnSpc>
            </a:pPr>
            <a:r>
              <a:rPr lang="en-US" sz="2800" b="1" dirty="0">
                <a:solidFill>
                  <a:srgbClr val="0E419C"/>
                </a:solidFill>
                <a:latin typeface="Microsoft YaHei"/>
                <a:ea typeface="Microsoft YaHei"/>
              </a:rPr>
              <a:t>01.platform的产生</a:t>
            </a:r>
            <a:endParaRPr lang="en-US" sz="1400" dirty="0"/>
          </a:p>
        </p:txBody>
      </p:sp>
      <p:sp>
        <p:nvSpPr>
          <p:cNvPr id="80" name="TextBox 7"/>
          <p:cNvSpPr txBox="1"/>
          <p:nvPr/>
        </p:nvSpPr>
        <p:spPr>
          <a:xfrm>
            <a:off x="368300" y="2377931"/>
            <a:ext cx="4045156" cy="3187732"/>
          </a:xfrm>
          <a:prstGeom prst="rect">
            <a:avLst/>
          </a:prstGeom>
        </p:spPr>
        <p:txBody>
          <a:bodyPr wrap="square" lIns="0" tIns="0" rIns="0" bIns="0" rtlCol="0" anchor="ctr">
            <a:spAutoFit/>
          </a:bodyPr>
          <a:lstStyle/>
          <a:p>
            <a:pPr latinLnBrk="1">
              <a:lnSpc>
                <a:spcPct val="116199"/>
              </a:lnSpc>
            </a:pPr>
            <a:r>
              <a:rPr lang="en-US" dirty="0" err="1">
                <a:solidFill>
                  <a:srgbClr val="42464B"/>
                </a:solidFill>
                <a:latin typeface="Microsoft YaHei"/>
                <a:ea typeface="Microsoft YaHei"/>
              </a:rPr>
              <a:t>游戏中，人物对象踩踏的实体为木板平台，我们</a:t>
            </a:r>
            <a:r>
              <a:rPr lang="zh-CN" altLang="en-US" dirty="0">
                <a:solidFill>
                  <a:srgbClr val="42464B"/>
                </a:solidFill>
                <a:latin typeface="Microsoft YaHei"/>
                <a:ea typeface="Microsoft YaHei"/>
              </a:rPr>
              <a:t>使</a:t>
            </a:r>
            <a:r>
              <a:rPr lang="en-US" dirty="0" err="1">
                <a:solidFill>
                  <a:srgbClr val="42464B"/>
                </a:solidFill>
                <a:latin typeface="Microsoft YaHei"/>
                <a:ea typeface="Microsoft YaHei"/>
              </a:rPr>
              <a:t>用Math库提供的Random函数生成一定数量范围的平台块数，然后拼接在一起，中间用一段空白的无实体空间隔开</a:t>
            </a:r>
            <a:r>
              <a:rPr lang="zh-CN" altLang="en-US" dirty="0">
                <a:solidFill>
                  <a:srgbClr val="42464B"/>
                </a:solidFill>
                <a:latin typeface="Microsoft YaHei"/>
                <a:ea typeface="Microsoft YaHei"/>
              </a:rPr>
              <a:t>。</a:t>
            </a:r>
            <a:r>
              <a:rPr lang="en-US" dirty="0" err="1">
                <a:solidFill>
                  <a:srgbClr val="42464B"/>
                </a:solidFill>
                <a:latin typeface="Microsoft YaHei"/>
                <a:ea typeface="Microsoft YaHei"/>
              </a:rPr>
              <a:t>这里的“木板”会在我指定的地方被</a:t>
            </a:r>
            <a:r>
              <a:rPr lang="zh-CN" altLang="en-US" dirty="0">
                <a:solidFill>
                  <a:srgbClr val="42464B"/>
                </a:solidFill>
                <a:latin typeface="Microsoft YaHei"/>
                <a:ea typeface="Microsoft YaHei"/>
              </a:rPr>
              <a:t>随机</a:t>
            </a:r>
            <a:r>
              <a:rPr lang="en-US" dirty="0">
                <a:solidFill>
                  <a:srgbClr val="42464B"/>
                </a:solidFill>
                <a:latin typeface="Microsoft YaHei"/>
                <a:ea typeface="Microsoft YaHei"/>
              </a:rPr>
              <a:t>创建，指定的地方需要监听实体的x坐标在窗口中的实时情况。为了优化游戏的性能，也会在木块消失的时候被销毁。</a:t>
            </a:r>
            <a:r>
              <a:rPr lang="en-US" altLang="zh-TW" sz="1400" dirty="0">
                <a:solidFill>
                  <a:srgbClr val="42464B"/>
                </a:solidFill>
                <a:latin typeface="Microsoft YaHei"/>
                <a:ea typeface="Microsoft YaHei"/>
              </a:rPr>
              <a:t> </a:t>
            </a:r>
            <a:r>
              <a:rPr lang="en-US" altLang="zh-TW" dirty="0" err="1">
                <a:solidFill>
                  <a:srgbClr val="42464B"/>
                </a:solidFill>
                <a:latin typeface="Microsoft YaHei"/>
                <a:ea typeface="Microsoft YaHei"/>
              </a:rPr>
              <a:t>人物掉落后，会设置另外的碰撞检测</a:t>
            </a:r>
            <a:r>
              <a:rPr lang="en-US" altLang="zh-TW" dirty="0">
                <a:solidFill>
                  <a:srgbClr val="42464B"/>
                </a:solidFill>
                <a:latin typeface="Microsoft YaHei"/>
                <a:ea typeface="Microsoft YaHei"/>
              </a:rPr>
              <a:t>，</a:t>
            </a:r>
            <a:r>
              <a:rPr lang="zh-CN" altLang="en-US" dirty="0">
                <a:solidFill>
                  <a:srgbClr val="42464B"/>
                </a:solidFill>
                <a:latin typeface="Microsoft YaHei"/>
                <a:ea typeface="Microsoft YaHei"/>
              </a:rPr>
              <a:t>表示</a:t>
            </a:r>
            <a:r>
              <a:rPr lang="en-US" altLang="zh-TW" dirty="0" err="1">
                <a:solidFill>
                  <a:srgbClr val="42464B"/>
                </a:solidFill>
                <a:latin typeface="Microsoft YaHei"/>
                <a:ea typeface="Microsoft YaHei"/>
              </a:rPr>
              <a:t>人物已经“死亡</a:t>
            </a:r>
            <a:r>
              <a:rPr lang="en-US" altLang="zh-TW" dirty="0">
                <a:solidFill>
                  <a:srgbClr val="42464B"/>
                </a:solidFill>
                <a:latin typeface="Microsoft YaHei"/>
                <a:ea typeface="Microsoft YaHei"/>
              </a:rPr>
              <a:t>”。 </a:t>
            </a:r>
            <a:endParaRPr lang="en-US" dirty="0">
              <a:solidFill>
                <a:srgbClr val="42464B"/>
              </a:solidFill>
              <a:latin typeface="Microsoft YaHei"/>
              <a:ea typeface="Microsoft YaHei"/>
            </a:endParaRPr>
          </a:p>
        </p:txBody>
      </p:sp>
      <p:cxnSp>
        <p:nvCxnSpPr>
          <p:cNvPr id="84" name="Connector 11"/>
          <p:cNvCxnSpPr/>
          <p:nvPr/>
        </p:nvCxnSpPr>
        <p:spPr>
          <a:xfrm>
            <a:off x="9837039" y="1473200"/>
            <a:ext cx="689970" cy="0"/>
          </a:xfrm>
          <a:prstGeom prst="straightConnector1">
            <a:avLst/>
          </a:prstGeom>
          <a:solidFill>
            <a:srgbClr val="42464B"/>
          </a:solidFill>
          <a:ln w="25400">
            <a:solidFill>
              <a:srgbClr val="42464B"/>
            </a:solidFill>
            <a:prstDash val="solid"/>
            <a:headEnd type="none" w="med" len="med"/>
            <a:tailEnd type="none" w="med" len="med"/>
          </a:ln>
        </p:spPr>
      </p:cxnSp>
      <p:sp>
        <p:nvSpPr>
          <p:cNvPr id="85" name="TextBox 12"/>
          <p:cNvSpPr txBox="1"/>
          <p:nvPr/>
        </p:nvSpPr>
        <p:spPr>
          <a:xfrm>
            <a:off x="7203966" y="1776651"/>
            <a:ext cx="3848112" cy="467692"/>
          </a:xfrm>
          <a:prstGeom prst="rect">
            <a:avLst/>
          </a:prstGeom>
        </p:spPr>
        <p:txBody>
          <a:bodyPr wrap="square" lIns="0" tIns="0" rIns="0" bIns="0" rtlCol="0" anchor="ctr">
            <a:spAutoFit/>
          </a:bodyPr>
          <a:lstStyle/>
          <a:p>
            <a:pPr algn="l" latinLnBrk="1">
              <a:lnSpc>
                <a:spcPct val="116199"/>
              </a:lnSpc>
            </a:pPr>
            <a:r>
              <a:rPr lang="en-US" sz="2800" b="1" dirty="0">
                <a:solidFill>
                  <a:srgbClr val="0E419C"/>
                </a:solidFill>
                <a:latin typeface="Microsoft YaHei"/>
                <a:ea typeface="Microsoft YaHei"/>
              </a:rPr>
              <a:t>02.实体对象之间的交互</a:t>
            </a:r>
            <a:endParaRPr lang="en-US" sz="1400" dirty="0"/>
          </a:p>
        </p:txBody>
      </p:sp>
      <p:sp>
        <p:nvSpPr>
          <p:cNvPr id="86" name="TextBox 13"/>
          <p:cNvSpPr txBox="1"/>
          <p:nvPr/>
        </p:nvSpPr>
        <p:spPr>
          <a:xfrm>
            <a:off x="7143546" y="2610151"/>
            <a:ext cx="3968953" cy="2871107"/>
          </a:xfrm>
          <a:prstGeom prst="rect">
            <a:avLst/>
          </a:prstGeom>
        </p:spPr>
        <p:txBody>
          <a:bodyPr wrap="square" lIns="0" tIns="0" rIns="0" bIns="0" rtlCol="0" anchor="ctr">
            <a:spAutoFit/>
          </a:bodyPr>
          <a:lstStyle/>
          <a:p>
            <a:pPr algn="l" latinLnBrk="1">
              <a:lnSpc>
                <a:spcPct val="116199"/>
              </a:lnSpc>
            </a:pPr>
            <a:r>
              <a:rPr lang="en-US" dirty="0">
                <a:solidFill>
                  <a:srgbClr val="42464B"/>
                </a:solidFill>
                <a:latin typeface="Microsoft YaHei"/>
                <a:ea typeface="Microsoft YaHei"/>
              </a:rPr>
              <a:t>实体之间交互动画需要特殊的定位才能达到效果，很多时候需要考虑边界值带来的影响。比如在设置实体的时候，如果碰撞检测实体刚好和原来实体重合，在多个实体拼接的情况下，则可能会导致人物无法移动，因为此时在实体连接处人物和实体之间已经检测到了实体碰撞。解决办法是设置更大的实体或者使用定位使位置发生小幅度偏移</a:t>
            </a:r>
            <a:endParaRPr lang="en-US" sz="1400" dirty="0"/>
          </a:p>
        </p:txBody>
      </p:sp>
      <p:cxnSp>
        <p:nvCxnSpPr>
          <p:cNvPr id="87" name="Connector 14"/>
          <p:cNvCxnSpPr/>
          <p:nvPr/>
        </p:nvCxnSpPr>
        <p:spPr>
          <a:xfrm>
            <a:off x="9837039" y="6424716"/>
            <a:ext cx="689970" cy="0"/>
          </a:xfrm>
          <a:prstGeom prst="straightConnector1">
            <a:avLst/>
          </a:prstGeom>
          <a:solidFill>
            <a:srgbClr val="42464B"/>
          </a:solidFill>
          <a:ln w="25400">
            <a:solidFill>
              <a:srgbClr val="42464B"/>
            </a:solidFill>
            <a:prstDash val="solid"/>
            <a:headEnd type="none" w="med" len="med"/>
            <a:tailEnd type="none" w="med" len="med"/>
          </a:ln>
        </p:spPr>
      </p:cxnSp>
      <p:sp>
        <p:nvSpPr>
          <p:cNvPr id="90" name="Freeform 17"/>
          <p:cNvSpPr/>
          <p:nvPr/>
        </p:nvSpPr>
        <p:spPr>
          <a:xfrm>
            <a:off x="4749823" y="2540023"/>
            <a:ext cx="2050761" cy="2310727"/>
          </a:xfrm>
          <a:custGeom>
            <a:avLst/>
            <a:gdLst/>
            <a:ahLst/>
            <a:cxnLst/>
            <a:rect l="l" t="t" r="r" b="b"/>
            <a:pathLst>
              <a:path w="2050761" h="2310727">
                <a:moveTo>
                  <a:pt x="2050761" y="1704172"/>
                </a:moveTo>
                <a:lnTo>
                  <a:pt x="1025380" y="2310727"/>
                </a:lnTo>
                <a:lnTo>
                  <a:pt x="0" y="1704172"/>
                </a:lnTo>
                <a:lnTo>
                  <a:pt x="0" y="606555"/>
                </a:lnTo>
                <a:lnTo>
                  <a:pt x="1025380" y="0"/>
                </a:lnTo>
                <a:lnTo>
                  <a:pt x="2050761" y="606555"/>
                </a:lnTo>
                <a:lnTo>
                  <a:pt x="2050761" y="1704172"/>
                </a:lnTo>
                <a:close/>
              </a:path>
            </a:pathLst>
          </a:custGeom>
          <a:solidFill>
            <a:srgbClr val="FFFFFF">
              <a:alpha val="0"/>
            </a:srgbClr>
          </a:solidFill>
          <a:ln w="12700">
            <a:solidFill>
              <a:srgbClr val="0E419C"/>
            </a:solidFill>
            <a:prstDash val="solid"/>
            <a:miter/>
          </a:ln>
        </p:spPr>
        <p:txBody>
          <a:bodyPr lIns="127000" rIns="127000" rtlCol="0" anchor="ctr"/>
          <a:lstStyle/>
          <a:p>
            <a:pPr algn="l"/>
            <a:endParaRPr lang="en-US" sz="11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1000"/>
                                        <p:tgtEl>
                                          <p:spTgt spid="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10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1000"/>
                                        <p:tgtEl>
                                          <p:spTgt spid="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1000"/>
                                        <p:tgtEl>
                                          <p:spTgt spid="7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1000"/>
                                        <p:tgtEl>
                                          <p:spTgt spid="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1000"/>
                                        <p:tgtEl>
                                          <p:spTgt spid="8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1000"/>
                                        <p:tgtEl>
                                          <p:spTgt spid="8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fade">
                                      <p:cBhvr>
                                        <p:cTn id="34" dur="1000"/>
                                        <p:tgtEl>
                                          <p:spTgt spid="8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fade">
                                      <p:cBhvr>
                                        <p:cTn id="37" dur="1000"/>
                                        <p:tgtEl>
                                          <p:spTgt spid="8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fade">
                                      <p:cBhvr>
                                        <p:cTn id="40"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P spid="77" grpId="0" animBg="1"/>
      <p:bldP spid="78" grpId="0" animBg="1"/>
      <p:bldP spid="79" grpId="0" animBg="1"/>
      <p:bldP spid="80" grpId="0" animBg="1"/>
      <p:bldP spid="84" grpId="0" animBg="1"/>
      <p:bldP spid="85" grpId="0" animBg="1"/>
      <p:bldP spid="86" grpId="0" animBg="1"/>
      <p:bldP spid="87" grpId="0" animBg="1"/>
      <p:bldP spid="9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Freeform 1"/>
          <p:cNvSpPr/>
          <p:nvPr/>
        </p:nvSpPr>
        <p:spPr>
          <a:xfrm>
            <a:off x="4876820" y="2667020"/>
            <a:ext cx="1798397" cy="2034381"/>
          </a:xfrm>
          <a:custGeom>
            <a:avLst/>
            <a:gdLst/>
            <a:ahLst/>
            <a:cxnLst/>
            <a:rect l="l" t="t" r="r" b="b"/>
            <a:pathLst>
              <a:path w="1798397" h="2034381">
                <a:moveTo>
                  <a:pt x="1798397" y="1500366"/>
                </a:moveTo>
                <a:lnTo>
                  <a:pt x="899198" y="2034382"/>
                </a:lnTo>
                <a:lnTo>
                  <a:pt x="0" y="1500366"/>
                </a:lnTo>
                <a:lnTo>
                  <a:pt x="0" y="534016"/>
                </a:lnTo>
                <a:lnTo>
                  <a:pt x="899198" y="0"/>
                </a:lnTo>
                <a:lnTo>
                  <a:pt x="1798397" y="534016"/>
                </a:lnTo>
                <a:lnTo>
                  <a:pt x="1798397" y="1500366"/>
                </a:lnTo>
                <a:close/>
              </a:path>
            </a:pathLst>
          </a:custGeom>
          <a:solidFill>
            <a:srgbClr val="0E419C"/>
          </a:solidFill>
        </p:spPr>
        <p:txBody>
          <a:bodyPr lIns="127000" rIns="127000" rtlCol="0" anchor="ctr"/>
          <a:lstStyle/>
          <a:p>
            <a:pPr algn="l"/>
            <a:endParaRPr lang="en-US" sz="1100"/>
          </a:p>
        </p:txBody>
      </p:sp>
      <p:sp>
        <p:nvSpPr>
          <p:cNvPr id="75" name="Freeform 2"/>
          <p:cNvSpPr/>
          <p:nvPr/>
        </p:nvSpPr>
        <p:spPr>
          <a:xfrm rot="5400000">
            <a:off x="444467" y="584156"/>
            <a:ext cx="546099" cy="317952"/>
          </a:xfrm>
          <a:custGeom>
            <a:avLst/>
            <a:gdLst/>
            <a:ahLst/>
            <a:cxnLst/>
            <a:rect l="l" t="t" r="r" b="b"/>
            <a:pathLst>
              <a:path w="546099" h="317952">
                <a:moveTo>
                  <a:pt x="546100" y="317137"/>
                </a:moveTo>
                <a:cubicBezTo>
                  <a:pt x="546100" y="141988"/>
                  <a:pt x="423851" y="0"/>
                  <a:pt x="273050" y="0"/>
                </a:cubicBezTo>
                <a:cubicBezTo>
                  <a:pt x="122249" y="0"/>
                  <a:pt x="0" y="141988"/>
                  <a:pt x="0" y="317137"/>
                </a:cubicBezTo>
                <a:cubicBezTo>
                  <a:pt x="0" y="317137"/>
                  <a:pt x="544276" y="317952"/>
                  <a:pt x="546100" y="317137"/>
                </a:cubicBezTo>
                <a:close/>
              </a:path>
            </a:pathLst>
          </a:custGeom>
          <a:solidFill>
            <a:srgbClr val="0E419C"/>
          </a:solidFill>
        </p:spPr>
        <p:txBody>
          <a:bodyPr lIns="127000" rIns="127000" rtlCol="0" anchor="ctr"/>
          <a:lstStyle/>
          <a:p>
            <a:pPr algn="l"/>
            <a:endParaRPr lang="en-US" sz="1100"/>
          </a:p>
        </p:txBody>
      </p:sp>
      <p:sp>
        <p:nvSpPr>
          <p:cNvPr id="76" name="TextBox 3"/>
          <p:cNvSpPr txBox="1"/>
          <p:nvPr/>
        </p:nvSpPr>
        <p:spPr>
          <a:xfrm>
            <a:off x="985520" y="420497"/>
            <a:ext cx="3532251" cy="622300"/>
          </a:xfrm>
          <a:prstGeom prst="rect">
            <a:avLst/>
          </a:prstGeom>
        </p:spPr>
        <p:txBody>
          <a:bodyPr lIns="0" tIns="0" rIns="0" bIns="0" rtlCol="0" anchor="ctr">
            <a:spAutoFit/>
          </a:bodyPr>
          <a:lstStyle/>
          <a:p>
            <a:pPr algn="l" latinLnBrk="1">
              <a:lnSpc>
                <a:spcPct val="116199"/>
              </a:lnSpc>
            </a:pPr>
            <a:r>
              <a:rPr lang="en-US" sz="2800">
                <a:solidFill>
                  <a:srgbClr val="3F3F3F"/>
                </a:solidFill>
                <a:latin typeface="Microsoft YaHei"/>
                <a:ea typeface="Microsoft YaHei"/>
              </a:rPr>
              <a:t>技术难点</a:t>
            </a:r>
            <a:endParaRPr lang="en-US" sz="1100"/>
          </a:p>
        </p:txBody>
      </p:sp>
      <p:sp>
        <p:nvSpPr>
          <p:cNvPr id="77" name="Freeform 4"/>
          <p:cNvSpPr/>
          <p:nvPr/>
        </p:nvSpPr>
        <p:spPr>
          <a:xfrm>
            <a:off x="5486479" y="3213254"/>
            <a:ext cx="573663" cy="947571"/>
          </a:xfrm>
          <a:custGeom>
            <a:avLst/>
            <a:gdLst/>
            <a:ahLst/>
            <a:cxnLst/>
            <a:rect l="l" t="t" r="r" b="b"/>
            <a:pathLst>
              <a:path w="573663" h="947571">
                <a:moveTo>
                  <a:pt x="216589" y="66422"/>
                </a:moveTo>
                <a:cubicBezTo>
                  <a:pt x="168587" y="66422"/>
                  <a:pt x="127979" y="107545"/>
                  <a:pt x="127979" y="159895"/>
                </a:cubicBezTo>
                <a:cubicBezTo>
                  <a:pt x="127979" y="189808"/>
                  <a:pt x="142749" y="215982"/>
                  <a:pt x="164903" y="230940"/>
                </a:cubicBezTo>
                <a:cubicBezTo>
                  <a:pt x="164903" y="230940"/>
                  <a:pt x="164903" y="230940"/>
                  <a:pt x="164903" y="167373"/>
                </a:cubicBezTo>
                <a:cubicBezTo>
                  <a:pt x="164903" y="167373"/>
                  <a:pt x="179665" y="115023"/>
                  <a:pt x="216589" y="115023"/>
                </a:cubicBezTo>
                <a:cubicBezTo>
                  <a:pt x="253516" y="115023"/>
                  <a:pt x="264594" y="178589"/>
                  <a:pt x="264594" y="178589"/>
                </a:cubicBezTo>
                <a:cubicBezTo>
                  <a:pt x="264594" y="178589"/>
                  <a:pt x="264594" y="178589"/>
                  <a:pt x="264594" y="234681"/>
                </a:cubicBezTo>
                <a:cubicBezTo>
                  <a:pt x="290432" y="219723"/>
                  <a:pt x="308904" y="189808"/>
                  <a:pt x="308904" y="159895"/>
                </a:cubicBezTo>
                <a:cubicBezTo>
                  <a:pt x="308904" y="107545"/>
                  <a:pt x="268286" y="66422"/>
                  <a:pt x="216589" y="66422"/>
                </a:cubicBezTo>
                <a:lnTo>
                  <a:pt x="216589" y="66422"/>
                </a:lnTo>
                <a:close/>
                <a:moveTo>
                  <a:pt x="215587" y="0"/>
                </a:moveTo>
                <a:cubicBezTo>
                  <a:pt x="303285" y="0"/>
                  <a:pt x="372714" y="69779"/>
                  <a:pt x="372714" y="157927"/>
                </a:cubicBezTo>
                <a:cubicBezTo>
                  <a:pt x="372714" y="227716"/>
                  <a:pt x="325201" y="286472"/>
                  <a:pt x="263090" y="304841"/>
                </a:cubicBezTo>
                <a:cubicBezTo>
                  <a:pt x="263090" y="304841"/>
                  <a:pt x="263090" y="304841"/>
                  <a:pt x="263090" y="470101"/>
                </a:cubicBezTo>
                <a:cubicBezTo>
                  <a:pt x="263090" y="470101"/>
                  <a:pt x="263090" y="470101"/>
                  <a:pt x="281356" y="470101"/>
                </a:cubicBezTo>
                <a:cubicBezTo>
                  <a:pt x="281356" y="470101"/>
                  <a:pt x="281356" y="470101"/>
                  <a:pt x="285006" y="378294"/>
                </a:cubicBezTo>
                <a:cubicBezTo>
                  <a:pt x="292326" y="370943"/>
                  <a:pt x="306921" y="367271"/>
                  <a:pt x="321540" y="367271"/>
                </a:cubicBezTo>
                <a:cubicBezTo>
                  <a:pt x="347139" y="370943"/>
                  <a:pt x="361735" y="381966"/>
                  <a:pt x="369053" y="392986"/>
                </a:cubicBezTo>
                <a:cubicBezTo>
                  <a:pt x="369053" y="392986"/>
                  <a:pt x="369053" y="392986"/>
                  <a:pt x="369053" y="495816"/>
                </a:cubicBezTo>
                <a:cubicBezTo>
                  <a:pt x="369053" y="495816"/>
                  <a:pt x="369053" y="495816"/>
                  <a:pt x="390970" y="495816"/>
                </a:cubicBezTo>
                <a:cubicBezTo>
                  <a:pt x="390970" y="495816"/>
                  <a:pt x="390970" y="495816"/>
                  <a:pt x="390970" y="403997"/>
                </a:cubicBezTo>
                <a:cubicBezTo>
                  <a:pt x="401928" y="400324"/>
                  <a:pt x="420206" y="400324"/>
                  <a:pt x="438483" y="407671"/>
                </a:cubicBezTo>
                <a:cubicBezTo>
                  <a:pt x="456740" y="415017"/>
                  <a:pt x="467699" y="433386"/>
                  <a:pt x="475019" y="444407"/>
                </a:cubicBezTo>
                <a:cubicBezTo>
                  <a:pt x="475019" y="444407"/>
                  <a:pt x="475019" y="444407"/>
                  <a:pt x="475019" y="536229"/>
                </a:cubicBezTo>
                <a:cubicBezTo>
                  <a:pt x="475019" y="536229"/>
                  <a:pt x="475019" y="536229"/>
                  <a:pt x="493274" y="536229"/>
                </a:cubicBezTo>
                <a:cubicBezTo>
                  <a:pt x="493274" y="536229"/>
                  <a:pt x="493274" y="536229"/>
                  <a:pt x="493274" y="455417"/>
                </a:cubicBezTo>
                <a:cubicBezTo>
                  <a:pt x="504253" y="451743"/>
                  <a:pt x="522509" y="455417"/>
                  <a:pt x="537128" y="470101"/>
                </a:cubicBezTo>
                <a:cubicBezTo>
                  <a:pt x="566363" y="492142"/>
                  <a:pt x="570024" y="536229"/>
                  <a:pt x="570024" y="536229"/>
                </a:cubicBezTo>
                <a:cubicBezTo>
                  <a:pt x="570024" y="536229"/>
                  <a:pt x="573662" y="815339"/>
                  <a:pt x="548087" y="881444"/>
                </a:cubicBezTo>
                <a:cubicBezTo>
                  <a:pt x="518871" y="947571"/>
                  <a:pt x="409248" y="940223"/>
                  <a:pt x="332519" y="940223"/>
                </a:cubicBezTo>
                <a:cubicBezTo>
                  <a:pt x="252121" y="940223"/>
                  <a:pt x="186353" y="929202"/>
                  <a:pt x="135202" y="833710"/>
                </a:cubicBezTo>
                <a:cubicBezTo>
                  <a:pt x="113275" y="796993"/>
                  <a:pt x="105963" y="723522"/>
                  <a:pt x="84036" y="657415"/>
                </a:cubicBezTo>
                <a:cubicBezTo>
                  <a:pt x="47502" y="558249"/>
                  <a:pt x="0" y="466439"/>
                  <a:pt x="0" y="466439"/>
                </a:cubicBezTo>
                <a:cubicBezTo>
                  <a:pt x="0" y="466439"/>
                  <a:pt x="25577" y="440732"/>
                  <a:pt x="69429" y="455417"/>
                </a:cubicBezTo>
                <a:cubicBezTo>
                  <a:pt x="113275" y="470101"/>
                  <a:pt x="164426" y="580290"/>
                  <a:pt x="164426" y="580290"/>
                </a:cubicBezTo>
                <a:cubicBezTo>
                  <a:pt x="164426" y="580290"/>
                  <a:pt x="164426" y="580290"/>
                  <a:pt x="164426" y="304841"/>
                </a:cubicBezTo>
                <a:cubicBezTo>
                  <a:pt x="102316" y="282798"/>
                  <a:pt x="62121" y="224042"/>
                  <a:pt x="62121" y="157927"/>
                </a:cubicBezTo>
                <a:cubicBezTo>
                  <a:pt x="62121" y="69779"/>
                  <a:pt x="131541" y="0"/>
                  <a:pt x="215587" y="0"/>
                </a:cubicBezTo>
                <a:lnTo>
                  <a:pt x="215587" y="0"/>
                </a:lnTo>
                <a:close/>
              </a:path>
            </a:pathLst>
          </a:custGeom>
          <a:solidFill>
            <a:srgbClr val="FFFFFF"/>
          </a:solidFill>
          <a:ln>
            <a:solidFill>
              <a:srgbClr val="FFFFFF"/>
            </a:solidFill>
            <a:prstDash val="solid"/>
            <a:miter/>
          </a:ln>
        </p:spPr>
        <p:txBody>
          <a:bodyPr lIns="127000" rIns="127000" rtlCol="0" anchor="ctr"/>
          <a:lstStyle/>
          <a:p>
            <a:pPr algn="l"/>
            <a:endParaRPr lang="en-US" sz="1100"/>
          </a:p>
        </p:txBody>
      </p:sp>
      <p:cxnSp>
        <p:nvCxnSpPr>
          <p:cNvPr id="81" name="Connector 8"/>
          <p:cNvCxnSpPr/>
          <p:nvPr/>
        </p:nvCxnSpPr>
        <p:spPr>
          <a:xfrm>
            <a:off x="1130300" y="1410843"/>
            <a:ext cx="689970" cy="0"/>
          </a:xfrm>
          <a:prstGeom prst="straightConnector1">
            <a:avLst/>
          </a:prstGeom>
          <a:solidFill>
            <a:srgbClr val="42464B"/>
          </a:solidFill>
          <a:ln w="25400">
            <a:solidFill>
              <a:srgbClr val="42464B"/>
            </a:solidFill>
            <a:prstDash val="solid"/>
            <a:headEnd type="none" w="med" len="med"/>
            <a:tailEnd type="none" w="med" len="med"/>
          </a:ln>
        </p:spPr>
      </p:cxnSp>
      <p:sp>
        <p:nvSpPr>
          <p:cNvPr id="82" name="TextBox 9"/>
          <p:cNvSpPr txBox="1"/>
          <p:nvPr/>
        </p:nvSpPr>
        <p:spPr>
          <a:xfrm>
            <a:off x="871012" y="1668714"/>
            <a:ext cx="3011932" cy="467692"/>
          </a:xfrm>
          <a:prstGeom prst="rect">
            <a:avLst/>
          </a:prstGeom>
        </p:spPr>
        <p:txBody>
          <a:bodyPr lIns="0" tIns="0" rIns="0" bIns="0" rtlCol="0" anchor="ctr">
            <a:spAutoFit/>
          </a:bodyPr>
          <a:lstStyle/>
          <a:p>
            <a:pPr algn="l" latinLnBrk="1">
              <a:lnSpc>
                <a:spcPct val="116199"/>
              </a:lnSpc>
            </a:pPr>
            <a:r>
              <a:rPr lang="en-US" sz="2800" b="1" dirty="0">
                <a:solidFill>
                  <a:srgbClr val="0E419C"/>
                </a:solidFill>
                <a:latin typeface="Microsoft YaHei"/>
                <a:ea typeface="Microsoft YaHei"/>
              </a:rPr>
              <a:t>03.</a:t>
            </a:r>
            <a:r>
              <a:rPr lang="zh-CN" altLang="en-US" sz="2800" b="1" dirty="0">
                <a:solidFill>
                  <a:srgbClr val="0E419C"/>
                </a:solidFill>
                <a:latin typeface="Microsoft YaHei"/>
                <a:ea typeface="Microsoft YaHei"/>
              </a:rPr>
              <a:t>人物速度变快</a:t>
            </a:r>
            <a:endParaRPr lang="en-US" sz="1400" dirty="0"/>
          </a:p>
        </p:txBody>
      </p:sp>
      <p:sp>
        <p:nvSpPr>
          <p:cNvPr id="83" name="TextBox 10"/>
          <p:cNvSpPr txBox="1"/>
          <p:nvPr/>
        </p:nvSpPr>
        <p:spPr>
          <a:xfrm>
            <a:off x="368300" y="2540023"/>
            <a:ext cx="4149471" cy="2223814"/>
          </a:xfrm>
          <a:prstGeom prst="rect">
            <a:avLst/>
          </a:prstGeom>
        </p:spPr>
        <p:txBody>
          <a:bodyPr wrap="square" lIns="0" tIns="0" rIns="0" bIns="0" rtlCol="0" anchor="ctr">
            <a:spAutoFit/>
          </a:bodyPr>
          <a:lstStyle/>
          <a:p>
            <a:pPr algn="l" latinLnBrk="1">
              <a:lnSpc>
                <a:spcPct val="116199"/>
              </a:lnSpc>
            </a:pPr>
            <a:r>
              <a:rPr lang="zh-CN" altLang="en-US" dirty="0">
                <a:solidFill>
                  <a:srgbClr val="42464B"/>
                </a:solidFill>
                <a:latin typeface="Microsoft YaHei"/>
                <a:ea typeface="Microsoft YaHei"/>
              </a:rPr>
              <a:t>考虑到游戏进行到下一个阶段后难度的提升，我们对人物的速度上（玩家眼中人物的速度，实则上是木块向相反方向的移动）进行了提升，更加考验玩家的手眼协调能力。这里的难点是人物速度虽然加快了，但是碰撞实体的速度却不能设置为一直跟随人物以相同加速度前进。</a:t>
            </a:r>
            <a:endParaRPr lang="en-US" dirty="0">
              <a:solidFill>
                <a:srgbClr val="42464B"/>
              </a:solidFill>
              <a:latin typeface="Microsoft YaHei"/>
              <a:ea typeface="Microsoft YaHei"/>
            </a:endParaRPr>
          </a:p>
        </p:txBody>
      </p:sp>
      <p:cxnSp>
        <p:nvCxnSpPr>
          <p:cNvPr id="84" name="Connector 11"/>
          <p:cNvCxnSpPr/>
          <p:nvPr/>
        </p:nvCxnSpPr>
        <p:spPr>
          <a:xfrm>
            <a:off x="9837039" y="1410843"/>
            <a:ext cx="689970" cy="0"/>
          </a:xfrm>
          <a:prstGeom prst="straightConnector1">
            <a:avLst/>
          </a:prstGeom>
          <a:solidFill>
            <a:srgbClr val="42464B"/>
          </a:solidFill>
          <a:ln w="25400">
            <a:solidFill>
              <a:srgbClr val="42464B"/>
            </a:solidFill>
            <a:prstDash val="solid"/>
            <a:headEnd type="none" w="med" len="med"/>
            <a:tailEnd type="none" w="med" len="med"/>
          </a:ln>
        </p:spPr>
      </p:cxnSp>
      <p:cxnSp>
        <p:nvCxnSpPr>
          <p:cNvPr id="87" name="Connector 14"/>
          <p:cNvCxnSpPr/>
          <p:nvPr/>
        </p:nvCxnSpPr>
        <p:spPr>
          <a:xfrm>
            <a:off x="9837039" y="6424716"/>
            <a:ext cx="689970" cy="0"/>
          </a:xfrm>
          <a:prstGeom prst="straightConnector1">
            <a:avLst/>
          </a:prstGeom>
          <a:solidFill>
            <a:srgbClr val="42464B"/>
          </a:solidFill>
          <a:ln w="25400">
            <a:solidFill>
              <a:srgbClr val="42464B"/>
            </a:solidFill>
            <a:prstDash val="solid"/>
            <a:headEnd type="none" w="med" len="med"/>
            <a:tailEnd type="none" w="med" len="med"/>
          </a:ln>
        </p:spPr>
      </p:cxnSp>
      <p:sp>
        <p:nvSpPr>
          <p:cNvPr id="88" name="TextBox 15"/>
          <p:cNvSpPr txBox="1"/>
          <p:nvPr/>
        </p:nvSpPr>
        <p:spPr>
          <a:xfrm>
            <a:off x="6388100" y="1714012"/>
            <a:ext cx="4883559" cy="467692"/>
          </a:xfrm>
          <a:prstGeom prst="rect">
            <a:avLst/>
          </a:prstGeom>
        </p:spPr>
        <p:txBody>
          <a:bodyPr wrap="square" lIns="0" tIns="0" rIns="0" bIns="0" rtlCol="0" anchor="ctr">
            <a:spAutoFit/>
          </a:bodyPr>
          <a:lstStyle/>
          <a:p>
            <a:pPr algn="l" latinLnBrk="1">
              <a:lnSpc>
                <a:spcPct val="116199"/>
              </a:lnSpc>
            </a:pPr>
            <a:r>
              <a:rPr lang="en-US" sz="2800" b="1" dirty="0">
                <a:solidFill>
                  <a:srgbClr val="0E419C"/>
                </a:solidFill>
                <a:latin typeface="Microsoft YaHei"/>
                <a:ea typeface="Microsoft YaHei"/>
              </a:rPr>
              <a:t>04.</a:t>
            </a:r>
            <a:r>
              <a:rPr lang="zh-CN" altLang="en-US" sz="2800" b="1" dirty="0">
                <a:solidFill>
                  <a:srgbClr val="0E419C"/>
                </a:solidFill>
                <a:latin typeface="Microsoft YaHei"/>
                <a:ea typeface="Microsoft YaHei"/>
              </a:rPr>
              <a:t>人物重力对木块实体的影响</a:t>
            </a:r>
            <a:endParaRPr lang="en-US" sz="1400" dirty="0"/>
          </a:p>
        </p:txBody>
      </p:sp>
      <p:sp>
        <p:nvSpPr>
          <p:cNvPr id="89" name="TextBox 16"/>
          <p:cNvSpPr txBox="1"/>
          <p:nvPr/>
        </p:nvSpPr>
        <p:spPr>
          <a:xfrm>
            <a:off x="7150100" y="2858988"/>
            <a:ext cx="3721612" cy="1585883"/>
          </a:xfrm>
          <a:prstGeom prst="rect">
            <a:avLst/>
          </a:prstGeom>
        </p:spPr>
        <p:txBody>
          <a:bodyPr wrap="square" lIns="0" tIns="0" rIns="0" bIns="0" rtlCol="0" anchor="ctr">
            <a:spAutoFit/>
          </a:bodyPr>
          <a:lstStyle/>
          <a:p>
            <a:pPr algn="l" latinLnBrk="1">
              <a:lnSpc>
                <a:spcPct val="116199"/>
              </a:lnSpc>
            </a:pPr>
            <a:r>
              <a:rPr lang="zh-CN" altLang="en-US" dirty="0">
                <a:solidFill>
                  <a:srgbClr val="42464B"/>
                </a:solidFill>
                <a:latin typeface="Microsoft YaHei"/>
                <a:ea typeface="Microsoft YaHei"/>
              </a:rPr>
              <a:t>在人物向上跳起后下落的时候被赋予的重力在接触木块实体后会改变该实体</a:t>
            </a:r>
            <a:r>
              <a:rPr lang="en-US" altLang="zh-CN" dirty="0">
                <a:solidFill>
                  <a:srgbClr val="42464B"/>
                </a:solidFill>
                <a:latin typeface="Microsoft YaHei"/>
                <a:ea typeface="Microsoft YaHei"/>
              </a:rPr>
              <a:t>y</a:t>
            </a:r>
            <a:r>
              <a:rPr lang="zh-CN" altLang="en-US" dirty="0">
                <a:solidFill>
                  <a:srgbClr val="42464B"/>
                </a:solidFill>
                <a:latin typeface="Microsoft YaHei"/>
                <a:ea typeface="Microsoft YaHei"/>
              </a:rPr>
              <a:t>方向速度，使得木块由原来的静止状态变为运动，改变了原来的固定效果。</a:t>
            </a:r>
            <a:endParaRPr lang="en-US" sz="1400" dirty="0"/>
          </a:p>
        </p:txBody>
      </p:sp>
      <p:sp>
        <p:nvSpPr>
          <p:cNvPr id="90" name="Freeform 17"/>
          <p:cNvSpPr/>
          <p:nvPr/>
        </p:nvSpPr>
        <p:spPr>
          <a:xfrm>
            <a:off x="4749823" y="2540023"/>
            <a:ext cx="2050761" cy="2310727"/>
          </a:xfrm>
          <a:custGeom>
            <a:avLst/>
            <a:gdLst/>
            <a:ahLst/>
            <a:cxnLst/>
            <a:rect l="l" t="t" r="r" b="b"/>
            <a:pathLst>
              <a:path w="2050761" h="2310727">
                <a:moveTo>
                  <a:pt x="2050761" y="1704172"/>
                </a:moveTo>
                <a:lnTo>
                  <a:pt x="1025380" y="2310727"/>
                </a:lnTo>
                <a:lnTo>
                  <a:pt x="0" y="1704172"/>
                </a:lnTo>
                <a:lnTo>
                  <a:pt x="0" y="606555"/>
                </a:lnTo>
                <a:lnTo>
                  <a:pt x="1025380" y="0"/>
                </a:lnTo>
                <a:lnTo>
                  <a:pt x="2050761" y="606555"/>
                </a:lnTo>
                <a:lnTo>
                  <a:pt x="2050761" y="1704172"/>
                </a:lnTo>
                <a:close/>
              </a:path>
            </a:pathLst>
          </a:custGeom>
          <a:solidFill>
            <a:srgbClr val="FFFFFF">
              <a:alpha val="0"/>
            </a:srgbClr>
          </a:solidFill>
          <a:ln w="12700">
            <a:solidFill>
              <a:srgbClr val="0E419C"/>
            </a:solidFill>
            <a:prstDash val="solid"/>
            <a:miter/>
          </a:ln>
        </p:spPr>
        <p:txBody>
          <a:bodyPr lIns="127000" rIns="127000" rtlCol="0" anchor="ctr"/>
          <a:lstStyle/>
          <a:p>
            <a:pPr algn="l"/>
            <a:endParaRPr lang="en-US" sz="1100"/>
          </a:p>
        </p:txBody>
      </p:sp>
    </p:spTree>
    <p:extLst>
      <p:ext uri="{BB962C8B-B14F-4D97-AF65-F5344CB8AC3E}">
        <p14:creationId xmlns:p14="http://schemas.microsoft.com/office/powerpoint/2010/main" val="37501029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1000"/>
                                        <p:tgtEl>
                                          <p:spTgt spid="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10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1000"/>
                                        <p:tgtEl>
                                          <p:spTgt spid="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1000"/>
                                        <p:tgtEl>
                                          <p:spTgt spid="8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1000"/>
                                        <p:tgtEl>
                                          <p:spTgt spid="8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1000"/>
                                        <p:tgtEl>
                                          <p:spTgt spid="8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1000"/>
                                        <p:tgtEl>
                                          <p:spTgt spid="8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1000"/>
                                        <p:tgtEl>
                                          <p:spTgt spid="8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1000"/>
                                        <p:tgtEl>
                                          <p:spTgt spid="8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fade">
                                      <p:cBhvr>
                                        <p:cTn id="37" dur="1000"/>
                                        <p:tgtEl>
                                          <p:spTgt spid="8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fade">
                                      <p:cBhvr>
                                        <p:cTn id="40"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P spid="77" grpId="0" animBg="1"/>
      <p:bldP spid="81" grpId="0" animBg="1"/>
      <p:bldP spid="82" grpId="0" animBg="1"/>
      <p:bldP spid="83" grpId="0" animBg="1"/>
      <p:bldP spid="84" grpId="0" animBg="1"/>
      <p:bldP spid="87" grpId="0" animBg="1"/>
      <p:bldP spid="88" grpId="0" animBg="1"/>
      <p:bldP spid="89"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Freeform 1"/>
          <p:cNvSpPr/>
          <p:nvPr/>
        </p:nvSpPr>
        <p:spPr>
          <a:xfrm rot="5400000">
            <a:off x="444470" y="596855"/>
            <a:ext cx="546099" cy="317952"/>
          </a:xfrm>
          <a:custGeom>
            <a:avLst/>
            <a:gdLst/>
            <a:ahLst/>
            <a:cxnLst/>
            <a:rect l="l" t="t" r="r" b="b"/>
            <a:pathLst>
              <a:path w="546099" h="317952">
                <a:moveTo>
                  <a:pt x="546099" y="317138"/>
                </a:moveTo>
                <a:cubicBezTo>
                  <a:pt x="546099" y="141988"/>
                  <a:pt x="423851" y="0"/>
                  <a:pt x="273049" y="0"/>
                </a:cubicBezTo>
                <a:cubicBezTo>
                  <a:pt x="122248" y="0"/>
                  <a:pt x="0" y="141988"/>
                  <a:pt x="0" y="317138"/>
                </a:cubicBezTo>
                <a:cubicBezTo>
                  <a:pt x="0" y="317138"/>
                  <a:pt x="544275" y="317952"/>
                  <a:pt x="546099" y="317138"/>
                </a:cubicBezTo>
                <a:close/>
              </a:path>
            </a:pathLst>
          </a:custGeom>
          <a:solidFill>
            <a:srgbClr val="0E419C"/>
          </a:solidFill>
        </p:spPr>
      </p:sp>
      <p:sp>
        <p:nvSpPr>
          <p:cNvPr id="92" name="TextBox 2"/>
          <p:cNvSpPr txBox="1"/>
          <p:nvPr/>
        </p:nvSpPr>
        <p:spPr>
          <a:xfrm>
            <a:off x="985579" y="498971"/>
            <a:ext cx="3532188" cy="528863"/>
          </a:xfrm>
          <a:prstGeom prst="rect">
            <a:avLst/>
          </a:prstGeom>
        </p:spPr>
        <p:txBody>
          <a:bodyPr lIns="0" tIns="0" rIns="0" bIns="0" rtlCol="0" anchor="ctr">
            <a:spAutoFit/>
          </a:bodyPr>
          <a:lstStyle/>
          <a:p>
            <a:pPr algn="l" latinLnBrk="1">
              <a:lnSpc>
                <a:spcPct val="116199"/>
              </a:lnSpc>
            </a:pPr>
            <a:r>
              <a:rPr lang="zh-CN" altLang="en-US" sz="3200" dirty="0"/>
              <a:t>难点的具体表现</a:t>
            </a:r>
            <a:endParaRPr lang="en-US" sz="3200" dirty="0"/>
          </a:p>
        </p:txBody>
      </p:sp>
      <p:sp>
        <p:nvSpPr>
          <p:cNvPr id="96" name="TextBox 6"/>
          <p:cNvSpPr txBox="1"/>
          <p:nvPr/>
        </p:nvSpPr>
        <p:spPr>
          <a:xfrm>
            <a:off x="583522" y="4067305"/>
            <a:ext cx="3532188" cy="334066"/>
          </a:xfrm>
          <a:prstGeom prst="rect">
            <a:avLst/>
          </a:prstGeom>
        </p:spPr>
        <p:txBody>
          <a:bodyPr wrap="square" lIns="0" tIns="0" rIns="0" bIns="0" rtlCol="0" anchor="ctr">
            <a:spAutoFit/>
          </a:bodyPr>
          <a:lstStyle/>
          <a:p>
            <a:pPr latinLnBrk="1">
              <a:lnSpc>
                <a:spcPct val="116199"/>
              </a:lnSpc>
            </a:pPr>
            <a:r>
              <a:rPr lang="en-US" sz="2000" b="1" dirty="0">
                <a:solidFill>
                  <a:srgbClr val="0E419C"/>
                </a:solidFill>
                <a:latin typeface="Microsoft YaHei"/>
                <a:ea typeface="Microsoft YaHei"/>
              </a:rPr>
              <a:t>01.</a:t>
            </a:r>
            <a:r>
              <a:rPr lang="zh-CN" altLang="en-US" sz="2000" b="1" dirty="0">
                <a:solidFill>
                  <a:srgbClr val="0E419C"/>
                </a:solidFill>
                <a:latin typeface="Microsoft YaHei"/>
                <a:ea typeface="Microsoft YaHei"/>
              </a:rPr>
              <a:t>人物重力对木块实体的影响</a:t>
            </a:r>
            <a:endParaRPr lang="en-US" sz="1100" dirty="0"/>
          </a:p>
        </p:txBody>
      </p:sp>
      <p:sp>
        <p:nvSpPr>
          <p:cNvPr id="97" name="TextBox 7"/>
          <p:cNvSpPr txBox="1"/>
          <p:nvPr/>
        </p:nvSpPr>
        <p:spPr>
          <a:xfrm>
            <a:off x="863587" y="4683593"/>
            <a:ext cx="2760266" cy="839525"/>
          </a:xfrm>
          <a:prstGeom prst="rect">
            <a:avLst/>
          </a:prstGeom>
        </p:spPr>
        <p:txBody>
          <a:bodyPr lIns="0" tIns="0" rIns="0" bIns="0" rtlCol="0" anchor="ctr">
            <a:spAutoFit/>
          </a:bodyPr>
          <a:lstStyle/>
          <a:p>
            <a:pPr algn="l" latinLnBrk="1">
              <a:lnSpc>
                <a:spcPct val="116199"/>
              </a:lnSpc>
            </a:pPr>
            <a:r>
              <a:rPr lang="zh-CN" altLang="en-US" sz="1600" dirty="0"/>
              <a:t>人物接触前和接触后的效果图，野怪是自动随机生成。在一定空间范围活动</a:t>
            </a:r>
            <a:endParaRPr lang="en-US" sz="1600" dirty="0"/>
          </a:p>
        </p:txBody>
      </p:sp>
      <p:sp>
        <p:nvSpPr>
          <p:cNvPr id="98" name="TextBox 8"/>
          <p:cNvSpPr txBox="1"/>
          <p:nvPr/>
        </p:nvSpPr>
        <p:spPr>
          <a:xfrm>
            <a:off x="4328223" y="4067305"/>
            <a:ext cx="2787452" cy="334066"/>
          </a:xfrm>
          <a:prstGeom prst="rect">
            <a:avLst/>
          </a:prstGeom>
        </p:spPr>
        <p:txBody>
          <a:bodyPr lIns="0" tIns="0" rIns="0" bIns="0" rtlCol="0" anchor="ctr">
            <a:spAutoFit/>
          </a:bodyPr>
          <a:lstStyle/>
          <a:p>
            <a:pPr latinLnBrk="1">
              <a:lnSpc>
                <a:spcPct val="116199"/>
              </a:lnSpc>
            </a:pPr>
            <a:r>
              <a:rPr lang="en-US" sz="2000" b="1" dirty="0">
                <a:solidFill>
                  <a:srgbClr val="0E419C"/>
                </a:solidFill>
                <a:latin typeface="Microsoft YaHei"/>
                <a:ea typeface="Microsoft YaHei"/>
              </a:rPr>
              <a:t>02.</a:t>
            </a:r>
            <a:r>
              <a:rPr lang="en-US" altLang="zh-TW" sz="2000" b="1" dirty="0">
                <a:solidFill>
                  <a:srgbClr val="0E419C"/>
                </a:solidFill>
                <a:latin typeface="Microsoft YaHei"/>
                <a:ea typeface="Microsoft YaHei"/>
              </a:rPr>
              <a:t> .</a:t>
            </a:r>
            <a:r>
              <a:rPr lang="en-US" altLang="zh-TW" sz="2000" b="1" dirty="0" err="1">
                <a:solidFill>
                  <a:srgbClr val="0E419C"/>
                </a:solidFill>
                <a:latin typeface="Microsoft YaHei"/>
                <a:ea typeface="Microsoft YaHei"/>
              </a:rPr>
              <a:t>platform的产生</a:t>
            </a:r>
            <a:endParaRPr lang="en-US" sz="1100" dirty="0"/>
          </a:p>
        </p:txBody>
      </p:sp>
      <p:sp>
        <p:nvSpPr>
          <p:cNvPr id="99" name="TextBox 9"/>
          <p:cNvSpPr txBox="1"/>
          <p:nvPr/>
        </p:nvSpPr>
        <p:spPr>
          <a:xfrm>
            <a:off x="4332543" y="4629869"/>
            <a:ext cx="2760266" cy="549959"/>
          </a:xfrm>
          <a:prstGeom prst="rect">
            <a:avLst/>
          </a:prstGeom>
        </p:spPr>
        <p:txBody>
          <a:bodyPr lIns="0" tIns="0" rIns="0" bIns="0" rtlCol="0" anchor="ctr">
            <a:spAutoFit/>
          </a:bodyPr>
          <a:lstStyle/>
          <a:p>
            <a:pPr algn="l" latinLnBrk="1">
              <a:lnSpc>
                <a:spcPct val="116199"/>
              </a:lnSpc>
            </a:pPr>
            <a:r>
              <a:rPr lang="zh-CN" altLang="en-US" sz="1600" dirty="0"/>
              <a:t>木块实体的随机产生和木块之间距离的范围内任意调整。</a:t>
            </a:r>
            <a:endParaRPr lang="en-US" sz="1600" dirty="0"/>
          </a:p>
        </p:txBody>
      </p:sp>
      <p:sp>
        <p:nvSpPr>
          <p:cNvPr id="100" name="TextBox 10"/>
          <p:cNvSpPr txBox="1"/>
          <p:nvPr/>
        </p:nvSpPr>
        <p:spPr>
          <a:xfrm>
            <a:off x="7797178" y="4076587"/>
            <a:ext cx="2787452" cy="334066"/>
          </a:xfrm>
          <a:prstGeom prst="rect">
            <a:avLst/>
          </a:prstGeom>
        </p:spPr>
        <p:txBody>
          <a:bodyPr lIns="0" tIns="0" rIns="0" bIns="0" rtlCol="0" anchor="ctr">
            <a:spAutoFit/>
          </a:bodyPr>
          <a:lstStyle/>
          <a:p>
            <a:pPr latinLnBrk="1">
              <a:lnSpc>
                <a:spcPct val="116199"/>
              </a:lnSpc>
            </a:pPr>
            <a:r>
              <a:rPr lang="en-US" sz="2000" b="1" dirty="0">
                <a:solidFill>
                  <a:srgbClr val="0E419C"/>
                </a:solidFill>
                <a:latin typeface="Microsoft YaHei"/>
                <a:ea typeface="Microsoft YaHei"/>
              </a:rPr>
              <a:t>03.</a:t>
            </a:r>
            <a:r>
              <a:rPr lang="zh-CN" altLang="en-US" sz="2000" b="1" dirty="0">
                <a:solidFill>
                  <a:srgbClr val="0E419C"/>
                </a:solidFill>
                <a:latin typeface="Microsoft YaHei"/>
                <a:ea typeface="Microsoft YaHei"/>
              </a:rPr>
              <a:t>人物速度变快</a:t>
            </a:r>
            <a:endParaRPr lang="en-US" sz="1100" dirty="0"/>
          </a:p>
        </p:txBody>
      </p:sp>
      <p:sp>
        <p:nvSpPr>
          <p:cNvPr id="101" name="TextBox 11"/>
          <p:cNvSpPr txBox="1"/>
          <p:nvPr/>
        </p:nvSpPr>
        <p:spPr>
          <a:xfrm>
            <a:off x="7801499" y="4639153"/>
            <a:ext cx="2760266" cy="549959"/>
          </a:xfrm>
          <a:prstGeom prst="rect">
            <a:avLst/>
          </a:prstGeom>
        </p:spPr>
        <p:txBody>
          <a:bodyPr lIns="0" tIns="0" rIns="0" bIns="0" rtlCol="0" anchor="ctr">
            <a:spAutoFit/>
          </a:bodyPr>
          <a:lstStyle/>
          <a:p>
            <a:pPr algn="l" latinLnBrk="1">
              <a:lnSpc>
                <a:spcPct val="116199"/>
              </a:lnSpc>
            </a:pPr>
            <a:r>
              <a:rPr lang="zh-CN" altLang="en-US" sz="1600" dirty="0"/>
              <a:t>人物速度的调整和木块的调整提升整个游戏的难度</a:t>
            </a:r>
            <a:endParaRPr lang="en-US" sz="1600" dirty="0"/>
          </a:p>
        </p:txBody>
      </p:sp>
      <p:pic>
        <p:nvPicPr>
          <p:cNvPr id="13" name="图片 12">
            <a:extLst>
              <a:ext uri="{FF2B5EF4-FFF2-40B4-BE49-F238E27FC236}">
                <a16:creationId xmlns:a16="http://schemas.microsoft.com/office/drawing/2014/main" id="{70E38C38-7427-42FF-A085-7893633468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5901" y="2051015"/>
            <a:ext cx="3104568" cy="1843066"/>
          </a:xfrm>
          <a:prstGeom prst="rect">
            <a:avLst/>
          </a:prstGeom>
        </p:spPr>
      </p:pic>
      <p:pic>
        <p:nvPicPr>
          <p:cNvPr id="3" name="图片 2">
            <a:extLst>
              <a:ext uri="{FF2B5EF4-FFF2-40B4-BE49-F238E27FC236}">
                <a16:creationId xmlns:a16="http://schemas.microsoft.com/office/drawing/2014/main" id="{1213920C-E38E-4AE6-9254-23C5AA3A09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598" y="2032931"/>
            <a:ext cx="3095665" cy="1843067"/>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10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1000"/>
                                        <p:tgtEl>
                                          <p:spTgt spid="9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fade">
                                      <p:cBhvr>
                                        <p:cTn id="16" dur="1000"/>
                                        <p:tgtEl>
                                          <p:spTgt spid="9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1000"/>
                                        <p:tgtEl>
                                          <p:spTgt spid="9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fade">
                                      <p:cBhvr>
                                        <p:cTn id="22" dur="1000"/>
                                        <p:tgtEl>
                                          <p:spTgt spid="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1000"/>
                                        <p:tgtEl>
                                          <p:spTgt spid="10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1"/>
                                        </p:tgtEl>
                                        <p:attrNameLst>
                                          <p:attrName>style.visibility</p:attrName>
                                        </p:attrNameLst>
                                      </p:cBhvr>
                                      <p:to>
                                        <p:strVal val="visible"/>
                                      </p:to>
                                    </p:set>
                                    <p:animEffect transition="in" filter="fade">
                                      <p:cBhvr>
                                        <p:cTn id="28"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6" grpId="0" animBg="1"/>
      <p:bldP spid="97" grpId="0" animBg="1"/>
      <p:bldP spid="98" grpId="0" animBg="1"/>
      <p:bldP spid="99" grpId="0" animBg="1"/>
      <p:bldP spid="100" grpId="0" animBg="1"/>
      <p:bldP spid="10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573</Words>
  <Application>Microsoft Office PowerPoint</Application>
  <PresentationFormat>自定义</PresentationFormat>
  <Paragraphs>72</Paragraphs>
  <Slides>11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YouYuan</vt:lpstr>
      <vt:lpstr>Microsoft YaHei</vt:lpstr>
      <vt:lpstr>Arial</vt:lpstr>
      <vt:lpstr>Calibri</vt:lpstr>
      <vt:lpstr>Impact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向 阳</cp:lastModifiedBy>
  <cp:revision>22</cp:revision>
  <dcterms:created xsi:type="dcterms:W3CDTF">2006-08-16T00:00:00Z</dcterms:created>
  <dcterms:modified xsi:type="dcterms:W3CDTF">2020-07-08T19:55:13Z</dcterms:modified>
</cp:coreProperties>
</file>