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1206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5218" y="-47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7289782"/>
            <a:ext cx="384048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151A8-0E78-4180-B9C1-0BC4945BAA61}"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115760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1A8-0E78-4180-B9C1-0BC4945BAA61}"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267627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52600"/>
            <a:ext cx="1104138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752600"/>
            <a:ext cx="3248406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1A8-0E78-4180-B9C1-0BC4945BAA61}"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168701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1A8-0E78-4180-B9C1-0BC4945BAA61}"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150856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206745"/>
            <a:ext cx="4416552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22029425"/>
            <a:ext cx="44165520" cy="7200898"/>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151A8-0E78-4180-B9C1-0BC4945BAA61}"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377767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151A8-0E78-4180-B9C1-0BC4945BAA61}"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154648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52603"/>
            <a:ext cx="441655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8069582"/>
            <a:ext cx="21662705"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2024360"/>
            <a:ext cx="21662705"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8069582"/>
            <a:ext cx="21769390"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2024360"/>
            <a:ext cx="2176939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151A8-0E78-4180-B9C1-0BC4945BAA61}"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95216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151A8-0E78-4180-B9C1-0BC4945BAA61}"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1802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151A8-0E78-4180-B9C1-0BC4945BAA61}"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371636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739642"/>
            <a:ext cx="2592324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EFF151A8-0E78-4180-B9C1-0BC4945BAA61}"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36737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739642"/>
            <a:ext cx="2592324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EFF151A8-0E78-4180-B9C1-0BC4945BAA61}"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52478-CDEF-48BD-943D-D3D7C3F40FDD}" type="slidenum">
              <a:rPr lang="en-US" smtClean="0"/>
              <a:t>‹#›</a:t>
            </a:fld>
            <a:endParaRPr lang="en-US"/>
          </a:p>
        </p:txBody>
      </p:sp>
    </p:spTree>
    <p:extLst>
      <p:ext uri="{BB962C8B-B14F-4D97-AF65-F5344CB8AC3E}">
        <p14:creationId xmlns:p14="http://schemas.microsoft.com/office/powerpoint/2010/main" val="276115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52603"/>
            <a:ext cx="441655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8763000"/>
            <a:ext cx="441655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0510482"/>
            <a:ext cx="1152144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EFF151A8-0E78-4180-B9C1-0BC4945BAA61}" type="datetimeFigureOut">
              <a:rPr lang="en-US" smtClean="0"/>
              <a:t>11/14/2022</a:t>
            </a:fld>
            <a:endParaRPr lang="en-US"/>
          </a:p>
        </p:txBody>
      </p:sp>
      <p:sp>
        <p:nvSpPr>
          <p:cNvPr id="5" name="Footer Placeholder 4"/>
          <p:cNvSpPr>
            <a:spLocks noGrp="1"/>
          </p:cNvSpPr>
          <p:nvPr>
            <p:ph type="ftr" sz="quarter" idx="3"/>
          </p:nvPr>
        </p:nvSpPr>
        <p:spPr>
          <a:xfrm>
            <a:off x="16962120" y="30510482"/>
            <a:ext cx="1728216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510482"/>
            <a:ext cx="1152144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4A752478-CDEF-48BD-943D-D3D7C3F40FDD}" type="slidenum">
              <a:rPr lang="en-US" smtClean="0"/>
              <a:t>‹#›</a:t>
            </a:fld>
            <a:endParaRPr lang="en-US"/>
          </a:p>
        </p:txBody>
      </p:sp>
    </p:spTree>
    <p:extLst>
      <p:ext uri="{BB962C8B-B14F-4D97-AF65-F5344CB8AC3E}">
        <p14:creationId xmlns:p14="http://schemas.microsoft.com/office/powerpoint/2010/main" val="2895562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E619F59-930D-CC45-9C78-B2A3B06F3E65}"/>
              </a:ext>
            </a:extLst>
          </p:cNvPr>
          <p:cNvSpPr txBox="1">
            <a:spLocks/>
          </p:cNvSpPr>
          <p:nvPr/>
        </p:nvSpPr>
        <p:spPr>
          <a:xfrm>
            <a:off x="7572647" y="16142"/>
            <a:ext cx="36061105" cy="3342372"/>
          </a:xfrm>
          <a:prstGeom prst="rect">
            <a:avLst/>
          </a:prstGeom>
        </p:spPr>
        <p:txBody>
          <a:bodyPr vert="horz" lIns="91440" tIns="45720" rIns="91440" bIns="45720" rtlCol="0" anchor="b">
            <a:noAutofit/>
          </a:bodyPr>
          <a:lstStyle>
            <a:lvl1pPr algn="ctr" defTabSz="3840480" rtl="0" eaLnBrk="1" latinLnBrk="0" hangingPunct="1">
              <a:lnSpc>
                <a:spcPct val="90000"/>
              </a:lnSpc>
              <a:spcBef>
                <a:spcPct val="0"/>
              </a:spcBef>
              <a:buNone/>
              <a:defRPr sz="25200" kern="1200">
                <a:solidFill>
                  <a:schemeClr val="tx1"/>
                </a:solidFill>
                <a:latin typeface="+mj-lt"/>
                <a:ea typeface="+mj-ea"/>
                <a:cs typeface="+mj-cs"/>
              </a:defRPr>
            </a:lvl1pPr>
          </a:lstStyle>
          <a:p>
            <a:pPr marL="0" marR="0" lvl="0" indent="0" algn="ctr" defTabSz="3840480" rtl="0" eaLnBrk="1" fontAlgn="auto" latinLnBrk="0" hangingPunct="1">
              <a:lnSpc>
                <a:spcPct val="90000"/>
              </a:lnSpc>
              <a:spcBef>
                <a:spcPct val="0"/>
              </a:spcBef>
              <a:spcAft>
                <a:spcPts val="0"/>
              </a:spcAft>
              <a:buClrTx/>
              <a:buSzTx/>
              <a:buFontTx/>
              <a:buNone/>
              <a:tabLst/>
              <a:defRPr/>
            </a:pPr>
            <a:r>
              <a:rPr kumimoji="0" lang="en-US" sz="9600" b="1" i="0" u="none" strike="noStrike" kern="1200" cap="none" spc="0" normalizeH="0" baseline="0" noProof="0" dirty="0">
                <a:ln>
                  <a:noFill/>
                </a:ln>
                <a:solidFill>
                  <a:sysClr val="windowText" lastClr="000000"/>
                </a:solidFill>
                <a:effectLst/>
                <a:uLnTx/>
                <a:uFillTx/>
                <a:latin typeface="Calibri Light"/>
                <a:ea typeface="+mj-ea"/>
                <a:cs typeface="+mj-cs"/>
              </a:rPr>
              <a:t>Honeybee and Wild Bee Flower Preferences in Agroecosystems of the Pacific Northwest</a:t>
            </a:r>
          </a:p>
        </p:txBody>
      </p:sp>
      <p:sp>
        <p:nvSpPr>
          <p:cNvPr id="14" name="TextBox 13">
            <a:extLst>
              <a:ext uri="{FF2B5EF4-FFF2-40B4-BE49-F238E27FC236}">
                <a16:creationId xmlns:a16="http://schemas.microsoft.com/office/drawing/2014/main" id="{DF84EF42-8CD4-F16F-F2CB-939E887E1C30}"/>
              </a:ext>
            </a:extLst>
          </p:cNvPr>
          <p:cNvSpPr txBox="1"/>
          <p:nvPr/>
        </p:nvSpPr>
        <p:spPr>
          <a:xfrm>
            <a:off x="21265314" y="3979643"/>
            <a:ext cx="8675771" cy="707886"/>
          </a:xfrm>
          <a:prstGeom prst="rect">
            <a:avLst/>
          </a:prstGeom>
          <a:noFill/>
        </p:spPr>
        <p:txBody>
          <a:bodyPr wrap="square">
            <a:spAutoFit/>
          </a:bodyPr>
          <a:lstStyle/>
          <a:p>
            <a:pPr algn="ctr"/>
            <a:r>
              <a:rPr lang="en-US" sz="4000" b="0" i="0" u="none" strike="noStrike" dirty="0">
                <a:solidFill>
                  <a:srgbClr val="000000"/>
                </a:solidFill>
                <a:effectLst/>
                <a:latin typeface="Arial" panose="020B0604020202020204" pitchFamily="34" charset="0"/>
              </a:rPr>
              <a:t>Jonathan Grabowski and Ty Laughlin</a:t>
            </a:r>
            <a:endParaRPr lang="en-US" sz="4000" dirty="0"/>
          </a:p>
        </p:txBody>
      </p:sp>
      <p:pic>
        <p:nvPicPr>
          <p:cNvPr id="15" name="Picture 14">
            <a:extLst>
              <a:ext uri="{FF2B5EF4-FFF2-40B4-BE49-F238E27FC236}">
                <a16:creationId xmlns:a16="http://schemas.microsoft.com/office/drawing/2014/main" id="{F462054E-0E33-7386-7DB9-4B756D89AD32}"/>
              </a:ext>
            </a:extLst>
          </p:cNvPr>
          <p:cNvPicPr>
            <a:picLocks noChangeAspect="1"/>
          </p:cNvPicPr>
          <p:nvPr/>
        </p:nvPicPr>
        <p:blipFill>
          <a:blip r:embed="rId2"/>
          <a:stretch>
            <a:fillRect/>
          </a:stretch>
        </p:blipFill>
        <p:spPr>
          <a:xfrm>
            <a:off x="45986700" y="16142"/>
            <a:ext cx="4869605" cy="5138122"/>
          </a:xfrm>
          <a:prstGeom prst="rect">
            <a:avLst/>
          </a:prstGeom>
        </p:spPr>
      </p:pic>
      <p:grpSp>
        <p:nvGrpSpPr>
          <p:cNvPr id="27" name="Group 26">
            <a:extLst>
              <a:ext uri="{FF2B5EF4-FFF2-40B4-BE49-F238E27FC236}">
                <a16:creationId xmlns:a16="http://schemas.microsoft.com/office/drawing/2014/main" id="{CF86F3D4-BF0C-AA47-9820-608AB307532B}"/>
              </a:ext>
            </a:extLst>
          </p:cNvPr>
          <p:cNvGrpSpPr/>
          <p:nvPr/>
        </p:nvGrpSpPr>
        <p:grpSpPr>
          <a:xfrm>
            <a:off x="44634150" y="27623126"/>
            <a:ext cx="5175718" cy="4266732"/>
            <a:chOff x="27101579" y="10748949"/>
            <a:chExt cx="11462799" cy="13911451"/>
          </a:xfrm>
        </p:grpSpPr>
        <p:sp>
          <p:nvSpPr>
            <p:cNvPr id="28" name="Rectangle 27">
              <a:extLst>
                <a:ext uri="{FF2B5EF4-FFF2-40B4-BE49-F238E27FC236}">
                  <a16:creationId xmlns:a16="http://schemas.microsoft.com/office/drawing/2014/main" id="{9E5A2E33-3280-0610-C94F-94E904590ACA}"/>
                </a:ext>
              </a:extLst>
            </p:cNvPr>
            <p:cNvSpPr/>
            <p:nvPr/>
          </p:nvSpPr>
          <p:spPr>
            <a:xfrm>
              <a:off x="27101579" y="10748949"/>
              <a:ext cx="11462799" cy="387407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References</a:t>
              </a:r>
              <a:endParaRPr lang="en-US" sz="6000" dirty="0"/>
            </a:p>
          </p:txBody>
        </p:sp>
        <p:sp>
          <p:nvSpPr>
            <p:cNvPr id="29" name="Rectangle 28">
              <a:extLst>
                <a:ext uri="{FF2B5EF4-FFF2-40B4-BE49-F238E27FC236}">
                  <a16:creationId xmlns:a16="http://schemas.microsoft.com/office/drawing/2014/main" id="{5CC9AC31-5C9B-2DD8-D290-CB770F92105C}"/>
                </a:ext>
              </a:extLst>
            </p:cNvPr>
            <p:cNvSpPr/>
            <p:nvPr/>
          </p:nvSpPr>
          <p:spPr>
            <a:xfrm>
              <a:off x="27115629" y="14621926"/>
              <a:ext cx="11448749" cy="1003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3000" dirty="0">
                <a:solidFill>
                  <a:schemeClr val="tx1"/>
                </a:solidFill>
              </a:endParaRPr>
            </a:p>
          </p:txBody>
        </p:sp>
      </p:grpSp>
      <p:grpSp>
        <p:nvGrpSpPr>
          <p:cNvPr id="30" name="Group 29">
            <a:extLst>
              <a:ext uri="{FF2B5EF4-FFF2-40B4-BE49-F238E27FC236}">
                <a16:creationId xmlns:a16="http://schemas.microsoft.com/office/drawing/2014/main" id="{612DCC95-2FD9-AEC9-4074-9F231C5D594D}"/>
              </a:ext>
            </a:extLst>
          </p:cNvPr>
          <p:cNvGrpSpPr/>
          <p:nvPr/>
        </p:nvGrpSpPr>
        <p:grpSpPr>
          <a:xfrm>
            <a:off x="34193424" y="5480147"/>
            <a:ext cx="15590867" cy="15547621"/>
            <a:chOff x="27101579" y="11087039"/>
            <a:chExt cx="11430000" cy="9605817"/>
          </a:xfrm>
        </p:grpSpPr>
        <p:sp>
          <p:nvSpPr>
            <p:cNvPr id="31" name="Rectangle 30">
              <a:extLst>
                <a:ext uri="{FF2B5EF4-FFF2-40B4-BE49-F238E27FC236}">
                  <a16:creationId xmlns:a16="http://schemas.microsoft.com/office/drawing/2014/main" id="{3F25A0EF-E84F-9A34-4695-48ABA0699230}"/>
                </a:ext>
              </a:extLst>
            </p:cNvPr>
            <p:cNvSpPr/>
            <p:nvPr/>
          </p:nvSpPr>
          <p:spPr>
            <a:xfrm>
              <a:off x="27101579" y="11087039"/>
              <a:ext cx="11430000" cy="69253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Results</a:t>
              </a:r>
              <a:endParaRPr lang="en-US" sz="7200" dirty="0"/>
            </a:p>
          </p:txBody>
        </p:sp>
        <p:sp>
          <p:nvSpPr>
            <p:cNvPr id="32" name="Rectangle 31">
              <a:extLst>
                <a:ext uri="{FF2B5EF4-FFF2-40B4-BE49-F238E27FC236}">
                  <a16:creationId xmlns:a16="http://schemas.microsoft.com/office/drawing/2014/main" id="{F1FF45B5-A1CE-639E-29C7-82B6B4D8AB22}"/>
                </a:ext>
              </a:extLst>
            </p:cNvPr>
            <p:cNvSpPr/>
            <p:nvPr/>
          </p:nvSpPr>
          <p:spPr>
            <a:xfrm>
              <a:off x="27101579" y="11779572"/>
              <a:ext cx="11430000" cy="8913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3200" dirty="0">
                <a:solidFill>
                  <a:schemeClr val="tx1"/>
                </a:solidFill>
              </a:endParaRPr>
            </a:p>
          </p:txBody>
        </p:sp>
      </p:grpSp>
      <p:grpSp>
        <p:nvGrpSpPr>
          <p:cNvPr id="33" name="Group 32">
            <a:extLst>
              <a:ext uri="{FF2B5EF4-FFF2-40B4-BE49-F238E27FC236}">
                <a16:creationId xmlns:a16="http://schemas.microsoft.com/office/drawing/2014/main" id="{BC7F78A6-321C-01CB-819B-82F197412794}"/>
              </a:ext>
            </a:extLst>
          </p:cNvPr>
          <p:cNvGrpSpPr/>
          <p:nvPr/>
        </p:nvGrpSpPr>
        <p:grpSpPr>
          <a:xfrm>
            <a:off x="34193423" y="21274249"/>
            <a:ext cx="15552547" cy="5974776"/>
            <a:chOff x="27101579" y="11087039"/>
            <a:chExt cx="11430000" cy="8657995"/>
          </a:xfrm>
        </p:grpSpPr>
        <p:sp>
          <p:nvSpPr>
            <p:cNvPr id="34" name="Rectangle 33">
              <a:extLst>
                <a:ext uri="{FF2B5EF4-FFF2-40B4-BE49-F238E27FC236}">
                  <a16:creationId xmlns:a16="http://schemas.microsoft.com/office/drawing/2014/main" id="{9BC6DB3E-AACD-FF7B-0CB4-38EAB61B308B}"/>
                </a:ext>
              </a:extLst>
            </p:cNvPr>
            <p:cNvSpPr/>
            <p:nvPr/>
          </p:nvSpPr>
          <p:spPr>
            <a:xfrm>
              <a:off x="27101579" y="11087039"/>
              <a:ext cx="11430000" cy="141721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Discussion</a:t>
              </a:r>
              <a:endParaRPr lang="en-US" dirty="0"/>
            </a:p>
          </p:txBody>
        </p:sp>
        <p:sp>
          <p:nvSpPr>
            <p:cNvPr id="35" name="Rectangle 34">
              <a:extLst>
                <a:ext uri="{FF2B5EF4-FFF2-40B4-BE49-F238E27FC236}">
                  <a16:creationId xmlns:a16="http://schemas.microsoft.com/office/drawing/2014/main" id="{5F9038AA-09AA-6E7A-35E8-9C4FBEED0F73}"/>
                </a:ext>
              </a:extLst>
            </p:cNvPr>
            <p:cNvSpPr/>
            <p:nvPr/>
          </p:nvSpPr>
          <p:spPr>
            <a:xfrm>
              <a:off x="27101579" y="12504253"/>
              <a:ext cx="11430000" cy="7240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39688" algn="just"/>
              <a:endParaRPr lang="en-US" sz="3000" dirty="0">
                <a:solidFill>
                  <a:schemeClr val="tx1"/>
                </a:solidFill>
              </a:endParaRPr>
            </a:p>
          </p:txBody>
        </p:sp>
      </p:grpSp>
      <p:grpSp>
        <p:nvGrpSpPr>
          <p:cNvPr id="36" name="Group 35">
            <a:extLst>
              <a:ext uri="{FF2B5EF4-FFF2-40B4-BE49-F238E27FC236}">
                <a16:creationId xmlns:a16="http://schemas.microsoft.com/office/drawing/2014/main" id="{671F3E12-DA8B-FFBB-923F-F9B305807375}"/>
              </a:ext>
            </a:extLst>
          </p:cNvPr>
          <p:cNvGrpSpPr/>
          <p:nvPr/>
        </p:nvGrpSpPr>
        <p:grpSpPr>
          <a:xfrm>
            <a:off x="16787841" y="5480150"/>
            <a:ext cx="17028721" cy="26446332"/>
            <a:chOff x="27101579" y="11087040"/>
            <a:chExt cx="11430000" cy="26011689"/>
          </a:xfrm>
        </p:grpSpPr>
        <p:sp>
          <p:nvSpPr>
            <p:cNvPr id="37" name="Rectangle 36">
              <a:extLst>
                <a:ext uri="{FF2B5EF4-FFF2-40B4-BE49-F238E27FC236}">
                  <a16:creationId xmlns:a16="http://schemas.microsoft.com/office/drawing/2014/main" id="{7AF996B3-739A-6AF1-28CD-8D244E1A0883}"/>
                </a:ext>
              </a:extLst>
            </p:cNvPr>
            <p:cNvSpPr/>
            <p:nvPr/>
          </p:nvSpPr>
          <p:spPr>
            <a:xfrm>
              <a:off x="27101579" y="12189525"/>
              <a:ext cx="11430000" cy="249092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marR="0" lvl="0" indent="-457200" algn="just" defTabSz="914400" eaLnBrk="1" fontAlgn="auto" latinLnBrk="0" hangingPunct="1">
                <a:lnSpc>
                  <a:spcPct val="100000"/>
                </a:lnSpc>
                <a:spcBef>
                  <a:spcPts val="0"/>
                </a:spcBef>
                <a:spcAft>
                  <a:spcPts val="0"/>
                </a:spcAft>
                <a:buClrTx/>
                <a:buSzTx/>
                <a:buFont typeface="Arial" charset="0"/>
                <a:buNone/>
                <a:tabLst/>
                <a:defRPr/>
              </a:pPr>
              <a:endParaRPr lang="en-GB" sz="3200" b="1" dirty="0">
                <a:solidFill>
                  <a:schemeClr val="tx1"/>
                </a:solidFill>
              </a:endParaRPr>
            </a:p>
          </p:txBody>
        </p:sp>
        <p:sp>
          <p:nvSpPr>
            <p:cNvPr id="38" name="Rectangle 37">
              <a:extLst>
                <a:ext uri="{FF2B5EF4-FFF2-40B4-BE49-F238E27FC236}">
                  <a16:creationId xmlns:a16="http://schemas.microsoft.com/office/drawing/2014/main" id="{F679F7BC-3725-5B1B-C1CD-2FCF25CB6AC9}"/>
                </a:ext>
              </a:extLst>
            </p:cNvPr>
            <p:cNvSpPr/>
            <p:nvPr/>
          </p:nvSpPr>
          <p:spPr>
            <a:xfrm>
              <a:off x="27101579" y="11087040"/>
              <a:ext cx="11430000" cy="11024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Materials and Methods</a:t>
              </a:r>
            </a:p>
          </p:txBody>
        </p:sp>
      </p:grpSp>
      <p:grpSp>
        <p:nvGrpSpPr>
          <p:cNvPr id="39" name="Group 38">
            <a:extLst>
              <a:ext uri="{FF2B5EF4-FFF2-40B4-BE49-F238E27FC236}">
                <a16:creationId xmlns:a16="http://schemas.microsoft.com/office/drawing/2014/main" id="{80AC4A43-97C9-714F-E5E2-5EB1CEB08388}"/>
              </a:ext>
            </a:extLst>
          </p:cNvPr>
          <p:cNvGrpSpPr/>
          <p:nvPr/>
        </p:nvGrpSpPr>
        <p:grpSpPr>
          <a:xfrm>
            <a:off x="1449902" y="5480147"/>
            <a:ext cx="15132230" cy="11132857"/>
            <a:chOff x="27101579" y="11087041"/>
            <a:chExt cx="11430000" cy="10733942"/>
          </a:xfrm>
        </p:grpSpPr>
        <p:sp>
          <p:nvSpPr>
            <p:cNvPr id="40" name="Rectangle 39">
              <a:extLst>
                <a:ext uri="{FF2B5EF4-FFF2-40B4-BE49-F238E27FC236}">
                  <a16:creationId xmlns:a16="http://schemas.microsoft.com/office/drawing/2014/main" id="{57A66E7F-C970-581C-D1EE-EF8506238007}"/>
                </a:ext>
              </a:extLst>
            </p:cNvPr>
            <p:cNvSpPr/>
            <p:nvPr/>
          </p:nvSpPr>
          <p:spPr>
            <a:xfrm>
              <a:off x="27101579" y="11087041"/>
              <a:ext cx="11430000" cy="108074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Abstract</a:t>
              </a:r>
              <a:endParaRPr lang="en-US" sz="7200" dirty="0"/>
            </a:p>
          </p:txBody>
        </p:sp>
        <p:sp>
          <p:nvSpPr>
            <p:cNvPr id="41" name="Rectangle 40">
              <a:extLst>
                <a:ext uri="{FF2B5EF4-FFF2-40B4-BE49-F238E27FC236}">
                  <a16:creationId xmlns:a16="http://schemas.microsoft.com/office/drawing/2014/main" id="{CD93342E-AAE9-B4F1-383D-D1286F51FCBF}"/>
                </a:ext>
              </a:extLst>
            </p:cNvPr>
            <p:cNvSpPr/>
            <p:nvPr/>
          </p:nvSpPr>
          <p:spPr>
            <a:xfrm>
              <a:off x="27101579" y="12167785"/>
              <a:ext cx="11430000" cy="9653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3000" dirty="0">
                <a:solidFill>
                  <a:schemeClr val="tx1"/>
                </a:solidFill>
              </a:endParaRPr>
            </a:p>
            <a:p>
              <a:pPr algn="just"/>
              <a:endParaRPr lang="en-US" sz="3000" b="1" dirty="0">
                <a:solidFill>
                  <a:schemeClr val="tx1"/>
                </a:solidFill>
              </a:endParaRPr>
            </a:p>
          </p:txBody>
        </p:sp>
      </p:grpSp>
      <p:sp>
        <p:nvSpPr>
          <p:cNvPr id="42" name="Rectangle 41">
            <a:extLst>
              <a:ext uri="{FF2B5EF4-FFF2-40B4-BE49-F238E27FC236}">
                <a16:creationId xmlns:a16="http://schemas.microsoft.com/office/drawing/2014/main" id="{4FC2AFBB-06DE-1734-93CD-9FF63FA414CF}"/>
              </a:ext>
            </a:extLst>
          </p:cNvPr>
          <p:cNvSpPr/>
          <p:nvPr/>
        </p:nvSpPr>
        <p:spPr>
          <a:xfrm>
            <a:off x="1396533" y="18035252"/>
            <a:ext cx="15185599" cy="13891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3300" dirty="0">
                <a:solidFill>
                  <a:schemeClr val="tx1"/>
                </a:solidFill>
                <a:latin typeface="Arial" panose="020B0604020202020204" pitchFamily="34" charset="0"/>
                <a:cs typeface="Arial" panose="020B0604020202020204" pitchFamily="34" charset="0"/>
              </a:rPr>
              <a:t>	Animal pollination is very important in the production of food for humans. Many of the commercially grown crops humans produce for food rely on animals, particularly insects, for pollination [3]. In fact, about two thirds of the world’s crops require animal pollination in order to be produced [3]. Agriculture in the Pacific Northwest is no different, where farmers rely on animal pollination in order to produce crops such as apples, berries, wine grapes, and nuts [6].</a:t>
            </a:r>
          </a:p>
          <a:p>
            <a:pPr algn="just"/>
            <a:r>
              <a:rPr lang="en-US" sz="3300" dirty="0">
                <a:solidFill>
                  <a:schemeClr val="tx1"/>
                </a:solidFill>
                <a:latin typeface="Arial" panose="020B0604020202020204" pitchFamily="34" charset="0"/>
                <a:cs typeface="Arial" panose="020B0604020202020204" pitchFamily="34" charset="0"/>
              </a:rPr>
              <a:t>	Agriculture is a very important part of the economies within the states of the Pacific Northwest region of the United States. Agriculture, within the states that compose the Pacific Northwest, makes up more than 13% of each state's economies [6]. Therefore, maintaining, if not increasing, crop yields is crucial to the livelihoods of many people within the Pacific Northwest. Pollinator declines, however, could threaten the agricultural component of the Pacific Northwest’s economy by decreasing crop yields, or even causing complete crop failures [2]. There is a relationship between decreased bee abundance and increased pollination deficits [5]. Pollination deficits occur when fruits are not produced as a result of a plant’s flowers not being pollinated. These pollination deficits are one of many causes of decreasing yields for farmers. As pollinator populations continue to decline, pollination deficits become even more significant to yields [5].</a:t>
            </a:r>
          </a:p>
          <a:p>
            <a:pPr algn="just"/>
            <a:r>
              <a:rPr lang="en-US" sz="3300" dirty="0">
                <a:solidFill>
                  <a:schemeClr val="tx1"/>
                </a:solidFill>
                <a:latin typeface="Arial" panose="020B0604020202020204" pitchFamily="34" charset="0"/>
                <a:cs typeface="Arial" panose="020B0604020202020204" pitchFamily="34" charset="0"/>
              </a:rPr>
              <a:t>	It has been found that increased bee abundance can result from increased floral availability [4]. Growing more flowers could increase bee abundance in farms within the Pacific Northwest, which in turn could lead to increased pollination, and increased yields, thus protecting the agricultural component of the Pacific Northwest’s economy. Therefore, farmers within the Pacific Northwest would stand to gain from understanding the relationships that bees and non-agricultural flowering species have with one another. With this information they could include more flowers on their farms, to foster larger pollinator populations.</a:t>
            </a:r>
          </a:p>
        </p:txBody>
      </p:sp>
      <p:sp>
        <p:nvSpPr>
          <p:cNvPr id="43" name="Rectangle 42">
            <a:extLst>
              <a:ext uri="{FF2B5EF4-FFF2-40B4-BE49-F238E27FC236}">
                <a16:creationId xmlns:a16="http://schemas.microsoft.com/office/drawing/2014/main" id="{A4510B2A-8136-2328-F024-C07BBCC54119}"/>
              </a:ext>
            </a:extLst>
          </p:cNvPr>
          <p:cNvSpPr/>
          <p:nvPr/>
        </p:nvSpPr>
        <p:spPr>
          <a:xfrm>
            <a:off x="1396185" y="16914344"/>
            <a:ext cx="15181925" cy="112090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Introduction</a:t>
            </a:r>
            <a:endParaRPr lang="en-US" sz="7200" dirty="0"/>
          </a:p>
        </p:txBody>
      </p:sp>
      <p:pic>
        <p:nvPicPr>
          <p:cNvPr id="44" name="Picture 43">
            <a:extLst>
              <a:ext uri="{FF2B5EF4-FFF2-40B4-BE49-F238E27FC236}">
                <a16:creationId xmlns:a16="http://schemas.microsoft.com/office/drawing/2014/main" id="{8A164934-9815-0C48-D7FF-ADD27FFAC877}"/>
              </a:ext>
            </a:extLst>
          </p:cNvPr>
          <p:cNvPicPr>
            <a:picLocks noChangeAspect="1"/>
          </p:cNvPicPr>
          <p:nvPr/>
        </p:nvPicPr>
        <p:blipFill>
          <a:blip r:embed="rId3"/>
          <a:stretch>
            <a:fillRect/>
          </a:stretch>
        </p:blipFill>
        <p:spPr>
          <a:xfrm>
            <a:off x="45713346" y="28841762"/>
            <a:ext cx="3017326" cy="3017326"/>
          </a:xfrm>
          <a:prstGeom prst="rect">
            <a:avLst/>
          </a:prstGeom>
        </p:spPr>
      </p:pic>
      <p:grpSp>
        <p:nvGrpSpPr>
          <p:cNvPr id="49" name="Group 48">
            <a:extLst>
              <a:ext uri="{FF2B5EF4-FFF2-40B4-BE49-F238E27FC236}">
                <a16:creationId xmlns:a16="http://schemas.microsoft.com/office/drawing/2014/main" id="{4740A100-AFE8-F2FF-1826-7E92636170CE}"/>
              </a:ext>
            </a:extLst>
          </p:cNvPr>
          <p:cNvGrpSpPr/>
          <p:nvPr/>
        </p:nvGrpSpPr>
        <p:grpSpPr>
          <a:xfrm>
            <a:off x="34193423" y="27623126"/>
            <a:ext cx="9945427" cy="4266732"/>
            <a:chOff x="27101579" y="10748949"/>
            <a:chExt cx="11462799" cy="13911451"/>
          </a:xfrm>
        </p:grpSpPr>
        <p:sp>
          <p:nvSpPr>
            <p:cNvPr id="50" name="Rectangle 49">
              <a:extLst>
                <a:ext uri="{FF2B5EF4-FFF2-40B4-BE49-F238E27FC236}">
                  <a16:creationId xmlns:a16="http://schemas.microsoft.com/office/drawing/2014/main" id="{1788CDCD-78AB-D155-DA7F-40FD443707ED}"/>
                </a:ext>
              </a:extLst>
            </p:cNvPr>
            <p:cNvSpPr/>
            <p:nvPr/>
          </p:nvSpPr>
          <p:spPr>
            <a:xfrm>
              <a:off x="27101579" y="10748949"/>
              <a:ext cx="11462799" cy="387407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Acknowledgements</a:t>
              </a:r>
              <a:endParaRPr lang="en-US" sz="6000" dirty="0"/>
            </a:p>
          </p:txBody>
        </p:sp>
        <p:sp>
          <p:nvSpPr>
            <p:cNvPr id="51" name="Rectangle 50">
              <a:extLst>
                <a:ext uri="{FF2B5EF4-FFF2-40B4-BE49-F238E27FC236}">
                  <a16:creationId xmlns:a16="http://schemas.microsoft.com/office/drawing/2014/main" id="{8C7DA48E-9418-96AD-00B4-79596F2CF735}"/>
                </a:ext>
              </a:extLst>
            </p:cNvPr>
            <p:cNvSpPr/>
            <p:nvPr/>
          </p:nvSpPr>
          <p:spPr>
            <a:xfrm>
              <a:off x="27115629" y="14621926"/>
              <a:ext cx="11448749" cy="1003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3000" dirty="0">
                  <a:solidFill>
                    <a:schemeClr val="tx1"/>
                  </a:solidFill>
                </a:rPr>
                <a:t>We would like to thank Dr. Cassey Hansen for her immense help in teaching us bioinformatics techniques to analyze our data. We would also like to thank the students of BIO247 for their assistance debugging our code. We would like to thank Elias H. Bloom for access to his data, so that we were able to complete our own analyses. </a:t>
              </a:r>
            </a:p>
          </p:txBody>
        </p:sp>
      </p:grpSp>
    </p:spTree>
    <p:extLst>
      <p:ext uri="{BB962C8B-B14F-4D97-AF65-F5344CB8AC3E}">
        <p14:creationId xmlns:p14="http://schemas.microsoft.com/office/powerpoint/2010/main" val="3936525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TotalTime>
  <Words>448</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 C. Laughlin</dc:creator>
  <cp:lastModifiedBy>Ty C. Laughlin</cp:lastModifiedBy>
  <cp:revision>2</cp:revision>
  <dcterms:created xsi:type="dcterms:W3CDTF">2022-11-14T21:06:23Z</dcterms:created>
  <dcterms:modified xsi:type="dcterms:W3CDTF">2022-11-15T02:05:12Z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b49abc7-59be-4d4c-a462-decca6d4dac9_Enabled">
    <vt:lpwstr>true</vt:lpwstr>
  </property>
  <property fmtid="{D5CDD505-2E9C-101B-9397-08002B2CF9AE}" pid="3" name="MSIP_Label_8b49abc7-59be-4d4c-a462-decca6d4dac9_SetDate">
    <vt:lpwstr>2022-11-14T21:17:34Z</vt:lpwstr>
  </property>
  <property fmtid="{D5CDD505-2E9C-101B-9397-08002B2CF9AE}" pid="4" name="MSIP_Label_8b49abc7-59be-4d4c-a462-decca6d4dac9_Method">
    <vt:lpwstr>Standard</vt:lpwstr>
  </property>
  <property fmtid="{D5CDD505-2E9C-101B-9397-08002B2CF9AE}" pid="5" name="MSIP_Label_8b49abc7-59be-4d4c-a462-decca6d4dac9_Name">
    <vt:lpwstr>defa4170-0d19-0005-0004-bc88714345d2</vt:lpwstr>
  </property>
  <property fmtid="{D5CDD505-2E9C-101B-9397-08002B2CF9AE}" pid="6" name="MSIP_Label_8b49abc7-59be-4d4c-a462-decca6d4dac9_SiteId">
    <vt:lpwstr>00758a75-d55f-4737-a49c-29f42e96b59b</vt:lpwstr>
  </property>
  <property fmtid="{D5CDD505-2E9C-101B-9397-08002B2CF9AE}" pid="7" name="MSIP_Label_8b49abc7-59be-4d4c-a462-decca6d4dac9_ActionId">
    <vt:lpwstr>8a004d84-c671-45be-abe4-89de00a8749e</vt:lpwstr>
  </property>
  <property fmtid="{D5CDD505-2E9C-101B-9397-08002B2CF9AE}" pid="8" name="MSIP_Label_8b49abc7-59be-4d4c-a462-decca6d4dac9_ContentBits">
    <vt:lpwstr>0</vt:lpwstr>
  </property>
</Properties>
</file>