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3B3"/>
    <a:srgbClr val="C2E23F"/>
    <a:srgbClr val="2D7C1A"/>
    <a:srgbClr val="FBE0C5"/>
    <a:srgbClr val="FCE5CD"/>
    <a:srgbClr val="F7BA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02" y="18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D3797-81BF-4FD8-AA21-62F8BC7AFBF4}"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fr-FR"/>
        </a:p>
      </dgm:t>
    </dgm:pt>
    <dgm:pt modelId="{6711E823-B9C1-4264-BBCE-EB9B48C5BAAC}">
      <dgm:prSet custT="1"/>
      <dgm:spPr>
        <a:gradFill flip="none" rotWithShape="0">
          <a:gsLst>
            <a:gs pos="0">
              <a:srgbClr val="2D7C1A"/>
            </a:gs>
            <a:gs pos="50000">
              <a:srgbClr val="C2E23F"/>
            </a:gs>
            <a:gs pos="100000">
              <a:srgbClr val="E7F3B3"/>
            </a:gs>
          </a:gsLst>
          <a:lin ang="16200000" scaled="1"/>
          <a:tileRect/>
        </a:gradFill>
      </dgm:spPr>
      <dgm:t>
        <a:bodyPr/>
        <a:lstStyle/>
        <a:p>
          <a:endParaRPr lang="fr-FR" sz="2400" b="1" i="0" dirty="0"/>
        </a:p>
        <a:p>
          <a:endParaRPr lang="fr-FR" sz="2400" b="1" i="0" dirty="0"/>
        </a:p>
        <a:p>
          <a:r>
            <a:rPr lang="fr-FR" sz="2400" b="1" i="0" dirty="0"/>
            <a:t>Votre Hub de Veille Personnalisé</a:t>
          </a:r>
          <a:br>
            <a:rPr lang="fr-FR" sz="1600" b="0" i="0" dirty="0"/>
          </a:br>
          <a:endParaRPr lang="fr-FR" sz="1600" dirty="0"/>
        </a:p>
      </dgm:t>
    </dgm:pt>
    <dgm:pt modelId="{874C64BC-908D-4D56-884F-5677E11B3A8F}" type="parTrans" cxnId="{452D6FE6-9ECD-462E-9CC4-8427F4E6C933}">
      <dgm:prSet/>
      <dgm:spPr/>
      <dgm:t>
        <a:bodyPr/>
        <a:lstStyle/>
        <a:p>
          <a:endParaRPr lang="fr-FR"/>
        </a:p>
      </dgm:t>
    </dgm:pt>
    <dgm:pt modelId="{2595D16C-A789-4306-87B4-FD739433EED2}" type="sibTrans" cxnId="{452D6FE6-9ECD-462E-9CC4-8427F4E6C933}">
      <dgm:prSet/>
      <dgm:spPr/>
      <dgm:t>
        <a:bodyPr/>
        <a:lstStyle/>
        <a:p>
          <a:endParaRPr lang="fr-FR"/>
        </a:p>
      </dgm:t>
    </dgm:pt>
    <dgm:pt modelId="{AFA3DF58-0C9A-4C73-AD0D-5D0880C15D04}">
      <dgm:prSet custT="1"/>
      <dgm:spPr>
        <a:solidFill>
          <a:schemeClr val="accent1">
            <a:hueOff val="0"/>
            <a:satOff val="0"/>
            <a:lumOff val="0"/>
            <a:alpha val="22000"/>
          </a:schemeClr>
        </a:solidFill>
      </dgm:spPr>
      <dgm:t>
        <a:bodyPr/>
        <a:lstStyle/>
        <a:p>
          <a:r>
            <a:rPr lang="fr-FR" sz="1400" b="0" i="1" dirty="0">
              <a:latin typeface="Montserrat" panose="00000500000000000000" pitchFamily="2" charset="0"/>
            </a:rPr>
            <a:t>« Dans un monde où l'information est abondante et en constante évolution, rester informé est essentiel pour prendre des décisions éclairées et rester compétitif. »</a:t>
          </a:r>
          <a:endParaRPr lang="fr-FR" sz="1400" b="0" dirty="0">
            <a:latin typeface="Montserrat" panose="00000500000000000000" pitchFamily="2" charset="0"/>
          </a:endParaRPr>
        </a:p>
      </dgm:t>
    </dgm:pt>
    <dgm:pt modelId="{299BAD40-65AF-4CBC-8C42-5A3310580924}" type="parTrans" cxnId="{F44F50A1-9007-4B1D-A093-A554575A1E2E}">
      <dgm:prSet/>
      <dgm:spPr/>
      <dgm:t>
        <a:bodyPr/>
        <a:lstStyle/>
        <a:p>
          <a:endParaRPr lang="fr-FR"/>
        </a:p>
      </dgm:t>
    </dgm:pt>
    <dgm:pt modelId="{ACB6E458-2F0A-4BC6-9B6D-321192D583B3}" type="sibTrans" cxnId="{F44F50A1-9007-4B1D-A093-A554575A1E2E}">
      <dgm:prSet/>
      <dgm:spPr/>
      <dgm:t>
        <a:bodyPr/>
        <a:lstStyle/>
        <a:p>
          <a:endParaRPr lang="fr-FR"/>
        </a:p>
      </dgm:t>
    </dgm:pt>
    <dgm:pt modelId="{44BE33E1-7B13-483F-A58E-D8BA65469B28}" type="pres">
      <dgm:prSet presAssocID="{0F1D3797-81BF-4FD8-AA21-62F8BC7AFBF4}" presName="compositeShape" presStyleCnt="0">
        <dgm:presLayoutVars>
          <dgm:chMax val="7"/>
          <dgm:dir/>
          <dgm:resizeHandles val="exact"/>
        </dgm:presLayoutVars>
      </dgm:prSet>
      <dgm:spPr/>
    </dgm:pt>
    <dgm:pt modelId="{FD272EB9-C324-4B8B-BCA7-8FCBF73E5374}" type="pres">
      <dgm:prSet presAssocID="{6711E823-B9C1-4264-BBCE-EB9B48C5BAAC}" presName="circ1" presStyleLbl="vennNode1" presStyleIdx="0" presStyleCnt="2"/>
      <dgm:spPr/>
    </dgm:pt>
    <dgm:pt modelId="{E21A7C32-21C2-4E84-B30F-435F2F3B53F9}" type="pres">
      <dgm:prSet presAssocID="{6711E823-B9C1-4264-BBCE-EB9B48C5BAAC}" presName="circ1Tx" presStyleLbl="revTx" presStyleIdx="0" presStyleCnt="0">
        <dgm:presLayoutVars>
          <dgm:chMax val="0"/>
          <dgm:chPref val="0"/>
          <dgm:bulletEnabled val="1"/>
        </dgm:presLayoutVars>
      </dgm:prSet>
      <dgm:spPr/>
    </dgm:pt>
    <dgm:pt modelId="{2EEBEE79-3AEF-46E9-B7FD-E70D79A26FD3}" type="pres">
      <dgm:prSet presAssocID="{AFA3DF58-0C9A-4C73-AD0D-5D0880C15D04}" presName="circ2" presStyleLbl="vennNode1" presStyleIdx="1" presStyleCnt="2"/>
      <dgm:spPr/>
    </dgm:pt>
    <dgm:pt modelId="{954D59E9-1127-4A18-A872-63CB82E57A8F}" type="pres">
      <dgm:prSet presAssocID="{AFA3DF58-0C9A-4C73-AD0D-5D0880C15D04}" presName="circ2Tx" presStyleLbl="revTx" presStyleIdx="0" presStyleCnt="0">
        <dgm:presLayoutVars>
          <dgm:chMax val="0"/>
          <dgm:chPref val="0"/>
          <dgm:bulletEnabled val="1"/>
        </dgm:presLayoutVars>
      </dgm:prSet>
      <dgm:spPr/>
    </dgm:pt>
  </dgm:ptLst>
  <dgm:cxnLst>
    <dgm:cxn modelId="{6060EE02-1A7E-4A76-B287-864637F6902A}" type="presOf" srcId="{AFA3DF58-0C9A-4C73-AD0D-5D0880C15D04}" destId="{954D59E9-1127-4A18-A872-63CB82E57A8F}" srcOrd="1" destOrd="0" presId="urn:microsoft.com/office/officeart/2005/8/layout/venn1"/>
    <dgm:cxn modelId="{03AD8617-1B3B-4235-8493-D46BFB9879E1}" type="presOf" srcId="{6711E823-B9C1-4264-BBCE-EB9B48C5BAAC}" destId="{E21A7C32-21C2-4E84-B30F-435F2F3B53F9}" srcOrd="1" destOrd="0" presId="urn:microsoft.com/office/officeart/2005/8/layout/venn1"/>
    <dgm:cxn modelId="{B0F1404B-56A8-4DCA-8065-A277D650B48C}" type="presOf" srcId="{AFA3DF58-0C9A-4C73-AD0D-5D0880C15D04}" destId="{2EEBEE79-3AEF-46E9-B7FD-E70D79A26FD3}" srcOrd="0" destOrd="0" presId="urn:microsoft.com/office/officeart/2005/8/layout/venn1"/>
    <dgm:cxn modelId="{F44F50A1-9007-4B1D-A093-A554575A1E2E}" srcId="{0F1D3797-81BF-4FD8-AA21-62F8BC7AFBF4}" destId="{AFA3DF58-0C9A-4C73-AD0D-5D0880C15D04}" srcOrd="1" destOrd="0" parTransId="{299BAD40-65AF-4CBC-8C42-5A3310580924}" sibTransId="{ACB6E458-2F0A-4BC6-9B6D-321192D583B3}"/>
    <dgm:cxn modelId="{6EF559D1-8022-4881-859D-DFD404E51862}" type="presOf" srcId="{0F1D3797-81BF-4FD8-AA21-62F8BC7AFBF4}" destId="{44BE33E1-7B13-483F-A58E-D8BA65469B28}" srcOrd="0" destOrd="0" presId="urn:microsoft.com/office/officeart/2005/8/layout/venn1"/>
    <dgm:cxn modelId="{13AF4DDC-315C-44E9-80C1-AEB409035814}" type="presOf" srcId="{6711E823-B9C1-4264-BBCE-EB9B48C5BAAC}" destId="{FD272EB9-C324-4B8B-BCA7-8FCBF73E5374}" srcOrd="0" destOrd="0" presId="urn:microsoft.com/office/officeart/2005/8/layout/venn1"/>
    <dgm:cxn modelId="{452D6FE6-9ECD-462E-9CC4-8427F4E6C933}" srcId="{0F1D3797-81BF-4FD8-AA21-62F8BC7AFBF4}" destId="{6711E823-B9C1-4264-BBCE-EB9B48C5BAAC}" srcOrd="0" destOrd="0" parTransId="{874C64BC-908D-4D56-884F-5677E11B3A8F}" sibTransId="{2595D16C-A789-4306-87B4-FD739433EED2}"/>
    <dgm:cxn modelId="{C6248DB3-EE75-4A47-90A9-AFEC15ECE79B}" type="presParOf" srcId="{44BE33E1-7B13-483F-A58E-D8BA65469B28}" destId="{FD272EB9-C324-4B8B-BCA7-8FCBF73E5374}" srcOrd="0" destOrd="0" presId="urn:microsoft.com/office/officeart/2005/8/layout/venn1"/>
    <dgm:cxn modelId="{AB30E827-CBB6-4FAF-A301-02A173E8C038}" type="presParOf" srcId="{44BE33E1-7B13-483F-A58E-D8BA65469B28}" destId="{E21A7C32-21C2-4E84-B30F-435F2F3B53F9}" srcOrd="1" destOrd="0" presId="urn:microsoft.com/office/officeart/2005/8/layout/venn1"/>
    <dgm:cxn modelId="{75D5F2C0-33D1-48AF-9D61-64C766D9F289}" type="presParOf" srcId="{44BE33E1-7B13-483F-A58E-D8BA65469B28}" destId="{2EEBEE79-3AEF-46E9-B7FD-E70D79A26FD3}" srcOrd="2" destOrd="0" presId="urn:microsoft.com/office/officeart/2005/8/layout/venn1"/>
    <dgm:cxn modelId="{62D8BA4C-FCE7-46FA-9D32-0343BCCE096A}" type="presParOf" srcId="{44BE33E1-7B13-483F-A58E-D8BA65469B28}" destId="{954D59E9-1127-4A18-A872-63CB82E57A8F}"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72EB9-C324-4B8B-BCA7-8FCBF73E5374}">
      <dsp:nvSpPr>
        <dsp:cNvPr id="0" name=""/>
        <dsp:cNvSpPr/>
      </dsp:nvSpPr>
      <dsp:spPr>
        <a:xfrm>
          <a:off x="1333538" y="9303"/>
          <a:ext cx="3401786" cy="3401786"/>
        </a:xfrm>
        <a:prstGeom prst="ellipse">
          <a:avLst/>
        </a:prstGeom>
        <a:gradFill flip="none" rotWithShape="0">
          <a:gsLst>
            <a:gs pos="0">
              <a:srgbClr val="2D7C1A"/>
            </a:gs>
            <a:gs pos="50000">
              <a:srgbClr val="C2E23F"/>
            </a:gs>
            <a:gs pos="100000">
              <a:srgbClr val="E7F3B3"/>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FR" sz="2400" b="1" i="0" kern="1200" dirty="0"/>
        </a:p>
        <a:p>
          <a:pPr marL="0" lvl="0" indent="0" algn="ctr" defTabSz="1066800">
            <a:lnSpc>
              <a:spcPct val="90000"/>
            </a:lnSpc>
            <a:spcBef>
              <a:spcPct val="0"/>
            </a:spcBef>
            <a:spcAft>
              <a:spcPct val="35000"/>
            </a:spcAft>
            <a:buNone/>
          </a:pPr>
          <a:endParaRPr lang="fr-FR" sz="2400" b="1" i="0" kern="1200" dirty="0"/>
        </a:p>
        <a:p>
          <a:pPr marL="0" lvl="0" indent="0" algn="ctr" defTabSz="1066800">
            <a:lnSpc>
              <a:spcPct val="90000"/>
            </a:lnSpc>
            <a:spcBef>
              <a:spcPct val="0"/>
            </a:spcBef>
            <a:spcAft>
              <a:spcPct val="35000"/>
            </a:spcAft>
            <a:buNone/>
          </a:pPr>
          <a:r>
            <a:rPr lang="fr-FR" sz="2400" b="1" i="0" kern="1200" dirty="0"/>
            <a:t>Votre Hub de Veille Personnalisé</a:t>
          </a:r>
          <a:br>
            <a:rPr lang="fr-FR" sz="1600" b="0" i="0" kern="1200" dirty="0"/>
          </a:br>
          <a:endParaRPr lang="fr-FR" sz="1600" kern="1200" dirty="0"/>
        </a:p>
      </dsp:txBody>
      <dsp:txXfrm>
        <a:off x="1808562" y="410447"/>
        <a:ext cx="1961390" cy="2599498"/>
      </dsp:txXfrm>
    </dsp:sp>
    <dsp:sp modelId="{2EEBEE79-3AEF-46E9-B7FD-E70D79A26FD3}">
      <dsp:nvSpPr>
        <dsp:cNvPr id="0" name=""/>
        <dsp:cNvSpPr/>
      </dsp:nvSpPr>
      <dsp:spPr>
        <a:xfrm>
          <a:off x="3785275" y="9303"/>
          <a:ext cx="3401786" cy="3401786"/>
        </a:xfrm>
        <a:prstGeom prst="ellipse">
          <a:avLst/>
        </a:prstGeom>
        <a:solidFill>
          <a:schemeClr val="accent1">
            <a:hueOff val="0"/>
            <a:satOff val="0"/>
            <a:lumOff val="0"/>
            <a:alpha val="2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fr-FR" sz="1400" b="0" i="1" kern="1200" dirty="0">
              <a:latin typeface="Montserrat" panose="00000500000000000000" pitchFamily="2" charset="0"/>
            </a:rPr>
            <a:t>« Dans un monde où l'information est abondante et en constante évolution, rester informé est essentiel pour prendre des décisions éclairées et rester compétitif. »</a:t>
          </a:r>
          <a:endParaRPr lang="fr-FR" sz="1400" b="0" kern="1200" dirty="0">
            <a:latin typeface="Montserrat" panose="00000500000000000000" pitchFamily="2" charset="0"/>
          </a:endParaRPr>
        </a:p>
      </dsp:txBody>
      <dsp:txXfrm>
        <a:off x="4750647" y="410447"/>
        <a:ext cx="1961390" cy="259949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3"/>
        <p:cNvGrpSpPr/>
        <p:nvPr/>
      </p:nvGrpSpPr>
      <p:grpSpPr>
        <a:xfrm>
          <a:off x="0" y="0"/>
          <a:ext cx="0" cy="0"/>
          <a:chOff x="0" y="0"/>
          <a:chExt cx="0" cy="0"/>
        </a:xfrm>
      </p:grpSpPr>
      <p:sp>
        <p:nvSpPr>
          <p:cNvPr id="54" name="Google Shape;54;p13"/>
          <p:cNvSpPr txBox="1"/>
          <p:nvPr/>
        </p:nvSpPr>
        <p:spPr>
          <a:xfrm>
            <a:off x="2191204" y="969662"/>
            <a:ext cx="4761591" cy="70954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b="1" dirty="0">
                <a:solidFill>
                  <a:schemeClr val="dk1"/>
                </a:solidFill>
                <a:latin typeface="Montserrat"/>
                <a:ea typeface="Montserrat"/>
                <a:cs typeface="Montserrat"/>
                <a:sym typeface="Montserrat"/>
              </a:rPr>
              <a:t>Système de veille</a:t>
            </a:r>
          </a:p>
          <a:p>
            <a:pPr marL="0" lvl="0" indent="0" algn="ctr" rtl="0">
              <a:spcBef>
                <a:spcPts val="0"/>
              </a:spcBef>
              <a:spcAft>
                <a:spcPts val="0"/>
              </a:spcAft>
              <a:buNone/>
            </a:pPr>
            <a:r>
              <a:rPr lang="fr" sz="3500" dirty="0">
                <a:solidFill>
                  <a:schemeClr val="dk1"/>
                </a:solidFill>
                <a:latin typeface="Montserrat"/>
                <a:ea typeface="Montserrat"/>
                <a:cs typeface="Montserrat"/>
                <a:sym typeface="Montserrat"/>
              </a:rPr>
              <a:t>avec</a:t>
            </a:r>
            <a:br>
              <a:rPr lang="fr" sz="3500" dirty="0">
                <a:solidFill>
                  <a:schemeClr val="dk1"/>
                </a:solidFill>
                <a:latin typeface="Montserrat"/>
                <a:ea typeface="Montserrat"/>
                <a:cs typeface="Montserrat"/>
                <a:sym typeface="Montserrat"/>
              </a:rPr>
            </a:br>
            <a:br>
              <a:rPr lang="fr" sz="3500" dirty="0">
                <a:solidFill>
                  <a:schemeClr val="dk1"/>
                </a:solidFill>
                <a:latin typeface="Montserrat"/>
                <a:ea typeface="Montserrat"/>
                <a:cs typeface="Montserrat"/>
                <a:sym typeface="Montserrat"/>
              </a:rPr>
            </a:br>
            <a:endParaRPr sz="3100" b="1" dirty="0">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CASTELL Laurent</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01/05/2024 </a:t>
            </a:r>
            <a:endParaRPr sz="1500" dirty="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4149C0DB-1492-E516-BE16-43B5C1BCE747}"/>
              </a:ext>
            </a:extLst>
          </p:cNvPr>
          <p:cNvPicPr>
            <a:picLocks noChangeAspect="1"/>
          </p:cNvPicPr>
          <p:nvPr/>
        </p:nvPicPr>
        <p:blipFill>
          <a:blip r:embed="rId3"/>
          <a:stretch>
            <a:fillRect/>
          </a:stretch>
        </p:blipFill>
        <p:spPr>
          <a:xfrm>
            <a:off x="1183121" y="2241118"/>
            <a:ext cx="6777758" cy="1932720"/>
          </a:xfrm>
          <a:prstGeom prst="rect">
            <a:avLst/>
          </a:prstGeom>
        </p:spPr>
      </p:pic>
      <p:pic>
        <p:nvPicPr>
          <p:cNvPr id="8" name="Picture 7">
            <a:extLst>
              <a:ext uri="{FF2B5EF4-FFF2-40B4-BE49-F238E27FC236}">
                <a16:creationId xmlns:a16="http://schemas.microsoft.com/office/drawing/2014/main" id="{94154D0D-17D0-725D-AF7F-38FBAA5E1667}"/>
              </a:ext>
            </a:extLst>
          </p:cNvPr>
          <p:cNvPicPr>
            <a:picLocks noChangeAspect="1"/>
          </p:cNvPicPr>
          <p:nvPr/>
        </p:nvPicPr>
        <p:blipFill>
          <a:blip r:embed="rId4"/>
          <a:stretch>
            <a:fillRect/>
          </a:stretch>
        </p:blipFill>
        <p:spPr>
          <a:xfrm>
            <a:off x="7757767" y="135750"/>
            <a:ext cx="1338580" cy="6926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AE1E13BA-EB9B-7F60-CDDC-7665F2C97BA4}"/>
              </a:ext>
            </a:extLst>
          </p:cNvPr>
          <p:cNvGraphicFramePr/>
          <p:nvPr>
            <p:extLst>
              <p:ext uri="{D42A27DB-BD31-4B8C-83A1-F6EECF244321}">
                <p14:modId xmlns:p14="http://schemas.microsoft.com/office/powerpoint/2010/main" val="2127700197"/>
              </p:ext>
            </p:extLst>
          </p:nvPr>
        </p:nvGraphicFramePr>
        <p:xfrm>
          <a:off x="311700" y="445024"/>
          <a:ext cx="8520600" cy="3420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2" name="Google Shape;62;p14"/>
          <p:cNvSpPr txBox="1">
            <a:spLocks noGrp="1"/>
          </p:cNvSpPr>
          <p:nvPr>
            <p:ph type="body" idx="1"/>
          </p:nvPr>
        </p:nvSpPr>
        <p:spPr>
          <a:xfrm>
            <a:off x="623400" y="4065945"/>
            <a:ext cx="8520600" cy="833422"/>
          </a:xfrm>
          <a:prstGeom prst="rect">
            <a:avLst/>
          </a:prstGeom>
        </p:spPr>
        <p:txBody>
          <a:bodyPr spcFirstLastPara="1" wrap="square" lIns="91425" tIns="91425" rIns="91425" bIns="91425" anchor="t" anchorCtr="0">
            <a:normAutofit/>
          </a:bodyPr>
          <a:lstStyle/>
          <a:p>
            <a:pPr marL="120650" lvl="0" indent="0" algn="l" rtl="0">
              <a:lnSpc>
                <a:spcPct val="150000"/>
              </a:lnSpc>
              <a:spcBef>
                <a:spcPts val="1500"/>
              </a:spcBef>
              <a:spcAft>
                <a:spcPts val="0"/>
              </a:spcAft>
              <a:buClr>
                <a:srgbClr val="0D0D0D"/>
              </a:buClr>
              <a:buSzPts val="1700"/>
              <a:buNone/>
            </a:pPr>
            <a:r>
              <a:rPr lang="fr-FR" sz="1600" dirty="0">
                <a:solidFill>
                  <a:schemeClr val="tx1"/>
                </a:solidFill>
                <a:latin typeface="Montserrat" panose="00000500000000000000" pitchFamily="2" charset="0"/>
              </a:rPr>
              <a:t>…Découvrons comment Feedly simplifie et améliore notre processus de veille !</a:t>
            </a:r>
            <a:endParaRPr lang="fr-FR" sz="1700" dirty="0">
              <a:solidFill>
                <a:schemeClr val="tx1"/>
              </a:solidFill>
              <a:highlight>
                <a:srgbClr val="FFFFFF"/>
              </a:highlight>
              <a:latin typeface="Montserrat" panose="00000500000000000000" pitchFamily="2" charset="0"/>
              <a:ea typeface="Montserrat"/>
              <a:cs typeface="Montserrat"/>
              <a:sym typeface="Montserrat"/>
            </a:endParaRPr>
          </a:p>
        </p:txBody>
      </p:sp>
      <p:pic>
        <p:nvPicPr>
          <p:cNvPr id="3" name="Picture 2">
            <a:extLst>
              <a:ext uri="{FF2B5EF4-FFF2-40B4-BE49-F238E27FC236}">
                <a16:creationId xmlns:a16="http://schemas.microsoft.com/office/drawing/2014/main" id="{32E7A3A0-714E-9C5B-5719-852D273CAF9F}"/>
              </a:ext>
            </a:extLst>
          </p:cNvPr>
          <p:cNvPicPr>
            <a:picLocks noChangeAspect="1"/>
          </p:cNvPicPr>
          <p:nvPr/>
        </p:nvPicPr>
        <p:blipFill>
          <a:blip r:embed="rId8"/>
          <a:stretch>
            <a:fillRect/>
          </a:stretch>
        </p:blipFill>
        <p:spPr>
          <a:xfrm>
            <a:off x="8389068" y="0"/>
            <a:ext cx="789135" cy="408346"/>
          </a:xfrm>
          <a:prstGeom prst="rect">
            <a:avLst/>
          </a:prstGeom>
        </p:spPr>
      </p:pic>
      <p:pic>
        <p:nvPicPr>
          <p:cNvPr id="11" name="Picture 10">
            <a:extLst>
              <a:ext uri="{FF2B5EF4-FFF2-40B4-BE49-F238E27FC236}">
                <a16:creationId xmlns:a16="http://schemas.microsoft.com/office/drawing/2014/main" id="{1AF1CD19-EDBC-4A0A-5CED-4B8B6AC94B76}"/>
              </a:ext>
            </a:extLst>
          </p:cNvPr>
          <p:cNvPicPr>
            <a:picLocks noChangeAspect="1"/>
          </p:cNvPicPr>
          <p:nvPr/>
        </p:nvPicPr>
        <p:blipFill rotWithShape="1">
          <a:blip r:embed="rId9"/>
          <a:srcRect l="35701"/>
          <a:stretch/>
        </p:blipFill>
        <p:spPr>
          <a:xfrm>
            <a:off x="2098704" y="890947"/>
            <a:ext cx="2473296" cy="10968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 name="Picture 5">
            <a:extLst>
              <a:ext uri="{FF2B5EF4-FFF2-40B4-BE49-F238E27FC236}">
                <a16:creationId xmlns:a16="http://schemas.microsoft.com/office/drawing/2014/main" id="{E96CC109-D664-142D-810B-E141AF00F28A}"/>
              </a:ext>
            </a:extLst>
          </p:cNvPr>
          <p:cNvPicPr>
            <a:picLocks noChangeAspect="1"/>
          </p:cNvPicPr>
          <p:nvPr/>
        </p:nvPicPr>
        <p:blipFill>
          <a:blip r:embed="rId3"/>
          <a:stretch>
            <a:fillRect/>
          </a:stretch>
        </p:blipFill>
        <p:spPr>
          <a:xfrm>
            <a:off x="4572000" y="1056981"/>
            <a:ext cx="4163702" cy="3032115"/>
          </a:xfrm>
          <a:prstGeom prst="rect">
            <a:avLst/>
          </a:prstGeom>
          <a:noFill/>
          <a:effectLst>
            <a:glow>
              <a:schemeClr val="accent1"/>
            </a:glow>
            <a:outerShdw blurRad="50800" dist="38100" dir="5400000" algn="t" rotWithShape="0">
              <a:prstClr val="black">
                <a:alpha val="40000"/>
              </a:prstClr>
            </a:outerShdw>
          </a:effectLst>
          <a:scene3d>
            <a:camera prst="perspectiveHeroicExtremeLeftFacing"/>
            <a:lightRig rig="threePt" dir="t"/>
          </a:scene3d>
        </p:spPr>
      </p:pic>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Qu'est-ce que Feedly ?</a:t>
            </a:r>
          </a:p>
        </p:txBody>
      </p:sp>
      <p:sp>
        <p:nvSpPr>
          <p:cNvPr id="69" name="Google Shape;69;p15"/>
          <p:cNvSpPr txBox="1"/>
          <p:nvPr/>
        </p:nvSpPr>
        <p:spPr>
          <a:xfrm>
            <a:off x="254666" y="1054404"/>
            <a:ext cx="4497443" cy="3631733"/>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fr-FR" sz="1600" dirty="0">
                <a:latin typeface="Montserrat" panose="00000500000000000000" pitchFamily="2" charset="0"/>
              </a:rPr>
              <a:t>Feedly est une plateforme de veille qui nous permet de regrouper, organiser et suivre facilement les contenus en ligne provenant de nos sources préférées. Que ce soit des articles de blogs, des actualités, des vidéos ou des flux RSS, Feedly nous aide à rester informé de manière efficace.</a:t>
            </a:r>
          </a:p>
          <a:p>
            <a:endParaRPr lang="fr-FR" sz="1600" dirty="0">
              <a:latin typeface="Montserrat" panose="00000500000000000000" pitchFamily="2" charset="0"/>
            </a:endParaRPr>
          </a:p>
          <a:p>
            <a:pPr marL="285750" indent="-285750">
              <a:buFont typeface="Arial" panose="020B0604020202020204" pitchFamily="34" charset="0"/>
              <a:buChar char="•"/>
            </a:pPr>
            <a:r>
              <a:rPr lang="fr-FR" sz="1600" b="1" dirty="0">
                <a:latin typeface="Montserrat" panose="00000500000000000000" pitchFamily="2" charset="0"/>
              </a:rPr>
              <a:t>Avantages clés </a:t>
            </a:r>
            <a:r>
              <a:rPr lang="fr-FR" sz="1600" dirty="0">
                <a:latin typeface="Montserrat" panose="00000500000000000000" pitchFamily="2" charset="0"/>
              </a:rPr>
              <a:t>: Gain de temps, centralisation des sources d'information, personnalisation des flux </a:t>
            </a:r>
            <a:r>
              <a:rPr lang="fr-FR" sz="1600">
                <a:latin typeface="Montserrat" panose="00000500000000000000" pitchFamily="2" charset="0"/>
              </a:rPr>
              <a:t>selon nos </a:t>
            </a:r>
            <a:r>
              <a:rPr lang="fr-FR" sz="1600" dirty="0">
                <a:latin typeface="Montserrat" panose="00000500000000000000" pitchFamily="2" charset="0"/>
              </a:rPr>
              <a:t>intérêts et </a:t>
            </a:r>
            <a:r>
              <a:rPr lang="fr-FR" sz="1600">
                <a:latin typeface="Montserrat" panose="00000500000000000000" pitchFamily="2" charset="0"/>
              </a:rPr>
              <a:t>besoins professionnels, …</a:t>
            </a:r>
            <a:endParaRPr lang="fr-FR" sz="1600" dirty="0">
              <a:latin typeface="Montserrat" panose="00000500000000000000" pitchFamily="2" charset="0"/>
            </a:endParaRPr>
          </a:p>
        </p:txBody>
      </p:sp>
      <p:pic>
        <p:nvPicPr>
          <p:cNvPr id="2" name="Picture 1">
            <a:extLst>
              <a:ext uri="{FF2B5EF4-FFF2-40B4-BE49-F238E27FC236}">
                <a16:creationId xmlns:a16="http://schemas.microsoft.com/office/drawing/2014/main" id="{C3117FA4-46BF-9D74-9622-8DF5C32B7ED3}"/>
              </a:ext>
            </a:extLst>
          </p:cNvPr>
          <p:cNvPicPr>
            <a:picLocks noChangeAspect="1"/>
          </p:cNvPicPr>
          <p:nvPr/>
        </p:nvPicPr>
        <p:blipFill>
          <a:blip r:embed="rId4"/>
          <a:stretch>
            <a:fillRect/>
          </a:stretch>
        </p:blipFill>
        <p:spPr>
          <a:xfrm>
            <a:off x="8389068" y="0"/>
            <a:ext cx="789135" cy="4083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fr-FR" sz="1600" dirty="0">
              <a:solidFill>
                <a:schemeClr val="tx1"/>
              </a:solidFill>
              <a:latin typeface="Montserrat" panose="00000500000000000000" pitchFamily="2" charset="0"/>
            </a:endParaRPr>
          </a:p>
          <a:p>
            <a:pPr marL="114300" indent="0">
              <a:buNone/>
            </a:pPr>
            <a:r>
              <a:rPr lang="fr-FR" sz="1600" dirty="0">
                <a:solidFill>
                  <a:schemeClr val="tx1"/>
                </a:solidFill>
                <a:latin typeface="Montserrat" panose="00000500000000000000" pitchFamily="2" charset="0"/>
              </a:rPr>
              <a:t>Avantages pour les professionnels :</a:t>
            </a:r>
          </a:p>
          <a:p>
            <a:pPr marL="114300" indent="0">
              <a:buNone/>
            </a:pPr>
            <a:endParaRPr lang="fr-FR" sz="1400" dirty="0">
              <a:solidFill>
                <a:schemeClr val="tx1"/>
              </a:solidFill>
              <a:latin typeface="Montserrat" panose="00000500000000000000" pitchFamily="2" charset="0"/>
            </a:endParaRPr>
          </a:p>
          <a:p>
            <a:pPr lvl="1">
              <a:buFont typeface="Arial" panose="020B0604020202020204" pitchFamily="34" charset="0"/>
              <a:buChar char="►"/>
            </a:pPr>
            <a:r>
              <a:rPr lang="fr-FR" b="1" dirty="0">
                <a:solidFill>
                  <a:schemeClr val="tx1"/>
                </a:solidFill>
                <a:latin typeface="Montserrat" panose="00000500000000000000" pitchFamily="2" charset="0"/>
              </a:rPr>
              <a:t>Gain de temps</a:t>
            </a:r>
            <a:r>
              <a:rPr lang="fr-FR" dirty="0">
                <a:solidFill>
                  <a:schemeClr val="tx1"/>
                </a:solidFill>
                <a:latin typeface="Montserrat" panose="00000500000000000000" pitchFamily="2" charset="0"/>
              </a:rPr>
              <a:t> grâce à la consolidation des sources en un seul endroit</a:t>
            </a:r>
          </a:p>
          <a:p>
            <a:pPr lvl="1">
              <a:buFont typeface="Arial" panose="020B0604020202020204" pitchFamily="34" charset="0"/>
              <a:buChar char="►"/>
            </a:pPr>
            <a:endParaRPr lang="fr-FR" dirty="0">
              <a:solidFill>
                <a:schemeClr val="tx1"/>
              </a:solidFill>
              <a:latin typeface="Montserrat" panose="00000500000000000000" pitchFamily="2" charset="0"/>
            </a:endParaRPr>
          </a:p>
          <a:p>
            <a:pPr lvl="1">
              <a:buFont typeface="Arial" panose="020B0604020202020204" pitchFamily="34" charset="0"/>
              <a:buChar char="►"/>
            </a:pPr>
            <a:r>
              <a:rPr lang="fr-FR" dirty="0">
                <a:solidFill>
                  <a:schemeClr val="tx1"/>
                </a:solidFill>
                <a:latin typeface="Montserrat" panose="00000500000000000000" pitchFamily="2" charset="0"/>
              </a:rPr>
              <a:t>Possibilité de </a:t>
            </a:r>
            <a:r>
              <a:rPr lang="fr-FR" b="1" dirty="0">
                <a:solidFill>
                  <a:schemeClr val="tx1"/>
                </a:solidFill>
                <a:latin typeface="Montserrat" panose="00000500000000000000" pitchFamily="2" charset="0"/>
              </a:rPr>
              <a:t>suivre des sujets spécifiques</a:t>
            </a:r>
            <a:r>
              <a:rPr lang="fr-FR" dirty="0">
                <a:solidFill>
                  <a:schemeClr val="tx1"/>
                </a:solidFill>
                <a:latin typeface="Montserrat" panose="00000500000000000000" pitchFamily="2" charset="0"/>
              </a:rPr>
              <a:t> ou des concurrents</a:t>
            </a:r>
          </a:p>
          <a:p>
            <a:pPr lvl="1">
              <a:buFont typeface="Arial" panose="020B0604020202020204" pitchFamily="34" charset="0"/>
              <a:buChar char="►"/>
            </a:pPr>
            <a:endParaRPr lang="fr-FR" dirty="0">
              <a:solidFill>
                <a:schemeClr val="tx1"/>
              </a:solidFill>
              <a:latin typeface="Montserrat" panose="00000500000000000000" pitchFamily="2" charset="0"/>
            </a:endParaRPr>
          </a:p>
          <a:p>
            <a:pPr lvl="1">
              <a:buFont typeface="Arial" panose="020B0604020202020204" pitchFamily="34" charset="0"/>
              <a:buChar char="►"/>
            </a:pPr>
            <a:r>
              <a:rPr lang="fr-FR" b="1" dirty="0">
                <a:solidFill>
                  <a:schemeClr val="tx1"/>
                </a:solidFill>
                <a:latin typeface="Montserrat" panose="00000500000000000000" pitchFamily="2" charset="0"/>
              </a:rPr>
              <a:t>Collaboration en équipe </a:t>
            </a:r>
            <a:r>
              <a:rPr lang="fr-FR" dirty="0">
                <a:solidFill>
                  <a:schemeClr val="tx1"/>
                </a:solidFill>
                <a:latin typeface="Montserrat" panose="00000500000000000000" pitchFamily="2" charset="0"/>
              </a:rPr>
              <a:t>pour partager des découvertes et des insights</a:t>
            </a:r>
          </a:p>
          <a:p>
            <a:pPr lvl="1">
              <a:buFont typeface="Arial" panose="020B0604020202020204" pitchFamily="34" charset="0"/>
              <a:buChar char="►"/>
            </a:pPr>
            <a:endParaRPr lang="fr-FR" dirty="0">
              <a:solidFill>
                <a:schemeClr val="tx1"/>
              </a:solidFill>
              <a:latin typeface="Montserrat" panose="00000500000000000000" pitchFamily="2" charset="0"/>
            </a:endParaRPr>
          </a:p>
          <a:p>
            <a:pPr lvl="1">
              <a:buFont typeface="Arial" panose="020B0604020202020204" pitchFamily="34" charset="0"/>
              <a:buChar char="►"/>
            </a:pPr>
            <a:r>
              <a:rPr lang="fr-FR" dirty="0">
                <a:solidFill>
                  <a:schemeClr val="tx1"/>
                </a:solidFill>
                <a:latin typeface="Montserrat" panose="00000500000000000000" pitchFamily="2" charset="0"/>
              </a:rPr>
              <a:t>Possibilité de </a:t>
            </a:r>
            <a:r>
              <a:rPr lang="fr-FR" b="1" dirty="0">
                <a:solidFill>
                  <a:schemeClr val="tx1"/>
                </a:solidFill>
                <a:latin typeface="Montserrat" panose="00000500000000000000" pitchFamily="2" charset="0"/>
              </a:rPr>
              <a:t>rester à jour même en déplacement</a:t>
            </a:r>
            <a:r>
              <a:rPr lang="fr-FR" dirty="0">
                <a:solidFill>
                  <a:schemeClr val="tx1"/>
                </a:solidFill>
                <a:latin typeface="Montserrat" panose="00000500000000000000" pitchFamily="2" charset="0"/>
              </a:rPr>
              <a:t> grâce à la lecture hors ligne</a:t>
            </a:r>
          </a:p>
        </p:txBody>
      </p:sp>
      <p:sp>
        <p:nvSpPr>
          <p:cNvPr id="3" name="Title 2">
            <a:extLst>
              <a:ext uri="{FF2B5EF4-FFF2-40B4-BE49-F238E27FC236}">
                <a16:creationId xmlns:a16="http://schemas.microsoft.com/office/drawing/2014/main" id="{DC0F298A-947E-C964-78B8-52AE23B047AC}"/>
              </a:ext>
            </a:extLst>
          </p:cNvPr>
          <p:cNvSpPr>
            <a:spLocks noGrp="1"/>
          </p:cNvSpPr>
          <p:nvPr>
            <p:ph type="title"/>
          </p:nvPr>
        </p:nvSpPr>
        <p:spPr/>
        <p:txBody>
          <a:bodyPr>
            <a:normAutofit fontScale="90000"/>
          </a:bodyPr>
          <a:lstStyle/>
          <a:p>
            <a:r>
              <a:rPr lang="fr-FR" b="1" dirty="0"/>
              <a:t>Pourquoi Feedly ?</a:t>
            </a:r>
            <a:br>
              <a:rPr lang="fr-FR" b="1" dirty="0"/>
            </a:br>
            <a:endParaRPr lang="fr-FR" dirty="0"/>
          </a:p>
        </p:txBody>
      </p:sp>
      <p:pic>
        <p:nvPicPr>
          <p:cNvPr id="2" name="Picture 1">
            <a:extLst>
              <a:ext uri="{FF2B5EF4-FFF2-40B4-BE49-F238E27FC236}">
                <a16:creationId xmlns:a16="http://schemas.microsoft.com/office/drawing/2014/main" id="{85FA91BA-0EEF-80E6-B7B6-6D57AE0C8634}"/>
              </a:ext>
            </a:extLst>
          </p:cNvPr>
          <p:cNvPicPr>
            <a:picLocks noChangeAspect="1"/>
          </p:cNvPicPr>
          <p:nvPr/>
        </p:nvPicPr>
        <p:blipFill>
          <a:blip r:embed="rId3"/>
          <a:stretch>
            <a:fillRect/>
          </a:stretch>
        </p:blipFill>
        <p:spPr>
          <a:xfrm>
            <a:off x="8389068" y="0"/>
            <a:ext cx="789135" cy="4083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Comment ça marche ?</a:t>
            </a: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fr-FR" sz="1600" dirty="0">
                <a:solidFill>
                  <a:schemeClr val="tx1"/>
                </a:solidFill>
                <a:latin typeface="Montserrat" panose="00000500000000000000" pitchFamily="2" charset="0"/>
                <a:sym typeface="Montserrat"/>
              </a:rPr>
              <a:t>Capture d'écran : Insérez une capture d'écran de l'interface de Feedly avec des annotations pour mettre en évidence les fonctionnalités clés, telles que l'ajout de sources, la création de catégories, le marquage des articles, etc.</a:t>
            </a:r>
          </a:p>
          <a:p>
            <a:pPr marL="114300" indent="0">
              <a:buNone/>
            </a:pPr>
            <a:endParaRPr lang="fr-FR" sz="1600" dirty="0">
              <a:solidFill>
                <a:schemeClr val="tx1"/>
              </a:solidFill>
              <a:latin typeface="Montserrat" panose="00000500000000000000" pitchFamily="2" charset="0"/>
              <a:sym typeface="Montserrat"/>
            </a:endParaRPr>
          </a:p>
          <a:p>
            <a:r>
              <a:rPr lang="fr-FR" sz="1600" dirty="0">
                <a:solidFill>
                  <a:schemeClr val="tx1"/>
                </a:solidFill>
                <a:latin typeface="Montserrat" panose="00000500000000000000" pitchFamily="2" charset="0"/>
                <a:sym typeface="Montserrat"/>
              </a:rPr>
              <a:t>Étapes simples pour démarrer avec Feedly : Par exemple, "Créez un compte Feedly", "Ajoutez des sources pertinentes", "Organisez vos flux en catégories", "Commencez à explorer et à lire les contenus."</a:t>
            </a:r>
          </a:p>
        </p:txBody>
      </p:sp>
      <p:pic>
        <p:nvPicPr>
          <p:cNvPr id="2" name="Picture 1">
            <a:extLst>
              <a:ext uri="{FF2B5EF4-FFF2-40B4-BE49-F238E27FC236}">
                <a16:creationId xmlns:a16="http://schemas.microsoft.com/office/drawing/2014/main" id="{1BFD039A-4960-EAEE-ADAA-491627D7B65A}"/>
              </a:ext>
            </a:extLst>
          </p:cNvPr>
          <p:cNvPicPr>
            <a:picLocks noChangeAspect="1"/>
          </p:cNvPicPr>
          <p:nvPr/>
        </p:nvPicPr>
        <p:blipFill>
          <a:blip r:embed="rId3"/>
          <a:stretch>
            <a:fillRect/>
          </a:stretch>
        </p:blipFill>
        <p:spPr>
          <a:xfrm>
            <a:off x="8389068" y="0"/>
            <a:ext cx="789135" cy="4083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Exemples d'utilisation</a:t>
            </a: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34775" y="1085525"/>
            <a:ext cx="8320500" cy="2646848"/>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fr-FR" sz="1600" dirty="0">
                <a:solidFill>
                  <a:schemeClr val="tx1"/>
                </a:solidFill>
                <a:latin typeface="Montserrat" panose="00000500000000000000" pitchFamily="2" charset="0"/>
              </a:rPr>
              <a:t>Scénarios d'utilisation typiques : Veille concurrentielle pour rester au courant des mouvements de l'industrie, suivi des tendances de l'industrie pour anticiper les changements du marché, recherche de contenu pour alimenter une stratégie de marketing de contenu, etc.</a:t>
            </a:r>
          </a:p>
          <a:p>
            <a:pPr marL="285750" indent="-285750">
              <a:buFont typeface="Arial" panose="020B0604020202020204" pitchFamily="34" charset="0"/>
              <a:buChar char="•"/>
            </a:pPr>
            <a:endParaRPr lang="fr-FR" sz="1600" dirty="0">
              <a:solidFill>
                <a:schemeClr val="tx1"/>
              </a:solidFill>
              <a:latin typeface="Montserrat" panose="00000500000000000000" pitchFamily="2" charset="0"/>
            </a:endParaRPr>
          </a:p>
          <a:p>
            <a:pPr marL="285750" indent="-285750">
              <a:buFont typeface="Arial" panose="020B0604020202020204" pitchFamily="34" charset="0"/>
              <a:buChar char="•"/>
            </a:pPr>
            <a:r>
              <a:rPr lang="fr-FR" sz="1600" dirty="0">
                <a:solidFill>
                  <a:schemeClr val="tx1"/>
                </a:solidFill>
                <a:latin typeface="Montserrat" panose="00000500000000000000" pitchFamily="2" charset="0"/>
              </a:rPr>
              <a:t>Comment Feedly peut être adapté à différents secteurs ou métiers : Par exemple, "Dans le secteur de la technologie : Suivi des annonces de nouveaux produits et des mises à jour technologiques", "Dans le domaine du marketing : Surveillance des campagnes de concurrents et des tendances émergentes."</a:t>
            </a:r>
          </a:p>
        </p:txBody>
      </p:sp>
      <p:pic>
        <p:nvPicPr>
          <p:cNvPr id="3" name="Picture 2">
            <a:extLst>
              <a:ext uri="{FF2B5EF4-FFF2-40B4-BE49-F238E27FC236}">
                <a16:creationId xmlns:a16="http://schemas.microsoft.com/office/drawing/2014/main" id="{2791C377-748C-3828-6FDA-A19E937ECA05}"/>
              </a:ext>
            </a:extLst>
          </p:cNvPr>
          <p:cNvPicPr>
            <a:picLocks noChangeAspect="1"/>
          </p:cNvPicPr>
          <p:nvPr/>
        </p:nvPicPr>
        <p:blipFill>
          <a:blip r:embed="rId3"/>
          <a:stretch>
            <a:fillRect/>
          </a:stretch>
        </p:blipFill>
        <p:spPr>
          <a:xfrm>
            <a:off x="8389068" y="0"/>
            <a:ext cx="789135" cy="4083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Astuces et Conseils</a:t>
            </a: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1908184"/>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fr-FR" sz="1600" dirty="0">
                <a:solidFill>
                  <a:schemeClr val="tx1"/>
                </a:solidFill>
                <a:latin typeface="Montserrat" panose="00000500000000000000" pitchFamily="2" charset="0"/>
              </a:rPr>
              <a:t>Conseils pour optimiser l'utilisation de Feedly : Utilisation de filtres pour trouver rapidement des contenus pertinents, création de collections pour organiser les flux par thème, intégration avec d'autres outils de productivité comme Slack ou </a:t>
            </a:r>
            <a:r>
              <a:rPr lang="fr-FR" sz="1600" dirty="0" err="1">
                <a:solidFill>
                  <a:schemeClr val="tx1"/>
                </a:solidFill>
                <a:latin typeface="Montserrat" panose="00000500000000000000" pitchFamily="2" charset="0"/>
              </a:rPr>
              <a:t>Evernote</a:t>
            </a:r>
            <a:r>
              <a:rPr lang="fr-FR" sz="1600" dirty="0">
                <a:solidFill>
                  <a:schemeClr val="tx1"/>
                </a:solidFill>
                <a:latin typeface="Montserrat" panose="00000500000000000000" pitchFamily="2" charset="0"/>
              </a:rPr>
              <a:t>, etc.</a:t>
            </a:r>
          </a:p>
          <a:p>
            <a:pPr marL="285750" indent="-285750">
              <a:buFont typeface="Arial" panose="020B0604020202020204" pitchFamily="34" charset="0"/>
              <a:buChar char="•"/>
            </a:pPr>
            <a:endParaRPr lang="fr-FR" sz="1600" dirty="0">
              <a:solidFill>
                <a:schemeClr val="tx1"/>
              </a:solidFill>
              <a:latin typeface="Montserrat" panose="00000500000000000000" pitchFamily="2" charset="0"/>
            </a:endParaRPr>
          </a:p>
          <a:p>
            <a:pPr marL="285750" indent="-285750">
              <a:buFont typeface="Arial" panose="020B0604020202020204" pitchFamily="34" charset="0"/>
              <a:buChar char="•"/>
            </a:pPr>
            <a:r>
              <a:rPr lang="fr-FR" sz="1600" dirty="0">
                <a:solidFill>
                  <a:schemeClr val="tx1"/>
                </a:solidFill>
                <a:latin typeface="Montserrat" panose="00000500000000000000" pitchFamily="2" charset="0"/>
              </a:rPr>
              <a:t>Invitez l'interaction en encourageant les participants à partager leurs propres astuces pour utiliser Feedly de manière efficace.</a:t>
            </a:r>
          </a:p>
        </p:txBody>
      </p:sp>
      <p:pic>
        <p:nvPicPr>
          <p:cNvPr id="2" name="Picture 1">
            <a:extLst>
              <a:ext uri="{FF2B5EF4-FFF2-40B4-BE49-F238E27FC236}">
                <a16:creationId xmlns:a16="http://schemas.microsoft.com/office/drawing/2014/main" id="{C2E78F99-317D-E2E8-1DDB-968EE95BD09A}"/>
              </a:ext>
            </a:extLst>
          </p:cNvPr>
          <p:cNvPicPr>
            <a:picLocks noChangeAspect="1"/>
          </p:cNvPicPr>
          <p:nvPr/>
        </p:nvPicPr>
        <p:blipFill>
          <a:blip r:embed="rId3"/>
          <a:stretch>
            <a:fillRect/>
          </a:stretch>
        </p:blipFill>
        <p:spPr>
          <a:xfrm>
            <a:off x="8389068" y="0"/>
            <a:ext cx="789135" cy="4083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Conclusion</a:t>
            </a: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1415742"/>
          </a:xfrm>
          <a:prstGeom prst="rect">
            <a:avLst/>
          </a:prstGeom>
          <a:noFill/>
          <a:ln>
            <a:noFill/>
          </a:ln>
        </p:spPr>
        <p:txBody>
          <a:bodyPr spcFirstLastPara="1" wrap="square" lIns="91425" tIns="91425" rIns="91425" bIns="91425" anchor="t" anchorCtr="0">
            <a:spAutoFit/>
          </a:bodyPr>
          <a:lstStyle/>
          <a:p>
            <a:pPr>
              <a:buFont typeface="Arial" panose="020B0604020202020204" pitchFamily="34" charset="0"/>
              <a:buChar char="•"/>
            </a:pPr>
            <a:r>
              <a:rPr lang="fr-FR" sz="1600" dirty="0">
                <a:solidFill>
                  <a:schemeClr val="tx1"/>
                </a:solidFill>
                <a:latin typeface="Montserrat" panose="00000500000000000000" pitchFamily="2" charset="0"/>
              </a:rPr>
              <a:t>Résumé des avantages de Feedly en tant qu'outil de veille : Gain de temps, personnalisation, collaboration, etc.</a:t>
            </a:r>
          </a:p>
          <a:p>
            <a:pPr>
              <a:buFont typeface="Arial" panose="020B0604020202020204" pitchFamily="34" charset="0"/>
              <a:buChar char="•"/>
            </a:pPr>
            <a:endParaRPr lang="fr-FR" sz="1600" dirty="0">
              <a:solidFill>
                <a:schemeClr val="tx1"/>
              </a:solidFill>
              <a:latin typeface="Montserrat" panose="00000500000000000000" pitchFamily="2" charset="0"/>
            </a:endParaRPr>
          </a:p>
          <a:p>
            <a:pPr>
              <a:buFont typeface="Arial" panose="020B0604020202020204" pitchFamily="34" charset="0"/>
              <a:buChar char="•"/>
            </a:pPr>
            <a:r>
              <a:rPr lang="fr-FR" sz="1600" dirty="0">
                <a:solidFill>
                  <a:schemeClr val="tx1"/>
                </a:solidFill>
                <a:latin typeface="Montserrat" panose="00000500000000000000" pitchFamily="2" charset="0"/>
              </a:rPr>
              <a:t>Appel à l'action : Encouragez les participants à essayer Feedly dès aujourd'hui pour améliorer leur processus de veille et rester à jour dans leur domaine.</a:t>
            </a:r>
          </a:p>
        </p:txBody>
      </p:sp>
      <p:pic>
        <p:nvPicPr>
          <p:cNvPr id="2" name="Picture 1">
            <a:extLst>
              <a:ext uri="{FF2B5EF4-FFF2-40B4-BE49-F238E27FC236}">
                <a16:creationId xmlns:a16="http://schemas.microsoft.com/office/drawing/2014/main" id="{23A08F7F-5DB7-D84F-594C-EC203DA11C11}"/>
              </a:ext>
            </a:extLst>
          </p:cNvPr>
          <p:cNvPicPr>
            <a:picLocks noChangeAspect="1"/>
          </p:cNvPicPr>
          <p:nvPr/>
        </p:nvPicPr>
        <p:blipFill>
          <a:blip r:embed="rId3"/>
          <a:stretch>
            <a:fillRect/>
          </a:stretch>
        </p:blipFill>
        <p:spPr>
          <a:xfrm>
            <a:off x="8389068" y="0"/>
            <a:ext cx="789135" cy="4083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2755137" y="2075000"/>
            <a:ext cx="3633725" cy="801900"/>
          </a:xfrm>
          <a:prstGeom prst="rect">
            <a:avLst/>
          </a:prstGeom>
          <a:noFill/>
          <a:ln>
            <a:noFill/>
          </a:ln>
        </p:spPr>
        <p:txBody>
          <a:bodyPr spcFirstLastPara="1" wrap="square" lIns="91425" tIns="91425" rIns="91425" bIns="91425" anchor="t" anchorCtr="0">
            <a:noAutofit/>
          </a:bodyPr>
          <a:lstStyle/>
          <a:p>
            <a:pPr algn="ctr"/>
            <a:r>
              <a:rPr lang="fr-FR" sz="4400" b="1" dirty="0"/>
              <a:t>8. Questions</a:t>
            </a: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05BFF1AF-5481-6ABF-4918-E1EE91755424}"/>
              </a:ext>
            </a:extLst>
          </p:cNvPr>
          <p:cNvPicPr>
            <a:picLocks noChangeAspect="1"/>
          </p:cNvPicPr>
          <p:nvPr/>
        </p:nvPicPr>
        <p:blipFill>
          <a:blip r:embed="rId3"/>
          <a:stretch>
            <a:fillRect/>
          </a:stretch>
        </p:blipFill>
        <p:spPr>
          <a:xfrm>
            <a:off x="8389068" y="0"/>
            <a:ext cx="789135" cy="40834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491</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Montserrat</vt:lpstr>
      <vt:lpstr>Arial</vt:lpstr>
      <vt:lpstr>Simple Light</vt:lpstr>
      <vt:lpstr>PowerPoint Presentation</vt:lpstr>
      <vt:lpstr>PowerPoint Presentation</vt:lpstr>
      <vt:lpstr>Qu'est-ce que Feedly ?</vt:lpstr>
      <vt:lpstr>Pourquoi Feedly ? </vt:lpstr>
      <vt:lpstr>Comment ça marche ?</vt:lpstr>
      <vt:lpstr>Exemples d'utilisation</vt:lpstr>
      <vt:lpstr>Astuces et Conseils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Einstein</dc:creator>
  <cp:lastModifiedBy>Albert Einstein</cp:lastModifiedBy>
  <cp:revision>18</cp:revision>
  <dcterms:modified xsi:type="dcterms:W3CDTF">2024-05-02T16:21:49Z</dcterms:modified>
</cp:coreProperties>
</file>