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7" r:id="rId6"/>
    <p:sldId id="260" r:id="rId7"/>
    <p:sldId id="266" r:id="rId8"/>
    <p:sldId id="261" r:id="rId9"/>
    <p:sldId id="262" r:id="rId10"/>
    <p:sldId id="268" r:id="rId11"/>
    <p:sldId id="263" r:id="rId12"/>
    <p:sldId id="264" r:id="rId13"/>
    <p:sldId id="265" r:id="rId14"/>
  </p:sldIdLst>
  <p:sldSz cx="9144000" cy="5143500" type="screen16x9"/>
  <p:notesSz cx="6858000" cy="9144000"/>
  <p:embeddedFontLst>
    <p:embeddedFont>
      <p:font typeface="Montserrat" panose="000005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1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c2bf8da8be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c2bf8da8be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2601cdab4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2601cdab4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0c4033f8d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0c4033f8d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c4033f8d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c4033f8d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0c4033f8d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0c4033f8d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cd7bb48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cd7bb48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0c4033f8d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0c4033f8d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18b606cc07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8b606cc07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c2bf8da8b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c2bf8da8b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f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notion.so/"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C4134476-E209-23B5-C673-0DBA0535C8AC}"/>
              </a:ext>
            </a:extLst>
          </p:cNvPr>
          <p:cNvPicPr>
            <a:picLocks noChangeAspect="1"/>
          </p:cNvPicPr>
          <p:nvPr/>
        </p:nvPicPr>
        <p:blipFill>
          <a:blip r:embed="rId3"/>
          <a:stretch>
            <a:fillRect/>
          </a:stretch>
        </p:blipFill>
        <p:spPr>
          <a:xfrm>
            <a:off x="0" y="761238"/>
            <a:ext cx="9144000" cy="3621024"/>
          </a:xfrm>
          <a:prstGeom prst="rect">
            <a:avLst/>
          </a:prstGeom>
        </p:spPr>
      </p:pic>
      <p:sp>
        <p:nvSpPr>
          <p:cNvPr id="54" name="Google Shape;54;p13"/>
          <p:cNvSpPr txBox="1"/>
          <p:nvPr/>
        </p:nvSpPr>
        <p:spPr>
          <a:xfrm>
            <a:off x="2910960" y="43701"/>
            <a:ext cx="3825120" cy="70954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3500" dirty="0">
                <a:solidFill>
                  <a:schemeClr val="dk1"/>
                </a:solidFill>
                <a:latin typeface="Montserrat"/>
                <a:ea typeface="Montserrat"/>
                <a:cs typeface="Montserrat"/>
                <a:sym typeface="Montserrat"/>
              </a:rPr>
              <a:t>PRÉSENTATION</a:t>
            </a:r>
            <a:br>
              <a:rPr lang="fr" sz="3500" dirty="0">
                <a:solidFill>
                  <a:schemeClr val="dk1"/>
                </a:solidFill>
                <a:latin typeface="Montserrat"/>
                <a:ea typeface="Montserrat"/>
                <a:cs typeface="Montserrat"/>
                <a:sym typeface="Montserrat"/>
              </a:rPr>
            </a:br>
            <a:br>
              <a:rPr lang="fr" sz="3500" dirty="0">
                <a:solidFill>
                  <a:schemeClr val="dk1"/>
                </a:solidFill>
                <a:latin typeface="Montserrat"/>
                <a:ea typeface="Montserrat"/>
                <a:cs typeface="Montserrat"/>
                <a:sym typeface="Montserrat"/>
              </a:rPr>
            </a:br>
            <a:endParaRPr sz="3100" b="1" dirty="0">
              <a:solidFill>
                <a:schemeClr val="dk1"/>
              </a:solidFill>
              <a:latin typeface="Montserrat"/>
              <a:ea typeface="Montserrat"/>
              <a:cs typeface="Montserrat"/>
              <a:sym typeface="Montserrat"/>
            </a:endParaRPr>
          </a:p>
        </p:txBody>
      </p:sp>
      <p:sp>
        <p:nvSpPr>
          <p:cNvPr id="55" name="Google Shape;55;p13"/>
          <p:cNvSpPr txBox="1"/>
          <p:nvPr/>
        </p:nvSpPr>
        <p:spPr>
          <a:xfrm>
            <a:off x="115175" y="118275"/>
            <a:ext cx="2384700" cy="28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500" dirty="0">
                <a:solidFill>
                  <a:schemeClr val="dk1"/>
                </a:solidFill>
                <a:latin typeface="Montserrat"/>
                <a:ea typeface="Montserrat"/>
                <a:cs typeface="Montserrat"/>
                <a:sym typeface="Montserrat"/>
              </a:rPr>
              <a:t>CASTELL Laurent</a:t>
            </a:r>
            <a:br>
              <a:rPr lang="fr" sz="1500" dirty="0">
                <a:solidFill>
                  <a:schemeClr val="dk1"/>
                </a:solidFill>
                <a:latin typeface="Montserrat"/>
                <a:ea typeface="Montserrat"/>
                <a:cs typeface="Montserrat"/>
                <a:sym typeface="Montserrat"/>
              </a:rPr>
            </a:br>
            <a:r>
              <a:rPr lang="fr" sz="1500" dirty="0">
                <a:solidFill>
                  <a:schemeClr val="dk1"/>
                </a:solidFill>
                <a:latin typeface="Montserrat"/>
                <a:ea typeface="Montserrat"/>
                <a:cs typeface="Montserrat"/>
                <a:sym typeface="Montserrat"/>
              </a:rPr>
              <a:t>01/05/2024 </a:t>
            </a:r>
            <a:endParaRPr sz="1500" dirty="0">
              <a:solidFill>
                <a:schemeClr val="dk1"/>
              </a:solidFill>
              <a:latin typeface="Montserrat"/>
              <a:ea typeface="Montserrat"/>
              <a:cs typeface="Montserrat"/>
              <a:sym typeface="Montserrat"/>
            </a:endParaRPr>
          </a:p>
        </p:txBody>
      </p:sp>
      <p:pic>
        <p:nvPicPr>
          <p:cNvPr id="56" name="Google Shape;56;p13"/>
          <p:cNvPicPr preferRelativeResize="0"/>
          <p:nvPr/>
        </p:nvPicPr>
        <p:blipFill>
          <a:blip r:embed="rId4">
            <a:alphaModFix/>
          </a:blip>
          <a:stretch>
            <a:fillRect/>
          </a:stretch>
        </p:blipFill>
        <p:spPr>
          <a:xfrm>
            <a:off x="8469575" y="0"/>
            <a:ext cx="674425" cy="340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66B69-A562-CB7A-393C-F18EA6084A3E}"/>
              </a:ext>
            </a:extLst>
          </p:cNvPr>
          <p:cNvSpPr>
            <a:spLocks noGrp="1"/>
          </p:cNvSpPr>
          <p:nvPr>
            <p:ph type="title"/>
          </p:nvPr>
        </p:nvSpPr>
        <p:spPr/>
        <p:txBody>
          <a:bodyPr>
            <a:noAutofit/>
          </a:bodyPr>
          <a:lstStyle/>
          <a:p>
            <a:r>
              <a:rPr lang="fr-FR" sz="2400" b="1" dirty="0"/>
              <a:t>Spécification Technique Clé: </a:t>
            </a:r>
            <a:r>
              <a:rPr lang="fr-FR" sz="2400" i="1" dirty="0"/>
              <a:t>Firebase Realtime Database</a:t>
            </a:r>
            <a:endParaRPr lang="fr-FR" sz="2400" dirty="0"/>
          </a:p>
        </p:txBody>
      </p:sp>
      <p:sp>
        <p:nvSpPr>
          <p:cNvPr id="3" name="Text Placeholder 2">
            <a:extLst>
              <a:ext uri="{FF2B5EF4-FFF2-40B4-BE49-F238E27FC236}">
                <a16:creationId xmlns:a16="http://schemas.microsoft.com/office/drawing/2014/main" id="{F27893C9-013A-8EBB-00F3-29CD8F749837}"/>
              </a:ext>
            </a:extLst>
          </p:cNvPr>
          <p:cNvSpPr>
            <a:spLocks noGrp="1"/>
          </p:cNvSpPr>
          <p:nvPr>
            <p:ph type="body" idx="1"/>
          </p:nvPr>
        </p:nvSpPr>
        <p:spPr>
          <a:xfrm>
            <a:off x="311700" y="1152475"/>
            <a:ext cx="8222700" cy="1243884"/>
          </a:xfrm>
        </p:spPr>
        <p:txBody>
          <a:bodyPr>
            <a:normAutofit lnSpcReduction="10000"/>
          </a:bodyPr>
          <a:lstStyle/>
          <a:p>
            <a:pPr marL="114300" indent="0">
              <a:buNone/>
            </a:pPr>
            <a:r>
              <a:rPr lang="fr-FR" sz="1600" b="1" dirty="0">
                <a:solidFill>
                  <a:schemeClr val="tx1"/>
                </a:solidFill>
              </a:rPr>
              <a:t>Description: </a:t>
            </a:r>
            <a:r>
              <a:rPr lang="fr-FR" sz="1600" dirty="0">
                <a:solidFill>
                  <a:schemeClr val="tx1"/>
                </a:solidFill>
              </a:rPr>
              <a:t>Firebase Realtime Database est utilisé pour permettre aux restaurateurs de sauvegarder les menus qu'ils ont créés, afin qu'ils puissent les réutiliser ultérieurement. Il offre une solution de stockage de données en temps réel, permettant aux menus d'être enregistrés de manière efficace et sécurisée dans le cloud.</a:t>
            </a:r>
          </a:p>
        </p:txBody>
      </p:sp>
      <p:sp>
        <p:nvSpPr>
          <p:cNvPr id="6" name="Text Placeholder 2">
            <a:extLst>
              <a:ext uri="{FF2B5EF4-FFF2-40B4-BE49-F238E27FC236}">
                <a16:creationId xmlns:a16="http://schemas.microsoft.com/office/drawing/2014/main" id="{C93A45F9-48E0-B8E8-15C7-BEE26319E7ED}"/>
              </a:ext>
            </a:extLst>
          </p:cNvPr>
          <p:cNvSpPr txBox="1">
            <a:spLocks/>
          </p:cNvSpPr>
          <p:nvPr/>
        </p:nvSpPr>
        <p:spPr>
          <a:xfrm>
            <a:off x="311700" y="2355910"/>
            <a:ext cx="4580866" cy="2342565"/>
          </a:xfrm>
          <a:prstGeom prst="rect">
            <a:avLst/>
          </a:prstGeom>
          <a:noFill/>
          <a:ln>
            <a:noFill/>
          </a:ln>
        </p:spPr>
        <p:txBody>
          <a:bodyPr spcFirstLastPara="1" wrap="square" lIns="91425" tIns="91425" rIns="91425" bIns="91425" anchor="t" anchorCtr="0">
            <a:normAutofit fontScale="85000"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Font typeface="Arial"/>
              <a:buNone/>
            </a:pPr>
            <a:r>
              <a:rPr lang="fr-FR" sz="1600" dirty="0">
                <a:solidFill>
                  <a:schemeClr val="tx1"/>
                </a:solidFill>
              </a:rPr>
              <a:t>Le schéma ci-contre illustre comment Firebase Realtime Database est utilisé dans votre application. Lorsqu'un restaurateur crée un nouveau menu, les données du menu sont envoyées à Firebase Realtime Database et stockées dans le cloud de manière sécurisée. Lorsque le restaurateur souhaite accéder à ses menus sauvegardés ultérieurement, l'application récupère ces données à partir de Firebase Realtime Database et les affiche à l'utilisateur.</a:t>
            </a:r>
          </a:p>
        </p:txBody>
      </p:sp>
      <p:pic>
        <p:nvPicPr>
          <p:cNvPr id="8" name="Picture 7">
            <a:extLst>
              <a:ext uri="{FF2B5EF4-FFF2-40B4-BE49-F238E27FC236}">
                <a16:creationId xmlns:a16="http://schemas.microsoft.com/office/drawing/2014/main" id="{8FF3D117-2CBD-65CA-4B8D-E0F628572A79}"/>
              </a:ext>
            </a:extLst>
          </p:cNvPr>
          <p:cNvPicPr>
            <a:picLocks noChangeAspect="1"/>
          </p:cNvPicPr>
          <p:nvPr/>
        </p:nvPicPr>
        <p:blipFill>
          <a:blip r:embed="rId2"/>
          <a:stretch>
            <a:fillRect/>
          </a:stretch>
        </p:blipFill>
        <p:spPr>
          <a:xfrm>
            <a:off x="4722288" y="2318275"/>
            <a:ext cx="4157409" cy="2342565"/>
          </a:xfrm>
          <a:prstGeom prst="rect">
            <a:avLst/>
          </a:prstGeom>
        </p:spPr>
      </p:pic>
    </p:spTree>
    <p:extLst>
      <p:ext uri="{BB962C8B-B14F-4D97-AF65-F5344CB8AC3E}">
        <p14:creationId xmlns:p14="http://schemas.microsoft.com/office/powerpoint/2010/main" val="370816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fr-FR" b="1" dirty="0"/>
              <a:t>6. Veille Technologique</a:t>
            </a:r>
          </a:p>
        </p:txBody>
      </p:sp>
      <p:sp>
        <p:nvSpPr>
          <p:cNvPr id="112" name="Google Shape;11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1200"/>
              </a:spcBef>
              <a:spcAft>
                <a:spcPts val="0"/>
              </a:spcAft>
              <a:buNone/>
            </a:pPr>
            <a:endParaRPr>
              <a:latin typeface="Montserrat"/>
              <a:ea typeface="Montserrat"/>
              <a:cs typeface="Montserrat"/>
              <a:sym typeface="Montserrat"/>
            </a:endParaRPr>
          </a:p>
          <a:p>
            <a:pPr marL="457200" lvl="0" indent="0" algn="l" rtl="0">
              <a:spcBef>
                <a:spcPts val="1200"/>
              </a:spcBef>
              <a:spcAft>
                <a:spcPts val="1200"/>
              </a:spcAft>
              <a:buNone/>
            </a:pPr>
            <a:endParaRPr>
              <a:latin typeface="Montserrat"/>
              <a:ea typeface="Montserrat"/>
              <a:cs typeface="Montserrat"/>
              <a:sym typeface="Montserrat"/>
            </a:endParaRPr>
          </a:p>
        </p:txBody>
      </p:sp>
      <p:sp>
        <p:nvSpPr>
          <p:cNvPr id="113" name="Google Shape;113;p20"/>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14" name="Google Shape;114;p20"/>
          <p:cNvSpPr txBox="1"/>
          <p:nvPr/>
        </p:nvSpPr>
        <p:spPr>
          <a:xfrm>
            <a:off x="434775" y="1085525"/>
            <a:ext cx="8320500" cy="2646848"/>
          </a:xfrm>
          <a:prstGeom prst="rect">
            <a:avLst/>
          </a:prstGeom>
          <a:noFill/>
          <a:ln>
            <a:noFill/>
          </a:ln>
        </p:spPr>
        <p:txBody>
          <a:bodyPr spcFirstLastPara="1" wrap="square" lIns="91425" tIns="91425" rIns="91425" bIns="91425" anchor="t" anchorCtr="0">
            <a:spAutoFit/>
          </a:bodyPr>
          <a:lstStyle/>
          <a:p>
            <a:r>
              <a:rPr lang="fr-FR" sz="1600" b="1" dirty="0">
                <a:latin typeface="Montserrat" panose="00000500000000000000" pitchFamily="2" charset="0"/>
              </a:rPr>
              <a:t>Axes de Curation</a:t>
            </a:r>
          </a:p>
          <a:p>
            <a:endParaRPr lang="fr-FR" sz="1600" b="1" dirty="0">
              <a:latin typeface="Montserrat" panose="00000500000000000000" pitchFamily="2" charset="0"/>
            </a:endParaRPr>
          </a:p>
          <a:p>
            <a:r>
              <a:rPr lang="fr-FR" sz="1600" b="1" dirty="0">
                <a:latin typeface="Montserrat" panose="00000500000000000000" pitchFamily="2" charset="0"/>
              </a:rPr>
              <a:t>Axe Projet "Menu Maker"</a:t>
            </a:r>
          </a:p>
          <a:p>
            <a:pPr>
              <a:buFont typeface="Arial" panose="020B0604020202020204" pitchFamily="34" charset="0"/>
              <a:buChar char="•"/>
            </a:pPr>
            <a:r>
              <a:rPr lang="fr-FR" sz="1600" dirty="0">
                <a:latin typeface="Montserrat" panose="00000500000000000000" pitchFamily="2" charset="0"/>
              </a:rPr>
              <a:t>Sources d'informations sur SQL / No SQL, </a:t>
            </a:r>
            <a:r>
              <a:rPr lang="fr-FR" sz="1600" dirty="0" err="1">
                <a:latin typeface="Montserrat" panose="00000500000000000000" pitchFamily="2" charset="0"/>
              </a:rPr>
              <a:t>React</a:t>
            </a:r>
            <a:r>
              <a:rPr lang="fr-FR" sz="1600" dirty="0">
                <a:latin typeface="Montserrat" panose="00000500000000000000" pitchFamily="2" charset="0"/>
              </a:rPr>
              <a:t>.</a:t>
            </a:r>
          </a:p>
          <a:p>
            <a:pPr>
              <a:buFont typeface="Arial" panose="020B0604020202020204" pitchFamily="34" charset="0"/>
              <a:buChar char="•"/>
            </a:pPr>
            <a:endParaRPr lang="fr-FR" sz="1600" dirty="0">
              <a:latin typeface="Montserrat" panose="00000500000000000000" pitchFamily="2" charset="0"/>
            </a:endParaRPr>
          </a:p>
          <a:p>
            <a:r>
              <a:rPr lang="fr-FR" sz="1600" b="1" dirty="0">
                <a:latin typeface="Montserrat" panose="00000500000000000000" pitchFamily="2" charset="0"/>
              </a:rPr>
              <a:t>Axe Développement Web</a:t>
            </a:r>
          </a:p>
          <a:p>
            <a:pPr>
              <a:buFont typeface="Arial" panose="020B0604020202020204" pitchFamily="34" charset="0"/>
              <a:buChar char="•"/>
            </a:pPr>
            <a:r>
              <a:rPr lang="fr-FR" sz="1600" dirty="0" err="1">
                <a:latin typeface="Montserrat" panose="00000500000000000000" pitchFamily="2" charset="0"/>
              </a:rPr>
              <a:t>Frameworks</a:t>
            </a:r>
            <a:r>
              <a:rPr lang="fr-FR" sz="1600" dirty="0">
                <a:latin typeface="Montserrat" panose="00000500000000000000" pitchFamily="2" charset="0"/>
              </a:rPr>
              <a:t>, accessibilité web, sécurité en ligne.</a:t>
            </a:r>
          </a:p>
          <a:p>
            <a:pPr>
              <a:buFont typeface="Arial" panose="020B0604020202020204" pitchFamily="34" charset="0"/>
              <a:buChar char="•"/>
            </a:pPr>
            <a:endParaRPr lang="fr-FR" sz="1600" dirty="0">
              <a:latin typeface="Montserrat" panose="00000500000000000000" pitchFamily="2" charset="0"/>
            </a:endParaRPr>
          </a:p>
          <a:p>
            <a:r>
              <a:rPr lang="fr-FR" sz="1600" b="1" dirty="0">
                <a:latin typeface="Montserrat" panose="00000500000000000000" pitchFamily="2" charset="0"/>
              </a:rPr>
              <a:t>Méthode de Classification</a:t>
            </a:r>
          </a:p>
          <a:p>
            <a:pPr>
              <a:buFont typeface="Arial" panose="020B0604020202020204" pitchFamily="34" charset="0"/>
              <a:buChar char="•"/>
            </a:pPr>
            <a:r>
              <a:rPr lang="fr-FR" sz="1600" dirty="0" err="1">
                <a:latin typeface="Montserrat" panose="00000500000000000000" pitchFamily="2" charset="0"/>
              </a:rPr>
              <a:t>Feedly</a:t>
            </a:r>
            <a:r>
              <a:rPr lang="fr-FR" sz="1600" dirty="0">
                <a:latin typeface="Montserrat" panose="00000500000000000000" pitchFamily="2" charset="0"/>
              </a:rPr>
              <a:t> : agrégation de sources variées.</a:t>
            </a:r>
          </a:p>
        </p:txBody>
      </p:sp>
      <p:sp>
        <p:nvSpPr>
          <p:cNvPr id="115" name="Google Shape;115;p20"/>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16" name="Google Shape;116;p20"/>
          <p:cNvPicPr preferRelativeResize="0"/>
          <p:nvPr/>
        </p:nvPicPr>
        <p:blipFill>
          <a:blip r:embed="rId3">
            <a:alphaModFix/>
          </a:blip>
          <a:stretch>
            <a:fillRect/>
          </a:stretch>
        </p:blipFill>
        <p:spPr>
          <a:xfrm>
            <a:off x="8469575" y="-4"/>
            <a:ext cx="674425" cy="340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fr-FR" b="1" dirty="0"/>
              <a:t>7. Conclusion</a:t>
            </a:r>
          </a:p>
        </p:txBody>
      </p:sp>
      <p:sp>
        <p:nvSpPr>
          <p:cNvPr id="122" name="Google Shape;122;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1200"/>
              </a:spcBef>
              <a:spcAft>
                <a:spcPts val="0"/>
              </a:spcAft>
              <a:buNone/>
            </a:pPr>
            <a:endParaRPr>
              <a:latin typeface="Montserrat"/>
              <a:ea typeface="Montserrat"/>
              <a:cs typeface="Montserrat"/>
              <a:sym typeface="Montserrat"/>
            </a:endParaRPr>
          </a:p>
          <a:p>
            <a:pPr marL="457200" lvl="0" indent="0" algn="l" rtl="0">
              <a:spcBef>
                <a:spcPts val="1200"/>
              </a:spcBef>
              <a:spcAft>
                <a:spcPts val="1200"/>
              </a:spcAft>
              <a:buNone/>
            </a:pPr>
            <a:endParaRPr>
              <a:latin typeface="Montserrat"/>
              <a:ea typeface="Montserrat"/>
              <a:cs typeface="Montserrat"/>
              <a:sym typeface="Montserrat"/>
            </a:endParaRPr>
          </a:p>
        </p:txBody>
      </p:sp>
      <p:sp>
        <p:nvSpPr>
          <p:cNvPr id="123" name="Google Shape;123;p21"/>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24" name="Google Shape;124;p21"/>
          <p:cNvSpPr txBox="1"/>
          <p:nvPr/>
        </p:nvSpPr>
        <p:spPr>
          <a:xfrm>
            <a:off x="434775" y="1085525"/>
            <a:ext cx="8320500" cy="1169521"/>
          </a:xfrm>
          <a:prstGeom prst="rect">
            <a:avLst/>
          </a:prstGeom>
          <a:noFill/>
          <a:ln>
            <a:noFill/>
          </a:ln>
        </p:spPr>
        <p:txBody>
          <a:bodyPr spcFirstLastPara="1" wrap="square" lIns="91425" tIns="91425" rIns="91425" bIns="91425" anchor="t" anchorCtr="0">
            <a:spAutoFit/>
          </a:bodyPr>
          <a:lstStyle/>
          <a:p>
            <a:r>
              <a:rPr lang="fr-FR" sz="1600" b="1" dirty="0">
                <a:latin typeface="Montserrat" panose="00000500000000000000" pitchFamily="2" charset="0"/>
              </a:rPr>
              <a:t>Résumé</a:t>
            </a:r>
          </a:p>
          <a:p>
            <a:pPr>
              <a:buFont typeface="Arial" panose="020B0604020202020204" pitchFamily="34" charset="0"/>
              <a:buChar char="•"/>
            </a:pPr>
            <a:r>
              <a:rPr lang="fr-FR" sz="1600" dirty="0">
                <a:latin typeface="Montserrat" panose="00000500000000000000" pitchFamily="2" charset="0"/>
              </a:rPr>
              <a:t>Objectif du projet.</a:t>
            </a:r>
          </a:p>
          <a:p>
            <a:pPr>
              <a:buFont typeface="Arial" panose="020B0604020202020204" pitchFamily="34" charset="0"/>
              <a:buChar char="•"/>
            </a:pPr>
            <a:r>
              <a:rPr lang="fr-FR" sz="1600" dirty="0">
                <a:latin typeface="Montserrat" panose="00000500000000000000" pitchFamily="2" charset="0"/>
              </a:rPr>
              <a:t>Méthodologie utilisée.</a:t>
            </a:r>
          </a:p>
          <a:p>
            <a:pPr>
              <a:buFont typeface="Arial" panose="020B0604020202020204" pitchFamily="34" charset="0"/>
              <a:buChar char="•"/>
            </a:pPr>
            <a:r>
              <a:rPr lang="fr-FR" sz="1600" dirty="0">
                <a:latin typeface="Montserrat" panose="00000500000000000000" pitchFamily="2" charset="0"/>
              </a:rPr>
              <a:t>Avancements actuels.</a:t>
            </a:r>
          </a:p>
        </p:txBody>
      </p:sp>
      <p:sp>
        <p:nvSpPr>
          <p:cNvPr id="125" name="Google Shape;125;p21"/>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26" name="Google Shape;126;p21"/>
          <p:cNvPicPr preferRelativeResize="0"/>
          <p:nvPr/>
        </p:nvPicPr>
        <p:blipFill>
          <a:blip r:embed="rId3">
            <a:alphaModFix/>
          </a:blip>
          <a:stretch>
            <a:fillRect/>
          </a:stretch>
        </p:blipFill>
        <p:spPr>
          <a:xfrm>
            <a:off x="8469575" y="-4"/>
            <a:ext cx="674425" cy="340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130"/>
        <p:cNvGrpSpPr/>
        <p:nvPr/>
      </p:nvGrpSpPr>
      <p:grpSpPr>
        <a:xfrm>
          <a:off x="0" y="0"/>
          <a:ext cx="0" cy="0"/>
          <a:chOff x="0" y="0"/>
          <a:chExt cx="0" cy="0"/>
        </a:xfrm>
      </p:grpSpPr>
      <p:sp>
        <p:nvSpPr>
          <p:cNvPr id="131" name="Google Shape;131;p22"/>
          <p:cNvSpPr txBox="1"/>
          <p:nvPr/>
        </p:nvSpPr>
        <p:spPr>
          <a:xfrm>
            <a:off x="2755137" y="2075000"/>
            <a:ext cx="3633725" cy="801900"/>
          </a:xfrm>
          <a:prstGeom prst="rect">
            <a:avLst/>
          </a:prstGeom>
          <a:noFill/>
          <a:ln>
            <a:noFill/>
          </a:ln>
        </p:spPr>
        <p:txBody>
          <a:bodyPr spcFirstLastPara="1" wrap="square" lIns="91425" tIns="91425" rIns="91425" bIns="91425" anchor="t" anchorCtr="0">
            <a:noAutofit/>
          </a:bodyPr>
          <a:lstStyle/>
          <a:p>
            <a:pPr algn="ctr"/>
            <a:r>
              <a:rPr lang="fr-FR" sz="4400" b="1" dirty="0"/>
              <a:t>8. Questions</a:t>
            </a:r>
          </a:p>
        </p:txBody>
      </p:sp>
      <p:sp>
        <p:nvSpPr>
          <p:cNvPr id="132" name="Google Shape;132;p22"/>
          <p:cNvSpPr txBox="1"/>
          <p:nvPr/>
        </p:nvSpPr>
        <p:spPr>
          <a:xfrm>
            <a:off x="115175" y="118275"/>
            <a:ext cx="2384700" cy="28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solidFill>
                <a:schemeClr val="dk1"/>
              </a:solidFill>
              <a:latin typeface="Montserrat"/>
              <a:ea typeface="Montserrat"/>
              <a:cs typeface="Montserrat"/>
              <a:sym typeface="Montserrat"/>
            </a:endParaRPr>
          </a:p>
        </p:txBody>
      </p:sp>
      <p:pic>
        <p:nvPicPr>
          <p:cNvPr id="133" name="Google Shape;133;p22"/>
          <p:cNvPicPr preferRelativeResize="0"/>
          <p:nvPr/>
        </p:nvPicPr>
        <p:blipFill>
          <a:blip r:embed="rId3">
            <a:alphaModFix/>
          </a:blip>
          <a:stretch>
            <a:fillRect/>
          </a:stretch>
        </p:blipFill>
        <p:spPr>
          <a:xfrm>
            <a:off x="8469575" y="-4"/>
            <a:ext cx="674425" cy="340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b="1" dirty="0">
                <a:latin typeface="+mj-lt"/>
                <a:ea typeface="Montserrat"/>
                <a:cs typeface="Montserrat"/>
                <a:sym typeface="Montserrat"/>
              </a:rPr>
              <a:t>Sommaire</a:t>
            </a:r>
            <a:endParaRPr b="1" dirty="0">
              <a:latin typeface="+mj-lt"/>
              <a:ea typeface="Montserrat"/>
              <a:cs typeface="Montserrat"/>
              <a:sym typeface="Montserrat"/>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36550" algn="l" rtl="0">
              <a:lnSpc>
                <a:spcPct val="150000"/>
              </a:lnSpc>
              <a:spcBef>
                <a:spcPts val="150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Contexte du projet</a:t>
            </a:r>
            <a:endParaRPr sz="1700" dirty="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Aperçu de la maquette</a:t>
            </a:r>
            <a:endParaRPr sz="1700" dirty="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Méthodologie utilisée</a:t>
            </a:r>
            <a:endParaRPr sz="1700" dirty="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Tableau Kanban</a:t>
            </a:r>
            <a:endParaRPr sz="1700" dirty="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Spécifications techniques</a:t>
            </a:r>
            <a:endParaRPr sz="1700" dirty="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Veille technologique</a:t>
            </a:r>
            <a:endParaRPr sz="1700" dirty="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Conclusion </a:t>
            </a:r>
            <a:endParaRPr sz="1700" dirty="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Questions</a:t>
            </a:r>
            <a:endParaRPr sz="1700" dirty="0">
              <a:solidFill>
                <a:srgbClr val="0D0D0D"/>
              </a:solidFill>
              <a:highlight>
                <a:srgbClr val="FFFFFF"/>
              </a:highlight>
              <a:latin typeface="Montserrat"/>
              <a:ea typeface="Montserrat"/>
              <a:cs typeface="Montserrat"/>
              <a:sym typeface="Montserrat"/>
            </a:endParaRPr>
          </a:p>
        </p:txBody>
      </p:sp>
      <p:pic>
        <p:nvPicPr>
          <p:cNvPr id="63" name="Google Shape;63;p14"/>
          <p:cNvPicPr preferRelativeResize="0"/>
          <p:nvPr/>
        </p:nvPicPr>
        <p:blipFill>
          <a:blip r:embed="rId3">
            <a:alphaModFix/>
          </a:blip>
          <a:stretch>
            <a:fillRect/>
          </a:stretch>
        </p:blipFill>
        <p:spPr>
          <a:xfrm>
            <a:off x="8469575" y="-4"/>
            <a:ext cx="674425" cy="340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fr-FR" b="1" dirty="0"/>
              <a:t>1. Contexte du Projet</a:t>
            </a:r>
          </a:p>
        </p:txBody>
      </p:sp>
      <p:sp>
        <p:nvSpPr>
          <p:cNvPr id="69" name="Google Shape;69;p15"/>
          <p:cNvSpPr txBox="1"/>
          <p:nvPr/>
        </p:nvSpPr>
        <p:spPr>
          <a:xfrm>
            <a:off x="434775" y="1085525"/>
            <a:ext cx="8320500" cy="2646848"/>
          </a:xfrm>
          <a:prstGeom prst="rect">
            <a:avLst/>
          </a:prstGeom>
          <a:noFill/>
          <a:ln>
            <a:noFill/>
          </a:ln>
        </p:spPr>
        <p:txBody>
          <a:bodyPr spcFirstLastPara="1" wrap="square" lIns="91425" tIns="91425" rIns="91425" bIns="91425" anchor="t" anchorCtr="0">
            <a:spAutoFit/>
          </a:bodyPr>
          <a:lstStyle/>
          <a:p>
            <a:r>
              <a:rPr lang="fr-FR" sz="1600" b="1" dirty="0">
                <a:latin typeface="Montserrat" panose="00000500000000000000" pitchFamily="2" charset="0"/>
              </a:rPr>
              <a:t>Introduction à Menu Maker by </a:t>
            </a:r>
            <a:r>
              <a:rPr lang="fr-FR" sz="1600" b="1" dirty="0" err="1">
                <a:latin typeface="Montserrat" panose="00000500000000000000" pitchFamily="2" charset="0"/>
              </a:rPr>
              <a:t>Qwenta</a:t>
            </a:r>
            <a:endParaRPr lang="fr-FR" sz="1600" b="1" dirty="0">
              <a:latin typeface="Montserrat" panose="00000500000000000000" pitchFamily="2" charset="0"/>
            </a:endParaRPr>
          </a:p>
          <a:p>
            <a:endParaRPr lang="fr-FR" sz="1600" b="1" dirty="0">
              <a:latin typeface="Montserrat" panose="00000500000000000000" pitchFamily="2" charset="0"/>
            </a:endParaRPr>
          </a:p>
          <a:p>
            <a:pPr marL="285750" lvl="3" indent="-285750">
              <a:buFont typeface="Arial" panose="020B0604020202020204" pitchFamily="34" charset="0"/>
              <a:buChar char="•"/>
            </a:pPr>
            <a:r>
              <a:rPr lang="fr-FR" sz="1600" dirty="0" err="1">
                <a:latin typeface="Montserrat" panose="00000500000000000000" pitchFamily="2" charset="0"/>
              </a:rPr>
              <a:t>Qwenta</a:t>
            </a:r>
            <a:r>
              <a:rPr lang="fr-FR" sz="1600" dirty="0">
                <a:latin typeface="Montserrat" panose="00000500000000000000" pitchFamily="2" charset="0"/>
              </a:rPr>
              <a:t>, leader historique de l'impression de supports, cherche à diversifier ses activités.</a:t>
            </a:r>
          </a:p>
          <a:p>
            <a:pPr marL="285750" lvl="3" indent="-285750">
              <a:buFont typeface="Arial" panose="020B0604020202020204" pitchFamily="34" charset="0"/>
              <a:buChar char="•"/>
            </a:pPr>
            <a:endParaRPr lang="fr-FR" sz="1600" dirty="0">
              <a:latin typeface="Montserrat" panose="00000500000000000000" pitchFamily="2" charset="0"/>
            </a:endParaRPr>
          </a:p>
          <a:p>
            <a:pPr marL="285750" lvl="1" indent="-285750">
              <a:buFont typeface="Arial" panose="020B0604020202020204" pitchFamily="34" charset="0"/>
              <a:buChar char="•"/>
            </a:pPr>
            <a:r>
              <a:rPr lang="fr-FR" sz="1600" dirty="0">
                <a:latin typeface="Montserrat" panose="00000500000000000000" pitchFamily="2" charset="0"/>
              </a:rPr>
              <a:t>Ils souhaitent, à nouveau, une collaboration avec nous (</a:t>
            </a:r>
            <a:r>
              <a:rPr lang="fr-FR" sz="1600" dirty="0" err="1">
                <a:latin typeface="Montserrat" panose="00000500000000000000" pitchFamily="2" charset="0"/>
              </a:rPr>
              <a:t>Webgencia</a:t>
            </a:r>
            <a:r>
              <a:rPr lang="fr-FR" sz="1600" dirty="0">
                <a:latin typeface="Montserrat" panose="00000500000000000000" pitchFamily="2" charset="0"/>
              </a:rPr>
              <a:t>) pour développer un outil en ligne : Menu Maker.</a:t>
            </a:r>
          </a:p>
          <a:p>
            <a:pPr lvl="1"/>
            <a:endParaRPr lang="fr-FR" sz="1600" dirty="0">
              <a:latin typeface="Montserrat" panose="00000500000000000000" pitchFamily="2" charset="0"/>
            </a:endParaRPr>
          </a:p>
          <a:p>
            <a:pPr marL="285750" lvl="1" indent="-285750">
              <a:buFont typeface="Arial" panose="020B0604020202020204" pitchFamily="34" charset="0"/>
              <a:buChar char="•"/>
            </a:pPr>
            <a:r>
              <a:rPr lang="fr-FR" sz="1600" dirty="0">
                <a:latin typeface="Montserrat" panose="00000500000000000000" pitchFamily="2" charset="0"/>
              </a:rPr>
              <a:t> Objectif : permettre aux restaurateurs de créer, personnaliser et diffuser facilement leurs menus ( PDF, Deliveroo, Instagram ) ou de l’imprimer.</a:t>
            </a:r>
          </a:p>
        </p:txBody>
      </p:sp>
      <p:sp>
        <p:nvSpPr>
          <p:cNvPr id="70" name="Google Shape;70;p15"/>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1" name="Google Shape;71;p15"/>
          <p:cNvPicPr preferRelativeResize="0"/>
          <p:nvPr/>
        </p:nvPicPr>
        <p:blipFill>
          <a:blip r:embed="rId3">
            <a:alphaModFix/>
          </a:blip>
          <a:stretch>
            <a:fillRect/>
          </a:stretch>
        </p:blipFill>
        <p:spPr>
          <a:xfrm>
            <a:off x="8474375" y="-4"/>
            <a:ext cx="674425" cy="340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114300" indent="0">
              <a:buNone/>
            </a:pPr>
            <a:endParaRPr lang="fr-FR" sz="1600" dirty="0">
              <a:solidFill>
                <a:schemeClr val="tx1"/>
              </a:solidFill>
              <a:latin typeface="Montserrat" panose="00000500000000000000" pitchFamily="2" charset="0"/>
            </a:endParaRPr>
          </a:p>
          <a:p>
            <a:pPr marL="114300" indent="0">
              <a:buNone/>
            </a:pPr>
            <a:endParaRPr lang="fr-FR" sz="1600" dirty="0">
              <a:solidFill>
                <a:schemeClr val="tx1"/>
              </a:solidFill>
              <a:latin typeface="Montserrat" panose="00000500000000000000" pitchFamily="2" charset="0"/>
            </a:endParaRPr>
          </a:p>
          <a:p>
            <a:endParaRPr lang="fr-FR" sz="1600" dirty="0">
              <a:solidFill>
                <a:schemeClr val="tx1"/>
              </a:solidFill>
              <a:latin typeface="Montserrat" panose="00000500000000000000" pitchFamily="2" charset="0"/>
            </a:endParaRPr>
          </a:p>
          <a:p>
            <a:endParaRPr lang="fr-FR" sz="1600" dirty="0">
              <a:solidFill>
                <a:schemeClr val="tx1"/>
              </a:solidFill>
              <a:latin typeface="Montserrat" panose="00000500000000000000" pitchFamily="2" charset="0"/>
            </a:endParaRPr>
          </a:p>
          <a:p>
            <a:endParaRPr lang="fr-FR" sz="1600" dirty="0">
              <a:solidFill>
                <a:schemeClr val="tx1"/>
              </a:solidFill>
              <a:latin typeface="Montserrat" panose="00000500000000000000" pitchFamily="2" charset="0"/>
            </a:endParaRPr>
          </a:p>
          <a:p>
            <a:endParaRPr lang="fr-FR" sz="1600" dirty="0">
              <a:solidFill>
                <a:schemeClr val="tx1"/>
              </a:solidFill>
              <a:latin typeface="Montserrat" panose="00000500000000000000" pitchFamily="2" charset="0"/>
            </a:endParaRPr>
          </a:p>
          <a:p>
            <a:endParaRPr lang="fr-FR" sz="1600" dirty="0">
              <a:solidFill>
                <a:schemeClr val="tx1"/>
              </a:solidFill>
              <a:latin typeface="Montserrat" panose="00000500000000000000" pitchFamily="2" charset="0"/>
            </a:endParaRPr>
          </a:p>
          <a:p>
            <a:endParaRPr lang="fr-FR" sz="1600" dirty="0">
              <a:solidFill>
                <a:schemeClr val="tx1"/>
              </a:solidFill>
              <a:latin typeface="Montserrat" panose="00000500000000000000" pitchFamily="2" charset="0"/>
            </a:endParaRPr>
          </a:p>
          <a:p>
            <a:endParaRPr lang="fr-FR" sz="1600" dirty="0">
              <a:solidFill>
                <a:schemeClr val="tx1"/>
              </a:solidFill>
              <a:latin typeface="Montserrat" panose="00000500000000000000" pitchFamily="2" charset="0"/>
            </a:endParaRPr>
          </a:p>
          <a:p>
            <a:pPr marL="114300" indent="0">
              <a:buNone/>
            </a:pPr>
            <a:endParaRPr lang="fr-FR" sz="1600" dirty="0">
              <a:solidFill>
                <a:schemeClr val="tx1"/>
              </a:solidFill>
              <a:latin typeface="Montserrat" panose="00000500000000000000" pitchFamily="2" charset="0"/>
            </a:endParaRPr>
          </a:p>
          <a:p>
            <a:r>
              <a:rPr lang="fr-FR" sz="1600" b="1" dirty="0">
                <a:solidFill>
                  <a:schemeClr val="tx1"/>
                </a:solidFill>
                <a:latin typeface="Montserrat" panose="00000500000000000000" pitchFamily="2" charset="0"/>
              </a:rPr>
              <a:t>Fonctionnalités clés</a:t>
            </a:r>
          </a:p>
          <a:p>
            <a:pPr>
              <a:buFont typeface="Arial" panose="020B0604020202020204" pitchFamily="34" charset="0"/>
              <a:buChar char="•"/>
            </a:pPr>
            <a:r>
              <a:rPr lang="fr-FR" sz="1600" dirty="0">
                <a:solidFill>
                  <a:schemeClr val="tx1"/>
                </a:solidFill>
                <a:latin typeface="Montserrat" panose="00000500000000000000" pitchFamily="2" charset="0"/>
              </a:rPr>
              <a:t>Création de menu</a:t>
            </a:r>
          </a:p>
          <a:p>
            <a:pPr>
              <a:buFont typeface="Arial" panose="020B0604020202020204" pitchFamily="34" charset="0"/>
              <a:buChar char="•"/>
            </a:pPr>
            <a:r>
              <a:rPr lang="fr-FR" sz="1600" dirty="0">
                <a:solidFill>
                  <a:schemeClr val="tx1"/>
                </a:solidFill>
                <a:latin typeface="Montserrat" panose="00000500000000000000" pitchFamily="2" charset="0"/>
              </a:rPr>
              <a:t>Personnalisation du menu</a:t>
            </a:r>
          </a:p>
          <a:p>
            <a:pPr>
              <a:buFont typeface="Arial" panose="020B0604020202020204" pitchFamily="34" charset="0"/>
              <a:buChar char="•"/>
            </a:pPr>
            <a:r>
              <a:rPr lang="fr-FR" sz="1600" dirty="0">
                <a:solidFill>
                  <a:schemeClr val="tx1"/>
                </a:solidFill>
                <a:latin typeface="Montserrat" panose="00000500000000000000" pitchFamily="2" charset="0"/>
              </a:rPr>
              <a:t>Diffusion et impression du menu</a:t>
            </a:r>
          </a:p>
        </p:txBody>
      </p:sp>
      <p:sp>
        <p:nvSpPr>
          <p:cNvPr id="78" name="Google Shape;78;p16"/>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9" name="Google Shape;79;p16"/>
          <p:cNvPicPr preferRelativeResize="0"/>
          <p:nvPr/>
        </p:nvPicPr>
        <p:blipFill>
          <a:blip r:embed="rId3">
            <a:alphaModFix/>
          </a:blip>
          <a:stretch>
            <a:fillRect/>
          </a:stretch>
        </p:blipFill>
        <p:spPr>
          <a:xfrm>
            <a:off x="8469575" y="-4"/>
            <a:ext cx="674425" cy="340550"/>
          </a:xfrm>
          <a:prstGeom prst="rect">
            <a:avLst/>
          </a:prstGeom>
          <a:noFill/>
          <a:ln>
            <a:noFill/>
          </a:ln>
        </p:spPr>
      </p:pic>
      <p:sp>
        <p:nvSpPr>
          <p:cNvPr id="3" name="Title 2">
            <a:extLst>
              <a:ext uri="{FF2B5EF4-FFF2-40B4-BE49-F238E27FC236}">
                <a16:creationId xmlns:a16="http://schemas.microsoft.com/office/drawing/2014/main" id="{DC0F298A-947E-C964-78B8-52AE23B047AC}"/>
              </a:ext>
            </a:extLst>
          </p:cNvPr>
          <p:cNvSpPr>
            <a:spLocks noGrp="1"/>
          </p:cNvSpPr>
          <p:nvPr>
            <p:ph type="title"/>
          </p:nvPr>
        </p:nvSpPr>
        <p:spPr/>
        <p:txBody>
          <a:bodyPr>
            <a:normAutofit fontScale="90000"/>
          </a:bodyPr>
          <a:lstStyle/>
          <a:p>
            <a:r>
              <a:rPr lang="fr-FR" b="1" dirty="0"/>
              <a:t>2. Aperçu de la Maquette</a:t>
            </a:r>
            <a:br>
              <a:rPr lang="fr-FR" b="1" dirty="0"/>
            </a:br>
            <a:endParaRPr lang="fr-FR" dirty="0"/>
          </a:p>
        </p:txBody>
      </p:sp>
      <p:pic>
        <p:nvPicPr>
          <p:cNvPr id="5" name="Picture 4">
            <a:extLst>
              <a:ext uri="{FF2B5EF4-FFF2-40B4-BE49-F238E27FC236}">
                <a16:creationId xmlns:a16="http://schemas.microsoft.com/office/drawing/2014/main" id="{5998B6F8-D462-9978-1836-1B9204D9164B}"/>
              </a:ext>
            </a:extLst>
          </p:cNvPr>
          <p:cNvPicPr>
            <a:picLocks noChangeAspect="1"/>
          </p:cNvPicPr>
          <p:nvPr/>
        </p:nvPicPr>
        <p:blipFill>
          <a:blip r:embed="rId4"/>
          <a:stretch>
            <a:fillRect/>
          </a:stretch>
        </p:blipFill>
        <p:spPr>
          <a:xfrm rot="832938">
            <a:off x="4907682" y="1144227"/>
            <a:ext cx="3767061" cy="2674500"/>
          </a:xfrm>
          <a:prstGeom prst="rect">
            <a:avLst/>
          </a:prstGeom>
        </p:spPr>
      </p:pic>
      <p:pic>
        <p:nvPicPr>
          <p:cNvPr id="7" name="Picture 6">
            <a:extLst>
              <a:ext uri="{FF2B5EF4-FFF2-40B4-BE49-F238E27FC236}">
                <a16:creationId xmlns:a16="http://schemas.microsoft.com/office/drawing/2014/main" id="{E52BDFBE-6753-B09E-6A58-90AAA46105BA}"/>
              </a:ext>
            </a:extLst>
          </p:cNvPr>
          <p:cNvPicPr>
            <a:picLocks noChangeAspect="1"/>
          </p:cNvPicPr>
          <p:nvPr/>
        </p:nvPicPr>
        <p:blipFill>
          <a:blip r:embed="rId5"/>
          <a:stretch>
            <a:fillRect/>
          </a:stretch>
        </p:blipFill>
        <p:spPr>
          <a:xfrm>
            <a:off x="419970" y="1122204"/>
            <a:ext cx="2922669" cy="2078777"/>
          </a:xfrm>
          <a:prstGeom prst="rect">
            <a:avLst/>
          </a:prstGeom>
        </p:spPr>
      </p:pic>
      <p:pic>
        <p:nvPicPr>
          <p:cNvPr id="9" name="Picture 8">
            <a:extLst>
              <a:ext uri="{FF2B5EF4-FFF2-40B4-BE49-F238E27FC236}">
                <a16:creationId xmlns:a16="http://schemas.microsoft.com/office/drawing/2014/main" id="{15CC6360-D240-2C26-A904-47D35604CEE7}"/>
              </a:ext>
            </a:extLst>
          </p:cNvPr>
          <p:cNvPicPr>
            <a:picLocks noChangeAspect="1"/>
          </p:cNvPicPr>
          <p:nvPr/>
        </p:nvPicPr>
        <p:blipFill>
          <a:blip r:embed="rId6"/>
          <a:stretch>
            <a:fillRect/>
          </a:stretch>
        </p:blipFill>
        <p:spPr>
          <a:xfrm>
            <a:off x="3450909" y="1122204"/>
            <a:ext cx="1416926" cy="15914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D4D33-3AE1-5B50-E0B4-F38CEF242C6A}"/>
              </a:ext>
            </a:extLst>
          </p:cNvPr>
          <p:cNvSpPr>
            <a:spLocks noGrp="1"/>
          </p:cNvSpPr>
          <p:nvPr>
            <p:ph type="title"/>
          </p:nvPr>
        </p:nvSpPr>
        <p:spPr/>
        <p:txBody>
          <a:bodyPr>
            <a:normAutofit fontScale="90000"/>
          </a:bodyPr>
          <a:lstStyle/>
          <a:p>
            <a:r>
              <a:rPr lang="fr-FR" sz="2800" b="1" dirty="0">
                <a:solidFill>
                  <a:schemeClr val="tx1"/>
                </a:solidFill>
                <a:latin typeface="Montserrat" panose="00000500000000000000" pitchFamily="2" charset="0"/>
              </a:rPr>
              <a:t>Fonctionnalités clés</a:t>
            </a:r>
            <a:br>
              <a:rPr lang="fr-FR" sz="2800" b="1" dirty="0">
                <a:solidFill>
                  <a:schemeClr val="tx1"/>
                </a:solidFill>
                <a:latin typeface="Montserrat" panose="00000500000000000000" pitchFamily="2" charset="0"/>
              </a:rPr>
            </a:br>
            <a:endParaRPr lang="fr-FR" dirty="0"/>
          </a:p>
        </p:txBody>
      </p:sp>
      <p:sp>
        <p:nvSpPr>
          <p:cNvPr id="3" name="Text Placeholder 2">
            <a:extLst>
              <a:ext uri="{FF2B5EF4-FFF2-40B4-BE49-F238E27FC236}">
                <a16:creationId xmlns:a16="http://schemas.microsoft.com/office/drawing/2014/main" id="{C01266AC-C437-3862-9CDA-D251B757554B}"/>
              </a:ext>
            </a:extLst>
          </p:cNvPr>
          <p:cNvSpPr>
            <a:spLocks noGrp="1"/>
          </p:cNvSpPr>
          <p:nvPr>
            <p:ph type="body" idx="1"/>
          </p:nvPr>
        </p:nvSpPr>
        <p:spPr/>
        <p:txBody>
          <a:bodyPr/>
          <a:lstStyle/>
          <a:p>
            <a:r>
              <a:rPr lang="en-US" dirty="0"/>
              <a:t>Captures avec demonstrations des </a:t>
            </a:r>
            <a:r>
              <a:rPr lang="en-US" dirty="0" err="1"/>
              <a:t>fonctionalités</a:t>
            </a:r>
            <a:r>
              <a:rPr lang="en-US" dirty="0"/>
              <a:t> </a:t>
            </a:r>
            <a:r>
              <a:rPr lang="en-US" dirty="0" err="1"/>
              <a:t>clés</a:t>
            </a:r>
            <a:r>
              <a:rPr lang="en-US" dirty="0"/>
              <a:t> </a:t>
            </a:r>
            <a:r>
              <a:rPr lang="en-US" dirty="0" err="1"/>
              <a:t>précédentes</a:t>
            </a:r>
            <a:endParaRPr lang="fr-FR" dirty="0"/>
          </a:p>
        </p:txBody>
      </p:sp>
    </p:spTree>
    <p:extLst>
      <p:ext uri="{BB962C8B-B14F-4D97-AF65-F5344CB8AC3E}">
        <p14:creationId xmlns:p14="http://schemas.microsoft.com/office/powerpoint/2010/main" val="3205481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fr-FR" b="1" dirty="0"/>
              <a:t>3. Méthodologie Utilisée</a:t>
            </a:r>
          </a:p>
        </p:txBody>
      </p:sp>
      <p:sp>
        <p:nvSpPr>
          <p:cNvPr id="85" name="Google Shape;85;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a:buFont typeface="Arial" panose="020B0604020202020204" pitchFamily="34" charset="0"/>
              <a:buChar char="•"/>
            </a:pPr>
            <a:r>
              <a:rPr lang="fr-FR" b="1" dirty="0">
                <a:solidFill>
                  <a:schemeClr val="tx1"/>
                </a:solidFill>
                <a:latin typeface="Montserrat" panose="00000500000000000000" pitchFamily="2" charset="0"/>
              </a:rPr>
              <a:t>Agile et Scrum : Concepts Fondamentaux</a:t>
            </a:r>
            <a:endParaRPr lang="fr-FR" dirty="0">
              <a:solidFill>
                <a:schemeClr val="tx1"/>
              </a:solidFill>
              <a:latin typeface="Montserrat" panose="00000500000000000000" pitchFamily="2" charset="0"/>
            </a:endParaRPr>
          </a:p>
          <a:p>
            <a:pPr marL="742950" lvl="1" indent="-285750">
              <a:buFont typeface="Arial" panose="020B0604020202020204" pitchFamily="34" charset="0"/>
              <a:buChar char="•"/>
            </a:pPr>
            <a:r>
              <a:rPr lang="fr-FR" dirty="0">
                <a:solidFill>
                  <a:schemeClr val="tx1"/>
                </a:solidFill>
                <a:latin typeface="Montserrat" panose="00000500000000000000" pitchFamily="2" charset="0"/>
              </a:rPr>
              <a:t>Agile : Approche itérative et incrémentale pour le développement logiciel.</a:t>
            </a:r>
          </a:p>
          <a:p>
            <a:pPr marL="742950" lvl="1" indent="-285750">
              <a:buFont typeface="Arial" panose="020B0604020202020204" pitchFamily="34" charset="0"/>
              <a:buChar char="•"/>
            </a:pPr>
            <a:r>
              <a:rPr lang="fr-FR" dirty="0">
                <a:solidFill>
                  <a:schemeClr val="tx1"/>
                </a:solidFill>
                <a:latin typeface="Montserrat" panose="00000500000000000000" pitchFamily="2" charset="0"/>
              </a:rPr>
              <a:t>Scrum : Cadre de travail Agile avec des rôles, des événements et des artefacts définis.</a:t>
            </a:r>
          </a:p>
          <a:p>
            <a:pPr marL="742950" lvl="1" indent="-285750">
              <a:buFont typeface="Arial" panose="020B0604020202020204" pitchFamily="34" charset="0"/>
              <a:buChar char="•"/>
            </a:pPr>
            <a:endParaRPr lang="fr-FR" dirty="0">
              <a:solidFill>
                <a:schemeClr val="tx1"/>
              </a:solidFill>
              <a:latin typeface="Montserrat" panose="00000500000000000000" pitchFamily="2" charset="0"/>
            </a:endParaRPr>
          </a:p>
          <a:p>
            <a:pPr>
              <a:buFont typeface="Arial" panose="020B0604020202020204" pitchFamily="34" charset="0"/>
              <a:buChar char="•"/>
            </a:pPr>
            <a:r>
              <a:rPr lang="fr-FR" b="1" dirty="0">
                <a:solidFill>
                  <a:schemeClr val="tx1"/>
                </a:solidFill>
                <a:latin typeface="Montserrat" panose="00000500000000000000" pitchFamily="2" charset="0"/>
              </a:rPr>
              <a:t>Structuration en Sprints</a:t>
            </a:r>
            <a:endParaRPr lang="fr-FR" dirty="0">
              <a:solidFill>
                <a:schemeClr val="tx1"/>
              </a:solidFill>
              <a:latin typeface="Montserrat" panose="00000500000000000000" pitchFamily="2" charset="0"/>
            </a:endParaRPr>
          </a:p>
          <a:p>
            <a:pPr marL="742950" lvl="1" indent="-285750">
              <a:buFont typeface="Arial" panose="020B0604020202020204" pitchFamily="34" charset="0"/>
              <a:buChar char="•"/>
            </a:pPr>
            <a:r>
              <a:rPr lang="fr-FR" dirty="0">
                <a:solidFill>
                  <a:schemeClr val="tx1"/>
                </a:solidFill>
                <a:latin typeface="Montserrat" panose="00000500000000000000" pitchFamily="2" charset="0"/>
              </a:rPr>
              <a:t>Sprints : Périodes de temps définies (généralement 1 à 4 semaines) où le travail est réalisé et livré.</a:t>
            </a:r>
          </a:p>
          <a:p>
            <a:pPr marL="742950" lvl="1" indent="-285750">
              <a:buFont typeface="Arial" panose="020B0604020202020204" pitchFamily="34" charset="0"/>
              <a:buChar char="•"/>
            </a:pPr>
            <a:r>
              <a:rPr lang="fr-FR" dirty="0">
                <a:solidFill>
                  <a:schemeClr val="tx1"/>
                </a:solidFill>
                <a:latin typeface="Montserrat" panose="00000500000000000000" pitchFamily="2" charset="0"/>
              </a:rPr>
              <a:t>Objectifs : Chaque sprint a un objectif clair et des fonctionnalités à livrer.</a:t>
            </a:r>
          </a:p>
          <a:p>
            <a:pPr marL="742950" lvl="1" indent="-285750">
              <a:buFont typeface="Arial" panose="020B0604020202020204" pitchFamily="34" charset="0"/>
              <a:buChar char="•"/>
            </a:pPr>
            <a:endParaRPr lang="fr-FR" dirty="0">
              <a:solidFill>
                <a:schemeClr val="tx1"/>
              </a:solidFill>
              <a:latin typeface="Montserrat" panose="00000500000000000000" pitchFamily="2" charset="0"/>
            </a:endParaRPr>
          </a:p>
          <a:p>
            <a:pPr>
              <a:buFont typeface="Arial" panose="020B0604020202020204" pitchFamily="34" charset="0"/>
              <a:buChar char="•"/>
            </a:pPr>
            <a:r>
              <a:rPr lang="fr-FR" b="1" dirty="0">
                <a:solidFill>
                  <a:schemeClr val="tx1"/>
                </a:solidFill>
                <a:latin typeface="Montserrat" panose="00000500000000000000" pitchFamily="2" charset="0"/>
              </a:rPr>
              <a:t>Durées et Objectifs</a:t>
            </a:r>
            <a:endParaRPr lang="fr-FR" dirty="0">
              <a:solidFill>
                <a:schemeClr val="tx1"/>
              </a:solidFill>
              <a:latin typeface="Montserrat" panose="00000500000000000000" pitchFamily="2" charset="0"/>
            </a:endParaRPr>
          </a:p>
          <a:p>
            <a:pPr marL="742950" lvl="1" indent="-285750">
              <a:buFont typeface="Arial" panose="020B0604020202020204" pitchFamily="34" charset="0"/>
              <a:buChar char="•"/>
            </a:pPr>
            <a:r>
              <a:rPr lang="fr-FR" dirty="0">
                <a:solidFill>
                  <a:schemeClr val="tx1"/>
                </a:solidFill>
                <a:latin typeface="Montserrat" panose="00000500000000000000" pitchFamily="2" charset="0"/>
              </a:rPr>
              <a:t>Durée des Sprints : Adaptée à la complexité et à la taille du projet, typiquement 2 à 4 semaines.</a:t>
            </a:r>
          </a:p>
          <a:p>
            <a:pPr marL="742950" lvl="1" indent="-285750">
              <a:buFont typeface="Arial" panose="020B0604020202020204" pitchFamily="34" charset="0"/>
              <a:buChar char="•"/>
            </a:pPr>
            <a:r>
              <a:rPr lang="fr-FR" dirty="0">
                <a:solidFill>
                  <a:schemeClr val="tx1"/>
                </a:solidFill>
                <a:latin typeface="Montserrat" panose="00000500000000000000" pitchFamily="2" charset="0"/>
              </a:rPr>
              <a:t>Objectifs : Développer, tester et livrer des fonctionnalités utilisables à la fin de chaque sprint.</a:t>
            </a:r>
          </a:p>
        </p:txBody>
      </p:sp>
      <p:sp>
        <p:nvSpPr>
          <p:cNvPr id="86" name="Google Shape;86;p17"/>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87" name="Google Shape;87;p17"/>
          <p:cNvPicPr preferRelativeResize="0"/>
          <p:nvPr/>
        </p:nvPicPr>
        <p:blipFill>
          <a:blip r:embed="rId3">
            <a:alphaModFix/>
          </a:blip>
          <a:stretch>
            <a:fillRect/>
          </a:stretch>
        </p:blipFill>
        <p:spPr>
          <a:xfrm>
            <a:off x="8469575" y="-4"/>
            <a:ext cx="674425" cy="340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31FAD-E029-8481-B139-42500AF2D177}"/>
              </a:ext>
            </a:extLst>
          </p:cNvPr>
          <p:cNvSpPr>
            <a:spLocks noGrp="1"/>
          </p:cNvSpPr>
          <p:nvPr>
            <p:ph type="title"/>
          </p:nvPr>
        </p:nvSpPr>
        <p:spPr/>
        <p:txBody>
          <a:bodyPr>
            <a:normAutofit fontScale="90000"/>
          </a:bodyPr>
          <a:lstStyle/>
          <a:p>
            <a:r>
              <a:rPr lang="fr-FR" b="1" dirty="0"/>
              <a:t>Avantages pour le Projet Menu Maker</a:t>
            </a:r>
            <a:endParaRPr lang="fr-FR" dirty="0"/>
          </a:p>
        </p:txBody>
      </p:sp>
      <p:sp>
        <p:nvSpPr>
          <p:cNvPr id="3" name="Text Placeholder 2">
            <a:extLst>
              <a:ext uri="{FF2B5EF4-FFF2-40B4-BE49-F238E27FC236}">
                <a16:creationId xmlns:a16="http://schemas.microsoft.com/office/drawing/2014/main" id="{A05A9A44-9C29-E928-2FA2-731492A627F4}"/>
              </a:ext>
            </a:extLst>
          </p:cNvPr>
          <p:cNvSpPr>
            <a:spLocks noGrp="1"/>
          </p:cNvSpPr>
          <p:nvPr>
            <p:ph type="body" idx="1"/>
          </p:nvPr>
        </p:nvSpPr>
        <p:spPr/>
        <p:txBody>
          <a:bodyPr/>
          <a:lstStyle/>
          <a:p>
            <a:pPr>
              <a:buFont typeface="+mj-lt"/>
              <a:buAutoNum type="arabicPeriod"/>
            </a:pPr>
            <a:r>
              <a:rPr lang="fr-FR" b="1" dirty="0">
                <a:solidFill>
                  <a:schemeClr val="tx1"/>
                </a:solidFill>
                <a:latin typeface="Montserrat" panose="00000500000000000000" pitchFamily="2" charset="0"/>
              </a:rPr>
              <a:t>Agilité dans l'Adaptation</a:t>
            </a:r>
            <a:endParaRPr lang="fr-FR" dirty="0">
              <a:solidFill>
                <a:schemeClr val="tx1"/>
              </a:solidFill>
              <a:latin typeface="Montserrat" panose="00000500000000000000" pitchFamily="2" charset="0"/>
            </a:endParaRPr>
          </a:p>
          <a:p>
            <a:pPr marL="742950" lvl="1" indent="-285750">
              <a:buFont typeface="+mj-lt"/>
              <a:buAutoNum type="arabicPeriod"/>
            </a:pPr>
            <a:r>
              <a:rPr lang="fr-FR" dirty="0">
                <a:solidFill>
                  <a:schemeClr val="tx1"/>
                </a:solidFill>
                <a:latin typeface="Montserrat" panose="00000500000000000000" pitchFamily="2" charset="0"/>
              </a:rPr>
              <a:t>Flexibilité pour répondre aux changements</a:t>
            </a:r>
          </a:p>
          <a:p>
            <a:pPr marL="742950" lvl="1" indent="-285750">
              <a:buFont typeface="+mj-lt"/>
              <a:buAutoNum type="arabicPeriod"/>
            </a:pPr>
            <a:r>
              <a:rPr lang="fr-FR" dirty="0">
                <a:solidFill>
                  <a:schemeClr val="tx1"/>
                </a:solidFill>
                <a:latin typeface="Montserrat" panose="00000500000000000000" pitchFamily="2" charset="0"/>
              </a:rPr>
              <a:t>Réactivité face aux retours utilisateurs</a:t>
            </a:r>
          </a:p>
          <a:p>
            <a:pPr marL="742950" lvl="1" indent="-285750">
              <a:buFont typeface="+mj-lt"/>
              <a:buAutoNum type="arabicPeriod"/>
            </a:pPr>
            <a:endParaRPr lang="fr-FR" dirty="0">
              <a:solidFill>
                <a:schemeClr val="tx1"/>
              </a:solidFill>
              <a:latin typeface="Montserrat" panose="00000500000000000000" pitchFamily="2" charset="0"/>
            </a:endParaRPr>
          </a:p>
          <a:p>
            <a:pPr>
              <a:buFont typeface="+mj-lt"/>
              <a:buAutoNum type="arabicPeriod"/>
            </a:pPr>
            <a:r>
              <a:rPr lang="fr-FR" b="1" dirty="0">
                <a:solidFill>
                  <a:schemeClr val="tx1"/>
                </a:solidFill>
                <a:latin typeface="Montserrat" panose="00000500000000000000" pitchFamily="2" charset="0"/>
              </a:rPr>
              <a:t>Transparence et Communication</a:t>
            </a:r>
            <a:endParaRPr lang="fr-FR" dirty="0">
              <a:solidFill>
                <a:schemeClr val="tx1"/>
              </a:solidFill>
              <a:latin typeface="Montserrat" panose="00000500000000000000" pitchFamily="2" charset="0"/>
            </a:endParaRPr>
          </a:p>
          <a:p>
            <a:pPr marL="742950" lvl="1" indent="-285750">
              <a:buFont typeface="+mj-lt"/>
              <a:buAutoNum type="arabicPeriod"/>
            </a:pPr>
            <a:r>
              <a:rPr lang="fr-FR" dirty="0">
                <a:solidFill>
                  <a:schemeClr val="tx1"/>
                </a:solidFill>
                <a:latin typeface="Montserrat" panose="00000500000000000000" pitchFamily="2" charset="0"/>
              </a:rPr>
              <a:t>Suivi transparent des progrès</a:t>
            </a:r>
          </a:p>
          <a:p>
            <a:pPr marL="742950" lvl="1" indent="-285750">
              <a:buFont typeface="+mj-lt"/>
              <a:buAutoNum type="arabicPeriod"/>
            </a:pPr>
            <a:r>
              <a:rPr lang="fr-FR" dirty="0">
                <a:solidFill>
                  <a:schemeClr val="tx1"/>
                </a:solidFill>
                <a:latin typeface="Montserrat" panose="00000500000000000000" pitchFamily="2" charset="0"/>
              </a:rPr>
              <a:t>Communication efficace au sein de l'équipe</a:t>
            </a:r>
          </a:p>
          <a:p>
            <a:pPr marL="742950" lvl="1" indent="-285750">
              <a:buFont typeface="+mj-lt"/>
              <a:buAutoNum type="arabicPeriod"/>
            </a:pPr>
            <a:endParaRPr lang="fr-FR" dirty="0">
              <a:solidFill>
                <a:schemeClr val="tx1"/>
              </a:solidFill>
              <a:latin typeface="Montserrat" panose="00000500000000000000" pitchFamily="2" charset="0"/>
            </a:endParaRPr>
          </a:p>
          <a:p>
            <a:pPr>
              <a:buFont typeface="+mj-lt"/>
              <a:buAutoNum type="arabicPeriod"/>
            </a:pPr>
            <a:r>
              <a:rPr lang="fr-FR" b="1" dirty="0">
                <a:solidFill>
                  <a:schemeClr val="tx1"/>
                </a:solidFill>
                <a:latin typeface="Montserrat" panose="00000500000000000000" pitchFamily="2" charset="0"/>
              </a:rPr>
              <a:t>Livraisons Itératives</a:t>
            </a:r>
            <a:endParaRPr lang="fr-FR" dirty="0">
              <a:solidFill>
                <a:schemeClr val="tx1"/>
              </a:solidFill>
              <a:latin typeface="Montserrat" panose="00000500000000000000" pitchFamily="2" charset="0"/>
            </a:endParaRPr>
          </a:p>
          <a:p>
            <a:pPr marL="742950" lvl="1" indent="-285750">
              <a:buFont typeface="+mj-lt"/>
              <a:buAutoNum type="arabicPeriod"/>
            </a:pPr>
            <a:r>
              <a:rPr lang="fr-FR" dirty="0">
                <a:solidFill>
                  <a:schemeClr val="tx1"/>
                </a:solidFill>
                <a:latin typeface="Montserrat" panose="00000500000000000000" pitchFamily="2" charset="0"/>
              </a:rPr>
              <a:t>Possibilité de délivrer des fonctionnalités rapidement</a:t>
            </a:r>
          </a:p>
          <a:p>
            <a:pPr marL="742950" lvl="1" indent="-285750">
              <a:buFont typeface="+mj-lt"/>
              <a:buAutoNum type="arabicPeriod"/>
            </a:pPr>
            <a:r>
              <a:rPr lang="fr-FR" dirty="0">
                <a:solidFill>
                  <a:schemeClr val="tx1"/>
                </a:solidFill>
                <a:latin typeface="Montserrat" panose="00000500000000000000" pitchFamily="2" charset="0"/>
              </a:rPr>
              <a:t>Réduction du Time-to-</a:t>
            </a:r>
            <a:r>
              <a:rPr lang="fr-FR" dirty="0" err="1">
                <a:solidFill>
                  <a:schemeClr val="tx1"/>
                </a:solidFill>
                <a:latin typeface="Montserrat" panose="00000500000000000000" pitchFamily="2" charset="0"/>
              </a:rPr>
              <a:t>Market</a:t>
            </a:r>
            <a:endParaRPr lang="fr-FR" dirty="0">
              <a:solidFill>
                <a:schemeClr val="tx1"/>
              </a:solidFill>
              <a:latin typeface="Montserrat" panose="00000500000000000000" pitchFamily="2" charset="0"/>
            </a:endParaRPr>
          </a:p>
        </p:txBody>
      </p:sp>
    </p:spTree>
    <p:extLst>
      <p:ext uri="{BB962C8B-B14F-4D97-AF65-F5344CB8AC3E}">
        <p14:creationId xmlns:p14="http://schemas.microsoft.com/office/powerpoint/2010/main" val="2688361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fr-FR" b="1" dirty="0"/>
              <a:t>4. Tableau Kanban</a:t>
            </a:r>
          </a:p>
        </p:txBody>
      </p:sp>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94" name="Google Shape;94;p18"/>
          <p:cNvSpPr txBox="1"/>
          <p:nvPr/>
        </p:nvSpPr>
        <p:spPr>
          <a:xfrm>
            <a:off x="434775" y="1085525"/>
            <a:ext cx="8320500" cy="1661963"/>
          </a:xfrm>
          <a:prstGeom prst="rect">
            <a:avLst/>
          </a:prstGeom>
          <a:noFill/>
          <a:ln>
            <a:noFill/>
          </a:ln>
        </p:spPr>
        <p:txBody>
          <a:bodyPr spcFirstLastPara="1" wrap="square" lIns="91425" tIns="91425" rIns="91425" bIns="91425" anchor="t" anchorCtr="0">
            <a:spAutoFit/>
          </a:bodyPr>
          <a:lstStyle/>
          <a:p>
            <a:r>
              <a:rPr lang="fr-FR" sz="1600" b="1" dirty="0">
                <a:latin typeface="Montserrat" panose="00000500000000000000" pitchFamily="2" charset="0"/>
              </a:rPr>
              <a:t>Suivi du Projet</a:t>
            </a:r>
          </a:p>
          <a:p>
            <a:pPr>
              <a:buFont typeface="Arial" panose="020B0604020202020204" pitchFamily="34" charset="0"/>
              <a:buChar char="•"/>
            </a:pPr>
            <a:r>
              <a:rPr lang="fr-FR" sz="1600" dirty="0">
                <a:latin typeface="Montserrat" panose="00000500000000000000" pitchFamily="2" charset="0"/>
                <a:hlinkClick r:id="rId3"/>
              </a:rPr>
              <a:t>https://</a:t>
            </a:r>
            <a:r>
              <a:rPr lang="fr-FR" sz="1600" dirty="0" err="1">
                <a:latin typeface="Montserrat" panose="00000500000000000000" pitchFamily="2" charset="0"/>
                <a:hlinkClick r:id="rId3"/>
              </a:rPr>
              <a:t>www.notion.so</a:t>
            </a:r>
            <a:endParaRPr lang="fr-FR" sz="1600">
              <a:latin typeface="Montserrat" panose="00000500000000000000" pitchFamily="2" charset="0"/>
            </a:endParaRPr>
          </a:p>
          <a:p>
            <a:endParaRPr lang="fr-FR" sz="1600" dirty="0">
              <a:latin typeface="Montserrat" panose="00000500000000000000" pitchFamily="2" charset="0"/>
            </a:endParaRPr>
          </a:p>
          <a:p>
            <a:r>
              <a:rPr lang="fr-FR" sz="1600" b="1" dirty="0">
                <a:latin typeface="Montserrat" panose="00000500000000000000" pitchFamily="2" charset="0"/>
              </a:rPr>
              <a:t>Organisation des Tâches</a:t>
            </a:r>
          </a:p>
          <a:p>
            <a:pPr>
              <a:buFont typeface="Arial" panose="020B0604020202020204" pitchFamily="34" charset="0"/>
              <a:buChar char="•"/>
            </a:pPr>
            <a:r>
              <a:rPr lang="fr-FR" sz="1600" dirty="0">
                <a:latin typeface="Montserrat" panose="00000500000000000000" pitchFamily="2" charset="0"/>
              </a:rPr>
              <a:t>Catégories : À faire, En cours, À tester, Terminé</a:t>
            </a:r>
          </a:p>
          <a:p>
            <a:pPr>
              <a:buFont typeface="Arial" panose="020B0604020202020204" pitchFamily="34" charset="0"/>
              <a:buChar char="•"/>
            </a:pPr>
            <a:r>
              <a:rPr lang="fr-FR" sz="1600" dirty="0">
                <a:latin typeface="Montserrat" panose="00000500000000000000" pitchFamily="2" charset="0"/>
              </a:rPr>
              <a:t>Attribution, estimation en story points, critères de succès.</a:t>
            </a:r>
          </a:p>
        </p:txBody>
      </p:sp>
      <p:sp>
        <p:nvSpPr>
          <p:cNvPr id="95" name="Google Shape;95;p18"/>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96" name="Google Shape;96;p18"/>
          <p:cNvPicPr preferRelativeResize="0"/>
          <p:nvPr/>
        </p:nvPicPr>
        <p:blipFill>
          <a:blip r:embed="rId4">
            <a:alphaModFix/>
          </a:blip>
          <a:stretch>
            <a:fillRect/>
          </a:stretch>
        </p:blipFill>
        <p:spPr>
          <a:xfrm>
            <a:off x="8469575" y="-4"/>
            <a:ext cx="674425" cy="340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fr-FR" b="1" dirty="0"/>
              <a:t>5. Spécifications Techniques</a:t>
            </a:r>
          </a:p>
        </p:txBody>
      </p:sp>
      <p:sp>
        <p:nvSpPr>
          <p:cNvPr id="102" name="Google Shape;10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1200"/>
              </a:spcBef>
              <a:spcAft>
                <a:spcPts val="0"/>
              </a:spcAft>
              <a:buNone/>
            </a:pPr>
            <a:endParaRPr>
              <a:latin typeface="Montserrat"/>
              <a:ea typeface="Montserrat"/>
              <a:cs typeface="Montserrat"/>
              <a:sym typeface="Montserrat"/>
            </a:endParaRPr>
          </a:p>
          <a:p>
            <a:pPr marL="457200" lvl="0" indent="0" algn="l" rtl="0">
              <a:spcBef>
                <a:spcPts val="1200"/>
              </a:spcBef>
              <a:spcAft>
                <a:spcPts val="1200"/>
              </a:spcAft>
              <a:buNone/>
            </a:pPr>
            <a:endParaRPr>
              <a:latin typeface="Montserrat"/>
              <a:ea typeface="Montserrat"/>
              <a:cs typeface="Montserrat"/>
              <a:sym typeface="Montserrat"/>
            </a:endParaRPr>
          </a:p>
        </p:txBody>
      </p:sp>
      <p:sp>
        <p:nvSpPr>
          <p:cNvPr id="103" name="Google Shape;103;p19"/>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04" name="Google Shape;104;p19"/>
          <p:cNvSpPr txBox="1"/>
          <p:nvPr/>
        </p:nvSpPr>
        <p:spPr>
          <a:xfrm>
            <a:off x="434775" y="1085525"/>
            <a:ext cx="8320500" cy="2646848"/>
          </a:xfrm>
          <a:prstGeom prst="rect">
            <a:avLst/>
          </a:prstGeom>
          <a:noFill/>
          <a:ln>
            <a:noFill/>
          </a:ln>
        </p:spPr>
        <p:txBody>
          <a:bodyPr spcFirstLastPara="1" wrap="square" lIns="91425" tIns="91425" rIns="91425" bIns="91425" anchor="t" anchorCtr="0">
            <a:spAutoFit/>
          </a:bodyPr>
          <a:lstStyle/>
          <a:p>
            <a:r>
              <a:rPr lang="fr-FR" sz="1600" b="1" dirty="0">
                <a:latin typeface="Montserrat" panose="00000500000000000000" pitchFamily="2" charset="0"/>
              </a:rPr>
              <a:t>Liste des principales spécifications techniques</a:t>
            </a:r>
          </a:p>
          <a:p>
            <a:endParaRPr lang="fr-FR" sz="1600" dirty="0">
              <a:latin typeface="Montserrat" panose="00000500000000000000" pitchFamily="2" charset="0"/>
            </a:endParaRPr>
          </a:p>
          <a:p>
            <a:pPr marL="742950" lvl="1" indent="-285750">
              <a:buFont typeface="+mj-lt"/>
              <a:buAutoNum type="arabicPeriod"/>
            </a:pPr>
            <a:r>
              <a:rPr lang="fr-FR" sz="1600" dirty="0">
                <a:latin typeface="Montserrat" panose="00000500000000000000" pitchFamily="2" charset="0"/>
              </a:rPr>
              <a:t>Création d'une catégorie de menu : react-modal</a:t>
            </a:r>
          </a:p>
          <a:p>
            <a:pPr marL="742950" lvl="1" indent="-285750">
              <a:buFont typeface="+mj-lt"/>
              <a:buAutoNum type="arabicPeriod"/>
            </a:pPr>
            <a:r>
              <a:rPr lang="fr-FR" sz="1600" dirty="0">
                <a:latin typeface="Montserrat" panose="00000500000000000000" pitchFamily="2" charset="0"/>
              </a:rPr>
              <a:t>Connection : Firebase Authentication</a:t>
            </a:r>
          </a:p>
          <a:p>
            <a:pPr marL="742950" lvl="1" indent="-285750">
              <a:buFont typeface="+mj-lt"/>
              <a:buAutoNum type="arabicPeriod"/>
            </a:pPr>
            <a:r>
              <a:rPr lang="fr-FR" sz="1600" dirty="0">
                <a:latin typeface="Montserrat" panose="00000500000000000000" pitchFamily="2" charset="0"/>
              </a:rPr>
              <a:t>Créer un menu : react-hook-form</a:t>
            </a:r>
          </a:p>
          <a:p>
            <a:pPr marL="742950" lvl="1" indent="-285750">
              <a:buFont typeface="+mj-lt"/>
              <a:buAutoNum type="arabicPeriod"/>
            </a:pPr>
            <a:r>
              <a:rPr lang="fr-FR" sz="1600" dirty="0">
                <a:latin typeface="Montserrat" panose="00000500000000000000" pitchFamily="2" charset="0"/>
              </a:rPr>
              <a:t>Personnaliser un menu : styled-components</a:t>
            </a:r>
          </a:p>
          <a:p>
            <a:pPr marL="742950" lvl="1" indent="-285750">
              <a:buFont typeface="+mj-lt"/>
              <a:buAutoNum type="arabicPeriod"/>
            </a:pPr>
            <a:r>
              <a:rPr lang="fr-FR" sz="1600" dirty="0">
                <a:latin typeface="Montserrat" panose="00000500000000000000" pitchFamily="2" charset="0"/>
              </a:rPr>
              <a:t>Sauvegarder un menu : Firebase Realtime Database</a:t>
            </a:r>
          </a:p>
          <a:p>
            <a:pPr marL="742950" lvl="1" indent="-285750">
              <a:buFont typeface="+mj-lt"/>
              <a:buAutoNum type="arabicPeriod"/>
            </a:pPr>
            <a:r>
              <a:rPr lang="fr-FR" sz="1600" dirty="0">
                <a:latin typeface="Montserrat" panose="00000500000000000000" pitchFamily="2" charset="0"/>
              </a:rPr>
              <a:t>Diffuser un menu : React PDF, Deliveroo API, Instagram API</a:t>
            </a:r>
          </a:p>
          <a:p>
            <a:pPr marL="742950" lvl="1" indent="-285750">
              <a:buFont typeface="+mj-lt"/>
              <a:buAutoNum type="arabicPeriod"/>
            </a:pPr>
            <a:r>
              <a:rPr lang="fr-FR" sz="1600" dirty="0">
                <a:latin typeface="Montserrat" panose="00000500000000000000" pitchFamily="2" charset="0"/>
              </a:rPr>
              <a:t>Imprimer un menu : Utiliser React avec une intégration email en backend</a:t>
            </a:r>
          </a:p>
        </p:txBody>
      </p:sp>
      <p:sp>
        <p:nvSpPr>
          <p:cNvPr id="105" name="Google Shape;105;p19"/>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06" name="Google Shape;106;p19"/>
          <p:cNvPicPr preferRelativeResize="0"/>
          <p:nvPr/>
        </p:nvPicPr>
        <p:blipFill>
          <a:blip r:embed="rId3">
            <a:alphaModFix/>
          </a:blip>
          <a:stretch>
            <a:fillRect/>
          </a:stretch>
        </p:blipFill>
        <p:spPr>
          <a:xfrm>
            <a:off x="8469575" y="-4"/>
            <a:ext cx="674425" cy="3405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594</Words>
  <Application>Microsoft Office PowerPoint</Application>
  <PresentationFormat>On-screen Show (16:9)</PresentationFormat>
  <Paragraphs>104</Paragraphs>
  <Slides>13</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Montserrat</vt:lpstr>
      <vt:lpstr>Arial</vt:lpstr>
      <vt:lpstr>Simple Light</vt:lpstr>
      <vt:lpstr>PowerPoint Presentation</vt:lpstr>
      <vt:lpstr>Sommaire</vt:lpstr>
      <vt:lpstr>1. Contexte du Projet</vt:lpstr>
      <vt:lpstr>2. Aperçu de la Maquette </vt:lpstr>
      <vt:lpstr>Fonctionnalités clés </vt:lpstr>
      <vt:lpstr>3. Méthodologie Utilisée</vt:lpstr>
      <vt:lpstr>Avantages pour le Projet Menu Maker</vt:lpstr>
      <vt:lpstr>4. Tableau Kanban</vt:lpstr>
      <vt:lpstr>5. Spécifications Techniques</vt:lpstr>
      <vt:lpstr>Spécification Technique Clé: Firebase Realtime Database</vt:lpstr>
      <vt:lpstr>6. Veille Technologique</vt:lpstr>
      <vt:lpstr>7.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Albert Einstein</cp:lastModifiedBy>
  <cp:revision>9</cp:revision>
  <dcterms:modified xsi:type="dcterms:W3CDTF">2024-05-02T21:12:00Z</dcterms:modified>
</cp:coreProperties>
</file>