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engchen@gmail.com" initials="g" lastIdx="1" clrIdx="0">
    <p:extLst>
      <p:ext uri="{19B8F6BF-5375-455C-9EA6-DF929625EA0E}">
        <p15:presenceInfo xmlns:p15="http://schemas.microsoft.com/office/powerpoint/2012/main" userId="eba71ed7c60516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69F1-CEE9-4A3D-98AA-A1E43A2622D8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534A-D9AC-4678-A3C7-CAE6344BB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5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7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4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上一个阶段的特征图和预测概率图，合并输入图像，作为下一个阶段的输入。</a:t>
            </a:r>
            <a:endParaRPr lang="en-US" altLang="zh-CN" dirty="0" smtClean="0"/>
          </a:p>
          <a:p>
            <a:r>
              <a:rPr lang="zh-CN" altLang="en-US" smtClean="0"/>
              <a:t>注意力增强，利用先验，从粗到细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8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high-to-low subnetworks in parallel.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Scale-Aware Representation Learning.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色-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10D550D-E769-2640-B7FD-B1A2120AC5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1235" y="5532698"/>
            <a:ext cx="1731656" cy="7129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EA8E5F9-7057-B345-8E3B-B0A1CD8D6451}"/>
              </a:ext>
            </a:extLst>
          </p:cNvPr>
          <p:cNvSpPr/>
          <p:nvPr userDrawn="1"/>
        </p:nvSpPr>
        <p:spPr>
          <a:xfrm rot="16200000">
            <a:off x="-151975" y="2728828"/>
            <a:ext cx="1659583" cy="102782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270157E-AA98-8341-94F5-FD9C2ACB8AF0}"/>
              </a:ext>
            </a:extLst>
          </p:cNvPr>
          <p:cNvSpPr/>
          <p:nvPr userDrawn="1"/>
        </p:nvSpPr>
        <p:spPr>
          <a:xfrm rot="10800000">
            <a:off x="0" y="6748040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C383EC1-4D5A-4941-9F7E-34BE87A5E75C}"/>
              </a:ext>
            </a:extLst>
          </p:cNvPr>
          <p:cNvSpPr/>
          <p:nvPr userDrawn="1"/>
        </p:nvSpPr>
        <p:spPr>
          <a:xfrm rot="10800000">
            <a:off x="0" y="-1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占位符 51">
            <a:extLst>
              <a:ext uri="{FF2B5EF4-FFF2-40B4-BE49-F238E27FC236}">
                <a16:creationId xmlns:a16="http://schemas.microsoft.com/office/drawing/2014/main" xmlns="" id="{94822543-5EDF-8749-82F2-1CD995215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904" y="1960309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9" name="文本占位符 51">
            <a:extLst>
              <a:ext uri="{FF2B5EF4-FFF2-40B4-BE49-F238E27FC236}">
                <a16:creationId xmlns:a16="http://schemas.microsoft.com/office/drawing/2014/main" xmlns="" id="{F44338E1-46B5-DE4F-AF1C-8741AA1D82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904" y="2723013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20" name="文本占位符 51">
            <a:extLst>
              <a:ext uri="{FF2B5EF4-FFF2-40B4-BE49-F238E27FC236}">
                <a16:creationId xmlns:a16="http://schemas.microsoft.com/office/drawing/2014/main" xmlns="" id="{4CBF2BC3-8897-3E41-80CF-567E498A6B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904" y="3331608"/>
            <a:ext cx="10655575" cy="27840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10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BC80F2E-AD28-6748-A447-A2538E1F468B}"/>
              </a:ext>
            </a:extLst>
          </p:cNvPr>
          <p:cNvSpPr/>
          <p:nvPr/>
        </p:nvSpPr>
        <p:spPr>
          <a:xfrm rot="10800000">
            <a:off x="0" y="445834"/>
            <a:ext cx="9991165" cy="460660"/>
          </a:xfrm>
          <a:prstGeom prst="rect">
            <a:avLst/>
          </a:prstGeom>
          <a:gradFill flip="none" rotWithShape="1">
            <a:gsLst>
              <a:gs pos="0">
                <a:srgbClr val="00AFD5"/>
              </a:gs>
              <a:gs pos="100000">
                <a:srgbClr val="6FBA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FF7E693-EB55-FA45-BC7E-2A5AF57F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57" y="406606"/>
            <a:ext cx="1446884" cy="595674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:a16="http://schemas.microsoft.com/office/drawing/2014/main" xmlns="" id="{EF22FF53-FD6A-014D-BF15-B73A4955E67E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718278" y="2399620"/>
            <a:ext cx="10655575" cy="3641725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4" name="文本占位符 51">
            <a:extLst>
              <a:ext uri="{FF2B5EF4-FFF2-40B4-BE49-F238E27FC236}">
                <a16:creationId xmlns:a16="http://schemas.microsoft.com/office/drawing/2014/main" xmlns="" id="{9F92E1E6-0323-1A4A-8C73-6C342D88104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18278" y="1485884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5" name="文本占位符 51">
            <a:extLst>
              <a:ext uri="{FF2B5EF4-FFF2-40B4-BE49-F238E27FC236}">
                <a16:creationId xmlns:a16="http://schemas.microsoft.com/office/drawing/2014/main" xmlns="" id="{2889D2E5-712E-D84B-8137-FC9EEE9FD7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279" y="491274"/>
            <a:ext cx="9003238" cy="41522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CFD9E52-7991-ED4B-8786-9C748BB877C4}"/>
              </a:ext>
            </a:extLst>
          </p:cNvPr>
          <p:cNvSpPr/>
          <p:nvPr userDrawn="1"/>
        </p:nvSpPr>
        <p:spPr>
          <a:xfrm rot="10800000">
            <a:off x="0" y="6748040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9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0419-AE6A-4DAE-A83C-E917205D045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E3A2DD21-B22B-204A-8A84-24EB70AB4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904" y="1960309"/>
            <a:ext cx="10655575" cy="641793"/>
          </a:xfrm>
        </p:spPr>
        <p:txBody>
          <a:bodyPr/>
          <a:lstStyle/>
          <a:p>
            <a:r>
              <a:rPr kumimoji="1" lang="zh-CN" altLang="en-US" dirty="0" smtClean="0"/>
              <a:t>胸椎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点检测算法分享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0CC9951-126E-5248-A180-41E4B1236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sz="2800" dirty="0" smtClean="0"/>
              <a:t>张凡</a:t>
            </a:r>
            <a:endParaRPr kumimoji="1"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4460984-5091-2C43-9559-55F7EE6D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2020/11/06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1DBEFC5-B829-2D47-A59D-9E9F21B76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952078" y="1696836"/>
            <a:ext cx="8769439" cy="2373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胸椎</a:t>
            </a:r>
            <a:r>
              <a:rPr kumimoji="1" lang="en-US" altLang="zh-CN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点检测算法：</a:t>
            </a:r>
            <a:endParaRPr kumimoji="1" lang="en-US" altLang="zh-CN" sz="24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算法流程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检测模型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模型优化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骨干网络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22356" y="1793653"/>
            <a:ext cx="37744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目的：提取胸椎的位置和标签信息， 辅助</a:t>
            </a:r>
            <a:r>
              <a:rPr kumimoji="1" lang="en-US" altLang="zh-CN" sz="1600" dirty="0" smtClean="0">
                <a:latin typeface="+mn-ea"/>
              </a:rPr>
              <a:t>24</a:t>
            </a:r>
            <a:r>
              <a:rPr kumimoji="1" lang="zh-CN" altLang="en-US" sz="1600" dirty="0" smtClean="0">
                <a:latin typeface="+mn-ea"/>
              </a:rPr>
              <a:t>根肋骨的标签化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应用场景：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en-US" altLang="zh-CN" sz="1600" dirty="0" smtClean="0">
                <a:latin typeface="+mn-ea"/>
              </a:rPr>
              <a:t>CT</a:t>
            </a:r>
            <a:r>
              <a:rPr kumimoji="1" lang="zh-CN" altLang="en-US" sz="1600" dirty="0" smtClean="0">
                <a:latin typeface="+mn-ea"/>
              </a:rPr>
              <a:t>扫描不全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中心线断裂</a:t>
            </a:r>
            <a:endParaRPr kumimoji="1" lang="en-US" altLang="zh-CN" sz="1600" dirty="0" smtClean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分割假阳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检测信息</a:t>
            </a:r>
            <a:r>
              <a:rPr kumimoji="1" lang="zh-CN" altLang="en-US" sz="1600" dirty="0" smtClean="0">
                <a:latin typeface="+mn-ea"/>
              </a:rPr>
              <a:t>：</a:t>
            </a:r>
            <a:endParaRPr kumimoji="1" lang="en-US" altLang="zh-CN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胸椎的位置 </a:t>
            </a:r>
            <a:r>
              <a:rPr kumimoji="1" lang="en-US" altLang="zh-CN" sz="1600" dirty="0" smtClean="0">
                <a:latin typeface="+mn-ea"/>
              </a:rPr>
              <a:t>(</a:t>
            </a:r>
            <a:r>
              <a:rPr kumimoji="1"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kumimoji="1"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kumimoji="1"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kumimoji="1" lang="en-US" altLang="zh-CN" sz="1600" dirty="0" smtClean="0">
                <a:latin typeface="+mn-ea"/>
              </a:rPr>
              <a:t>)</a:t>
            </a:r>
          </a:p>
          <a:p>
            <a:r>
              <a:rPr kumimoji="1" lang="zh-CN" altLang="en-US" sz="1600" dirty="0" smtClean="0">
                <a:latin typeface="+mn-ea"/>
              </a:rPr>
              <a:t>椎体的标签</a:t>
            </a:r>
            <a:endParaRPr kumimoji="1" lang="en-US" altLang="zh-CN" sz="1600" dirty="0" smtClean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en-US" sz="1600" dirty="0" smtClean="0">
                <a:latin typeface="+mn-ea"/>
              </a:rPr>
              <a:t>方法：</a:t>
            </a:r>
            <a:endParaRPr kumimoji="1" lang="en-US" altLang="zh-CN" sz="1600" dirty="0" smtClean="0">
              <a:latin typeface="+mn-ea"/>
            </a:endParaRPr>
          </a:p>
          <a:p>
            <a:r>
              <a:rPr lang="en-US" altLang="zh-CN" sz="1600" dirty="0"/>
              <a:t>Regression-based </a:t>
            </a:r>
            <a:r>
              <a:rPr lang="en-US" altLang="zh-CN" sz="1600" dirty="0" smtClean="0"/>
              <a:t>method</a:t>
            </a:r>
            <a:endParaRPr lang="en-US" altLang="zh-CN" sz="1600" dirty="0"/>
          </a:p>
          <a:p>
            <a:r>
              <a:rPr lang="en-US" altLang="zh-CN" sz="1600" dirty="0"/>
              <a:t>Keypoint-based </a:t>
            </a:r>
            <a:r>
              <a:rPr lang="en-US" altLang="zh-CN" sz="1600" dirty="0" smtClean="0"/>
              <a:t>method</a:t>
            </a:r>
          </a:p>
          <a:p>
            <a:r>
              <a:rPr lang="en-US" altLang="zh-CN" sz="1600" dirty="0"/>
              <a:t>Segmentation-based </a:t>
            </a:r>
            <a:r>
              <a:rPr lang="en-US" altLang="zh-CN" sz="1600" dirty="0" smtClean="0"/>
              <a:t>method</a:t>
            </a:r>
            <a:endParaRPr kumimoji="1" lang="en-US" altLang="zh-CN" sz="1600" dirty="0" smtClean="0">
              <a:latin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32735" y="1577454"/>
            <a:ext cx="6192619" cy="4464270"/>
            <a:chOff x="944010" y="956186"/>
            <a:chExt cx="6192619" cy="4464270"/>
          </a:xfrm>
        </p:grpSpPr>
        <p:grpSp>
          <p:nvGrpSpPr>
            <p:cNvPr id="45" name="组合 44"/>
            <p:cNvGrpSpPr/>
            <p:nvPr/>
          </p:nvGrpSpPr>
          <p:grpSpPr>
            <a:xfrm>
              <a:off x="944010" y="956186"/>
              <a:ext cx="6192619" cy="4464270"/>
              <a:chOff x="2291030" y="907024"/>
              <a:chExt cx="6192619" cy="446427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427" y="907024"/>
                <a:ext cx="6175222" cy="4464270"/>
              </a:xfrm>
              <a:prstGeom prst="rect">
                <a:avLst/>
              </a:prstGeom>
            </p:spPr>
          </p:pic>
          <p:sp>
            <p:nvSpPr>
              <p:cNvPr id="49" name="矩形 48"/>
              <p:cNvSpPr/>
              <p:nvPr/>
            </p:nvSpPr>
            <p:spPr>
              <a:xfrm>
                <a:off x="4164804" y="125650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837428" y="144101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619811" y="171435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481462" y="200805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445911" y="2459008"/>
                <a:ext cx="39624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5</a:t>
                </a:r>
                <a:endParaRPr lang="zh-CN" altLang="en-US" sz="12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49845" y="284763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6</a:t>
                </a:r>
                <a:endParaRPr lang="zh-CN" altLang="en-US" sz="12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05738" y="329858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7</a:t>
                </a:r>
                <a:endParaRPr lang="zh-CN" altLang="en-US" sz="12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253675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8</a:t>
                </a:r>
                <a:endParaRPr lang="zh-CN" altLang="en-US" sz="12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297496" y="413291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9</a:t>
                </a:r>
                <a:endParaRPr lang="zh-CN" altLang="en-US" sz="12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374067" y="45827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10</a:t>
                </a:r>
                <a:endParaRPr lang="zh-CN" altLang="en-US" sz="12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513809" y="48505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11</a:t>
                </a:r>
                <a:endParaRPr lang="zh-CN" altLang="en-US" sz="12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86626" y="5009320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12</a:t>
                </a:r>
                <a:endParaRPr lang="zh-CN" altLang="en-US" sz="1200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>
                <a:off x="3253675" y="1378427"/>
                <a:ext cx="906070" cy="5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253675" y="1378427"/>
                <a:ext cx="0" cy="38044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253675" y="5182903"/>
                <a:ext cx="5399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2929675" y="3418012"/>
                <a:ext cx="3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91030" y="3296092"/>
                <a:ext cx="75778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Labeled</a:t>
                </a:r>
              </a:p>
              <a:p>
                <a:pPr algn="ctr"/>
                <a:r>
                  <a:rPr lang="en-US" altLang="zh-CN" sz="1200" dirty="0" smtClean="0"/>
                  <a:t>rib</a:t>
                </a:r>
                <a:endParaRPr lang="zh-CN" altLang="en-US" sz="1200" dirty="0"/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832" y="3874328"/>
                <a:ext cx="1216241" cy="1263833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67" name="矩形 66"/>
              <p:cNvSpPr/>
              <p:nvPr/>
            </p:nvSpPr>
            <p:spPr>
              <a:xfrm>
                <a:off x="5018685" y="124285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</a:t>
                </a:r>
                <a:endParaRPr lang="zh-CN" altLang="en-US" sz="1200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18685" y="148583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T2</a:t>
                </a:r>
                <a:endParaRPr lang="zh-CN" altLang="en-US" sz="120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29487" y="169924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T3</a:t>
                </a:r>
                <a:endParaRPr lang="zh-CN" altLang="en-US" sz="12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029487" y="1902501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T4</a:t>
                </a:r>
                <a:endParaRPr lang="zh-CN" altLang="en-US" sz="1200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009976" y="214184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T5</a:t>
                </a:r>
                <a:endParaRPr lang="zh-CN" altLang="en-US" sz="12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01267" y="238568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T6</a:t>
                </a:r>
                <a:endParaRPr lang="zh-CN" altLang="en-US" sz="12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018685" y="260937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T7</a:t>
                </a:r>
                <a:endParaRPr lang="zh-CN" altLang="en-US" sz="12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09976" y="28330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T8</a:t>
                </a:r>
                <a:endParaRPr lang="zh-CN" altLang="en-US" sz="12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01267" y="30812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T9</a:t>
                </a:r>
                <a:endParaRPr lang="zh-CN" altLang="en-US" sz="12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987361" y="336739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T10</a:t>
                </a:r>
                <a:endParaRPr lang="zh-CN" altLang="en-US" sz="12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09976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T11</a:t>
                </a:r>
                <a:endParaRPr lang="zh-CN" altLang="en-US" sz="12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998855" y="396451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T12</a:t>
                </a:r>
                <a:endParaRPr lang="zh-CN" altLang="en-US" sz="12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7105577" y="3053289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column</a:t>
                </a:r>
                <a:endParaRPr lang="zh-CN" altLang="en-US" sz="1200" dirty="0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396038" y="3211969"/>
                <a:ext cx="1716284" cy="372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flipV="1">
                <a:off x="7371397" y="4314973"/>
                <a:ext cx="521109" cy="267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7023832" y="4617382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centroid</a:t>
                </a:r>
                <a:endParaRPr lang="zh-CN" altLang="en-US" sz="1200" dirty="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260864" y="4119459"/>
              <a:ext cx="533226" cy="4735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885694" y="3933295"/>
              <a:ext cx="490621" cy="391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Box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9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614247" y="1041371"/>
            <a:ext cx="7675741" cy="5527162"/>
            <a:chOff x="1304472" y="1009788"/>
            <a:chExt cx="7675741" cy="5527162"/>
          </a:xfrm>
        </p:grpSpPr>
        <p:grpSp>
          <p:nvGrpSpPr>
            <p:cNvPr id="88" name="组合 87"/>
            <p:cNvGrpSpPr/>
            <p:nvPr/>
          </p:nvGrpSpPr>
          <p:grpSpPr>
            <a:xfrm>
              <a:off x="1304472" y="1009788"/>
              <a:ext cx="7675741" cy="5513365"/>
              <a:chOff x="1914072" y="665659"/>
              <a:chExt cx="7675741" cy="5513365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 flipV="1">
                <a:off x="8610553" y="4496829"/>
                <a:ext cx="821746" cy="56165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072" y="666239"/>
                <a:ext cx="1676619" cy="2256811"/>
              </a:xfrm>
              <a:prstGeom prst="rect">
                <a:avLst/>
              </a:prstGeom>
            </p:spPr>
          </p:pic>
          <p:grpSp>
            <p:nvGrpSpPr>
              <p:cNvPr id="95" name="组合 94"/>
              <p:cNvGrpSpPr/>
              <p:nvPr/>
            </p:nvGrpSpPr>
            <p:grpSpPr>
              <a:xfrm>
                <a:off x="4828717" y="759643"/>
                <a:ext cx="1137813" cy="2069998"/>
                <a:chOff x="2893414" y="1046828"/>
                <a:chExt cx="1137813" cy="2069998"/>
              </a:xfrm>
            </p:grpSpPr>
            <p:grpSp>
              <p:nvGrpSpPr>
                <p:cNvPr id="128" name="组合 127"/>
                <p:cNvGrpSpPr/>
                <p:nvPr/>
              </p:nvGrpSpPr>
              <p:grpSpPr>
                <a:xfrm>
                  <a:off x="2893414" y="1046828"/>
                  <a:ext cx="1137813" cy="2069998"/>
                  <a:chOff x="3591503" y="1046828"/>
                  <a:chExt cx="1230088" cy="2256810"/>
                </a:xfrm>
              </p:grpSpPr>
              <p:pic>
                <p:nvPicPr>
                  <p:cNvPr id="130" name="图片 12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764698" y="1046828"/>
                    <a:ext cx="1056893" cy="2052000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pic>
                <p:nvPicPr>
                  <p:cNvPr id="131" name="图片 13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81124" y="1149233"/>
                    <a:ext cx="1056893" cy="2052000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pic>
                <p:nvPicPr>
                  <p:cNvPr id="132" name="图片 13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91503" y="1251638"/>
                    <a:ext cx="1056893" cy="2052000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</p:grpSp>
            <p:sp>
              <p:nvSpPr>
                <p:cNvPr id="129" name="矩形 128"/>
                <p:cNvSpPr/>
                <p:nvPr/>
              </p:nvSpPr>
              <p:spPr>
                <a:xfrm>
                  <a:off x="2946737" y="1296000"/>
                  <a:ext cx="892006" cy="14691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6" name="直接箭头连接符 95"/>
              <p:cNvCxnSpPr>
                <a:stCxn id="94" idx="3"/>
              </p:cNvCxnSpPr>
              <p:nvPr/>
            </p:nvCxnSpPr>
            <p:spPr>
              <a:xfrm flipV="1">
                <a:off x="3590691" y="1794644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组合 96"/>
              <p:cNvGrpSpPr/>
              <p:nvPr/>
            </p:nvGrpSpPr>
            <p:grpSpPr>
              <a:xfrm>
                <a:off x="3970502" y="1131217"/>
                <a:ext cx="409812" cy="1326853"/>
                <a:chOff x="5928852" y="1234684"/>
                <a:chExt cx="409812" cy="1326853"/>
              </a:xfrm>
            </p:grpSpPr>
            <p:sp>
              <p:nvSpPr>
                <p:cNvPr id="126" name="圆角矩形 125"/>
                <p:cNvSpPr/>
                <p:nvPr/>
              </p:nvSpPr>
              <p:spPr>
                <a:xfrm>
                  <a:off x="5928852" y="1234684"/>
                  <a:ext cx="409812" cy="1326853"/>
                </a:xfrm>
                <a:prstGeom prst="round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5969332" y="1286168"/>
                  <a:ext cx="369332" cy="127536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Rib segmentation</a:t>
                  </a:r>
                  <a:endParaRPr lang="zh-CN" altLang="en-US" sz="1200" dirty="0"/>
                </a:p>
              </p:txBody>
            </p:sp>
          </p:grpSp>
          <p:cxnSp>
            <p:nvCxnSpPr>
              <p:cNvPr id="98" name="直接箭头连接符 97"/>
              <p:cNvCxnSpPr/>
              <p:nvPr/>
            </p:nvCxnSpPr>
            <p:spPr>
              <a:xfrm flipV="1">
                <a:off x="4433637" y="1794642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4828717" y="2923050"/>
                <a:ext cx="9051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Rib bbox</a:t>
                </a:r>
                <a:endParaRPr lang="zh-CN" altLang="en-US" sz="1600" dirty="0"/>
              </a:p>
            </p:txBody>
          </p:sp>
          <p:cxnSp>
            <p:nvCxnSpPr>
              <p:cNvPr id="100" name="直接箭头连接符 99"/>
              <p:cNvCxnSpPr/>
              <p:nvPr/>
            </p:nvCxnSpPr>
            <p:spPr>
              <a:xfrm flipV="1">
                <a:off x="6024381" y="1765373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合 100"/>
              <p:cNvGrpSpPr/>
              <p:nvPr/>
            </p:nvGrpSpPr>
            <p:grpSpPr>
              <a:xfrm>
                <a:off x="6432468" y="1101946"/>
                <a:ext cx="409812" cy="1326853"/>
                <a:chOff x="5928852" y="1234684"/>
                <a:chExt cx="409812" cy="1326853"/>
              </a:xfrm>
            </p:grpSpPr>
            <p:sp>
              <p:nvSpPr>
                <p:cNvPr id="124" name="圆角矩形 123"/>
                <p:cNvSpPr/>
                <p:nvPr/>
              </p:nvSpPr>
              <p:spPr>
                <a:xfrm>
                  <a:off x="5928852" y="1234684"/>
                  <a:ext cx="409812" cy="1326853"/>
                </a:xfrm>
                <a:prstGeom prst="round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5969332" y="1286168"/>
                  <a:ext cx="369332" cy="127536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Vertebra location </a:t>
                  </a:r>
                  <a:endParaRPr lang="zh-CN" altLang="en-US" sz="1200" dirty="0"/>
                </a:p>
              </p:txBody>
            </p:sp>
          </p:grpSp>
          <p:cxnSp>
            <p:nvCxnSpPr>
              <p:cNvPr id="102" name="直接箭头连接符 101"/>
              <p:cNvCxnSpPr/>
              <p:nvPr/>
            </p:nvCxnSpPr>
            <p:spPr>
              <a:xfrm flipV="1">
                <a:off x="6919852" y="1769357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0088" y="665659"/>
                <a:ext cx="1500607" cy="2250910"/>
              </a:xfrm>
              <a:prstGeom prst="rect">
                <a:avLst/>
              </a:prstGeom>
            </p:spPr>
          </p:pic>
          <p:sp>
            <p:nvSpPr>
              <p:cNvPr id="104" name="矩形 103"/>
              <p:cNvSpPr/>
              <p:nvPr/>
            </p:nvSpPr>
            <p:spPr>
              <a:xfrm>
                <a:off x="7913158" y="857442"/>
                <a:ext cx="471949" cy="14265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419660" y="2939075"/>
                <a:ext cx="1363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Vertebra bbox</a:t>
                </a:r>
                <a:endParaRPr lang="zh-CN" altLang="en-US" sz="1600" dirty="0"/>
              </a:p>
            </p:txBody>
          </p:sp>
          <p:cxnSp>
            <p:nvCxnSpPr>
              <p:cNvPr id="106" name="直接箭头连接符 105"/>
              <p:cNvCxnSpPr/>
              <p:nvPr/>
            </p:nvCxnSpPr>
            <p:spPr>
              <a:xfrm flipV="1">
                <a:off x="7607416" y="4601873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合 106"/>
              <p:cNvGrpSpPr/>
              <p:nvPr/>
            </p:nvGrpSpPr>
            <p:grpSpPr>
              <a:xfrm>
                <a:off x="2409153" y="3954521"/>
                <a:ext cx="409812" cy="1326853"/>
                <a:chOff x="5928852" y="1234684"/>
                <a:chExt cx="409812" cy="1326853"/>
              </a:xfrm>
            </p:grpSpPr>
            <p:sp>
              <p:nvSpPr>
                <p:cNvPr id="122" name="圆角矩形 121"/>
                <p:cNvSpPr/>
                <p:nvPr/>
              </p:nvSpPr>
              <p:spPr>
                <a:xfrm>
                  <a:off x="5928852" y="1234684"/>
                  <a:ext cx="409812" cy="1326853"/>
                </a:xfrm>
                <a:prstGeom prst="round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5969332" y="1286168"/>
                  <a:ext cx="369332" cy="127536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Vertebra detection </a:t>
                  </a:r>
                  <a:endParaRPr lang="zh-CN" altLang="en-US" sz="1200" dirty="0"/>
                </a:p>
              </p:txBody>
            </p:sp>
          </p:grpSp>
          <p:cxnSp>
            <p:nvCxnSpPr>
              <p:cNvPr id="108" name="直接箭头连接符 107"/>
              <p:cNvCxnSpPr/>
              <p:nvPr/>
            </p:nvCxnSpPr>
            <p:spPr>
              <a:xfrm flipV="1">
                <a:off x="2818965" y="4643688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图片 10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2118" y="3518233"/>
                <a:ext cx="1577618" cy="2250910"/>
              </a:xfrm>
              <a:prstGeom prst="rect">
                <a:avLst/>
              </a:prstGeom>
            </p:spPr>
          </p:pic>
          <p:sp>
            <p:nvSpPr>
              <p:cNvPr id="110" name="文本框 109"/>
              <p:cNvSpPr txBox="1"/>
              <p:nvPr/>
            </p:nvSpPr>
            <p:spPr>
              <a:xfrm>
                <a:off x="2948534" y="5829834"/>
                <a:ext cx="16345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Vertebra centroid</a:t>
                </a:r>
                <a:endParaRPr lang="zh-CN" altLang="en-US" sz="1600" dirty="0"/>
              </a:p>
            </p:txBody>
          </p:sp>
          <p:cxnSp>
            <p:nvCxnSpPr>
              <p:cNvPr id="111" name="肘形连接符 110"/>
              <p:cNvCxnSpPr>
                <a:stCxn id="103" idx="3"/>
              </p:cNvCxnSpPr>
              <p:nvPr/>
            </p:nvCxnSpPr>
            <p:spPr>
              <a:xfrm flipH="1">
                <a:off x="2644877" y="1791114"/>
                <a:ext cx="6125818" cy="1596537"/>
              </a:xfrm>
              <a:prstGeom prst="bentConnector3">
                <a:avLst>
                  <a:gd name="adj1" fmla="val -3732"/>
                </a:avLst>
              </a:prstGeom>
              <a:ln w="158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2644877" y="3387651"/>
                <a:ext cx="0" cy="46659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 flipV="1">
                <a:off x="4745364" y="4607291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0228" y="4025335"/>
                <a:ext cx="1672603" cy="1222605"/>
              </a:xfrm>
              <a:prstGeom prst="rect">
                <a:avLst/>
              </a:prstGeom>
            </p:spPr>
          </p:pic>
          <p:sp>
            <p:nvSpPr>
              <p:cNvPr id="115" name="文本框 114"/>
              <p:cNvSpPr txBox="1"/>
              <p:nvPr/>
            </p:nvSpPr>
            <p:spPr>
              <a:xfrm>
                <a:off x="5237245" y="5829834"/>
                <a:ext cx="1465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Vertebral patch</a:t>
                </a:r>
                <a:endParaRPr lang="zh-CN" altLang="en-US" sz="1600" dirty="0"/>
              </a:p>
            </p:txBody>
          </p:sp>
          <p:cxnSp>
            <p:nvCxnSpPr>
              <p:cNvPr id="116" name="直接箭头连接符 115"/>
              <p:cNvCxnSpPr/>
              <p:nvPr/>
            </p:nvCxnSpPr>
            <p:spPr>
              <a:xfrm flipV="1">
                <a:off x="6744734" y="4607291"/>
                <a:ext cx="350236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组合 116"/>
              <p:cNvGrpSpPr/>
              <p:nvPr/>
            </p:nvGrpSpPr>
            <p:grpSpPr>
              <a:xfrm>
                <a:off x="7157124" y="3912706"/>
                <a:ext cx="409812" cy="1326853"/>
                <a:chOff x="5928852" y="1234684"/>
                <a:chExt cx="409812" cy="1326853"/>
              </a:xfrm>
            </p:grpSpPr>
            <p:sp>
              <p:nvSpPr>
                <p:cNvPr id="120" name="圆角矩形 119"/>
                <p:cNvSpPr/>
                <p:nvPr/>
              </p:nvSpPr>
              <p:spPr>
                <a:xfrm>
                  <a:off x="5928852" y="1234684"/>
                  <a:ext cx="409812" cy="1326853"/>
                </a:xfrm>
                <a:prstGeom prst="round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5969332" y="1286168"/>
                  <a:ext cx="369332" cy="127536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Vertebra segment</a:t>
                  </a:r>
                  <a:endParaRPr lang="zh-CN" altLang="en-US" sz="1200" dirty="0"/>
                </a:p>
              </p:txBody>
            </p:sp>
          </p:grpSp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8132" y="3452942"/>
                <a:ext cx="1591681" cy="2381492"/>
              </a:xfrm>
              <a:prstGeom prst="rect">
                <a:avLst/>
              </a:prstGeom>
            </p:spPr>
          </p:pic>
          <p:sp>
            <p:nvSpPr>
              <p:cNvPr id="119" name="文本框 118"/>
              <p:cNvSpPr txBox="1"/>
              <p:nvPr/>
            </p:nvSpPr>
            <p:spPr>
              <a:xfrm>
                <a:off x="7957652" y="5840470"/>
                <a:ext cx="1389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Vertebra mask</a:t>
                </a:r>
                <a:endParaRPr lang="zh-CN" altLang="en-US" sz="1600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3375092" y="323640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①</a:t>
              </a:r>
              <a:endPara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858246" y="325435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zh-CN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796710" y="61676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6564921" y="61676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④</a:t>
              </a:r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825096" y="3061341"/>
            <a:ext cx="17118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AutoNum type="circleNumDbPlain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肋骨粗分割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胸椎线定位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胸椎标签化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circleNumDbPlain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椎体分割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检测模型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508982" y="1516942"/>
            <a:ext cx="11082792" cy="3582779"/>
            <a:chOff x="698515" y="1495368"/>
            <a:chExt cx="11082792" cy="3582779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9092333" y="4516494"/>
              <a:ext cx="821746" cy="56165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698515" y="2027230"/>
              <a:ext cx="2314725" cy="2923707"/>
              <a:chOff x="921418" y="1094654"/>
              <a:chExt cx="1789012" cy="2181896"/>
            </a:xfrm>
          </p:grpSpPr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329" y="1094654"/>
                <a:ext cx="1410361" cy="171737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692" y="1178228"/>
                <a:ext cx="1410361" cy="171737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055" y="1260981"/>
                <a:ext cx="1410361" cy="171737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418" y="1343734"/>
                <a:ext cx="1410361" cy="171737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sp>
            <p:nvSpPr>
              <p:cNvPr id="176" name="文本框 175"/>
              <p:cNvSpPr txBox="1"/>
              <p:nvPr/>
            </p:nvSpPr>
            <p:spPr>
              <a:xfrm rot="17916018">
                <a:off x="2298778" y="2787057"/>
                <a:ext cx="6078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1, 2, …256</a:t>
                </a:r>
                <a:endParaRPr lang="zh-CN" altLang="en-US" sz="800" dirty="0"/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1486003" y="3061106"/>
                <a:ext cx="543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256*192</a:t>
                </a:r>
                <a:endParaRPr lang="zh-CN" altLang="en-US" sz="8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9384946" y="2262997"/>
              <a:ext cx="1386452" cy="1921018"/>
              <a:chOff x="6015808" y="842290"/>
              <a:chExt cx="1687251" cy="2377803"/>
            </a:xfrm>
          </p:grpSpPr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7082" y="842290"/>
                <a:ext cx="1481073" cy="196973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95250" prst="coolSlant"/>
              </a:sp3d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1445" y="925042"/>
                <a:ext cx="1481073" cy="196973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95250" prst="coolSlant"/>
              </a:sp3d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5808" y="1007794"/>
                <a:ext cx="1481073" cy="196973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95250" prst="coolSlant"/>
              </a:sp3d>
            </p:spPr>
          </p:pic>
          <p:pic>
            <p:nvPicPr>
              <p:cNvPr id="168" name="图片 1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1445" y="2317979"/>
                <a:ext cx="555795" cy="557450"/>
              </a:xfrm>
              <a:prstGeom prst="rect">
                <a:avLst/>
              </a:prstGeom>
            </p:spPr>
          </p:pic>
          <p:cxnSp>
            <p:nvCxnSpPr>
              <p:cNvPr id="169" name="直接箭头连接符 168"/>
              <p:cNvCxnSpPr/>
              <p:nvPr/>
            </p:nvCxnSpPr>
            <p:spPr>
              <a:xfrm flipH="1">
                <a:off x="6637240" y="1909910"/>
                <a:ext cx="323999" cy="4080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/>
              <p:cNvSpPr txBox="1"/>
              <p:nvPr/>
            </p:nvSpPr>
            <p:spPr>
              <a:xfrm rot="17916018">
                <a:off x="7317055" y="2828433"/>
                <a:ext cx="5565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1, 2, …12</a:t>
                </a:r>
                <a:endParaRPr lang="zh-CN" altLang="en-US" sz="800" dirty="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397005" y="3004650"/>
                <a:ext cx="69762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/>
                  <a:t>128*96*128</a:t>
                </a:r>
                <a:endParaRPr lang="zh-CN" altLang="en-US" sz="800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178980" y="1495368"/>
              <a:ext cx="6205966" cy="3290414"/>
              <a:chOff x="1934412" y="538790"/>
              <a:chExt cx="6205966" cy="3290414"/>
            </a:xfrm>
          </p:grpSpPr>
          <p:cxnSp>
            <p:nvCxnSpPr>
              <p:cNvPr id="141" name="直接箭头连接符 140"/>
              <p:cNvCxnSpPr>
                <a:stCxn id="84" idx="3"/>
                <a:endCxn id="135" idx="1"/>
              </p:cNvCxnSpPr>
              <p:nvPr/>
            </p:nvCxnSpPr>
            <p:spPr>
              <a:xfrm>
                <a:off x="6004215" y="1708354"/>
                <a:ext cx="269595" cy="84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/>
              <p:nvPr/>
            </p:nvCxnSpPr>
            <p:spPr>
              <a:xfrm>
                <a:off x="5998624" y="2316107"/>
                <a:ext cx="269595" cy="84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/>
              <p:cNvCxnSpPr/>
              <p:nvPr/>
            </p:nvCxnSpPr>
            <p:spPr>
              <a:xfrm>
                <a:off x="5991966" y="2844766"/>
                <a:ext cx="269595" cy="84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 rot="10800000">
                <a:off x="1934412" y="1494504"/>
                <a:ext cx="369332" cy="15534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E1 </a:t>
                </a:r>
                <a:r>
                  <a:rPr lang="en-US" altLang="zh-CN" sz="1200" dirty="0" smtClean="0"/>
                  <a:t>      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256*192*256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 rot="10800000">
                <a:off x="2381699" y="1605117"/>
                <a:ext cx="369332" cy="1332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E2</a:t>
                </a:r>
                <a:r>
                  <a:rPr lang="en-US" altLang="zh-CN" sz="1200" dirty="0" smtClean="0"/>
                  <a:t>   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128*96*128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 rot="10800000">
                <a:off x="2828985" y="1715729"/>
                <a:ext cx="369332" cy="11356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E3</a:t>
                </a:r>
                <a:r>
                  <a:rPr lang="en-US" altLang="zh-CN" sz="1200" dirty="0" smtClean="0"/>
                  <a:t>   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64*48*64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10800000">
                <a:off x="3276270" y="1801761"/>
                <a:ext cx="369332" cy="9635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E4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32*24*32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0800000">
                <a:off x="3723554" y="1880419"/>
                <a:ext cx="369332" cy="8062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E5 </a:t>
                </a:r>
                <a:r>
                  <a:rPr lang="en-US" altLang="zh-CN" sz="900" dirty="0" smtClean="0">
                    <a:solidFill>
                      <a:schemeClr val="bg1"/>
                    </a:solidFill>
                  </a:rPr>
                  <a:t>16*12*16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 rot="10800000">
                <a:off x="4170837" y="1789471"/>
                <a:ext cx="369332" cy="9635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D4</a:t>
                </a:r>
                <a:r>
                  <a:rPr lang="en-US" altLang="zh-CN" sz="1200" dirty="0" smtClean="0"/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32*24*32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 rot="10800000">
                <a:off x="4618120" y="1715729"/>
                <a:ext cx="369332" cy="11356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D3</a:t>
                </a:r>
                <a:r>
                  <a:rPr lang="en-US" altLang="zh-CN" sz="1200" dirty="0" smtClean="0"/>
                  <a:t>   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64*48*64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 rot="10800000">
                <a:off x="5065403" y="1617407"/>
                <a:ext cx="369332" cy="1332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D2</a:t>
                </a:r>
                <a:r>
                  <a:rPr lang="en-US" altLang="zh-CN" sz="1200" dirty="0" smtClean="0"/>
                  <a:t>    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128*96*128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7" name="肘形连接符 66"/>
              <p:cNvCxnSpPr>
                <a:stCxn id="62" idx="2"/>
              </p:cNvCxnSpPr>
              <p:nvPr/>
            </p:nvCxnSpPr>
            <p:spPr>
              <a:xfrm rot="5400000" flipH="1" flipV="1">
                <a:off x="3809897" y="1256156"/>
                <a:ext cx="196644" cy="894567"/>
              </a:xfrm>
              <a:prstGeom prst="bentConnector2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>
                <a:stCxn id="61" idx="2"/>
              </p:cNvCxnSpPr>
              <p:nvPr/>
            </p:nvCxnSpPr>
            <p:spPr>
              <a:xfrm rot="5400000" flipH="1" flipV="1">
                <a:off x="3763192" y="676136"/>
                <a:ext cx="290052" cy="1789135"/>
              </a:xfrm>
              <a:prstGeom prst="bentConnector2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60" idx="2"/>
              </p:cNvCxnSpPr>
              <p:nvPr/>
            </p:nvCxnSpPr>
            <p:spPr>
              <a:xfrm rot="5400000" flipH="1" flipV="1">
                <a:off x="3725091" y="80139"/>
                <a:ext cx="366252" cy="2683704"/>
              </a:xfrm>
              <a:prstGeom prst="bentConnector2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>
                <a:endCxn id="66" idx="2"/>
              </p:cNvCxnSpPr>
              <p:nvPr/>
            </p:nvCxnSpPr>
            <p:spPr>
              <a:xfrm>
                <a:off x="5250069" y="1238865"/>
                <a:ext cx="0" cy="378542"/>
              </a:xfrm>
              <a:prstGeom prst="straightConnector1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H="1">
                <a:off x="4797513" y="1421991"/>
                <a:ext cx="5273" cy="281448"/>
              </a:xfrm>
              <a:prstGeom prst="straightConnector1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4355503" y="1617407"/>
                <a:ext cx="0" cy="172064"/>
              </a:xfrm>
              <a:prstGeom prst="straightConnector1">
                <a:avLst/>
              </a:prstGeom>
              <a:ln w="15875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2224800" y="2915266"/>
                <a:ext cx="1288991" cy="31217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59" idx="0"/>
              </p:cNvCxnSpPr>
              <p:nvPr/>
            </p:nvCxnSpPr>
            <p:spPr>
              <a:xfrm>
                <a:off x="2119078" y="3048000"/>
                <a:ext cx="105722" cy="17943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3408069" y="2750573"/>
                <a:ext cx="105722" cy="17943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 rot="20780513">
                <a:off x="2564807" y="3194388"/>
                <a:ext cx="10005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Residual block</a:t>
                </a:r>
                <a:endParaRPr lang="zh-CN" altLang="en-US" sz="1100" dirty="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3213844" y="934940"/>
                <a:ext cx="11416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Skip connections</a:t>
                </a:r>
                <a:endParaRPr lang="zh-CN" altLang="en-US" sz="1100" dirty="0"/>
              </a:p>
            </p:txBody>
          </p:sp>
          <p:cxnSp>
            <p:nvCxnSpPr>
              <p:cNvPr id="78" name="直接连接符 77"/>
              <p:cNvCxnSpPr>
                <a:stCxn id="66" idx="1"/>
              </p:cNvCxnSpPr>
              <p:nvPr/>
            </p:nvCxnSpPr>
            <p:spPr>
              <a:xfrm>
                <a:off x="5434735" y="2283542"/>
                <a:ext cx="35646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5525729" y="1715729"/>
                <a:ext cx="0" cy="112456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5784143" y="2130526"/>
                <a:ext cx="88490" cy="294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915725" y="2137285"/>
                <a:ext cx="88490" cy="2949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782002" y="2663311"/>
                <a:ext cx="88490" cy="294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793528" y="1560870"/>
                <a:ext cx="88490" cy="29496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915725" y="1560870"/>
                <a:ext cx="88490" cy="2949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913813" y="2663311"/>
                <a:ext cx="88490" cy="29496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直接连接符 85"/>
              <p:cNvCxnSpPr>
                <a:endCxn id="83" idx="1"/>
              </p:cNvCxnSpPr>
              <p:nvPr/>
            </p:nvCxnSpPr>
            <p:spPr>
              <a:xfrm>
                <a:off x="5525729" y="1703439"/>
                <a:ext cx="267799" cy="491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525728" y="2840291"/>
                <a:ext cx="267799" cy="491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本框 134"/>
              <p:cNvSpPr txBox="1"/>
              <p:nvPr/>
            </p:nvSpPr>
            <p:spPr>
              <a:xfrm>
                <a:off x="6273810" y="1570703"/>
                <a:ext cx="104139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Heatmap</a:t>
                </a:r>
                <a:endParaRPr lang="zh-CN" altLang="en-US" sz="12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6262628" y="2146269"/>
                <a:ext cx="105257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Center Offset</a:t>
                </a:r>
                <a:endParaRPr lang="zh-CN" altLang="en-US" sz="1200" dirty="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6262628" y="2663311"/>
                <a:ext cx="105257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Corner Offset</a:t>
                </a:r>
                <a:endParaRPr lang="zh-CN" altLang="en-US" sz="1200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6197586" y="1836919"/>
                <a:ext cx="11176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12*128*96*128</a:t>
                </a:r>
                <a:endParaRPr lang="zh-CN" altLang="en-US" sz="1100" dirty="0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6232247" y="2401701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3*128*96*128</a:t>
                </a:r>
                <a:endParaRPr lang="zh-CN" altLang="en-US" sz="1100" dirty="0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228475" y="2912408"/>
                <a:ext cx="11176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24*128*96*128</a:t>
                </a:r>
                <a:endParaRPr lang="zh-CN" altLang="en-US" sz="1100" dirty="0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5697352" y="2098529"/>
                <a:ext cx="1686462" cy="107548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2869295" y="3088547"/>
                <a:ext cx="164923" cy="15487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矩形 145"/>
              <p:cNvSpPr/>
              <p:nvPr/>
            </p:nvSpPr>
            <p:spPr>
              <a:xfrm>
                <a:off x="5250703" y="3381954"/>
                <a:ext cx="275659" cy="86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5540925" y="3275070"/>
                <a:ext cx="847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conv3x3x3</a:t>
                </a:r>
                <a:endParaRPr lang="zh-CN" altLang="en-US" sz="1200" dirty="0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250703" y="3613174"/>
                <a:ext cx="275659" cy="866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5540925" y="3505452"/>
                <a:ext cx="847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conv1x1x1</a:t>
                </a:r>
                <a:endParaRPr lang="zh-CN" altLang="en-US" sz="1200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6402753" y="3392327"/>
                <a:ext cx="275659" cy="8660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726862" y="3279546"/>
                <a:ext cx="847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conv7x7x7</a:t>
                </a:r>
                <a:endParaRPr lang="zh-CN" altLang="en-US" sz="1200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857669" y="905416"/>
                <a:ext cx="1181538" cy="487051"/>
              </a:xfrm>
              <a:prstGeom prst="rect">
                <a:avLst/>
              </a:prstGeom>
              <a:noFill/>
              <a:ln w="158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/>
              <p:cNvCxnSpPr/>
              <p:nvPr/>
            </p:nvCxnSpPr>
            <p:spPr>
              <a:xfrm>
                <a:off x="5697352" y="1148941"/>
                <a:ext cx="50023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/>
              <p:nvPr/>
            </p:nvCxnSpPr>
            <p:spPr>
              <a:xfrm>
                <a:off x="6402667" y="3699775"/>
                <a:ext cx="396000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/>
              <p:cNvSpPr txBox="1"/>
              <p:nvPr/>
            </p:nvSpPr>
            <p:spPr>
              <a:xfrm>
                <a:off x="6716935" y="3552205"/>
                <a:ext cx="1423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trilinear upsample</a:t>
                </a:r>
                <a:endParaRPr lang="zh-CN" altLang="en-US" sz="1200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228475" y="1015833"/>
                <a:ext cx="174192" cy="26621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673292" y="1002779"/>
                <a:ext cx="88490" cy="29496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8" name="直接连接符 157"/>
              <p:cNvCxnSpPr>
                <a:stCxn id="156" idx="3"/>
                <a:endCxn id="157" idx="1"/>
              </p:cNvCxnSpPr>
              <p:nvPr/>
            </p:nvCxnSpPr>
            <p:spPr>
              <a:xfrm>
                <a:off x="6402667" y="1148941"/>
                <a:ext cx="270625" cy="132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57" idx="3"/>
              </p:cNvCxnSpPr>
              <p:nvPr/>
            </p:nvCxnSpPr>
            <p:spPr>
              <a:xfrm flipV="1">
                <a:off x="6761782" y="1148941"/>
                <a:ext cx="515944" cy="132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/>
              <p:cNvSpPr txBox="1"/>
              <p:nvPr/>
            </p:nvSpPr>
            <p:spPr>
              <a:xfrm>
                <a:off x="5697352" y="538790"/>
                <a:ext cx="15552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Skip connection module</a:t>
                </a:r>
                <a:endParaRPr lang="zh-CN" altLang="en-US" sz="1100" dirty="0"/>
              </a:p>
            </p:txBody>
          </p:sp>
          <p:cxnSp>
            <p:nvCxnSpPr>
              <p:cNvPr id="161" name="直接连接符 160"/>
              <p:cNvCxnSpPr>
                <a:stCxn id="135" idx="3"/>
              </p:cNvCxnSpPr>
              <p:nvPr/>
            </p:nvCxnSpPr>
            <p:spPr>
              <a:xfrm>
                <a:off x="7315200" y="1709203"/>
                <a:ext cx="324465" cy="652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7321966" y="2833765"/>
                <a:ext cx="324465" cy="652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7639665" y="1720387"/>
                <a:ext cx="6766" cy="113032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>
                <a:stCxn id="136" idx="3"/>
              </p:cNvCxnSpPr>
              <p:nvPr/>
            </p:nvCxnSpPr>
            <p:spPr>
              <a:xfrm flipV="1">
                <a:off x="7315200" y="2278010"/>
                <a:ext cx="747252" cy="675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/>
            <p:cNvCxnSpPr/>
            <p:nvPr/>
          </p:nvCxnSpPr>
          <p:spPr>
            <a:xfrm>
              <a:off x="2778095" y="3287393"/>
              <a:ext cx="40088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10709848" y="3210352"/>
              <a:ext cx="97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0671708" y="2921725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Vertebra coords</a:t>
              </a:r>
              <a:endParaRPr lang="zh-CN" altLang="en-US" sz="11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06066" y="1121576"/>
            <a:ext cx="372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Vertebra landmark detection network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22379" y="5139657"/>
            <a:ext cx="3743859" cy="1334961"/>
            <a:chOff x="571733" y="5237242"/>
            <a:chExt cx="3743859" cy="1334961"/>
          </a:xfrm>
        </p:grpSpPr>
        <p:grpSp>
          <p:nvGrpSpPr>
            <p:cNvPr id="7" name="组合 6"/>
            <p:cNvGrpSpPr/>
            <p:nvPr/>
          </p:nvGrpSpPr>
          <p:grpSpPr>
            <a:xfrm>
              <a:off x="593907" y="5596925"/>
              <a:ext cx="3721685" cy="559780"/>
              <a:chOff x="689949" y="4853133"/>
              <a:chExt cx="3721685" cy="55978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89949" y="4889693"/>
                <a:ext cx="1045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raw spacing</a:t>
                </a:r>
              </a:p>
              <a:p>
                <a:pPr algn="ctr"/>
                <a:r>
                  <a:rPr lang="en-US" altLang="zh-CN" sz="1400" dirty="0" smtClean="0"/>
                  <a:t>(0.5mm)</a:t>
                </a:r>
                <a:endParaRPr lang="zh-CN" altLang="en-US" sz="1400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2126156" y="4889693"/>
                <a:ext cx="772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1mm</a:t>
                </a:r>
              </a:p>
              <a:p>
                <a:pPr algn="ctr"/>
                <a:r>
                  <a:rPr lang="en-US" altLang="zh-CN" sz="1400" dirty="0" smtClean="0"/>
                  <a:t> spacing</a:t>
                </a: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3289917" y="4853133"/>
                <a:ext cx="1121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downsample</a:t>
                </a:r>
              </a:p>
              <a:p>
                <a:pPr algn="ctr"/>
                <a:r>
                  <a:rPr lang="en-US" altLang="zh-CN" sz="1400" dirty="0" smtClean="0"/>
                  <a:t> 2x</a:t>
                </a:r>
              </a:p>
            </p:txBody>
          </p:sp>
          <p:cxnSp>
            <p:nvCxnSpPr>
              <p:cNvPr id="6" name="直接箭头连接符 5"/>
              <p:cNvCxnSpPr>
                <a:stCxn id="3" idx="3"/>
                <a:endCxn id="179" idx="1"/>
              </p:cNvCxnSpPr>
              <p:nvPr/>
            </p:nvCxnSpPr>
            <p:spPr>
              <a:xfrm>
                <a:off x="1735363" y="5151303"/>
                <a:ext cx="390793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/>
              <p:cNvCxnSpPr/>
              <p:nvPr/>
            </p:nvCxnSpPr>
            <p:spPr>
              <a:xfrm>
                <a:off x="2905025" y="5151303"/>
                <a:ext cx="390793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文本框 181"/>
            <p:cNvSpPr txBox="1"/>
            <p:nvPr/>
          </p:nvSpPr>
          <p:spPr>
            <a:xfrm>
              <a:off x="1639321" y="5237242"/>
              <a:ext cx="1269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Center offset</a:t>
              </a:r>
              <a:endParaRPr lang="zh-CN" altLang="en-US" sz="160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571733" y="6264426"/>
              <a:ext cx="2417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location </a:t>
              </a:r>
              <a:r>
                <a:rPr lang="en-US" altLang="zh-CN" sz="1400" dirty="0"/>
                <a:t>error</a:t>
              </a:r>
              <a:r>
                <a:rPr lang="en-US" altLang="zh-CN" sz="1400" dirty="0" smtClean="0"/>
                <a:t>:  4x0.5 = 2 voxel</a:t>
              </a:r>
              <a:endParaRPr lang="zh-CN" altLang="en-US" sz="1400" dirty="0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5642162" y="5093432"/>
            <a:ext cx="1283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Corner offset</a:t>
            </a:r>
            <a:endParaRPr lang="zh-CN" altLang="en-US" sz="1600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5548760" y="5550842"/>
            <a:ext cx="1471034" cy="943436"/>
            <a:chOff x="3865906" y="2443319"/>
            <a:chExt cx="1826971" cy="1145455"/>
          </a:xfrm>
        </p:grpSpPr>
        <p:pic>
          <p:nvPicPr>
            <p:cNvPr id="186" name="图片 1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5906" y="2443319"/>
              <a:ext cx="1826971" cy="1145455"/>
            </a:xfrm>
            <a:prstGeom prst="rect">
              <a:avLst/>
            </a:prstGeom>
          </p:spPr>
        </p:pic>
        <p:sp>
          <p:nvSpPr>
            <p:cNvPr id="187" name="椭圆 186"/>
            <p:cNvSpPr/>
            <p:nvPr/>
          </p:nvSpPr>
          <p:spPr>
            <a:xfrm>
              <a:off x="4689987" y="2959509"/>
              <a:ext cx="99236" cy="1081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>
              <a:stCxn id="187" idx="7"/>
            </p:cNvCxnSpPr>
            <p:nvPr/>
          </p:nvCxnSpPr>
          <p:spPr>
            <a:xfrm flipV="1">
              <a:off x="4774690" y="2674374"/>
              <a:ext cx="446239" cy="3009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87" idx="1"/>
            </p:cNvCxnSpPr>
            <p:nvPr/>
          </p:nvCxnSpPr>
          <p:spPr>
            <a:xfrm flipH="1" flipV="1">
              <a:off x="4218039" y="2605548"/>
              <a:ext cx="486481" cy="369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>
              <a:stCxn id="187" idx="3"/>
            </p:cNvCxnSpPr>
            <p:nvPr/>
          </p:nvCxnSpPr>
          <p:spPr>
            <a:xfrm flipH="1">
              <a:off x="4129548" y="3051826"/>
              <a:ext cx="574972" cy="3108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187" idx="5"/>
            </p:cNvCxnSpPr>
            <p:nvPr/>
          </p:nvCxnSpPr>
          <p:spPr>
            <a:xfrm>
              <a:off x="4774690" y="3051825"/>
              <a:ext cx="534729" cy="3796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/>
          <p:nvPr/>
        </p:nvCxnSpPr>
        <p:spPr>
          <a:xfrm>
            <a:off x="7370606" y="1758436"/>
            <a:ext cx="0" cy="250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模型优化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613015" y="4133184"/>
            <a:ext cx="3069517" cy="1530497"/>
            <a:chOff x="1613015" y="4170470"/>
            <a:chExt cx="2772697" cy="1530497"/>
          </a:xfrm>
        </p:grpSpPr>
        <p:sp>
          <p:nvSpPr>
            <p:cNvPr id="3" name="矩形 2"/>
            <p:cNvSpPr/>
            <p:nvPr/>
          </p:nvSpPr>
          <p:spPr>
            <a:xfrm>
              <a:off x="1646795" y="4170470"/>
              <a:ext cx="10422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Heatmap</a:t>
              </a:r>
              <a:endParaRPr lang="en-US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13015" y="4623749"/>
              <a:ext cx="277269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·</a:t>
              </a:r>
              <a:r>
                <a:rPr lang="en-US" altLang="zh-CN" sz="1600" dirty="0" smtClean="0"/>
                <a:t> max </a:t>
              </a:r>
              <a:r>
                <a:rPr lang="en-US" altLang="zh-CN" sz="1600" dirty="0"/>
                <a:t>pooling + top </a:t>
              </a:r>
              <a:r>
                <a:rPr lang="en-US" altLang="zh-CN" sz="1600" dirty="0" smtClean="0"/>
                <a:t>K (local)</a:t>
              </a:r>
              <a:endParaRPr lang="en-US" altLang="zh-CN" sz="1600" dirty="0"/>
            </a:p>
            <a:p>
              <a:r>
                <a:rPr lang="en-US" altLang="zh-CN" sz="1600" dirty="0" smtClean="0"/>
                <a:t>· argmax (global)</a:t>
              </a:r>
              <a:endParaRPr lang="en-US" altLang="zh-CN" sz="1600" dirty="0"/>
            </a:p>
            <a:p>
              <a:r>
                <a:rPr lang="en-US" altLang="zh-CN" sz="1600" dirty="0" smtClean="0"/>
                <a:t>· largest </a:t>
              </a:r>
              <a:r>
                <a:rPr lang="en-US" altLang="zh-CN" sz="1600" dirty="0"/>
                <a:t>connected </a:t>
              </a:r>
              <a:r>
                <a:rPr lang="en-US" altLang="zh-CN" sz="1600" dirty="0" smtClean="0"/>
                <a:t>region</a:t>
              </a:r>
              <a:r>
                <a:rPr lang="en-US" altLang="zh-CN" sz="1600" dirty="0" smtClean="0"/>
                <a:t>(centroid)</a:t>
              </a:r>
              <a:r>
                <a:rPr lang="en-US" altLang="zh-CN" sz="1600" dirty="0" smtClean="0"/>
                <a:t> </a:t>
              </a:r>
              <a:endParaRPr lang="en-US" altLang="zh-CN" sz="1600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608571" y="4370551"/>
              <a:ext cx="390793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999364" y="4170470"/>
              <a:ext cx="10422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Coords: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13015" y="1779306"/>
            <a:ext cx="3151348" cy="1984156"/>
            <a:chOff x="1514692" y="1779306"/>
            <a:chExt cx="3151348" cy="1984156"/>
          </a:xfrm>
        </p:grpSpPr>
        <p:sp>
          <p:nvSpPr>
            <p:cNvPr id="9" name="矩形 8"/>
            <p:cNvSpPr/>
            <p:nvPr/>
          </p:nvSpPr>
          <p:spPr>
            <a:xfrm>
              <a:off x="1514692" y="1779306"/>
              <a:ext cx="26844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Heatmap(gaussian kernel):</a:t>
              </a:r>
              <a:endParaRPr lang="en-US" altLang="zh-C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514692" y="2295111"/>
                  <a:ext cx="3151348" cy="14683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/>
                    <a:t>·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0)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b="0" i="1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a14:m>
                  <a:endParaRPr lang="en-US" altLang="zh-CN" sz="1600" dirty="0" smtClean="0"/>
                </a:p>
                <a:p>
                  <a:r>
                    <a:rPr lang="en-US" altLang="zh-CN" sz="1600" dirty="0"/>
                    <a:t>· </a:t>
                  </a:r>
                  <a:r>
                    <a:rPr lang="en-US" altLang="zh-CN" sz="1600" dirty="0" smtClean="0"/>
                    <a:t>heatmap size: </a:t>
                  </a:r>
                </a:p>
                <a:p>
                  <a:r>
                    <a:rPr lang="en-US" altLang="zh-CN" sz="1600" dirty="0" smtClean="0"/>
                    <a:t>  1 / 12 channels</a:t>
                  </a:r>
                  <a:endParaRPr lang="en-US" altLang="zh-CN" sz="1600" dirty="0"/>
                </a:p>
                <a:p>
                  <a:r>
                    <a:rPr lang="en-US" altLang="zh-CN" sz="1600" dirty="0" smtClean="0"/>
                    <a:t>· kernel size: </a:t>
                  </a:r>
                </a:p>
                <a:p>
                  <a:r>
                    <a:rPr lang="en-US" altLang="zh-CN" sz="1600" dirty="0" smtClean="0"/>
                    <a:t>  object size</a:t>
                  </a:r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692" y="2295111"/>
                  <a:ext cx="3151348" cy="14683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61" b="-4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5999249" y="1779306"/>
            <a:ext cx="5022713" cy="2045295"/>
            <a:chOff x="5989416" y="1848278"/>
            <a:chExt cx="5022713" cy="2045295"/>
          </a:xfrm>
        </p:grpSpPr>
        <p:sp>
          <p:nvSpPr>
            <p:cNvPr id="8" name="矩形 7"/>
            <p:cNvSpPr/>
            <p:nvPr/>
          </p:nvSpPr>
          <p:spPr>
            <a:xfrm>
              <a:off x="5989416" y="1848278"/>
              <a:ext cx="1591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Heatmap loss:</a:t>
              </a:r>
              <a:endParaRPr lang="en-US" altLang="zh-CN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89416" y="2295111"/>
              <a:ext cx="502271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· </a:t>
              </a:r>
              <a:r>
                <a:rPr lang="en-US" altLang="zh-CN" sz="1600" dirty="0" smtClean="0"/>
                <a:t>MSE </a:t>
              </a:r>
              <a:r>
                <a:rPr lang="en-US" altLang="zh-CN" sz="1600" dirty="0" smtClean="0"/>
                <a:t>loss+ </a:t>
              </a:r>
              <a:r>
                <a:rPr lang="en-US" altLang="zh-CN" sz="1600" dirty="0"/>
                <a:t>online hard </a:t>
              </a:r>
              <a:r>
                <a:rPr lang="en-US" altLang="zh-CN" sz="1600" dirty="0" smtClean="0"/>
                <a:t>key</a:t>
              </a:r>
              <a:endParaRPr lang="en-US" altLang="zh-CN" sz="1600" dirty="0"/>
            </a:p>
            <a:p>
              <a:r>
                <a:rPr lang="en-US" altLang="zh-CN" sz="1600" dirty="0"/>
                <a:t>points mining (OHKM</a:t>
              </a:r>
              <a:r>
                <a:rPr lang="en-US" altLang="zh-CN" sz="1600" dirty="0" smtClean="0"/>
                <a:t>), top K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· focal </a:t>
              </a:r>
              <a:r>
                <a:rPr lang="en-US" altLang="zh-CN" sz="1600" dirty="0" smtClean="0"/>
                <a:t>loss(small kernel), </a:t>
              </a:r>
              <a:r>
                <a:rPr lang="en-US" altLang="zh-CN" sz="1600" dirty="0" smtClean="0"/>
                <a:t>nn.Conv3d(</a:t>
              </a:r>
              <a:r>
                <a:rPr lang="en-US" altLang="zh-CN" sz="1600" dirty="0"/>
                <a:t>bias=True</a:t>
              </a:r>
              <a:r>
                <a:rPr lang="en-US" altLang="zh-CN" sz="1600" dirty="0" smtClean="0"/>
                <a:t>),</a:t>
              </a:r>
            </a:p>
            <a:p>
              <a:r>
                <a:rPr lang="en-US" altLang="zh-CN" sz="1600" dirty="0"/>
                <a:t>bias.data.fill_(-2.19</a:t>
              </a:r>
              <a:r>
                <a:rPr lang="en-US" altLang="zh-CN" sz="1600" dirty="0" smtClean="0"/>
                <a:t>), sigmoid</a:t>
              </a:r>
              <a:r>
                <a:rPr lang="en-US" altLang="zh-CN" sz="1600" dirty="0"/>
                <a:t>(-2.19)=</a:t>
              </a:r>
              <a:r>
                <a:rPr lang="en-US" altLang="zh-CN" sz="1600" dirty="0" smtClean="0"/>
                <a:t>0.1, log(0.1</a:t>
              </a:r>
              <a:r>
                <a:rPr lang="en-US" altLang="zh-CN" sz="1600" dirty="0"/>
                <a:t>)=-1</a:t>
              </a:r>
              <a:r>
                <a:rPr lang="en-US" altLang="zh-CN" sz="1600" dirty="0" smtClean="0"/>
                <a:t>)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8486" y="3403106"/>
              <a:ext cx="3743417" cy="490467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87739" y="4133184"/>
            <a:ext cx="1591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Metric: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999249" y="4559525"/>
            <a:ext cx="3300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· </a:t>
            </a:r>
            <a:r>
              <a:rPr lang="en-US" altLang="zh-CN" sz="1600" dirty="0" smtClean="0"/>
              <a:t> object </a:t>
            </a:r>
            <a:r>
              <a:rPr lang="en-US" altLang="zh-CN" sz="1600" dirty="0" smtClean="0"/>
              <a:t>keypoint similarity </a:t>
            </a:r>
            <a:r>
              <a:rPr lang="en-US" altLang="zh-CN" sz="1600" dirty="0"/>
              <a:t>(OKS)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 averaged </a:t>
            </a:r>
            <a:r>
              <a:rPr lang="en-US" altLang="zh-CN" sz="1600" dirty="0"/>
              <a:t>detection error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 location accuracy(&lt;20mm)</a:t>
            </a:r>
            <a:endParaRPr lang="en-US" altLang="zh-CN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05" y="5390522"/>
            <a:ext cx="1663967" cy="566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883" y="5547824"/>
            <a:ext cx="1988440" cy="3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骨干网络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14" y="1935880"/>
            <a:ext cx="7809603" cy="43386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323" y="1347019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Multi-stage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骨干网络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92" y="1465001"/>
            <a:ext cx="9077325" cy="4895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0178" y="1280335"/>
            <a:ext cx="14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Higher HRNet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379</Words>
  <Application>Microsoft Office PowerPoint</Application>
  <PresentationFormat>宽屏</PresentationFormat>
  <Paragraphs>148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YaHei Light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gupengchen@gmail.com</dc:creator>
  <cp:lastModifiedBy>Administrator</cp:lastModifiedBy>
  <cp:revision>90</cp:revision>
  <dcterms:created xsi:type="dcterms:W3CDTF">2020-08-27T01:57:04Z</dcterms:created>
  <dcterms:modified xsi:type="dcterms:W3CDTF">2020-11-06T07:57:47Z</dcterms:modified>
</cp:coreProperties>
</file>