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engchen@gmail.com" initials="g" lastIdx="1" clrIdx="0">
    <p:extLst>
      <p:ext uri="{19B8F6BF-5375-455C-9EA6-DF929625EA0E}">
        <p15:presenceInfo xmlns:p15="http://schemas.microsoft.com/office/powerpoint/2012/main" userId="eba71ed7c60516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 snapToGrid="0">
      <p:cViewPr varScale="1">
        <p:scale>
          <a:sx n="57" d="100"/>
          <a:sy n="57" d="100"/>
        </p:scale>
        <p:origin x="9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69F1-CEE9-4A3D-98AA-A1E43A2622D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A534A-D9AC-4678-A3C7-CAE6344BB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5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7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4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3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A534A-D9AC-4678-A3C7-CAE6344BB6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4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1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色-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10D550D-E769-2640-B7FD-B1A2120AC5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1235" y="5532698"/>
            <a:ext cx="1731656" cy="71291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EA8E5F9-7057-B345-8E3B-B0A1CD8D6451}"/>
              </a:ext>
            </a:extLst>
          </p:cNvPr>
          <p:cNvSpPr/>
          <p:nvPr userDrawn="1"/>
        </p:nvSpPr>
        <p:spPr>
          <a:xfrm rot="16200000">
            <a:off x="-151975" y="2728828"/>
            <a:ext cx="1659583" cy="102782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4270157E-AA98-8341-94F5-FD9C2ACB8AF0}"/>
              </a:ext>
            </a:extLst>
          </p:cNvPr>
          <p:cNvSpPr/>
          <p:nvPr userDrawn="1"/>
        </p:nvSpPr>
        <p:spPr>
          <a:xfrm rot="10800000">
            <a:off x="0" y="6748040"/>
            <a:ext cx="12192000" cy="115748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C383EC1-4D5A-4941-9F7E-34BE87A5E75C}"/>
              </a:ext>
            </a:extLst>
          </p:cNvPr>
          <p:cNvSpPr/>
          <p:nvPr userDrawn="1"/>
        </p:nvSpPr>
        <p:spPr>
          <a:xfrm rot="10800000">
            <a:off x="0" y="-1"/>
            <a:ext cx="12192000" cy="115748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占位符 51">
            <a:extLst>
              <a:ext uri="{FF2B5EF4-FFF2-40B4-BE49-F238E27FC236}">
                <a16:creationId xmlns="" xmlns:a16="http://schemas.microsoft.com/office/drawing/2014/main" id="{94822543-5EDF-8749-82F2-1CD995215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904" y="1960309"/>
            <a:ext cx="10655575" cy="64179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19" name="文本占位符 51">
            <a:extLst>
              <a:ext uri="{FF2B5EF4-FFF2-40B4-BE49-F238E27FC236}">
                <a16:creationId xmlns="" xmlns:a16="http://schemas.microsoft.com/office/drawing/2014/main" id="{F44338E1-46B5-DE4F-AF1C-8741AA1D82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904" y="2723013"/>
            <a:ext cx="10655575" cy="64179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20" name="文本占位符 51">
            <a:extLst>
              <a:ext uri="{FF2B5EF4-FFF2-40B4-BE49-F238E27FC236}">
                <a16:creationId xmlns="" xmlns:a16="http://schemas.microsoft.com/office/drawing/2014/main" id="{4CBF2BC3-8897-3E41-80CF-567E498A6B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904" y="3331608"/>
            <a:ext cx="10655575" cy="27840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106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BC80F2E-AD28-6748-A447-A2538E1F468B}"/>
              </a:ext>
            </a:extLst>
          </p:cNvPr>
          <p:cNvSpPr/>
          <p:nvPr/>
        </p:nvSpPr>
        <p:spPr>
          <a:xfrm rot="10800000">
            <a:off x="0" y="445834"/>
            <a:ext cx="9991165" cy="460660"/>
          </a:xfrm>
          <a:prstGeom prst="rect">
            <a:avLst/>
          </a:prstGeom>
          <a:gradFill flip="none" rotWithShape="1">
            <a:gsLst>
              <a:gs pos="0">
                <a:srgbClr val="00AFD5"/>
              </a:gs>
              <a:gs pos="100000">
                <a:srgbClr val="6FBA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0FF7E693-EB55-FA45-BC7E-2A5AF57F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57" y="406606"/>
            <a:ext cx="1446884" cy="595674"/>
          </a:xfrm>
          <a:prstGeom prst="rect">
            <a:avLst/>
          </a:prstGeom>
        </p:spPr>
      </p:pic>
      <p:sp>
        <p:nvSpPr>
          <p:cNvPr id="13" name="内容占位符 4">
            <a:extLst>
              <a:ext uri="{FF2B5EF4-FFF2-40B4-BE49-F238E27FC236}">
                <a16:creationId xmlns="" xmlns:a16="http://schemas.microsoft.com/office/drawing/2014/main" id="{EF22FF53-FD6A-014D-BF15-B73A4955E67E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718278" y="2399620"/>
            <a:ext cx="10655575" cy="3641725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4" name="文本占位符 51">
            <a:extLst>
              <a:ext uri="{FF2B5EF4-FFF2-40B4-BE49-F238E27FC236}">
                <a16:creationId xmlns="" xmlns:a16="http://schemas.microsoft.com/office/drawing/2014/main" id="{9F92E1E6-0323-1A4A-8C73-6C342D88104F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18278" y="1485884"/>
            <a:ext cx="10655575" cy="64179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15" name="文本占位符 51">
            <a:extLst>
              <a:ext uri="{FF2B5EF4-FFF2-40B4-BE49-F238E27FC236}">
                <a16:creationId xmlns="" xmlns:a16="http://schemas.microsoft.com/office/drawing/2014/main" id="{2889D2E5-712E-D84B-8137-FC9EEE9FD7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279" y="491274"/>
            <a:ext cx="9003238" cy="415222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CN" altLang="en-US" dirty="0"/>
              <a:t>编辑母版文本样式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CFD9E52-7991-ED4B-8786-9C748BB877C4}"/>
              </a:ext>
            </a:extLst>
          </p:cNvPr>
          <p:cNvSpPr/>
          <p:nvPr userDrawn="1"/>
        </p:nvSpPr>
        <p:spPr>
          <a:xfrm rot="10800000">
            <a:off x="0" y="6748040"/>
            <a:ext cx="12192000" cy="115748"/>
          </a:xfrm>
          <a:prstGeom prst="rect">
            <a:avLst/>
          </a:prstGeom>
          <a:gradFill flip="none" rotWithShape="1">
            <a:gsLst>
              <a:gs pos="0">
                <a:srgbClr val="27B7C6"/>
              </a:gs>
              <a:gs pos="100000">
                <a:srgbClr val="84BF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2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9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60419-AE6A-4DAE-A83C-E917205D045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F629-35D2-4E18-8FC6-F713D345F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1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Mdn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E3A2DD21-B22B-204A-8A84-24EB70AB4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904" y="1960309"/>
            <a:ext cx="10655575" cy="641793"/>
          </a:xfrm>
        </p:spPr>
        <p:txBody>
          <a:bodyPr/>
          <a:lstStyle/>
          <a:p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eras</a:t>
            </a:r>
            <a:r>
              <a:rPr kumimoji="1" lang="zh-CN" altLang="en-US" dirty="0" smtClean="0"/>
              <a:t>模型转</a:t>
            </a:r>
            <a:r>
              <a:rPr kumimoji="1" lang="en-US" altLang="zh-CN" dirty="0" err="1" smtClean="0"/>
              <a:t>pytorch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0CC9951-126E-5248-A180-41E4B1236D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sz="2800" dirty="0"/>
              <a:t>黄坤耀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4460984-5091-2C43-9559-55F7EE6D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2021/03/05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1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1DBEFC5-B829-2D47-A59D-9E9F21B76F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952078" y="1696836"/>
            <a:ext cx="8769439" cy="23737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模型转换步骤：</a:t>
            </a:r>
            <a:endParaRPr kumimoji="1" lang="en-US" altLang="zh-CN" sz="24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解析</a:t>
            </a:r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keras</a:t>
            </a:r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模型，以</a:t>
            </a:r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dict</a:t>
            </a:r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形式存为</a:t>
            </a:r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npy</a:t>
            </a:r>
            <a:endParaRPr kumimoji="1"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按照</a:t>
            </a:r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keras</a:t>
            </a:r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模型搭建</a:t>
            </a:r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pytorch</a:t>
            </a:r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</a:t>
            </a:r>
            <a:endParaRPr kumimoji="1" lang="en-US" altLang="zh-CN" sz="20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载入</a:t>
            </a:r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npy</a:t>
            </a:r>
            <a:r>
              <a:rPr kumimoji="1" lang="zh-CN" altLang="en-US" sz="2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模型，存成</a:t>
            </a:r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pth</a:t>
            </a:r>
            <a:endParaRPr kumimoji="1"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kumimoji="1"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开源</a:t>
            </a:r>
            <a:r>
              <a:rPr kumimoji="1" lang="zh-CN" alt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工具：</a:t>
            </a:r>
            <a:endParaRPr kumimoji="1" lang="en-US" altLang="zh-CN" sz="24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kumimoji="1" lang="en-US" altLang="zh-CN" sz="20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MMdnn</a:t>
            </a:r>
            <a:endParaRPr kumimoji="1"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6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err="1" smtClean="0"/>
              <a:t>keras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055607" y="1624048"/>
            <a:ext cx="5073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 smtClean="0">
                <a:latin typeface="+mn-ea"/>
              </a:rPr>
              <a:t>model.save_weights</a:t>
            </a:r>
            <a:r>
              <a:rPr kumimoji="1" lang="en-US" altLang="zh-CN" sz="1600" dirty="0" smtClean="0">
                <a:latin typeface="+mn-ea"/>
              </a:rPr>
              <a:t>(‘model.hdf5’),</a:t>
            </a:r>
            <a:r>
              <a:rPr kumimoji="1" lang="zh-CN" altLang="en-US" sz="1600" dirty="0" smtClean="0">
                <a:latin typeface="+mn-ea"/>
              </a:rPr>
              <a:t>仅保存模型参数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latin typeface="+mn-ea"/>
              </a:rPr>
              <a:t>利用</a:t>
            </a:r>
            <a:r>
              <a:rPr kumimoji="1" lang="en-US" altLang="zh-CN" sz="1600" dirty="0" smtClean="0">
                <a:latin typeface="+mn-ea"/>
              </a:rPr>
              <a:t>h5py</a:t>
            </a:r>
            <a:r>
              <a:rPr kumimoji="1" lang="zh-CN" altLang="en-US" sz="1600" dirty="0" smtClean="0">
                <a:latin typeface="+mn-ea"/>
              </a:rPr>
              <a:t>载入</a:t>
            </a:r>
            <a:r>
              <a:rPr kumimoji="1" lang="en-US" altLang="zh-CN" sz="1600" dirty="0" smtClean="0">
                <a:latin typeface="+mn-ea"/>
              </a:rPr>
              <a:t>hdf5</a:t>
            </a:r>
            <a:r>
              <a:rPr kumimoji="1" lang="zh-CN" altLang="en-US" sz="1600" dirty="0" smtClean="0">
                <a:latin typeface="+mn-ea"/>
              </a:rPr>
              <a:t>模型参数，解析成</a:t>
            </a:r>
            <a:r>
              <a:rPr kumimoji="1" lang="en-US" altLang="zh-CN" sz="1600" dirty="0" err="1" smtClean="0">
                <a:latin typeface="+mn-ea"/>
              </a:rPr>
              <a:t>pytorch</a:t>
            </a:r>
            <a:r>
              <a:rPr kumimoji="1" lang="zh-CN" altLang="en-US" sz="1600" dirty="0" smtClean="0">
                <a:latin typeface="+mn-ea"/>
              </a:rPr>
              <a:t>的</a:t>
            </a:r>
            <a:r>
              <a:rPr kumimoji="1" lang="en-US" altLang="zh-CN" sz="1600" dirty="0" err="1" smtClean="0">
                <a:latin typeface="+mn-ea"/>
              </a:rPr>
              <a:t>dict</a:t>
            </a:r>
            <a:r>
              <a:rPr kumimoji="1" lang="zh-CN" altLang="en-US" sz="1600" dirty="0" smtClean="0">
                <a:latin typeface="+mn-ea"/>
              </a:rPr>
              <a:t>形式并存成</a:t>
            </a:r>
            <a:r>
              <a:rPr kumimoji="1" lang="en-US" altLang="zh-CN" sz="1600" dirty="0" err="1" smtClean="0">
                <a:latin typeface="+mn-ea"/>
              </a:rPr>
              <a:t>npy</a:t>
            </a:r>
            <a:endParaRPr kumimoji="1" lang="en-US" altLang="zh-CN" sz="1600" dirty="0" smtClean="0">
              <a:latin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32735" y="1913286"/>
            <a:ext cx="5850080" cy="4010304"/>
            <a:chOff x="944010" y="1292018"/>
            <a:chExt cx="5850080" cy="4010304"/>
          </a:xfrm>
        </p:grpSpPr>
        <p:grpSp>
          <p:nvGrpSpPr>
            <p:cNvPr id="45" name="组合 44"/>
            <p:cNvGrpSpPr/>
            <p:nvPr/>
          </p:nvGrpSpPr>
          <p:grpSpPr>
            <a:xfrm>
              <a:off x="944010" y="1292018"/>
              <a:ext cx="5601476" cy="4010304"/>
              <a:chOff x="2291030" y="1242856"/>
              <a:chExt cx="5601476" cy="401030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164804" y="1256507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837428" y="1441019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619811" y="1714355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481462" y="2008054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445911" y="2459008"/>
                <a:ext cx="396245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5</a:t>
                </a:r>
                <a:endParaRPr lang="zh-CN" altLang="en-US" sz="12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349845" y="2847635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6</a:t>
                </a:r>
                <a:endParaRPr lang="zh-CN" altLang="en-US" sz="12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305738" y="3298589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7</a:t>
                </a:r>
                <a:endParaRPr lang="zh-CN" altLang="en-US" sz="12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253675" y="365352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8</a:t>
                </a:r>
                <a:endParaRPr lang="zh-CN" altLang="en-US" sz="12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3297496" y="413291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9</a:t>
                </a:r>
                <a:endParaRPr lang="zh-CN" altLang="en-US" sz="12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374067" y="458277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10</a:t>
                </a:r>
                <a:endParaRPr lang="zh-CN" altLang="en-US" sz="1200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513809" y="485057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11</a:t>
                </a:r>
                <a:endParaRPr lang="zh-CN" altLang="en-US" sz="12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86626" y="5009320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12</a:t>
                </a:r>
                <a:endParaRPr lang="zh-CN" altLang="en-US" sz="1200" dirty="0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H="1">
                <a:off x="3253675" y="1378427"/>
                <a:ext cx="906070" cy="5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3253675" y="1378427"/>
                <a:ext cx="0" cy="380447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3253675" y="5182903"/>
                <a:ext cx="5399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2929675" y="3418012"/>
                <a:ext cx="324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2291030" y="3296092"/>
                <a:ext cx="757785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Labeled</a:t>
                </a:r>
              </a:p>
              <a:p>
                <a:pPr algn="ctr"/>
                <a:r>
                  <a:rPr lang="en-US" altLang="zh-CN" sz="1200" dirty="0" smtClean="0"/>
                  <a:t>rib</a:t>
                </a:r>
                <a:endParaRPr lang="zh-CN" altLang="en-US" sz="1200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018685" y="124285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</a:t>
                </a:r>
                <a:endParaRPr lang="zh-CN" altLang="en-US" sz="1200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18685" y="1485837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T2</a:t>
                </a:r>
                <a:endParaRPr lang="zh-CN" altLang="en-US" sz="1200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029487" y="169924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T3</a:t>
                </a:r>
                <a:endParaRPr lang="zh-CN" altLang="en-US" sz="1200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029487" y="1902501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T4</a:t>
                </a:r>
                <a:endParaRPr lang="zh-CN" altLang="en-US" sz="1200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009976" y="214184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T5</a:t>
                </a:r>
                <a:endParaRPr lang="zh-CN" altLang="en-US" sz="12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01267" y="238568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T6</a:t>
                </a:r>
                <a:endParaRPr lang="zh-CN" altLang="en-US" sz="12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018685" y="2609374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T7</a:t>
                </a:r>
                <a:endParaRPr lang="zh-CN" altLang="en-US" sz="1200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09976" y="283306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T8</a:t>
                </a:r>
                <a:endParaRPr lang="zh-CN" altLang="en-US" sz="12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001267" y="308126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T9</a:t>
                </a:r>
                <a:endParaRPr lang="zh-CN" altLang="en-US" sz="120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987361" y="336739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T10</a:t>
                </a:r>
                <a:endParaRPr lang="zh-CN" altLang="en-US" sz="12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009976" y="365352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T11</a:t>
                </a:r>
                <a:endParaRPr lang="zh-CN" altLang="en-US" sz="12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998855" y="396451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T12</a:t>
                </a:r>
                <a:endParaRPr lang="zh-CN" altLang="en-US" sz="12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7105577" y="3053289"/>
                <a:ext cx="757785" cy="3919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Vertebral column</a:t>
                </a:r>
                <a:endParaRPr lang="zh-CN" altLang="en-US" sz="1200" dirty="0"/>
              </a:p>
            </p:txBody>
          </p:sp>
          <p:cxnSp>
            <p:nvCxnSpPr>
              <p:cNvPr id="81" name="直接箭头连接符 80"/>
              <p:cNvCxnSpPr/>
              <p:nvPr/>
            </p:nvCxnSpPr>
            <p:spPr>
              <a:xfrm flipV="1">
                <a:off x="7371397" y="4314973"/>
                <a:ext cx="521109" cy="2678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7023832" y="4617382"/>
                <a:ext cx="757785" cy="3919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Vertebral centroid</a:t>
                </a:r>
                <a:endParaRPr lang="zh-CN" altLang="en-US" sz="1200" dirty="0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6260864" y="4119459"/>
              <a:ext cx="533226" cy="4735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885694" y="3933295"/>
              <a:ext cx="490621" cy="391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Box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0" y="1651751"/>
            <a:ext cx="5353619" cy="3780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815" y="3185132"/>
            <a:ext cx="4145991" cy="17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249243" y="1400776"/>
            <a:ext cx="507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+mn-ea"/>
              </a:rPr>
              <a:t>根据</a:t>
            </a:r>
            <a:r>
              <a:rPr kumimoji="1" lang="en-US" altLang="zh-CN" sz="1600" dirty="0" err="1" smtClean="0">
                <a:latin typeface="+mn-ea"/>
              </a:rPr>
              <a:t>keras</a:t>
            </a:r>
            <a:r>
              <a:rPr kumimoji="1" lang="zh-CN" altLang="en-US" sz="1600" dirty="0" smtClean="0">
                <a:latin typeface="+mn-ea"/>
              </a:rPr>
              <a:t>网络层的</a:t>
            </a:r>
            <a:r>
              <a:rPr kumimoji="1" lang="en-US" altLang="zh-CN" sz="1600" dirty="0" smtClean="0">
                <a:latin typeface="+mn-ea"/>
              </a:rPr>
              <a:t>name</a:t>
            </a:r>
            <a:r>
              <a:rPr kumimoji="1" lang="zh-CN" altLang="en-US" sz="1600" dirty="0" smtClean="0">
                <a:latin typeface="+mn-ea"/>
              </a:rPr>
              <a:t>定义</a:t>
            </a:r>
            <a:r>
              <a:rPr kumimoji="1" lang="en-US" altLang="zh-CN" sz="1600" dirty="0" err="1" smtClean="0">
                <a:latin typeface="+mn-ea"/>
              </a:rPr>
              <a:t>pytorch</a:t>
            </a:r>
            <a:r>
              <a:rPr kumimoji="1" lang="zh-CN" altLang="en-US" sz="1600" dirty="0" smtClean="0">
                <a:latin typeface="+mn-ea"/>
              </a:rPr>
              <a:t>网络的变量名</a:t>
            </a:r>
            <a:endParaRPr kumimoji="1" lang="en-US" altLang="zh-CN" sz="1600" dirty="0" smtClean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32735" y="1913286"/>
            <a:ext cx="5850080" cy="4010304"/>
            <a:chOff x="944010" y="1292018"/>
            <a:chExt cx="5850080" cy="4010304"/>
          </a:xfrm>
        </p:grpSpPr>
        <p:grpSp>
          <p:nvGrpSpPr>
            <p:cNvPr id="52" name="组合 51"/>
            <p:cNvGrpSpPr/>
            <p:nvPr/>
          </p:nvGrpSpPr>
          <p:grpSpPr>
            <a:xfrm>
              <a:off x="944010" y="1292018"/>
              <a:ext cx="5601476" cy="4010304"/>
              <a:chOff x="2291030" y="1242856"/>
              <a:chExt cx="5601476" cy="401030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164804" y="1256507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837428" y="1441019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3619811" y="1714355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81462" y="2008054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445911" y="2459008"/>
                <a:ext cx="396245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5</a:t>
                </a:r>
                <a:endParaRPr lang="zh-CN" altLang="en-US" sz="12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349845" y="2847635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6</a:t>
                </a:r>
                <a:endParaRPr lang="zh-CN" altLang="en-US" sz="12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305738" y="3298589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7</a:t>
                </a:r>
                <a:endParaRPr lang="zh-CN" altLang="en-US" sz="1200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253675" y="365352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8</a:t>
                </a:r>
                <a:endParaRPr lang="zh-CN" altLang="en-US" sz="12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97496" y="413291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9</a:t>
                </a:r>
                <a:endParaRPr lang="zh-CN" altLang="en-US" sz="12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374067" y="458277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10</a:t>
                </a:r>
                <a:endParaRPr lang="zh-CN" altLang="en-US" sz="1200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513809" y="485057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11</a:t>
                </a:r>
                <a:endParaRPr lang="zh-CN" altLang="en-US" sz="1200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786626" y="5009320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12</a:t>
                </a:r>
                <a:endParaRPr lang="zh-CN" altLang="en-US" sz="1200" dirty="0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3253675" y="1378427"/>
                <a:ext cx="906070" cy="5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3253675" y="1378427"/>
                <a:ext cx="0" cy="380447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3253675" y="5182903"/>
                <a:ext cx="5399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2929675" y="3418012"/>
                <a:ext cx="324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/>
              <p:cNvSpPr/>
              <p:nvPr/>
            </p:nvSpPr>
            <p:spPr>
              <a:xfrm>
                <a:off x="2291030" y="3296092"/>
                <a:ext cx="757785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Labeled</a:t>
                </a:r>
              </a:p>
              <a:p>
                <a:pPr algn="ctr"/>
                <a:r>
                  <a:rPr lang="en-US" altLang="zh-CN" sz="1200" dirty="0" smtClean="0"/>
                  <a:t>rib</a:t>
                </a:r>
                <a:endParaRPr lang="zh-CN" altLang="en-US" sz="12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18685" y="124285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</a:t>
                </a:r>
                <a:endParaRPr lang="zh-CN" altLang="en-US" sz="12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018685" y="1485837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T2</a:t>
                </a:r>
                <a:endParaRPr lang="zh-CN" altLang="en-US" sz="1200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29487" y="169924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T3</a:t>
                </a:r>
                <a:endParaRPr lang="zh-CN" altLang="en-US" sz="12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029487" y="1902501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T4</a:t>
                </a:r>
                <a:endParaRPr lang="zh-CN" altLang="en-US" sz="120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009976" y="214184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T5</a:t>
                </a:r>
                <a:endParaRPr lang="zh-CN" altLang="en-US" sz="12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001267" y="2385686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T6</a:t>
                </a:r>
                <a:endParaRPr lang="zh-CN" altLang="en-US" sz="12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18685" y="2609374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T7</a:t>
                </a:r>
                <a:endParaRPr lang="zh-CN" altLang="en-US" sz="12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09976" y="283306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T8</a:t>
                </a:r>
                <a:endParaRPr lang="zh-CN" altLang="en-US" sz="120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01267" y="308126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T9</a:t>
                </a:r>
                <a:endParaRPr lang="zh-CN" altLang="en-US" sz="1200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987361" y="336739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T10</a:t>
                </a:r>
                <a:endParaRPr lang="zh-CN" altLang="en-US" sz="1200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009976" y="3653522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T11</a:t>
                </a:r>
                <a:endParaRPr lang="zh-CN" altLang="en-US" sz="12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4998855" y="3964513"/>
                <a:ext cx="539932" cy="243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T12</a:t>
                </a:r>
                <a:endParaRPr lang="zh-CN" altLang="en-US" sz="1200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105577" y="3053289"/>
                <a:ext cx="757785" cy="3919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Vertebral column</a:t>
                </a:r>
                <a:endParaRPr lang="zh-CN" altLang="en-US" sz="1200" dirty="0"/>
              </a:p>
            </p:txBody>
          </p:sp>
          <p:cxnSp>
            <p:nvCxnSpPr>
              <p:cNvPr id="85" name="直接箭头连接符 84"/>
              <p:cNvCxnSpPr/>
              <p:nvPr/>
            </p:nvCxnSpPr>
            <p:spPr>
              <a:xfrm flipV="1">
                <a:off x="7371397" y="4314973"/>
                <a:ext cx="521109" cy="2678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 85"/>
              <p:cNvSpPr/>
              <p:nvPr/>
            </p:nvSpPr>
            <p:spPr>
              <a:xfrm>
                <a:off x="7023832" y="4617382"/>
                <a:ext cx="757785" cy="3919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Vertebral centroid</a:t>
                </a:r>
                <a:endParaRPr lang="zh-CN" altLang="en-US" sz="12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260864" y="4119459"/>
              <a:ext cx="533226" cy="4735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885694" y="3933295"/>
              <a:ext cx="490621" cy="391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Box</a:t>
              </a:r>
              <a:endParaRPr lang="zh-CN" altLang="en-US" sz="12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2" y="2479077"/>
            <a:ext cx="4076910" cy="3708591"/>
          </a:xfrm>
          <a:prstGeom prst="rect">
            <a:avLst/>
          </a:prstGeom>
        </p:spPr>
      </p:pic>
      <p:sp>
        <p:nvSpPr>
          <p:cNvPr id="136" name="文本框 135"/>
          <p:cNvSpPr txBox="1"/>
          <p:nvPr/>
        </p:nvSpPr>
        <p:spPr>
          <a:xfrm>
            <a:off x="940788" y="1953236"/>
            <a:ext cx="3416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 smtClean="0">
                <a:latin typeface="+mn-ea"/>
              </a:rPr>
              <a:t>keras</a:t>
            </a:r>
            <a:endParaRPr kumimoji="1" lang="en-US" altLang="zh-CN" sz="1600" b="1" dirty="0" smtClean="0">
              <a:latin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434211" y="2016735"/>
            <a:ext cx="3416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 smtClean="0">
                <a:latin typeface="+mn-ea"/>
              </a:rPr>
              <a:t>pytorch</a:t>
            </a:r>
            <a:endParaRPr kumimoji="1" lang="en-US" altLang="zh-CN" sz="1600" b="1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77" y="2541453"/>
            <a:ext cx="5000430" cy="23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npy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pth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91148" y="2215062"/>
            <a:ext cx="5575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+mn-ea"/>
              </a:rPr>
              <a:t>两</a:t>
            </a:r>
            <a:r>
              <a:rPr kumimoji="1" lang="zh-CN" altLang="en-US" sz="1400" dirty="0" smtClean="0">
                <a:latin typeface="+mn-ea"/>
              </a:rPr>
              <a:t>个框架差异：</a:t>
            </a:r>
            <a:endParaRPr kumimoji="1" lang="en-US" altLang="zh-CN" sz="14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400" dirty="0" err="1" smtClean="0">
                <a:latin typeface="+mn-ea"/>
              </a:rPr>
              <a:t>Conv</a:t>
            </a:r>
            <a:r>
              <a:rPr kumimoji="1" lang="zh-CN" altLang="en-US" sz="1400" dirty="0" smtClean="0">
                <a:latin typeface="+mn-ea"/>
              </a:rPr>
              <a:t>层</a:t>
            </a:r>
            <a:r>
              <a:rPr kumimoji="1" lang="en-US" altLang="zh-CN" sz="1400" dirty="0" smtClean="0">
                <a:latin typeface="+mn-ea"/>
              </a:rPr>
              <a:t>w</a:t>
            </a:r>
            <a:r>
              <a:rPr kumimoji="1" lang="zh-CN" altLang="en-US" sz="1400" dirty="0" smtClean="0">
                <a:latin typeface="+mn-ea"/>
              </a:rPr>
              <a:t>的</a:t>
            </a:r>
            <a:r>
              <a:rPr kumimoji="1" lang="en-US" altLang="zh-CN" sz="1400" dirty="0" smtClean="0">
                <a:latin typeface="+mn-ea"/>
              </a:rPr>
              <a:t>shape: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400" dirty="0" err="1" smtClean="0">
                <a:latin typeface="+mn-ea"/>
              </a:rPr>
              <a:t>Keras</a:t>
            </a:r>
            <a:r>
              <a:rPr kumimoji="1" lang="en-US" altLang="zh-CN" sz="1400" dirty="0" smtClean="0">
                <a:latin typeface="+mn-ea"/>
              </a:rPr>
              <a:t> shape:[</a:t>
            </a:r>
            <a:r>
              <a:rPr kumimoji="1" lang="en-US" altLang="zh-CN" sz="1400" dirty="0" err="1" smtClean="0">
                <a:latin typeface="+mn-ea"/>
              </a:rPr>
              <a:t>d,h,w,in_channel,out_channel</a:t>
            </a:r>
            <a:r>
              <a:rPr kumimoji="1" lang="en-US" altLang="zh-CN" sz="1400" dirty="0" smtClean="0">
                <a:latin typeface="+mn-ea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400" dirty="0" err="1" smtClean="0">
                <a:latin typeface="+mn-ea"/>
              </a:rPr>
              <a:t>Pytorch</a:t>
            </a:r>
            <a:r>
              <a:rPr kumimoji="1" lang="en-US" altLang="zh-CN" sz="1400" dirty="0" smtClean="0">
                <a:latin typeface="+mn-ea"/>
              </a:rPr>
              <a:t> shape:[</a:t>
            </a:r>
            <a:r>
              <a:rPr kumimoji="1" lang="en-US" altLang="zh-CN" sz="1400" dirty="0" err="1" smtClean="0">
                <a:latin typeface="+mn-ea"/>
              </a:rPr>
              <a:t>out_channel,in_channel,d,h,w</a:t>
            </a:r>
            <a:r>
              <a:rPr kumimoji="1" lang="en-US" altLang="zh-CN" sz="1400" dirty="0" smtClean="0">
                <a:latin typeface="+mn-ea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400" dirty="0" err="1" smtClean="0">
                <a:latin typeface="+mn-ea"/>
              </a:rPr>
              <a:t>ConvTranspose</a:t>
            </a:r>
            <a:r>
              <a:rPr kumimoji="1" lang="zh-CN" altLang="en-US" sz="1400" dirty="0" smtClean="0">
                <a:latin typeface="+mn-ea"/>
              </a:rPr>
              <a:t>层</a:t>
            </a:r>
            <a:r>
              <a:rPr kumimoji="1" lang="en-US" altLang="zh-CN" sz="1400" dirty="0" smtClean="0">
                <a:latin typeface="+mn-ea"/>
              </a:rPr>
              <a:t>w</a:t>
            </a:r>
            <a:r>
              <a:rPr kumimoji="1" lang="zh-CN" altLang="en-US" sz="1400" dirty="0" smtClean="0">
                <a:latin typeface="+mn-ea"/>
              </a:rPr>
              <a:t>的</a:t>
            </a:r>
            <a:r>
              <a:rPr kumimoji="1" lang="en-US" altLang="zh-CN" sz="1400" dirty="0" smtClean="0">
                <a:latin typeface="+mn-ea"/>
              </a:rPr>
              <a:t>shape: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400" dirty="0" err="1">
                <a:latin typeface="+mn-ea"/>
              </a:rPr>
              <a:t>Keras</a:t>
            </a:r>
            <a:r>
              <a:rPr kumimoji="1" lang="en-US" altLang="zh-CN" sz="1400" dirty="0">
                <a:latin typeface="+mn-ea"/>
              </a:rPr>
              <a:t> shape:[</a:t>
            </a:r>
            <a:r>
              <a:rPr kumimoji="1" lang="en-US" altLang="zh-CN" sz="1400" dirty="0" err="1" smtClean="0">
                <a:latin typeface="+mn-ea"/>
              </a:rPr>
              <a:t>d,h,w,out_channel,in_channel</a:t>
            </a:r>
            <a:r>
              <a:rPr kumimoji="1" lang="en-US" altLang="zh-CN" sz="1400" dirty="0">
                <a:latin typeface="+mn-ea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400" dirty="0" err="1">
                <a:latin typeface="+mn-ea"/>
              </a:rPr>
              <a:t>Pytorch</a:t>
            </a:r>
            <a:r>
              <a:rPr kumimoji="1" lang="en-US" altLang="zh-CN" sz="1400" dirty="0">
                <a:latin typeface="+mn-ea"/>
              </a:rPr>
              <a:t> shape</a:t>
            </a:r>
            <a:r>
              <a:rPr kumimoji="1" lang="en-US" altLang="zh-CN" sz="1400" dirty="0" smtClean="0">
                <a:latin typeface="+mn-ea"/>
              </a:rPr>
              <a:t>:[</a:t>
            </a:r>
            <a:r>
              <a:rPr kumimoji="1" lang="en-US" altLang="zh-CN" sz="1400" dirty="0" err="1" smtClean="0">
                <a:latin typeface="+mn-ea"/>
              </a:rPr>
              <a:t>in_channel,out_channel,d,h,w</a:t>
            </a:r>
            <a:r>
              <a:rPr kumimoji="1" lang="en-US" altLang="zh-CN" sz="1400" dirty="0" smtClean="0">
                <a:latin typeface="+mn-ea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400" dirty="0" smtClean="0">
                <a:latin typeface="+mn-ea"/>
              </a:rPr>
              <a:t>Batch norm</a:t>
            </a:r>
            <a:r>
              <a:rPr kumimoji="1" lang="zh-CN" altLang="en-US" sz="1400" dirty="0" smtClean="0">
                <a:latin typeface="+mn-ea"/>
              </a:rPr>
              <a:t>层</a:t>
            </a:r>
            <a:r>
              <a:rPr kumimoji="1" lang="en-US" altLang="zh-CN" sz="1400" dirty="0" err="1" smtClean="0">
                <a:latin typeface="+mn-ea"/>
              </a:rPr>
              <a:t>eps</a:t>
            </a:r>
            <a:r>
              <a:rPr kumimoji="1" lang="en-US" altLang="zh-CN" sz="1400" dirty="0" smtClean="0">
                <a:latin typeface="+mn-ea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400" dirty="0" err="1" smtClean="0">
                <a:latin typeface="+mn-ea"/>
              </a:rPr>
              <a:t>Keras</a:t>
            </a:r>
            <a:r>
              <a:rPr kumimoji="1" lang="en-US" altLang="zh-CN" sz="1400" dirty="0" smtClean="0">
                <a:latin typeface="+mn-ea"/>
              </a:rPr>
              <a:t>: 1e-3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1400" dirty="0" err="1" smtClean="0">
                <a:latin typeface="+mn-ea"/>
              </a:rPr>
              <a:t>Pytorch</a:t>
            </a:r>
            <a:r>
              <a:rPr kumimoji="1" lang="en-US" altLang="zh-CN" sz="1400" dirty="0" smtClean="0">
                <a:latin typeface="+mn-ea"/>
              </a:rPr>
              <a:t>: 1e-5</a:t>
            </a:r>
          </a:p>
          <a:p>
            <a:pPr marL="800100" lvl="1" indent="-342900">
              <a:buFont typeface="+mj-lt"/>
              <a:buAutoNum type="arabicPeriod"/>
            </a:pPr>
            <a:endParaRPr kumimoji="1" lang="en-US" altLang="zh-CN" sz="16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15" y="1707309"/>
            <a:ext cx="4484900" cy="3819054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491148" y="5077208"/>
            <a:ext cx="5575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+mn-ea"/>
              </a:rPr>
              <a:t>实验测试两个框架：</a:t>
            </a:r>
            <a:endParaRPr kumimoji="1" lang="en-US" altLang="zh-CN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卷积</a:t>
            </a:r>
            <a:r>
              <a:rPr kumimoji="1" lang="zh-CN" altLang="en-US" sz="1400" dirty="0" smtClean="0">
                <a:latin typeface="+mn-ea"/>
              </a:rPr>
              <a:t>层无误差</a:t>
            </a:r>
            <a:endParaRPr kumimoji="1" lang="en-US" altLang="zh-CN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 smtClean="0">
                <a:latin typeface="+mn-ea"/>
              </a:rPr>
              <a:t>BN</a:t>
            </a:r>
            <a:r>
              <a:rPr kumimoji="1" lang="zh-CN" altLang="en-US" sz="1400" dirty="0" smtClean="0">
                <a:latin typeface="+mn-ea"/>
              </a:rPr>
              <a:t>层有微小误差</a:t>
            </a:r>
            <a:endParaRPr kumimoji="1"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1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MMdnn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1851597" y="529608"/>
            <a:ext cx="5575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1600" dirty="0" err="1" smtClean="0">
                <a:latin typeface="+mn-ea"/>
              </a:rPr>
              <a:t>Github</a:t>
            </a:r>
            <a:r>
              <a:rPr kumimoji="1" lang="en-US" altLang="zh-CN" sz="1600" dirty="0">
                <a:latin typeface="+mn-ea"/>
              </a:rPr>
              <a:t>: </a:t>
            </a:r>
            <a:r>
              <a:rPr kumimoji="1" lang="en-US" altLang="zh-CN" sz="1600" dirty="0">
                <a:latin typeface="+mn-ea"/>
                <a:hlinkClick r:id="rId3"/>
              </a:rPr>
              <a:t>https://github.com/Microsoft/MMdnn</a:t>
            </a:r>
            <a:endParaRPr kumimoji="1" lang="en-US" altLang="zh-CN" sz="16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5" y="1124043"/>
            <a:ext cx="6066265" cy="54596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8270" y="1423325"/>
            <a:ext cx="55751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+mn-ea"/>
              </a:rPr>
              <a:t>主要目的</a:t>
            </a:r>
            <a:endParaRPr kumimoji="1" lang="en-US" altLang="zh-CN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 smtClean="0">
                <a:latin typeface="+mn-ea"/>
              </a:rPr>
              <a:t>Find </a:t>
            </a:r>
            <a:r>
              <a:rPr kumimoji="1" lang="en-US" altLang="zh-CN" sz="1400" dirty="0">
                <a:latin typeface="+mn-ea"/>
              </a:rPr>
              <a:t>Model(</a:t>
            </a:r>
            <a:r>
              <a:rPr kumimoji="1" lang="zh-CN" altLang="en-US" sz="1400" dirty="0">
                <a:latin typeface="+mn-ea"/>
              </a:rPr>
              <a:t>找到模型</a:t>
            </a:r>
            <a:r>
              <a:rPr kumimoji="1" lang="en-US" altLang="zh-CN" sz="1400" dirty="0" smtClean="0">
                <a:latin typeface="+mn-ea"/>
              </a:rPr>
              <a:t>)</a:t>
            </a:r>
          </a:p>
          <a:p>
            <a:pPr lvl="1"/>
            <a:r>
              <a:rPr kumimoji="1" lang="zh-CN" altLang="en-US" sz="1400" dirty="0" smtClean="0">
                <a:latin typeface="+mn-ea"/>
              </a:rPr>
              <a:t>提供</a:t>
            </a:r>
            <a:r>
              <a:rPr kumimoji="1" lang="zh-CN" altLang="en-US" sz="1400" dirty="0">
                <a:latin typeface="+mn-ea"/>
              </a:rPr>
              <a:t>一个模型</a:t>
            </a:r>
            <a:r>
              <a:rPr kumimoji="1" lang="zh-CN" altLang="en-US" sz="1400" dirty="0" smtClean="0">
                <a:latin typeface="+mn-ea"/>
              </a:rPr>
              <a:t>集合，包括一些</a:t>
            </a:r>
            <a:r>
              <a:rPr kumimoji="1" lang="zh-CN" altLang="en-US" sz="1400" dirty="0">
                <a:latin typeface="+mn-ea"/>
              </a:rPr>
              <a:t>流行的模型。</a:t>
            </a:r>
          </a:p>
          <a:p>
            <a:pPr lvl="1"/>
            <a:r>
              <a:rPr kumimoji="1" lang="zh-CN" altLang="en-US" sz="1400" dirty="0" smtClean="0">
                <a:latin typeface="+mn-ea"/>
              </a:rPr>
              <a:t>提供一</a:t>
            </a:r>
            <a:r>
              <a:rPr kumimoji="1" lang="zh-CN" altLang="en-US" sz="1400" dirty="0">
                <a:latin typeface="+mn-ea"/>
              </a:rPr>
              <a:t>个模型可视化器来更直观地显示网络架构。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+mn-ea"/>
              </a:rPr>
              <a:t>Conversion(</a:t>
            </a:r>
            <a:r>
              <a:rPr kumimoji="1" lang="zh-CN" altLang="en-US" sz="1400" dirty="0">
                <a:latin typeface="+mn-ea"/>
              </a:rPr>
              <a:t>转换</a:t>
            </a:r>
            <a:r>
              <a:rPr kumimoji="1" lang="en-US" altLang="zh-CN" sz="1400" dirty="0">
                <a:latin typeface="+mn-ea"/>
              </a:rPr>
              <a:t>)</a:t>
            </a:r>
          </a:p>
          <a:p>
            <a:pPr lvl="1"/>
            <a:r>
              <a:rPr kumimoji="1" lang="zh-CN" altLang="en-US" sz="1400" dirty="0" smtClean="0">
                <a:latin typeface="+mn-ea"/>
              </a:rPr>
              <a:t>实现</a:t>
            </a:r>
            <a:r>
              <a:rPr kumimoji="1" lang="zh-CN" altLang="en-US" sz="1400" dirty="0">
                <a:latin typeface="+mn-ea"/>
              </a:rPr>
              <a:t>了一个通用转换器来在框架之间转换</a:t>
            </a:r>
            <a:r>
              <a:rPr kumimoji="1" lang="en-US" altLang="zh-CN" sz="1400" dirty="0">
                <a:latin typeface="+mn-ea"/>
              </a:rPr>
              <a:t>DNN</a:t>
            </a:r>
            <a:r>
              <a:rPr kumimoji="1" lang="zh-CN" altLang="en-US" sz="1400" dirty="0">
                <a:latin typeface="+mn-ea"/>
              </a:rPr>
              <a:t>模型</a:t>
            </a:r>
            <a:r>
              <a:rPr kumimoji="1" lang="zh-CN" altLang="en-US" sz="1400" dirty="0" smtClean="0">
                <a:latin typeface="+mn-ea"/>
              </a:rPr>
              <a:t>，可以</a:t>
            </a:r>
            <a:r>
              <a:rPr kumimoji="1" lang="zh-CN" altLang="en-US" sz="1400" dirty="0">
                <a:latin typeface="+mn-ea"/>
              </a:rPr>
              <a:t>在一个框架上训练并在另一个框架上部署。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+mn-ea"/>
              </a:rPr>
              <a:t>Retrain(</a:t>
            </a:r>
            <a:r>
              <a:rPr kumimoji="1" lang="zh-CN" altLang="en-US" sz="1400" dirty="0">
                <a:latin typeface="+mn-ea"/>
              </a:rPr>
              <a:t>重新训练</a:t>
            </a:r>
            <a:r>
              <a:rPr kumimoji="1" lang="en-US" altLang="zh-CN" sz="1400" dirty="0">
                <a:latin typeface="+mn-ea"/>
              </a:rPr>
              <a:t>)</a:t>
            </a:r>
          </a:p>
          <a:p>
            <a:pPr lvl="1"/>
            <a:r>
              <a:rPr kumimoji="1" lang="zh-CN" altLang="en-US" sz="1400" dirty="0">
                <a:latin typeface="+mn-ea"/>
              </a:rPr>
              <a:t>在转换器中</a:t>
            </a:r>
            <a:r>
              <a:rPr kumimoji="1" lang="zh-CN" altLang="en-US" sz="1400" dirty="0" smtClean="0">
                <a:latin typeface="+mn-ea"/>
              </a:rPr>
              <a:t>，可以</a:t>
            </a:r>
            <a:r>
              <a:rPr kumimoji="1" lang="zh-CN" altLang="en-US" sz="1400" dirty="0">
                <a:latin typeface="+mn-ea"/>
              </a:rPr>
              <a:t>生成一些训练</a:t>
            </a:r>
            <a:r>
              <a:rPr kumimoji="1" lang="en-US" altLang="zh-CN" sz="1400" dirty="0">
                <a:latin typeface="+mn-ea"/>
              </a:rPr>
              <a:t>/</a:t>
            </a:r>
            <a:r>
              <a:rPr kumimoji="1" lang="zh-CN" altLang="en-US" sz="1400" dirty="0">
                <a:latin typeface="+mn-ea"/>
              </a:rPr>
              <a:t>推断代码片段来简化再训练</a:t>
            </a:r>
            <a:r>
              <a:rPr kumimoji="1" lang="en-US" altLang="zh-CN" sz="1400" dirty="0">
                <a:latin typeface="+mn-ea"/>
              </a:rPr>
              <a:t>/</a:t>
            </a:r>
            <a:r>
              <a:rPr kumimoji="1" lang="zh-CN" altLang="en-US" sz="1400" dirty="0">
                <a:latin typeface="+mn-ea"/>
              </a:rPr>
              <a:t>评估工作。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+mn-ea"/>
              </a:rPr>
              <a:t>Deployment(</a:t>
            </a:r>
            <a:r>
              <a:rPr kumimoji="1" lang="zh-CN" altLang="en-US" sz="1400" dirty="0">
                <a:latin typeface="+mn-ea"/>
              </a:rPr>
              <a:t>发布</a:t>
            </a:r>
            <a:r>
              <a:rPr kumimoji="1" lang="en-US" altLang="zh-CN" sz="1400" dirty="0">
                <a:latin typeface="+mn-ea"/>
              </a:rPr>
              <a:t>)</a:t>
            </a:r>
          </a:p>
          <a:p>
            <a:pPr lvl="1"/>
            <a:r>
              <a:rPr kumimoji="1" lang="zh-CN" altLang="en-US" sz="1400" dirty="0" smtClean="0">
                <a:latin typeface="+mn-ea"/>
              </a:rPr>
              <a:t>提供</a:t>
            </a:r>
            <a:r>
              <a:rPr kumimoji="1" lang="zh-CN" altLang="en-US" sz="1400" dirty="0">
                <a:latin typeface="+mn-ea"/>
              </a:rPr>
              <a:t>了一些</a:t>
            </a:r>
            <a:r>
              <a:rPr kumimoji="1" lang="zh-CN" altLang="en-US" sz="1400" dirty="0" smtClean="0">
                <a:latin typeface="+mn-ea"/>
              </a:rPr>
              <a:t>方法将</a:t>
            </a:r>
            <a:r>
              <a:rPr kumimoji="1" lang="zh-CN" altLang="en-US" sz="1400" dirty="0">
                <a:latin typeface="+mn-ea"/>
              </a:rPr>
              <a:t>模型部署到其他硬件平台。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安卓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+mn-ea"/>
              </a:rPr>
              <a:t>Serving</a:t>
            </a:r>
            <a:endParaRPr kumimoji="1"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06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MMdnn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12" y="1150781"/>
            <a:ext cx="3880049" cy="56073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5" y="1150781"/>
            <a:ext cx="6778894" cy="51852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32269" y="5556712"/>
            <a:ext cx="164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+mn-ea"/>
              </a:rPr>
              <a:t>反卷积层不支持</a:t>
            </a:r>
            <a:endParaRPr kumimoji="1" lang="en-US" altLang="zh-CN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99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339</Words>
  <Application>Microsoft Office PowerPoint</Application>
  <PresentationFormat>宽屏</PresentationFormat>
  <Paragraphs>110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gupengchen@gmail.com</dc:creator>
  <cp:lastModifiedBy>think</cp:lastModifiedBy>
  <cp:revision>108</cp:revision>
  <dcterms:created xsi:type="dcterms:W3CDTF">2020-08-27T01:57:04Z</dcterms:created>
  <dcterms:modified xsi:type="dcterms:W3CDTF">2021-03-02T09:29:04Z</dcterms:modified>
</cp:coreProperties>
</file>