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60" r:id="rId3"/>
    <p:sldId id="261" r:id="rId4"/>
    <p:sldId id="262" r:id="rId5"/>
    <p:sldId id="263" r:id="rId6"/>
    <p:sldId id="264" r:id="rId7"/>
    <p:sldId id="265" r:id="rId8"/>
    <p:sldId id="266"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pengchen@gmail.com" initials="g" lastIdx="1" clrIdx="0">
    <p:extLst>
      <p:ext uri="{19B8F6BF-5375-455C-9EA6-DF929625EA0E}">
        <p15:presenceInfo xmlns:p15="http://schemas.microsoft.com/office/powerpoint/2012/main" userId="eba71ed7c60516d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8-28T13:09:24.855"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2869F1-CEE9-4A3D-98AA-A1E43A2622D8}" type="datetimeFigureOut">
              <a:rPr lang="zh-CN" altLang="en-US" smtClean="0"/>
              <a:t>2020/8/28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4A534A-D9AC-4678-A3C7-CAE6344BB6BB}" type="slidenum">
              <a:rPr lang="zh-CN" altLang="en-US" smtClean="0"/>
              <a:t>‹#›</a:t>
            </a:fld>
            <a:endParaRPr lang="zh-CN" altLang="en-US"/>
          </a:p>
        </p:txBody>
      </p:sp>
    </p:spTree>
    <p:extLst>
      <p:ext uri="{BB962C8B-B14F-4D97-AF65-F5344CB8AC3E}">
        <p14:creationId xmlns:p14="http://schemas.microsoft.com/office/powerpoint/2010/main" val="3026599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BF60419-AE6A-4DAE-A83C-E917205D045C}" type="datetimeFigureOut">
              <a:rPr lang="zh-CN" altLang="en-US" smtClean="0"/>
              <a:t>2020/8/28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DAF629-35D2-4E18-8FC6-F713D345F2A8}" type="slidenum">
              <a:rPr lang="zh-CN" altLang="en-US" smtClean="0"/>
              <a:t>‹#›</a:t>
            </a:fld>
            <a:endParaRPr lang="zh-CN" altLang="en-US"/>
          </a:p>
        </p:txBody>
      </p:sp>
    </p:spTree>
    <p:extLst>
      <p:ext uri="{BB962C8B-B14F-4D97-AF65-F5344CB8AC3E}">
        <p14:creationId xmlns:p14="http://schemas.microsoft.com/office/powerpoint/2010/main" val="3255440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BF60419-AE6A-4DAE-A83C-E917205D045C}" type="datetimeFigureOut">
              <a:rPr lang="zh-CN" altLang="en-US" smtClean="0"/>
              <a:t>2020/8/28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DAF629-35D2-4E18-8FC6-F713D345F2A8}" type="slidenum">
              <a:rPr lang="zh-CN" altLang="en-US" smtClean="0"/>
              <a:t>‹#›</a:t>
            </a:fld>
            <a:endParaRPr lang="zh-CN" altLang="en-US"/>
          </a:p>
        </p:txBody>
      </p:sp>
    </p:spTree>
    <p:extLst>
      <p:ext uri="{BB962C8B-B14F-4D97-AF65-F5344CB8AC3E}">
        <p14:creationId xmlns:p14="http://schemas.microsoft.com/office/powerpoint/2010/main" val="1391414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BF60419-AE6A-4DAE-A83C-E917205D045C}" type="datetimeFigureOut">
              <a:rPr lang="zh-CN" altLang="en-US" smtClean="0"/>
              <a:t>2020/8/28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DAF629-35D2-4E18-8FC6-F713D345F2A8}" type="slidenum">
              <a:rPr lang="zh-CN" altLang="en-US" smtClean="0"/>
              <a:t>‹#›</a:t>
            </a:fld>
            <a:endParaRPr lang="zh-CN" altLang="en-US"/>
          </a:p>
        </p:txBody>
      </p:sp>
    </p:spTree>
    <p:extLst>
      <p:ext uri="{BB962C8B-B14F-4D97-AF65-F5344CB8AC3E}">
        <p14:creationId xmlns:p14="http://schemas.microsoft.com/office/powerpoint/2010/main" val="3822942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白色-封面">
    <p:bg>
      <p:bgPr>
        <a:solidFill>
          <a:schemeClr val="bg1"/>
        </a:solidFill>
        <a:effectLst/>
      </p:bgPr>
    </p:bg>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xmlns="" id="{D10D550D-E769-2640-B7FD-B1A2120AC55A}"/>
              </a:ext>
            </a:extLst>
          </p:cNvPr>
          <p:cNvPicPr>
            <a:picLocks noChangeAspect="1"/>
          </p:cNvPicPr>
          <p:nvPr userDrawn="1"/>
        </p:nvPicPr>
        <p:blipFill>
          <a:blip r:embed="rId2"/>
          <a:stretch>
            <a:fillRect/>
          </a:stretch>
        </p:blipFill>
        <p:spPr>
          <a:xfrm>
            <a:off x="9961235" y="5532698"/>
            <a:ext cx="1731656" cy="712913"/>
          </a:xfrm>
          <a:prstGeom prst="rect">
            <a:avLst/>
          </a:prstGeom>
        </p:spPr>
      </p:pic>
      <p:sp>
        <p:nvSpPr>
          <p:cNvPr id="14" name="矩形 13">
            <a:extLst>
              <a:ext uri="{FF2B5EF4-FFF2-40B4-BE49-F238E27FC236}">
                <a16:creationId xmlns:a16="http://schemas.microsoft.com/office/drawing/2014/main" xmlns="" id="{6EA8E5F9-7057-B345-8E3B-B0A1CD8D6451}"/>
              </a:ext>
            </a:extLst>
          </p:cNvPr>
          <p:cNvSpPr/>
          <p:nvPr userDrawn="1"/>
        </p:nvSpPr>
        <p:spPr>
          <a:xfrm rot="16200000">
            <a:off x="-151975" y="2728828"/>
            <a:ext cx="1659583" cy="102782"/>
          </a:xfrm>
          <a:prstGeom prst="rect">
            <a:avLst/>
          </a:prstGeom>
          <a:gradFill flip="none" rotWithShape="1">
            <a:gsLst>
              <a:gs pos="0">
                <a:srgbClr val="27B7C6"/>
              </a:gs>
              <a:gs pos="100000">
                <a:srgbClr val="84BF4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5" name="矩形 14">
            <a:extLst>
              <a:ext uri="{FF2B5EF4-FFF2-40B4-BE49-F238E27FC236}">
                <a16:creationId xmlns:a16="http://schemas.microsoft.com/office/drawing/2014/main" xmlns="" id="{4270157E-AA98-8341-94F5-FD9C2ACB8AF0}"/>
              </a:ext>
            </a:extLst>
          </p:cNvPr>
          <p:cNvSpPr/>
          <p:nvPr userDrawn="1"/>
        </p:nvSpPr>
        <p:spPr>
          <a:xfrm rot="10800000">
            <a:off x="0" y="6748040"/>
            <a:ext cx="12192000" cy="115748"/>
          </a:xfrm>
          <a:prstGeom prst="rect">
            <a:avLst/>
          </a:prstGeom>
          <a:gradFill flip="none" rotWithShape="1">
            <a:gsLst>
              <a:gs pos="0">
                <a:srgbClr val="27B7C6"/>
              </a:gs>
              <a:gs pos="100000">
                <a:srgbClr val="84BF4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6" name="矩形 15">
            <a:extLst>
              <a:ext uri="{FF2B5EF4-FFF2-40B4-BE49-F238E27FC236}">
                <a16:creationId xmlns:a16="http://schemas.microsoft.com/office/drawing/2014/main" xmlns="" id="{CC383EC1-4D5A-4941-9F7E-34BE87A5E75C}"/>
              </a:ext>
            </a:extLst>
          </p:cNvPr>
          <p:cNvSpPr/>
          <p:nvPr userDrawn="1"/>
        </p:nvSpPr>
        <p:spPr>
          <a:xfrm rot="10800000">
            <a:off x="0" y="-1"/>
            <a:ext cx="12192000" cy="115748"/>
          </a:xfrm>
          <a:prstGeom prst="rect">
            <a:avLst/>
          </a:prstGeom>
          <a:gradFill flip="none" rotWithShape="1">
            <a:gsLst>
              <a:gs pos="0">
                <a:srgbClr val="27B7C6"/>
              </a:gs>
              <a:gs pos="100000">
                <a:srgbClr val="84BF4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 name="文本占位符 51">
            <a:extLst>
              <a:ext uri="{FF2B5EF4-FFF2-40B4-BE49-F238E27FC236}">
                <a16:creationId xmlns:a16="http://schemas.microsoft.com/office/drawing/2014/main" xmlns="" id="{94822543-5EDF-8749-82F2-1CD9952150D9}"/>
              </a:ext>
            </a:extLst>
          </p:cNvPr>
          <p:cNvSpPr>
            <a:spLocks noGrp="1"/>
          </p:cNvSpPr>
          <p:nvPr>
            <p:ph type="body" sz="quarter" idx="13"/>
          </p:nvPr>
        </p:nvSpPr>
        <p:spPr>
          <a:xfrm>
            <a:off x="839904" y="1960309"/>
            <a:ext cx="10655575" cy="641793"/>
          </a:xfrm>
          <a:prstGeom prst="rect">
            <a:avLst/>
          </a:prstGeom>
        </p:spPr>
        <p:txBody>
          <a:bodyPr/>
          <a:lstStyle>
            <a:lvl1pPr marL="0" indent="0" algn="l">
              <a:buFontTx/>
              <a:buNone/>
              <a:defRPr sz="4000" b="0" i="0">
                <a:solidFill>
                  <a:schemeClr val="tx1">
                    <a:lumMod val="75000"/>
                    <a:lumOff val="25000"/>
                  </a:schemeClr>
                </a:solidFill>
                <a:latin typeface="Microsoft YaHei Light" panose="020B0502040204020203" pitchFamily="34" charset="-122"/>
                <a:ea typeface="Microsoft YaHei Light" panose="020B0502040204020203" pitchFamily="34" charset="-122"/>
              </a:defRPr>
            </a:lvl1pPr>
          </a:lstStyle>
          <a:p>
            <a:r>
              <a:rPr kumimoji="1" lang="zh-CN" altLang="en-US" dirty="0"/>
              <a:t>编辑母版文本样式</a:t>
            </a:r>
          </a:p>
        </p:txBody>
      </p:sp>
      <p:sp>
        <p:nvSpPr>
          <p:cNvPr id="19" name="文本占位符 51">
            <a:extLst>
              <a:ext uri="{FF2B5EF4-FFF2-40B4-BE49-F238E27FC236}">
                <a16:creationId xmlns:a16="http://schemas.microsoft.com/office/drawing/2014/main" xmlns="" id="{F44338E1-46B5-DE4F-AF1C-8741AA1D820B}"/>
              </a:ext>
            </a:extLst>
          </p:cNvPr>
          <p:cNvSpPr>
            <a:spLocks noGrp="1"/>
          </p:cNvSpPr>
          <p:nvPr>
            <p:ph type="body" sz="quarter" idx="14"/>
          </p:nvPr>
        </p:nvSpPr>
        <p:spPr>
          <a:xfrm>
            <a:off x="839904" y="2723013"/>
            <a:ext cx="10655575" cy="641793"/>
          </a:xfrm>
          <a:prstGeom prst="rect">
            <a:avLst/>
          </a:prstGeom>
        </p:spPr>
        <p:txBody>
          <a:bodyPr/>
          <a:lstStyle>
            <a:lvl1pPr marL="0" indent="0" algn="l">
              <a:buFontTx/>
              <a:buNone/>
              <a:defRPr sz="3200" b="0" i="0">
                <a:solidFill>
                  <a:schemeClr val="tx1">
                    <a:lumMod val="75000"/>
                    <a:lumOff val="25000"/>
                  </a:schemeClr>
                </a:solidFill>
                <a:latin typeface="Microsoft YaHei Light" panose="020B0502040204020203" pitchFamily="34" charset="-122"/>
                <a:ea typeface="Microsoft YaHei Light" panose="020B0502040204020203" pitchFamily="34" charset="-122"/>
              </a:defRPr>
            </a:lvl1pPr>
          </a:lstStyle>
          <a:p>
            <a:r>
              <a:rPr kumimoji="1" lang="zh-CN" altLang="en-US" dirty="0"/>
              <a:t>编辑母版文本样式</a:t>
            </a:r>
          </a:p>
        </p:txBody>
      </p:sp>
      <p:sp>
        <p:nvSpPr>
          <p:cNvPr id="20" name="文本占位符 51">
            <a:extLst>
              <a:ext uri="{FF2B5EF4-FFF2-40B4-BE49-F238E27FC236}">
                <a16:creationId xmlns:a16="http://schemas.microsoft.com/office/drawing/2014/main" xmlns="" id="{4CBF2BC3-8897-3E41-80CF-567E498A6BC5}"/>
              </a:ext>
            </a:extLst>
          </p:cNvPr>
          <p:cNvSpPr>
            <a:spLocks noGrp="1"/>
          </p:cNvSpPr>
          <p:nvPr>
            <p:ph type="body" sz="quarter" idx="15"/>
          </p:nvPr>
        </p:nvSpPr>
        <p:spPr>
          <a:xfrm>
            <a:off x="839904" y="3331608"/>
            <a:ext cx="10655575" cy="278403"/>
          </a:xfrm>
          <a:prstGeom prst="rect">
            <a:avLst/>
          </a:prstGeom>
        </p:spPr>
        <p:txBody>
          <a:bodyPr/>
          <a:lstStyle>
            <a:lvl1pPr marL="0" indent="0" algn="l">
              <a:buFontTx/>
              <a:buNone/>
              <a:defRPr sz="2000" b="0" i="0">
                <a:solidFill>
                  <a:schemeClr val="tx1">
                    <a:lumMod val="75000"/>
                    <a:lumOff val="25000"/>
                  </a:schemeClr>
                </a:solidFill>
                <a:latin typeface="Microsoft YaHei Light" panose="020B0502040204020203" pitchFamily="34" charset="-122"/>
                <a:ea typeface="Microsoft YaHei Light" panose="020B0502040204020203" pitchFamily="34" charset="-122"/>
              </a:defRPr>
            </a:lvl1pPr>
          </a:lstStyle>
          <a:p>
            <a:r>
              <a:rPr kumimoji="1" lang="zh-CN" altLang="en-US" dirty="0"/>
              <a:t>编辑母版文本样式</a:t>
            </a:r>
          </a:p>
        </p:txBody>
      </p:sp>
    </p:spTree>
    <p:extLst>
      <p:ext uri="{BB962C8B-B14F-4D97-AF65-F5344CB8AC3E}">
        <p14:creationId xmlns:p14="http://schemas.microsoft.com/office/powerpoint/2010/main" val="1540106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节标题">
    <p:bg>
      <p:bgPr>
        <a:solidFill>
          <a:schemeClr val="bg1"/>
        </a:solidFill>
        <a:effectLst/>
      </p:bgPr>
    </p:bg>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xmlns="" id="{8BC80F2E-AD28-6748-A447-A2538E1F468B}"/>
              </a:ext>
            </a:extLst>
          </p:cNvPr>
          <p:cNvSpPr/>
          <p:nvPr/>
        </p:nvSpPr>
        <p:spPr>
          <a:xfrm rot="10800000">
            <a:off x="0" y="445834"/>
            <a:ext cx="9991165" cy="460660"/>
          </a:xfrm>
          <a:prstGeom prst="rect">
            <a:avLst/>
          </a:prstGeom>
          <a:gradFill flip="none" rotWithShape="1">
            <a:gsLst>
              <a:gs pos="0">
                <a:srgbClr val="00AFD5"/>
              </a:gs>
              <a:gs pos="100000">
                <a:srgbClr val="6FBA2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10" name="图片 9">
            <a:extLst>
              <a:ext uri="{FF2B5EF4-FFF2-40B4-BE49-F238E27FC236}">
                <a16:creationId xmlns:a16="http://schemas.microsoft.com/office/drawing/2014/main" xmlns="" id="{0FF7E693-EB55-FA45-BC7E-2A5AF57F6DA0}"/>
              </a:ext>
            </a:extLst>
          </p:cNvPr>
          <p:cNvPicPr>
            <a:picLocks noChangeAspect="1"/>
          </p:cNvPicPr>
          <p:nvPr/>
        </p:nvPicPr>
        <p:blipFill>
          <a:blip r:embed="rId2"/>
          <a:stretch>
            <a:fillRect/>
          </a:stretch>
        </p:blipFill>
        <p:spPr>
          <a:xfrm>
            <a:off x="10269157" y="406606"/>
            <a:ext cx="1446884" cy="595674"/>
          </a:xfrm>
          <a:prstGeom prst="rect">
            <a:avLst/>
          </a:prstGeom>
        </p:spPr>
      </p:pic>
      <p:sp>
        <p:nvSpPr>
          <p:cNvPr id="13" name="内容占位符 4">
            <a:extLst>
              <a:ext uri="{FF2B5EF4-FFF2-40B4-BE49-F238E27FC236}">
                <a16:creationId xmlns:a16="http://schemas.microsoft.com/office/drawing/2014/main" xmlns="" id="{EF22FF53-FD6A-014D-BF15-B73A4955E67E}"/>
              </a:ext>
            </a:extLst>
          </p:cNvPr>
          <p:cNvSpPr>
            <a:spLocks noGrp="1"/>
          </p:cNvSpPr>
          <p:nvPr userDrawn="1">
            <p:ph sz="quarter" idx="12"/>
          </p:nvPr>
        </p:nvSpPr>
        <p:spPr>
          <a:xfrm>
            <a:off x="718278" y="2399620"/>
            <a:ext cx="10655575" cy="3641725"/>
          </a:xfrm>
          <a:prstGeom prst="rect">
            <a:avLst/>
          </a:prstGeom>
        </p:spPr>
        <p:txBody>
          <a:bodyPr/>
          <a:lstStyle>
            <a:lvl1pPr>
              <a:defRPr sz="2400" b="0" i="0">
                <a:solidFill>
                  <a:schemeClr val="tx1">
                    <a:lumMod val="75000"/>
                    <a:lumOff val="25000"/>
                  </a:schemeClr>
                </a:solidFill>
                <a:latin typeface="Microsoft YaHei Light" panose="020B0502040204020203" pitchFamily="34" charset="-122"/>
                <a:ea typeface="Microsoft YaHei Light" panose="020B0502040204020203" pitchFamily="34" charset="-122"/>
              </a:defRPr>
            </a:lvl1pPr>
          </a:lstStyle>
          <a:p>
            <a:r>
              <a:rPr kumimoji="1" lang="zh-CN" altLang="en-US"/>
              <a:t>编辑母版文本样式
第二级
第三级
第四级
第五级</a:t>
            </a:r>
          </a:p>
        </p:txBody>
      </p:sp>
      <p:sp>
        <p:nvSpPr>
          <p:cNvPr id="14" name="文本占位符 51">
            <a:extLst>
              <a:ext uri="{FF2B5EF4-FFF2-40B4-BE49-F238E27FC236}">
                <a16:creationId xmlns:a16="http://schemas.microsoft.com/office/drawing/2014/main" xmlns="" id="{9F92E1E6-0323-1A4A-8C73-6C342D88104F}"/>
              </a:ext>
            </a:extLst>
          </p:cNvPr>
          <p:cNvSpPr>
            <a:spLocks noGrp="1"/>
          </p:cNvSpPr>
          <p:nvPr userDrawn="1">
            <p:ph type="body" sz="quarter" idx="13"/>
          </p:nvPr>
        </p:nvSpPr>
        <p:spPr>
          <a:xfrm>
            <a:off x="718278" y="1485884"/>
            <a:ext cx="10655575" cy="641793"/>
          </a:xfrm>
          <a:prstGeom prst="rect">
            <a:avLst/>
          </a:prstGeom>
        </p:spPr>
        <p:txBody>
          <a:bodyPr/>
          <a:lstStyle>
            <a:lvl1pPr marL="0" indent="0" algn="l">
              <a:buFontTx/>
              <a:buNone/>
              <a:defRPr sz="3600">
                <a:solidFill>
                  <a:schemeClr val="tx1">
                    <a:lumMod val="75000"/>
                    <a:lumOff val="25000"/>
                  </a:schemeClr>
                </a:solidFill>
              </a:defRPr>
            </a:lvl1pPr>
          </a:lstStyle>
          <a:p>
            <a:r>
              <a:rPr kumimoji="1" lang="zh-CN" altLang="en-US" dirty="0"/>
              <a:t>编辑母版文本样式</a:t>
            </a:r>
          </a:p>
        </p:txBody>
      </p:sp>
      <p:sp>
        <p:nvSpPr>
          <p:cNvPr id="15" name="文本占位符 51">
            <a:extLst>
              <a:ext uri="{FF2B5EF4-FFF2-40B4-BE49-F238E27FC236}">
                <a16:creationId xmlns:a16="http://schemas.microsoft.com/office/drawing/2014/main" xmlns="" id="{2889D2E5-712E-D84B-8137-FC9EEE9FD7B5}"/>
              </a:ext>
            </a:extLst>
          </p:cNvPr>
          <p:cNvSpPr>
            <a:spLocks noGrp="1"/>
          </p:cNvSpPr>
          <p:nvPr>
            <p:ph type="body" sz="quarter" idx="14"/>
          </p:nvPr>
        </p:nvSpPr>
        <p:spPr>
          <a:xfrm>
            <a:off x="718279" y="491274"/>
            <a:ext cx="9003238" cy="415222"/>
          </a:xfrm>
          <a:prstGeom prst="rect">
            <a:avLst/>
          </a:prstGeom>
        </p:spPr>
        <p:txBody>
          <a:bodyPr/>
          <a:lstStyle>
            <a:lvl1pPr marL="0" indent="0" algn="l">
              <a:buFontTx/>
              <a:buNone/>
              <a:defRPr sz="2400" b="0" i="0">
                <a:solidFill>
                  <a:schemeClr val="bg1"/>
                </a:solidFill>
                <a:latin typeface="Microsoft YaHei Light" panose="020B0502040204020203" pitchFamily="34" charset="-122"/>
                <a:ea typeface="Microsoft YaHei Light" panose="020B0502040204020203" pitchFamily="34" charset="-122"/>
              </a:defRPr>
            </a:lvl1pPr>
          </a:lstStyle>
          <a:p>
            <a:r>
              <a:rPr kumimoji="1" lang="zh-CN" altLang="en-US" dirty="0"/>
              <a:t>编辑母版文本样式</a:t>
            </a:r>
          </a:p>
        </p:txBody>
      </p:sp>
      <p:sp>
        <p:nvSpPr>
          <p:cNvPr id="16" name="矩形 15">
            <a:extLst>
              <a:ext uri="{FF2B5EF4-FFF2-40B4-BE49-F238E27FC236}">
                <a16:creationId xmlns:a16="http://schemas.microsoft.com/office/drawing/2014/main" xmlns="" id="{6CFD9E52-7991-ED4B-8786-9C748BB877C4}"/>
              </a:ext>
            </a:extLst>
          </p:cNvPr>
          <p:cNvSpPr/>
          <p:nvPr userDrawn="1"/>
        </p:nvSpPr>
        <p:spPr>
          <a:xfrm rot="10800000">
            <a:off x="0" y="6748040"/>
            <a:ext cx="12192000" cy="115748"/>
          </a:xfrm>
          <a:prstGeom prst="rect">
            <a:avLst/>
          </a:prstGeom>
          <a:gradFill flip="none" rotWithShape="1">
            <a:gsLst>
              <a:gs pos="0">
                <a:srgbClr val="27B7C6"/>
              </a:gs>
              <a:gs pos="100000">
                <a:srgbClr val="84BF4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32802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BF60419-AE6A-4DAE-A83C-E917205D045C}" type="datetimeFigureOut">
              <a:rPr lang="zh-CN" altLang="en-US" smtClean="0"/>
              <a:t>2020/8/28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DAF629-35D2-4E18-8FC6-F713D345F2A8}" type="slidenum">
              <a:rPr lang="zh-CN" altLang="en-US" smtClean="0"/>
              <a:t>‹#›</a:t>
            </a:fld>
            <a:endParaRPr lang="zh-CN" altLang="en-US"/>
          </a:p>
        </p:txBody>
      </p:sp>
    </p:spTree>
    <p:extLst>
      <p:ext uri="{BB962C8B-B14F-4D97-AF65-F5344CB8AC3E}">
        <p14:creationId xmlns:p14="http://schemas.microsoft.com/office/powerpoint/2010/main" val="2671403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BF60419-AE6A-4DAE-A83C-E917205D045C}" type="datetimeFigureOut">
              <a:rPr lang="zh-CN" altLang="en-US" smtClean="0"/>
              <a:t>2020/8/28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DAF629-35D2-4E18-8FC6-F713D345F2A8}" type="slidenum">
              <a:rPr lang="zh-CN" altLang="en-US" smtClean="0"/>
              <a:t>‹#›</a:t>
            </a:fld>
            <a:endParaRPr lang="zh-CN" altLang="en-US"/>
          </a:p>
        </p:txBody>
      </p:sp>
    </p:spTree>
    <p:extLst>
      <p:ext uri="{BB962C8B-B14F-4D97-AF65-F5344CB8AC3E}">
        <p14:creationId xmlns:p14="http://schemas.microsoft.com/office/powerpoint/2010/main" val="2954650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BF60419-AE6A-4DAE-A83C-E917205D045C}" type="datetimeFigureOut">
              <a:rPr lang="zh-CN" altLang="en-US" smtClean="0"/>
              <a:t>2020/8/28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DAF629-35D2-4E18-8FC6-F713D345F2A8}" type="slidenum">
              <a:rPr lang="zh-CN" altLang="en-US" smtClean="0"/>
              <a:t>‹#›</a:t>
            </a:fld>
            <a:endParaRPr lang="zh-CN" altLang="en-US"/>
          </a:p>
        </p:txBody>
      </p:sp>
    </p:spTree>
    <p:extLst>
      <p:ext uri="{BB962C8B-B14F-4D97-AF65-F5344CB8AC3E}">
        <p14:creationId xmlns:p14="http://schemas.microsoft.com/office/powerpoint/2010/main" val="3874039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BF60419-AE6A-4DAE-A83C-E917205D045C}" type="datetimeFigureOut">
              <a:rPr lang="zh-CN" altLang="en-US" smtClean="0"/>
              <a:t>2020/8/28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9DAF629-35D2-4E18-8FC6-F713D345F2A8}" type="slidenum">
              <a:rPr lang="zh-CN" altLang="en-US" smtClean="0"/>
              <a:t>‹#›</a:t>
            </a:fld>
            <a:endParaRPr lang="zh-CN" altLang="en-US"/>
          </a:p>
        </p:txBody>
      </p:sp>
    </p:spTree>
    <p:extLst>
      <p:ext uri="{BB962C8B-B14F-4D97-AF65-F5344CB8AC3E}">
        <p14:creationId xmlns:p14="http://schemas.microsoft.com/office/powerpoint/2010/main" val="89984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BF60419-AE6A-4DAE-A83C-E917205D045C}" type="datetimeFigureOut">
              <a:rPr lang="zh-CN" altLang="en-US" smtClean="0"/>
              <a:t>2020/8/28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9DAF629-35D2-4E18-8FC6-F713D345F2A8}" type="slidenum">
              <a:rPr lang="zh-CN" altLang="en-US" smtClean="0"/>
              <a:t>‹#›</a:t>
            </a:fld>
            <a:endParaRPr lang="zh-CN" altLang="en-US"/>
          </a:p>
        </p:txBody>
      </p:sp>
    </p:spTree>
    <p:extLst>
      <p:ext uri="{BB962C8B-B14F-4D97-AF65-F5344CB8AC3E}">
        <p14:creationId xmlns:p14="http://schemas.microsoft.com/office/powerpoint/2010/main" val="3404324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BF60419-AE6A-4DAE-A83C-E917205D045C}" type="datetimeFigureOut">
              <a:rPr lang="zh-CN" altLang="en-US" smtClean="0"/>
              <a:t>2020/8/28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9DAF629-35D2-4E18-8FC6-F713D345F2A8}" type="slidenum">
              <a:rPr lang="zh-CN" altLang="en-US" smtClean="0"/>
              <a:t>‹#›</a:t>
            </a:fld>
            <a:endParaRPr lang="zh-CN" altLang="en-US"/>
          </a:p>
        </p:txBody>
      </p:sp>
    </p:spTree>
    <p:extLst>
      <p:ext uri="{BB962C8B-B14F-4D97-AF65-F5344CB8AC3E}">
        <p14:creationId xmlns:p14="http://schemas.microsoft.com/office/powerpoint/2010/main" val="3193861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BF60419-AE6A-4DAE-A83C-E917205D045C}" type="datetimeFigureOut">
              <a:rPr lang="zh-CN" altLang="en-US" smtClean="0"/>
              <a:t>2020/8/28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DAF629-35D2-4E18-8FC6-F713D345F2A8}" type="slidenum">
              <a:rPr lang="zh-CN" altLang="en-US" smtClean="0"/>
              <a:t>‹#›</a:t>
            </a:fld>
            <a:endParaRPr lang="zh-CN" altLang="en-US"/>
          </a:p>
        </p:txBody>
      </p:sp>
    </p:spTree>
    <p:extLst>
      <p:ext uri="{BB962C8B-B14F-4D97-AF65-F5344CB8AC3E}">
        <p14:creationId xmlns:p14="http://schemas.microsoft.com/office/powerpoint/2010/main" val="31769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BF60419-AE6A-4DAE-A83C-E917205D045C}" type="datetimeFigureOut">
              <a:rPr lang="zh-CN" altLang="en-US" smtClean="0"/>
              <a:t>2020/8/28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DAF629-35D2-4E18-8FC6-F713D345F2A8}" type="slidenum">
              <a:rPr lang="zh-CN" altLang="en-US" smtClean="0"/>
              <a:t>‹#›</a:t>
            </a:fld>
            <a:endParaRPr lang="zh-CN" altLang="en-US"/>
          </a:p>
        </p:txBody>
      </p:sp>
    </p:spTree>
    <p:extLst>
      <p:ext uri="{BB962C8B-B14F-4D97-AF65-F5344CB8AC3E}">
        <p14:creationId xmlns:p14="http://schemas.microsoft.com/office/powerpoint/2010/main" val="2323695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F60419-AE6A-4DAE-A83C-E917205D045C}" type="datetimeFigureOut">
              <a:rPr lang="zh-CN" altLang="en-US" smtClean="0"/>
              <a:t>2020/8/28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DAF629-35D2-4E18-8FC6-F713D345F2A8}" type="slidenum">
              <a:rPr lang="zh-CN" altLang="en-US" smtClean="0"/>
              <a:t>‹#›</a:t>
            </a:fld>
            <a:endParaRPr lang="zh-CN" altLang="en-US"/>
          </a:p>
        </p:txBody>
      </p:sp>
    </p:spTree>
    <p:extLst>
      <p:ext uri="{BB962C8B-B14F-4D97-AF65-F5344CB8AC3E}">
        <p14:creationId xmlns:p14="http://schemas.microsoft.com/office/powerpoint/2010/main" val="574717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hyperlink" Target="http://git.do.proxima-ai.com/cn.aitrox.ai/grouplung/tree/refractor/lungNoduleDetection"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zhuanlan.zhihu.com/p/103685761" TargetMode="External"/><Relationship Id="rId1" Type="http://schemas.openxmlformats.org/officeDocument/2006/relationships/slideLayout" Target="../slideLayouts/slideLayout1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xmlns="" id="{E3A2DD21-B22B-204A-8A84-24EB70AB46A9}"/>
              </a:ext>
            </a:extLst>
          </p:cNvPr>
          <p:cNvSpPr>
            <a:spLocks noGrp="1"/>
          </p:cNvSpPr>
          <p:nvPr>
            <p:ph type="body" sz="quarter" idx="13"/>
          </p:nvPr>
        </p:nvSpPr>
        <p:spPr>
          <a:xfrm>
            <a:off x="839904" y="1960309"/>
            <a:ext cx="10655575" cy="641793"/>
          </a:xfrm>
        </p:spPr>
        <p:txBody>
          <a:bodyPr/>
          <a:lstStyle/>
          <a:p>
            <a:r>
              <a:rPr kumimoji="1" lang="en-US" altLang="zh-CN" dirty="0" err="1" smtClean="0"/>
              <a:t>TorchScript</a:t>
            </a:r>
            <a:r>
              <a:rPr kumimoji="1" lang="zh-CN" altLang="en-US" dirty="0" smtClean="0"/>
              <a:t>模型</a:t>
            </a:r>
            <a:r>
              <a:rPr kumimoji="1" lang="zh-CN" altLang="en-US" smtClean="0"/>
              <a:t>上线流程分享</a:t>
            </a:r>
            <a:endParaRPr kumimoji="1" lang="zh-CN" altLang="en-US" dirty="0"/>
          </a:p>
        </p:txBody>
      </p:sp>
      <p:sp>
        <p:nvSpPr>
          <p:cNvPr id="3" name="文本占位符 2">
            <a:extLst>
              <a:ext uri="{FF2B5EF4-FFF2-40B4-BE49-F238E27FC236}">
                <a16:creationId xmlns:a16="http://schemas.microsoft.com/office/drawing/2014/main" xmlns="" id="{20CC9951-126E-5248-A180-41E4B1236D03}"/>
              </a:ext>
            </a:extLst>
          </p:cNvPr>
          <p:cNvSpPr>
            <a:spLocks noGrp="1"/>
          </p:cNvSpPr>
          <p:nvPr>
            <p:ph type="body" sz="quarter" idx="14"/>
          </p:nvPr>
        </p:nvSpPr>
        <p:spPr/>
        <p:txBody>
          <a:bodyPr/>
          <a:lstStyle/>
          <a:p>
            <a:r>
              <a:rPr kumimoji="1" lang="zh-CN" altLang="en-US" sz="2800" dirty="0" smtClean="0"/>
              <a:t>顾彭晨</a:t>
            </a:r>
            <a:endParaRPr kumimoji="1" lang="zh-CN" altLang="en-US" sz="2800" dirty="0"/>
          </a:p>
        </p:txBody>
      </p:sp>
      <p:sp>
        <p:nvSpPr>
          <p:cNvPr id="4" name="文本占位符 3">
            <a:extLst>
              <a:ext uri="{FF2B5EF4-FFF2-40B4-BE49-F238E27FC236}">
                <a16:creationId xmlns:a16="http://schemas.microsoft.com/office/drawing/2014/main" xmlns="" id="{34460984-5091-2C43-9559-55F7EE6D8E38}"/>
              </a:ext>
            </a:extLst>
          </p:cNvPr>
          <p:cNvSpPr>
            <a:spLocks noGrp="1"/>
          </p:cNvSpPr>
          <p:nvPr>
            <p:ph type="body" sz="quarter" idx="15"/>
          </p:nvPr>
        </p:nvSpPr>
        <p:spPr/>
        <p:txBody>
          <a:bodyPr>
            <a:normAutofit fontScale="85000" lnSpcReduction="20000"/>
          </a:bodyPr>
          <a:lstStyle/>
          <a:p>
            <a:r>
              <a:rPr kumimoji="1" lang="en-US" altLang="zh-CN" dirty="0" smtClean="0"/>
              <a:t>2020/08/27</a:t>
            </a:r>
            <a:endParaRPr kumimoji="1" lang="zh-CN" altLang="en-US" dirty="0"/>
          </a:p>
        </p:txBody>
      </p:sp>
    </p:spTree>
    <p:extLst>
      <p:ext uri="{BB962C8B-B14F-4D97-AF65-F5344CB8AC3E}">
        <p14:creationId xmlns:p14="http://schemas.microsoft.com/office/powerpoint/2010/main" val="39011197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xmlns="" id="{C1DBEFC5-B829-2D47-A59D-9E9F21B76F3D}"/>
              </a:ext>
            </a:extLst>
          </p:cNvPr>
          <p:cNvSpPr>
            <a:spLocks noGrp="1"/>
          </p:cNvSpPr>
          <p:nvPr>
            <p:ph type="body" sz="quarter" idx="14"/>
          </p:nvPr>
        </p:nvSpPr>
        <p:spPr/>
        <p:txBody>
          <a:bodyPr>
            <a:normAutofit lnSpcReduction="10000"/>
          </a:bodyPr>
          <a:lstStyle/>
          <a:p>
            <a:r>
              <a:rPr kumimoji="1" lang="zh-CN" altLang="en-US" dirty="0" smtClean="0"/>
              <a:t>目录</a:t>
            </a:r>
            <a:endParaRPr kumimoji="1" lang="zh-CN" altLang="en-US" dirty="0"/>
          </a:p>
        </p:txBody>
      </p:sp>
      <p:sp>
        <p:nvSpPr>
          <p:cNvPr id="5" name="内容占位符 2"/>
          <p:cNvSpPr>
            <a:spLocks noGrp="1"/>
          </p:cNvSpPr>
          <p:nvPr>
            <p:ph idx="4294967295"/>
          </p:nvPr>
        </p:nvSpPr>
        <p:spPr>
          <a:xfrm>
            <a:off x="952078" y="1696836"/>
            <a:ext cx="8769439" cy="3416075"/>
          </a:xfrm>
          <a:prstGeom prst="rect">
            <a:avLst/>
          </a:prstGeom>
        </p:spPr>
        <p:txBody>
          <a:bodyPr>
            <a:normAutofit/>
          </a:bodyPr>
          <a:lstStyle/>
          <a:p>
            <a:r>
              <a:rPr kumimoji="1" lang="zh-CN" altLang="en-US" sz="2400" dirty="0">
                <a:latin typeface="Microsoft YaHei Light" panose="020B0502040204020203" pitchFamily="34" charset="-122"/>
                <a:ea typeface="Microsoft YaHei Light" panose="020B0502040204020203" pitchFamily="34" charset="-122"/>
              </a:rPr>
              <a:t>推断</a:t>
            </a:r>
            <a:r>
              <a:rPr kumimoji="1" lang="zh-CN" altLang="en-US" sz="2400" dirty="0" smtClean="0">
                <a:latin typeface="Microsoft YaHei Light" panose="020B0502040204020203" pitchFamily="34" charset="-122"/>
                <a:ea typeface="Microsoft YaHei Light" panose="020B0502040204020203" pitchFamily="34" charset="-122"/>
              </a:rPr>
              <a:t>：</a:t>
            </a:r>
            <a:endParaRPr kumimoji="1" lang="en-US" altLang="zh-CN" sz="2400" dirty="0" smtClean="0">
              <a:latin typeface="Microsoft YaHei Light" panose="020B0502040204020203" pitchFamily="34" charset="-122"/>
              <a:ea typeface="Microsoft YaHei Light" panose="020B0502040204020203" pitchFamily="34" charset="-122"/>
            </a:endParaRPr>
          </a:p>
          <a:p>
            <a:pPr lvl="1"/>
            <a:r>
              <a:rPr kumimoji="1" lang="zh-CN" altLang="en-US" sz="2000" dirty="0">
                <a:latin typeface="Microsoft YaHei Light" panose="020B0502040204020203" pitchFamily="34" charset="-122"/>
                <a:ea typeface="Microsoft YaHei Light" panose="020B0502040204020203" pitchFamily="34" charset="-122"/>
              </a:rPr>
              <a:t>动态</a:t>
            </a:r>
            <a:r>
              <a:rPr kumimoji="1" lang="zh-CN" altLang="en-US" sz="2000" dirty="0" smtClean="0">
                <a:latin typeface="Microsoft YaHei Light" panose="020B0502040204020203" pitchFamily="34" charset="-122"/>
                <a:ea typeface="Microsoft YaHei Light" panose="020B0502040204020203" pitchFamily="34" charset="-122"/>
              </a:rPr>
              <a:t>图和静态图</a:t>
            </a:r>
            <a:endParaRPr kumimoji="1" lang="en-US" altLang="zh-CN" sz="2000" dirty="0" smtClean="0">
              <a:latin typeface="Microsoft YaHei Light" panose="020B0502040204020203" pitchFamily="34" charset="-122"/>
              <a:ea typeface="Microsoft YaHei Light" panose="020B0502040204020203" pitchFamily="34" charset="-122"/>
            </a:endParaRPr>
          </a:p>
          <a:p>
            <a:pPr lvl="1"/>
            <a:r>
              <a:rPr kumimoji="1" lang="en-US" altLang="zh-CN" sz="2000" dirty="0" smtClean="0">
                <a:latin typeface="Microsoft YaHei Light" panose="020B0502040204020203" pitchFamily="34" charset="-122"/>
                <a:ea typeface="Microsoft YaHei Light" panose="020B0502040204020203" pitchFamily="34" charset="-122"/>
              </a:rPr>
              <a:t>Tracing</a:t>
            </a:r>
            <a:r>
              <a:rPr kumimoji="1" lang="zh-CN" altLang="en-US" sz="2000" dirty="0" smtClean="0">
                <a:latin typeface="Microsoft YaHei Light" panose="020B0502040204020203" pitchFamily="34" charset="-122"/>
                <a:ea typeface="Microsoft YaHei Light" panose="020B0502040204020203" pitchFamily="34" charset="-122"/>
              </a:rPr>
              <a:t>和</a:t>
            </a:r>
            <a:r>
              <a:rPr kumimoji="1" lang="en-US" altLang="zh-CN" sz="2000" dirty="0" smtClean="0">
                <a:latin typeface="Microsoft YaHei Light" panose="020B0502040204020203" pitchFamily="34" charset="-122"/>
                <a:ea typeface="Microsoft YaHei Light" panose="020B0502040204020203" pitchFamily="34" charset="-122"/>
              </a:rPr>
              <a:t>Scripting</a:t>
            </a:r>
          </a:p>
          <a:p>
            <a:pPr lvl="1"/>
            <a:r>
              <a:rPr kumimoji="1" lang="zh-CN" altLang="en-US" sz="2000" dirty="0">
                <a:latin typeface="Microsoft YaHei Light" panose="020B0502040204020203" pitchFamily="34" charset="-122"/>
                <a:ea typeface="Microsoft YaHei Light" panose="020B0502040204020203" pitchFamily="34" charset="-122"/>
              </a:rPr>
              <a:t>自定义</a:t>
            </a:r>
            <a:r>
              <a:rPr kumimoji="1" lang="zh-CN" altLang="en-US" sz="2000" dirty="0" smtClean="0">
                <a:latin typeface="Microsoft YaHei Light" panose="020B0502040204020203" pitchFamily="34" charset="-122"/>
                <a:ea typeface="Microsoft YaHei Light" panose="020B0502040204020203" pitchFamily="34" charset="-122"/>
              </a:rPr>
              <a:t>层</a:t>
            </a:r>
            <a:endParaRPr kumimoji="1" lang="en-US" altLang="zh-CN" sz="2000" dirty="0" smtClean="0">
              <a:latin typeface="Microsoft YaHei Light" panose="020B0502040204020203" pitchFamily="34" charset="-122"/>
              <a:ea typeface="Microsoft YaHei Light" panose="020B0502040204020203" pitchFamily="34" charset="-122"/>
            </a:endParaRPr>
          </a:p>
          <a:p>
            <a:pPr lvl="1"/>
            <a:r>
              <a:rPr kumimoji="1" lang="zh-CN" altLang="en-US" sz="2000" dirty="0" smtClean="0">
                <a:latin typeface="Microsoft YaHei Light" panose="020B0502040204020203" pitchFamily="34" charset="-122"/>
                <a:ea typeface="Microsoft YaHei Light" panose="020B0502040204020203" pitchFamily="34" charset="-122"/>
              </a:rPr>
              <a:t>上线流程</a:t>
            </a:r>
            <a:endParaRPr kumimoji="1" lang="en-US" altLang="zh-CN" sz="2000" dirty="0" smtClean="0">
              <a:latin typeface="Microsoft YaHei Light" panose="020B0502040204020203" pitchFamily="34" charset="-122"/>
              <a:ea typeface="Microsoft YaHei Light" panose="020B0502040204020203" pitchFamily="34" charset="-122"/>
            </a:endParaRPr>
          </a:p>
          <a:p>
            <a:pPr marL="457200" lvl="1" indent="0">
              <a:buNone/>
            </a:pPr>
            <a:endParaRPr kumimoji="1" lang="en-US" altLang="zh-CN" sz="2000" dirty="0">
              <a:latin typeface="Microsoft YaHei Light" panose="020B0502040204020203" pitchFamily="34" charset="-122"/>
              <a:ea typeface="Microsoft YaHei Light" panose="020B0502040204020203" pitchFamily="34" charset="-122"/>
            </a:endParaRPr>
          </a:p>
          <a:p>
            <a:r>
              <a:rPr kumimoji="1" lang="zh-CN" altLang="en-US" sz="2400" dirty="0" smtClean="0">
                <a:latin typeface="Microsoft YaHei Light" panose="020B0502040204020203" pitchFamily="34" charset="-122"/>
                <a:ea typeface="Microsoft YaHei Light" panose="020B0502040204020203" pitchFamily="34" charset="-122"/>
              </a:rPr>
              <a:t>训练：</a:t>
            </a:r>
            <a:endParaRPr kumimoji="1" lang="en-US" altLang="zh-CN" sz="2400" dirty="0" smtClean="0">
              <a:latin typeface="Microsoft YaHei Light" panose="020B0502040204020203" pitchFamily="34" charset="-122"/>
              <a:ea typeface="Microsoft YaHei Light" panose="020B0502040204020203" pitchFamily="34" charset="-122"/>
            </a:endParaRPr>
          </a:p>
          <a:p>
            <a:pPr lvl="1"/>
            <a:r>
              <a:rPr kumimoji="1" lang="zh-CN" altLang="en-US" sz="2000" dirty="0" smtClean="0">
                <a:latin typeface="Microsoft YaHei Light" panose="020B0502040204020203" pitchFamily="34" charset="-122"/>
                <a:ea typeface="Microsoft YaHei Light" panose="020B0502040204020203" pitchFamily="34" charset="-122"/>
              </a:rPr>
              <a:t>分布式训练</a:t>
            </a:r>
            <a:endParaRPr kumimoji="1" lang="en-US" altLang="zh-CN" sz="2000" dirty="0" smtClean="0">
              <a:latin typeface="Microsoft YaHei Light" panose="020B0502040204020203" pitchFamily="34" charset="-122"/>
              <a:ea typeface="Microsoft YaHei Light" panose="020B0502040204020203" pitchFamily="34" charset="-122"/>
            </a:endParaRPr>
          </a:p>
          <a:p>
            <a:pPr lvl="1"/>
            <a:r>
              <a:rPr kumimoji="1" lang="zh-CN" altLang="en-US" sz="2000" dirty="0" smtClean="0">
                <a:latin typeface="Microsoft YaHei Light" panose="020B0502040204020203" pitchFamily="34" charset="-122"/>
                <a:ea typeface="Microsoft YaHei Light" panose="020B0502040204020203" pitchFamily="34" charset="-122"/>
              </a:rPr>
              <a:t>混合精度训练</a:t>
            </a:r>
            <a:endParaRPr kumimoji="1" lang="en-US" altLang="zh-CN" sz="2400" dirty="0">
              <a:latin typeface="Microsoft YaHei Light" panose="020B0502040204020203" pitchFamily="34" charset="-122"/>
              <a:ea typeface="Microsoft YaHei Light" panose="020B0502040204020203" pitchFamily="34" charset="-122"/>
            </a:endParaRPr>
          </a:p>
          <a:p>
            <a:pPr marL="0" indent="0">
              <a:buNone/>
            </a:pPr>
            <a:endParaRPr kumimoji="1" lang="en-US" altLang="zh-CN" sz="2400" dirty="0" smtClean="0">
              <a:latin typeface="Microsoft YaHei Light" panose="020B0502040204020203" pitchFamily="34" charset="-122"/>
              <a:ea typeface="Microsoft YaHei Light" panose="020B0502040204020203" pitchFamily="34" charset="-122"/>
            </a:endParaRPr>
          </a:p>
        </p:txBody>
      </p:sp>
      <p:sp>
        <p:nvSpPr>
          <p:cNvPr id="2" name="文本框 1"/>
          <p:cNvSpPr txBox="1"/>
          <p:nvPr/>
        </p:nvSpPr>
        <p:spPr>
          <a:xfrm>
            <a:off x="952078" y="5823284"/>
            <a:ext cx="10569362" cy="369332"/>
          </a:xfrm>
          <a:prstGeom prst="rect">
            <a:avLst/>
          </a:prstGeom>
          <a:noFill/>
        </p:spPr>
        <p:txBody>
          <a:bodyPr wrap="square" rtlCol="0">
            <a:spAutoFit/>
          </a:bodyPr>
          <a:lstStyle/>
          <a:p>
            <a:r>
              <a:rPr lang="en-US" altLang="zh-CN" dirty="0" smtClean="0"/>
              <a:t>*</a:t>
            </a:r>
            <a:r>
              <a:rPr lang="zh-CN" altLang="en-US" dirty="0"/>
              <a:t>该</a:t>
            </a:r>
            <a:r>
              <a:rPr lang="zh-CN" altLang="en-US" dirty="0" smtClean="0"/>
              <a:t>目录内所有内容均可在</a:t>
            </a:r>
            <a:r>
              <a:rPr lang="en-US" altLang="zh-CN" dirty="0" smtClean="0"/>
              <a:t>harbor.do.proxima-ai.com/alpha/alpha-devel:1.4</a:t>
            </a:r>
            <a:r>
              <a:rPr lang="zh-CN" altLang="en-US" dirty="0" smtClean="0"/>
              <a:t>上实现。</a:t>
            </a:r>
            <a:endParaRPr lang="zh-CN" altLang="en-US" dirty="0"/>
          </a:p>
        </p:txBody>
      </p:sp>
    </p:spTree>
    <p:extLst>
      <p:ext uri="{BB962C8B-B14F-4D97-AF65-F5344CB8AC3E}">
        <p14:creationId xmlns:p14="http://schemas.microsoft.com/office/powerpoint/2010/main" val="4003610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2"/>
          </p:nvPr>
        </p:nvSpPr>
        <p:spPr>
          <a:xfrm>
            <a:off x="487271" y="1026293"/>
            <a:ext cx="10655575" cy="5372100"/>
          </a:xfrm>
        </p:spPr>
        <p:txBody>
          <a:bodyPr>
            <a:normAutofit/>
          </a:bodyPr>
          <a:lstStyle/>
          <a:p>
            <a:r>
              <a:rPr lang="en-US" altLang="zh-CN" dirty="0"/>
              <a:t>In </a:t>
            </a:r>
            <a:r>
              <a:rPr lang="en-US" altLang="zh-CN" dirty="0" err="1" smtClean="0"/>
              <a:t>TensorFlow</a:t>
            </a:r>
            <a:r>
              <a:rPr lang="en-US" altLang="zh-CN" dirty="0" smtClean="0"/>
              <a:t> 1.0, </a:t>
            </a:r>
            <a:r>
              <a:rPr lang="en-US" altLang="zh-CN" dirty="0"/>
              <a:t>the graph is static. That means that we create and connect all the variables at the beginning, and initialize them into a static (unchanging) session. This session and graph persists and is reused: it is not rebuilt after each iteration of training, making it efficient</a:t>
            </a:r>
            <a:r>
              <a:rPr lang="en-US" altLang="zh-CN" dirty="0" smtClean="0"/>
              <a:t>.</a:t>
            </a:r>
            <a:endParaRPr lang="en-US" altLang="zh-CN" dirty="0"/>
          </a:p>
          <a:p>
            <a:pPr marL="0" indent="0">
              <a:buNone/>
            </a:pPr>
            <a:r>
              <a:rPr lang="en-US" altLang="zh-CN" dirty="0"/>
              <a:t>	</a:t>
            </a:r>
            <a:r>
              <a:rPr lang="en-US" altLang="zh-CN" b="1" dirty="0" smtClean="0"/>
              <a:t>Session</a:t>
            </a:r>
            <a:r>
              <a:rPr lang="zh-CN" altLang="en-US" b="1" dirty="0" smtClean="0"/>
              <a:t>，</a:t>
            </a:r>
            <a:r>
              <a:rPr lang="en-US" altLang="zh-CN" b="1" dirty="0" smtClean="0"/>
              <a:t>Placeholder</a:t>
            </a:r>
          </a:p>
          <a:p>
            <a:r>
              <a:rPr lang="en-US" altLang="zh-CN" dirty="0" err="1"/>
              <a:t>PyTorch</a:t>
            </a:r>
            <a:r>
              <a:rPr lang="en-US" altLang="zh-CN" dirty="0"/>
              <a:t> uses a dynamic graph. That means that the computational graph is built up dynamically, immediately after we declare variables. This graph is thus rebuilt after each iteration of training. Dynamic graphs are flexible and allow </a:t>
            </a:r>
            <a:r>
              <a:rPr lang="en-US" altLang="zh-CN" dirty="0" smtClean="0"/>
              <a:t>us </a:t>
            </a:r>
            <a:r>
              <a:rPr lang="en-US" altLang="zh-CN" dirty="0"/>
              <a:t>modify and inspect the internals of the graph at any time. </a:t>
            </a:r>
            <a:endParaRPr lang="en-US" altLang="zh-CN" dirty="0" smtClean="0"/>
          </a:p>
          <a:p>
            <a:pPr marL="0" indent="0">
              <a:buNone/>
            </a:pPr>
            <a:r>
              <a:rPr lang="en-US" altLang="zh-CN" dirty="0"/>
              <a:t>	</a:t>
            </a:r>
            <a:r>
              <a:rPr lang="en-US" altLang="zh-CN" b="1" dirty="0" smtClean="0"/>
              <a:t>Module</a:t>
            </a:r>
            <a:r>
              <a:rPr lang="zh-CN" altLang="en-US" b="1" dirty="0" smtClean="0"/>
              <a:t>，</a:t>
            </a:r>
            <a:r>
              <a:rPr lang="en-US" altLang="zh-CN" b="1" dirty="0" smtClean="0"/>
              <a:t>forward</a:t>
            </a:r>
            <a:r>
              <a:rPr lang="zh-CN" altLang="en-US" b="1" dirty="0" smtClean="0"/>
              <a:t>，</a:t>
            </a:r>
            <a:r>
              <a:rPr lang="en-US" altLang="zh-CN" b="1" dirty="0" err="1" smtClean="0"/>
              <a:t>autograd</a:t>
            </a:r>
            <a:endParaRPr lang="en-US" altLang="zh-CN" b="1" dirty="0"/>
          </a:p>
          <a:p>
            <a:pPr marL="0" indent="0">
              <a:buNone/>
            </a:pPr>
            <a:endParaRPr lang="en-US" altLang="zh-CN" b="1" dirty="0" smtClean="0"/>
          </a:p>
          <a:p>
            <a:r>
              <a:rPr lang="en-US" altLang="zh-CN" b="1" dirty="0" smtClean="0"/>
              <a:t>ONNX</a:t>
            </a:r>
            <a:r>
              <a:rPr lang="zh-CN" altLang="en-US" b="1" dirty="0" smtClean="0"/>
              <a:t>，</a:t>
            </a:r>
            <a:r>
              <a:rPr lang="en-US" altLang="zh-CN" b="1" dirty="0" err="1" smtClean="0"/>
              <a:t>Torchscript</a:t>
            </a:r>
            <a:endParaRPr lang="en-US" altLang="zh-CN" b="1" dirty="0" smtClean="0"/>
          </a:p>
        </p:txBody>
      </p:sp>
      <p:sp>
        <p:nvSpPr>
          <p:cNvPr id="4" name="文本占位符 3"/>
          <p:cNvSpPr>
            <a:spLocks noGrp="1"/>
          </p:cNvSpPr>
          <p:nvPr>
            <p:ph type="body" sz="quarter" idx="14"/>
          </p:nvPr>
        </p:nvSpPr>
        <p:spPr/>
        <p:txBody>
          <a:bodyPr>
            <a:normAutofit lnSpcReduction="10000"/>
          </a:bodyPr>
          <a:lstStyle/>
          <a:p>
            <a:r>
              <a:rPr lang="zh-CN" altLang="en-US" dirty="0" smtClean="0"/>
              <a:t>动态图和静态图</a:t>
            </a:r>
            <a:endParaRPr lang="zh-CN" altLang="en-US" dirty="0"/>
          </a:p>
        </p:txBody>
      </p:sp>
    </p:spTree>
    <p:extLst>
      <p:ext uri="{BB962C8B-B14F-4D97-AF65-F5344CB8AC3E}">
        <p14:creationId xmlns:p14="http://schemas.microsoft.com/office/powerpoint/2010/main" val="14649019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内容占位符 2"/>
          <p:cNvPicPr>
            <a:picLocks noGrp="1" noChangeAspect="1"/>
          </p:cNvPicPr>
          <p:nvPr>
            <p:ph sz="quarter" idx="12"/>
          </p:nvPr>
        </p:nvPicPr>
        <p:blipFill>
          <a:blip r:embed="rId2"/>
          <a:stretch>
            <a:fillRect/>
          </a:stretch>
        </p:blipFill>
        <p:spPr>
          <a:xfrm>
            <a:off x="176213" y="966909"/>
            <a:ext cx="4069919" cy="2154663"/>
          </a:xfrm>
          <a:prstGeom prst="rect">
            <a:avLst/>
          </a:prstGeom>
        </p:spPr>
      </p:pic>
      <p:sp>
        <p:nvSpPr>
          <p:cNvPr id="4" name="文本占位符 3"/>
          <p:cNvSpPr>
            <a:spLocks noGrp="1"/>
          </p:cNvSpPr>
          <p:nvPr>
            <p:ph type="body" sz="quarter" idx="14"/>
          </p:nvPr>
        </p:nvSpPr>
        <p:spPr/>
        <p:txBody>
          <a:bodyPr>
            <a:normAutofit lnSpcReduction="10000"/>
          </a:bodyPr>
          <a:lstStyle/>
          <a:p>
            <a:r>
              <a:rPr lang="en-US" altLang="zh-CN" dirty="0" smtClean="0"/>
              <a:t>Tracing </a:t>
            </a:r>
            <a:r>
              <a:rPr lang="zh-CN" altLang="en-US" dirty="0" smtClean="0"/>
              <a:t>和 </a:t>
            </a:r>
            <a:r>
              <a:rPr lang="en-US" altLang="zh-CN" dirty="0"/>
              <a:t>S</a:t>
            </a:r>
            <a:r>
              <a:rPr lang="en-US" altLang="zh-CN" dirty="0" smtClean="0"/>
              <a:t>cripting</a:t>
            </a:r>
            <a:endParaRPr lang="zh-CN" altLang="en-US" dirty="0"/>
          </a:p>
        </p:txBody>
      </p:sp>
      <p:sp>
        <p:nvSpPr>
          <p:cNvPr id="6" name="文本框 5"/>
          <p:cNvSpPr txBox="1"/>
          <p:nvPr/>
        </p:nvSpPr>
        <p:spPr>
          <a:xfrm>
            <a:off x="5665077" y="1103586"/>
            <a:ext cx="5602014" cy="313932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smtClean="0"/>
              <a:t>TorchScript</a:t>
            </a:r>
            <a:endParaRPr lang="en-US" altLang="zh-CN" dirty="0" smtClean="0"/>
          </a:p>
          <a:p>
            <a:r>
              <a:rPr lang="en-US" altLang="zh-CN" dirty="0" err="1" smtClean="0"/>
              <a:t>TorchScript</a:t>
            </a:r>
            <a:r>
              <a:rPr lang="zh-CN" altLang="en-US" dirty="0" smtClean="0"/>
              <a:t>是一种从</a:t>
            </a:r>
            <a:r>
              <a:rPr lang="en-US" altLang="zh-CN" dirty="0" err="1" smtClean="0"/>
              <a:t>PyTorch</a:t>
            </a:r>
            <a:r>
              <a:rPr lang="zh-CN" altLang="en-US" dirty="0" smtClean="0"/>
              <a:t>代码创建可序列化和可优化模型的方法。任何</a:t>
            </a:r>
            <a:r>
              <a:rPr lang="en-US" altLang="zh-CN" dirty="0" err="1" smtClean="0"/>
              <a:t>TorchScript</a:t>
            </a:r>
            <a:r>
              <a:rPr lang="zh-CN" altLang="en-US" dirty="0" smtClean="0"/>
              <a:t>程序都可以从</a:t>
            </a:r>
            <a:r>
              <a:rPr lang="en-US" altLang="zh-CN" dirty="0" smtClean="0"/>
              <a:t>Python</a:t>
            </a:r>
            <a:r>
              <a:rPr lang="zh-CN" altLang="en-US" dirty="0" smtClean="0"/>
              <a:t>进程中保存，并加载到没有</a:t>
            </a:r>
            <a:r>
              <a:rPr lang="en-US" altLang="zh-CN" dirty="0" smtClean="0"/>
              <a:t>Python</a:t>
            </a:r>
            <a:r>
              <a:rPr lang="zh-CN" altLang="en-US" dirty="0" smtClean="0"/>
              <a:t>依赖的进程中。</a:t>
            </a:r>
            <a:endParaRPr lang="en-US" altLang="zh-CN" dirty="0" smtClean="0"/>
          </a:p>
          <a:p>
            <a:endParaRPr lang="en-US" altLang="zh-CN" dirty="0" smtClean="0"/>
          </a:p>
          <a:p>
            <a:pPr marL="285750" indent="-285750">
              <a:buFont typeface="Arial" panose="020B0604020202020204" pitchFamily="34" charset="0"/>
              <a:buChar char="•"/>
            </a:pPr>
            <a:r>
              <a:rPr lang="en-US" altLang="zh-CN" dirty="0" err="1" smtClean="0"/>
              <a:t>Scriptng</a:t>
            </a:r>
            <a:endParaRPr lang="en-US" altLang="zh-CN" dirty="0"/>
          </a:p>
          <a:p>
            <a:r>
              <a:rPr lang="zh-CN" altLang="en-US" dirty="0" smtClean="0"/>
              <a:t>脚本化一个函数或者</a:t>
            </a:r>
            <a:r>
              <a:rPr lang="en-US" altLang="zh-CN" dirty="0" err="1" smtClean="0"/>
              <a:t>nn.Module</a:t>
            </a:r>
            <a:r>
              <a:rPr lang="zh-CN" altLang="en-US" dirty="0" smtClean="0"/>
              <a:t>对象，将会检查它的源代码， 将其作为</a:t>
            </a:r>
            <a:r>
              <a:rPr lang="en-US" altLang="zh-CN" dirty="0" err="1" smtClean="0"/>
              <a:t>TorchScript</a:t>
            </a:r>
            <a:r>
              <a:rPr lang="zh-CN" altLang="en-US" dirty="0" smtClean="0"/>
              <a:t>代码使用</a:t>
            </a:r>
            <a:r>
              <a:rPr lang="en-US" altLang="zh-CN" dirty="0" err="1" smtClean="0"/>
              <a:t>TorchScrit</a:t>
            </a:r>
            <a:r>
              <a:rPr lang="zh-CN" altLang="en-US" dirty="0" smtClean="0"/>
              <a:t>编译器编译它，返回一个</a:t>
            </a:r>
            <a:r>
              <a:rPr lang="en-US" altLang="zh-CN" dirty="0" err="1" smtClean="0"/>
              <a:t>ScriptModule</a:t>
            </a:r>
            <a:r>
              <a:rPr lang="zh-CN" altLang="en-US" dirty="0" smtClean="0"/>
              <a:t>或</a:t>
            </a:r>
            <a:r>
              <a:rPr lang="en-US" altLang="zh-CN" dirty="0" err="1" smtClean="0"/>
              <a:t>ScriptFunction</a:t>
            </a:r>
            <a:r>
              <a:rPr lang="zh-CN" altLang="en-US" dirty="0" smtClean="0"/>
              <a:t>。 </a:t>
            </a:r>
            <a:r>
              <a:rPr lang="en-US" altLang="zh-CN" dirty="0" err="1" smtClean="0"/>
              <a:t>TorchScript</a:t>
            </a:r>
            <a:r>
              <a:rPr lang="zh-CN" altLang="en-US" dirty="0" smtClean="0"/>
              <a:t>语言自身是</a:t>
            </a:r>
            <a:r>
              <a:rPr lang="en-US" altLang="zh-CN" dirty="0" smtClean="0"/>
              <a:t>Python</a:t>
            </a:r>
            <a:r>
              <a:rPr lang="zh-CN" altLang="en-US" dirty="0" smtClean="0"/>
              <a:t>语言的一个子类</a:t>
            </a:r>
            <a:r>
              <a:rPr lang="en-US" altLang="zh-CN" dirty="0" smtClean="0"/>
              <a:t>, </a:t>
            </a:r>
            <a:r>
              <a:rPr lang="zh-CN" altLang="en-US" dirty="0" smtClean="0"/>
              <a:t>因此它并非具有所有的</a:t>
            </a:r>
            <a:r>
              <a:rPr lang="en-US" altLang="zh-CN" dirty="0" smtClean="0"/>
              <a:t>Python</a:t>
            </a:r>
            <a:r>
              <a:rPr lang="zh-CN" altLang="en-US" dirty="0" smtClean="0"/>
              <a:t>语言特性。</a:t>
            </a:r>
            <a:endParaRPr lang="zh-CN" altLang="en-US" dirty="0"/>
          </a:p>
        </p:txBody>
      </p:sp>
      <p:pic>
        <p:nvPicPr>
          <p:cNvPr id="7" name="图片 6"/>
          <p:cNvPicPr>
            <a:picLocks noChangeAspect="1"/>
          </p:cNvPicPr>
          <p:nvPr/>
        </p:nvPicPr>
        <p:blipFill>
          <a:blip r:embed="rId3"/>
          <a:stretch>
            <a:fillRect/>
          </a:stretch>
        </p:blipFill>
        <p:spPr>
          <a:xfrm>
            <a:off x="8688867" y="4170482"/>
            <a:ext cx="3503133" cy="2472181"/>
          </a:xfrm>
          <a:prstGeom prst="rect">
            <a:avLst/>
          </a:prstGeom>
        </p:spPr>
      </p:pic>
      <p:sp>
        <p:nvSpPr>
          <p:cNvPr id="8" name="文本框 7"/>
          <p:cNvSpPr txBox="1"/>
          <p:nvPr/>
        </p:nvSpPr>
        <p:spPr>
          <a:xfrm>
            <a:off x="249784" y="3347826"/>
            <a:ext cx="5108029" cy="2585323"/>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t>Tracing</a:t>
            </a:r>
          </a:p>
          <a:p>
            <a:r>
              <a:rPr lang="en-US" altLang="zh-CN" dirty="0"/>
              <a:t>T</a:t>
            </a:r>
            <a:r>
              <a:rPr lang="en-US" altLang="zh-CN" smtClean="0"/>
              <a:t>race-based </a:t>
            </a:r>
            <a:r>
              <a:rPr lang="en-US" altLang="zh-CN" dirty="0" smtClean="0"/>
              <a:t>means that it operates by executing your model once, and exporting the operators which were actually run during this run. This means that if your model is dynamic, e.g., changes behavior depending on input data, the export won’t be accurate. Similarly, a trace is likely to be valid only for a specific input size (which is one reason why we require explicit inputs on tracing.).</a:t>
            </a:r>
            <a:endParaRPr lang="zh-CN" altLang="en-US" dirty="0"/>
          </a:p>
        </p:txBody>
      </p:sp>
      <p:pic>
        <p:nvPicPr>
          <p:cNvPr id="11" name="图片 10"/>
          <p:cNvPicPr>
            <a:picLocks noChangeAspect="1"/>
          </p:cNvPicPr>
          <p:nvPr/>
        </p:nvPicPr>
        <p:blipFill>
          <a:blip r:embed="rId4"/>
          <a:stretch>
            <a:fillRect/>
          </a:stretch>
        </p:blipFill>
        <p:spPr>
          <a:xfrm>
            <a:off x="3797861" y="5695815"/>
            <a:ext cx="4668223" cy="927176"/>
          </a:xfrm>
          <a:prstGeom prst="rect">
            <a:avLst/>
          </a:prstGeom>
        </p:spPr>
      </p:pic>
    </p:spTree>
    <p:extLst>
      <p:ext uri="{BB962C8B-B14F-4D97-AF65-F5344CB8AC3E}">
        <p14:creationId xmlns:p14="http://schemas.microsoft.com/office/powerpoint/2010/main" val="38063572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normAutofit lnSpcReduction="10000"/>
          </a:bodyPr>
          <a:lstStyle/>
          <a:p>
            <a:r>
              <a:rPr lang="zh-CN" altLang="en-US" dirty="0" smtClean="0"/>
              <a:t>自定义层</a:t>
            </a:r>
            <a:endParaRPr lang="zh-CN" altLang="en-US" dirty="0"/>
          </a:p>
        </p:txBody>
      </p:sp>
      <p:sp>
        <p:nvSpPr>
          <p:cNvPr id="5" name="文本框 4"/>
          <p:cNvSpPr txBox="1"/>
          <p:nvPr/>
        </p:nvSpPr>
        <p:spPr>
          <a:xfrm>
            <a:off x="620110" y="1282262"/>
            <a:ext cx="10195035" cy="535531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介绍</a:t>
            </a:r>
            <a:endParaRPr lang="en-US" altLang="zh-CN" dirty="0" smtClean="0"/>
          </a:p>
          <a:p>
            <a:r>
              <a:rPr lang="zh-CN" altLang="en-US" dirty="0" smtClean="0"/>
              <a:t>二阶段检测器如</a:t>
            </a:r>
            <a:r>
              <a:rPr lang="en-US" altLang="zh-CN" dirty="0" smtClean="0"/>
              <a:t>faster-</a:t>
            </a:r>
            <a:r>
              <a:rPr lang="en-US" altLang="zh-CN" dirty="0" err="1" smtClean="0"/>
              <a:t>rcnn</a:t>
            </a:r>
            <a:r>
              <a:rPr lang="zh-CN" altLang="en-US" dirty="0" smtClean="0"/>
              <a:t>，</a:t>
            </a:r>
            <a:r>
              <a:rPr lang="en-US" altLang="zh-CN" dirty="0" smtClean="0"/>
              <a:t>mask-</a:t>
            </a:r>
            <a:r>
              <a:rPr lang="en-US" altLang="zh-CN" dirty="0" err="1" smtClean="0"/>
              <a:t>rcnn</a:t>
            </a:r>
            <a:r>
              <a:rPr lang="zh-CN" altLang="en-US" dirty="0" smtClean="0"/>
              <a:t>，由于其二阶段的特性，会需要通过自己用</a:t>
            </a:r>
            <a:r>
              <a:rPr lang="en-US" altLang="zh-CN" dirty="0" err="1" smtClean="0"/>
              <a:t>c++</a:t>
            </a:r>
            <a:r>
              <a:rPr lang="zh-CN" altLang="en-US" dirty="0" smtClean="0"/>
              <a:t>或者</a:t>
            </a:r>
            <a:r>
              <a:rPr lang="en-US" altLang="zh-CN" dirty="0" err="1" smtClean="0"/>
              <a:t>cuda</a:t>
            </a:r>
            <a:r>
              <a:rPr lang="zh-CN" altLang="en-US" dirty="0" smtClean="0"/>
              <a:t>实现</a:t>
            </a:r>
            <a:r>
              <a:rPr lang="en-US" altLang="zh-CN" dirty="0" err="1" smtClean="0"/>
              <a:t>nms</a:t>
            </a:r>
            <a:r>
              <a:rPr lang="zh-CN" altLang="en-US" dirty="0" smtClean="0"/>
              <a:t>和</a:t>
            </a:r>
            <a:r>
              <a:rPr lang="en-US" altLang="zh-CN" dirty="0" err="1" smtClean="0"/>
              <a:t>ROIAlign</a:t>
            </a:r>
            <a:r>
              <a:rPr lang="en-US" altLang="zh-CN" dirty="0" smtClean="0"/>
              <a:t>/</a:t>
            </a:r>
            <a:r>
              <a:rPr lang="en-US" altLang="zh-CN" dirty="0" err="1" smtClean="0"/>
              <a:t>ROIPooling</a:t>
            </a:r>
            <a:r>
              <a:rPr lang="zh-CN" altLang="en-US" dirty="0" smtClean="0"/>
              <a:t>等</a:t>
            </a:r>
            <a:r>
              <a:rPr lang="en-US" altLang="zh-CN" dirty="0" smtClean="0"/>
              <a:t>torch</a:t>
            </a:r>
            <a:r>
              <a:rPr lang="zh-CN" altLang="en-US" dirty="0" smtClean="0"/>
              <a:t>不支持的</a:t>
            </a:r>
            <a:r>
              <a:rPr lang="en-US" altLang="zh-CN" dirty="0" smtClean="0"/>
              <a:t>op</a:t>
            </a:r>
            <a:r>
              <a:rPr lang="zh-CN" altLang="en-US" dirty="0" smtClean="0"/>
              <a:t>（在最新的</a:t>
            </a:r>
            <a:r>
              <a:rPr lang="en-US" altLang="zh-CN" dirty="0" err="1" smtClean="0"/>
              <a:t>torchvision</a:t>
            </a:r>
            <a:r>
              <a:rPr lang="en-US" altLang="zh-CN" dirty="0" smtClean="0"/>
              <a:t> 0.5.0</a:t>
            </a:r>
            <a:r>
              <a:rPr lang="zh-CN" altLang="en-US" dirty="0" smtClean="0"/>
              <a:t>的中已经支持了</a:t>
            </a:r>
            <a:r>
              <a:rPr lang="en-US" altLang="zh-CN" dirty="0" smtClean="0"/>
              <a:t>2d </a:t>
            </a:r>
            <a:r>
              <a:rPr lang="en-US" altLang="zh-CN" dirty="0" err="1" smtClean="0"/>
              <a:t>nms</a:t>
            </a:r>
            <a:r>
              <a:rPr lang="zh-CN" altLang="en-US" dirty="0" smtClean="0"/>
              <a:t>和 </a:t>
            </a:r>
            <a:r>
              <a:rPr lang="en-US" altLang="zh-CN" dirty="0" smtClean="0"/>
              <a:t>2d </a:t>
            </a:r>
            <a:r>
              <a:rPr lang="en-US" altLang="zh-CN" dirty="0" err="1" smtClean="0"/>
              <a:t>ROIAlign</a:t>
            </a:r>
            <a:r>
              <a:rPr lang="en-US" altLang="zh-CN" dirty="0" smtClean="0"/>
              <a:t>/</a:t>
            </a:r>
            <a:r>
              <a:rPr lang="en-US" altLang="zh-CN" dirty="0" err="1" smtClean="0"/>
              <a:t>ROIPooling</a:t>
            </a:r>
            <a:r>
              <a:rPr lang="zh-CN" altLang="en-US" dirty="0" smtClean="0"/>
              <a:t>，但</a:t>
            </a:r>
            <a:r>
              <a:rPr lang="en-US" altLang="zh-CN" dirty="0" smtClean="0"/>
              <a:t>3d</a:t>
            </a:r>
            <a:r>
              <a:rPr lang="zh-CN" altLang="en-US" dirty="0" smtClean="0"/>
              <a:t>暂不支持），在转成</a:t>
            </a:r>
            <a:r>
              <a:rPr lang="en-US" altLang="zh-CN" dirty="0" err="1" smtClean="0"/>
              <a:t>torchscript</a:t>
            </a:r>
            <a:r>
              <a:rPr lang="zh-CN" altLang="en-US" dirty="0" smtClean="0"/>
              <a:t>时，这些</a:t>
            </a:r>
            <a:r>
              <a:rPr lang="en-US" altLang="zh-CN" dirty="0" smtClean="0"/>
              <a:t>op</a:t>
            </a:r>
            <a:r>
              <a:rPr lang="zh-CN" altLang="en-US" dirty="0" smtClean="0"/>
              <a:t>同样需要自己的实现并注册成</a:t>
            </a:r>
            <a:r>
              <a:rPr lang="en-US" altLang="zh-CN" dirty="0" err="1" smtClean="0"/>
              <a:t>torch.ops</a:t>
            </a:r>
            <a:r>
              <a:rPr lang="zh-CN" altLang="en-US" dirty="0" smtClean="0"/>
              <a:t>。</a:t>
            </a: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smtClean="0"/>
              <a:t>实现</a:t>
            </a:r>
            <a:endParaRPr lang="en-US" altLang="zh-CN" dirty="0" smtClean="0"/>
          </a:p>
          <a:p>
            <a:r>
              <a:rPr lang="zh-CN" altLang="en-US" dirty="0" smtClean="0"/>
              <a:t>主要需要注意要用到</a:t>
            </a:r>
            <a:r>
              <a:rPr lang="en-US" altLang="zh-CN" dirty="0" smtClean="0"/>
              <a:t>torch</a:t>
            </a:r>
            <a:r>
              <a:rPr lang="zh-CN" altLang="en-US" dirty="0" smtClean="0"/>
              <a:t>的 </a:t>
            </a:r>
            <a:r>
              <a:rPr lang="en-US" altLang="zh-CN" dirty="0" err="1" smtClean="0"/>
              <a:t>ATen</a:t>
            </a:r>
            <a:r>
              <a:rPr lang="zh-CN" altLang="en-US" dirty="0" smtClean="0"/>
              <a:t>库，</a:t>
            </a:r>
            <a:r>
              <a:rPr lang="en-US" altLang="zh-CN" dirty="0" err="1" smtClean="0"/>
              <a:t>ATen</a:t>
            </a:r>
            <a:r>
              <a:rPr lang="zh-CN" altLang="en-US" dirty="0" smtClean="0"/>
              <a:t>库是</a:t>
            </a:r>
            <a:r>
              <a:rPr lang="en-US" altLang="zh-CN" dirty="0" err="1" smtClean="0"/>
              <a:t>pytorch</a:t>
            </a:r>
            <a:r>
              <a:rPr lang="zh-CN" altLang="en-US" dirty="0" smtClean="0"/>
              <a:t>的</a:t>
            </a:r>
            <a:r>
              <a:rPr lang="en-US" altLang="zh-CN" dirty="0" err="1" smtClean="0"/>
              <a:t>c++api</a:t>
            </a:r>
            <a:r>
              <a:rPr lang="zh-CN" altLang="en-US" dirty="0" smtClean="0"/>
              <a:t>，提供基础的张量和数学运算。一般会用到</a:t>
            </a:r>
            <a:r>
              <a:rPr lang="en-US" altLang="zh-CN" dirty="0" err="1" smtClean="0"/>
              <a:t>ATen</a:t>
            </a:r>
            <a:r>
              <a:rPr lang="en-US" altLang="zh-CN" dirty="0" smtClean="0"/>
              <a:t>/</a:t>
            </a:r>
            <a:r>
              <a:rPr lang="en-US" altLang="zh-CN" dirty="0" err="1" smtClean="0"/>
              <a:t>ATen.h</a:t>
            </a:r>
            <a:r>
              <a:rPr lang="zh-CN" altLang="en-US" dirty="0" smtClean="0"/>
              <a:t>，</a:t>
            </a:r>
            <a:r>
              <a:rPr lang="en-US" altLang="zh-CN" dirty="0" err="1" smtClean="0"/>
              <a:t>ATen</a:t>
            </a:r>
            <a:r>
              <a:rPr lang="en-US" altLang="zh-CN" dirty="0" smtClean="0"/>
              <a:t>/</a:t>
            </a:r>
            <a:r>
              <a:rPr lang="en-US" altLang="zh-CN" dirty="0" err="1" smtClean="0"/>
              <a:t>cuda</a:t>
            </a:r>
            <a:r>
              <a:rPr lang="en-US" altLang="zh-CN" dirty="0" smtClean="0"/>
              <a:t>/</a:t>
            </a:r>
            <a:r>
              <a:rPr lang="en-US" altLang="zh-CN" dirty="0" err="1" smtClean="0"/>
              <a:t>CUDAContext.h</a:t>
            </a:r>
            <a:r>
              <a:rPr lang="zh-CN" altLang="en-US" dirty="0" smtClean="0"/>
              <a:t>，并确保函数的输入输出接口是</a:t>
            </a:r>
            <a:r>
              <a:rPr lang="en-US" altLang="zh-CN" dirty="0" smtClean="0"/>
              <a:t>at::tensor</a:t>
            </a:r>
            <a:r>
              <a:rPr lang="zh-CN" altLang="en-US" dirty="0" smtClean="0"/>
              <a:t>格式。</a:t>
            </a:r>
            <a:endParaRPr lang="en-US" altLang="zh-CN" dirty="0" smtClean="0"/>
          </a:p>
          <a:p>
            <a:endParaRPr lang="en-US" altLang="zh-CN" dirty="0" smtClean="0"/>
          </a:p>
          <a:p>
            <a:pPr marL="285750" indent="-285750">
              <a:buFont typeface="Arial" panose="020B0604020202020204" pitchFamily="34" charset="0"/>
              <a:buChar char="•"/>
            </a:pPr>
            <a:r>
              <a:rPr lang="zh-CN" altLang="en-US" dirty="0" smtClean="0"/>
              <a:t>注册</a:t>
            </a:r>
            <a:endParaRPr lang="en-US" altLang="zh-CN" dirty="0" smtClean="0"/>
          </a:p>
          <a:p>
            <a:r>
              <a:rPr lang="zh-CN" altLang="en-US" dirty="0" smtClean="0"/>
              <a:t>需要用到</a:t>
            </a:r>
            <a:r>
              <a:rPr lang="en-US" altLang="zh-CN" dirty="0" smtClean="0"/>
              <a:t>torch/</a:t>
            </a:r>
            <a:r>
              <a:rPr lang="en-US" altLang="zh-CN" dirty="0" err="1" smtClean="0"/>
              <a:t>script.h</a:t>
            </a:r>
            <a:r>
              <a:rPr lang="zh-CN" altLang="en-US" dirty="0" smtClean="0"/>
              <a:t>， 通过</a:t>
            </a:r>
            <a:r>
              <a:rPr lang="en-US" altLang="zh-CN" dirty="0" smtClean="0"/>
              <a:t>torch::</a:t>
            </a:r>
            <a:r>
              <a:rPr lang="en-US" altLang="zh-CN" dirty="0" err="1" smtClean="0"/>
              <a:t>RegisterOperators</a:t>
            </a:r>
            <a:r>
              <a:rPr lang="en-US" altLang="zh-CN" dirty="0" smtClean="0"/>
              <a:t>()</a:t>
            </a:r>
            <a:r>
              <a:rPr lang="zh-CN" altLang="en-US" dirty="0" smtClean="0"/>
              <a:t>（旧版本</a:t>
            </a:r>
            <a:r>
              <a:rPr lang="en-US" altLang="zh-CN" dirty="0" err="1" smtClean="0"/>
              <a:t>pytorch</a:t>
            </a:r>
            <a:r>
              <a:rPr lang="zh-CN" altLang="en-US" dirty="0" smtClean="0"/>
              <a:t>用的是</a:t>
            </a:r>
            <a:r>
              <a:rPr lang="en-US" altLang="zh-CN" dirty="0" smtClean="0"/>
              <a:t>torch::</a:t>
            </a:r>
            <a:r>
              <a:rPr lang="en-US" altLang="zh-CN" dirty="0" err="1" smtClean="0"/>
              <a:t>jit</a:t>
            </a:r>
            <a:r>
              <a:rPr lang="en-US" altLang="zh-CN" dirty="0" smtClean="0"/>
              <a:t>::</a:t>
            </a:r>
            <a:r>
              <a:rPr lang="en-US" altLang="zh-CN" dirty="0" err="1" smtClean="0"/>
              <a:t>RegisterOperators</a:t>
            </a:r>
            <a:r>
              <a:rPr lang="en-US" altLang="zh-CN" dirty="0" smtClean="0"/>
              <a:t>())</a:t>
            </a:r>
            <a:r>
              <a:rPr lang="zh-CN" altLang="en-US" dirty="0" smtClean="0"/>
              <a:t>，把自定义层注册成</a:t>
            </a:r>
            <a:r>
              <a:rPr lang="en-US" altLang="zh-CN" dirty="0" smtClean="0"/>
              <a:t>torch</a:t>
            </a:r>
            <a:r>
              <a:rPr lang="zh-CN" altLang="en-US" dirty="0" smtClean="0"/>
              <a:t>的 </a:t>
            </a:r>
            <a:r>
              <a:rPr lang="en-US" altLang="zh-CN" dirty="0" smtClean="0"/>
              <a:t>op</a:t>
            </a:r>
            <a:r>
              <a:rPr lang="zh-CN" altLang="en-US" dirty="0" smtClean="0"/>
              <a:t>。</a:t>
            </a:r>
            <a:endParaRPr lang="en-US" altLang="zh-CN" dirty="0" smtClean="0"/>
          </a:p>
          <a:p>
            <a:endParaRPr lang="en-US" altLang="zh-CN" dirty="0" smtClean="0"/>
          </a:p>
          <a:p>
            <a:pPr marL="285750" indent="-285750">
              <a:buFont typeface="Arial" panose="020B0604020202020204" pitchFamily="34" charset="0"/>
              <a:buChar char="•"/>
            </a:pPr>
            <a:r>
              <a:rPr lang="zh-CN" altLang="en-US" dirty="0"/>
              <a:t>编译</a:t>
            </a:r>
            <a:endParaRPr lang="en-US" altLang="zh-CN" dirty="0" smtClean="0"/>
          </a:p>
          <a:p>
            <a:r>
              <a:rPr lang="zh-CN" altLang="en-US" dirty="0" smtClean="0"/>
              <a:t>支持</a:t>
            </a:r>
            <a:r>
              <a:rPr lang="en-US" altLang="zh-CN" dirty="0" err="1" smtClean="0"/>
              <a:t>Cmake</a:t>
            </a:r>
            <a:r>
              <a:rPr lang="zh-CN" altLang="en-US" dirty="0" smtClean="0"/>
              <a:t>或者</a:t>
            </a:r>
            <a:r>
              <a:rPr lang="en-US" altLang="zh-CN" dirty="0" err="1" smtClean="0"/>
              <a:t>setuptools</a:t>
            </a:r>
            <a:r>
              <a:rPr lang="zh-CN" altLang="en-US" dirty="0" smtClean="0"/>
              <a:t>编译。</a:t>
            </a:r>
            <a:endParaRPr lang="en-US" altLang="zh-CN" dirty="0" smtClean="0"/>
          </a:p>
          <a:p>
            <a:r>
              <a:rPr lang="zh-CN" altLang="en-US" dirty="0" smtClean="0"/>
              <a:t>给</a:t>
            </a:r>
            <a:r>
              <a:rPr lang="en-US" altLang="zh-CN" dirty="0" err="1" smtClean="0"/>
              <a:t>TritonInferenceServer</a:t>
            </a:r>
            <a:r>
              <a:rPr lang="zh-CN" altLang="en-US" dirty="0" smtClean="0"/>
              <a:t>使用，请使用</a:t>
            </a:r>
            <a:r>
              <a:rPr lang="en-US" altLang="zh-CN" dirty="0" err="1" smtClean="0"/>
              <a:t>Cmake</a:t>
            </a:r>
            <a:r>
              <a:rPr lang="zh-CN" altLang="en-US" dirty="0" smtClean="0"/>
              <a:t>编译。</a:t>
            </a:r>
            <a:endParaRPr lang="en-US" altLang="zh-CN" dirty="0"/>
          </a:p>
          <a:p>
            <a:endParaRPr lang="zh-CN" altLang="en-US" dirty="0" smtClean="0"/>
          </a:p>
          <a:p>
            <a:r>
              <a:rPr lang="zh-CN" altLang="en-US" dirty="0" smtClean="0"/>
              <a:t>示例：</a:t>
            </a:r>
            <a:r>
              <a:rPr lang="en-US" altLang="zh-CN" dirty="0"/>
              <a:t>http://git.do.proxima-ai.com/yanghua/NoduleNet/tree/trt/custom_op</a:t>
            </a:r>
            <a:endParaRPr lang="zh-CN" altLang="en-US" dirty="0"/>
          </a:p>
        </p:txBody>
      </p:sp>
    </p:spTree>
    <p:extLst>
      <p:ext uri="{BB962C8B-B14F-4D97-AF65-F5344CB8AC3E}">
        <p14:creationId xmlns:p14="http://schemas.microsoft.com/office/powerpoint/2010/main" val="42430404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normAutofit lnSpcReduction="10000"/>
          </a:bodyPr>
          <a:lstStyle/>
          <a:p>
            <a:r>
              <a:rPr lang="zh-CN" altLang="en-US" dirty="0" smtClean="0"/>
              <a:t>上线流程</a:t>
            </a:r>
            <a:endParaRPr lang="zh-CN" altLang="en-US" dirty="0"/>
          </a:p>
        </p:txBody>
      </p:sp>
      <p:sp>
        <p:nvSpPr>
          <p:cNvPr id="2" name="文本框 1"/>
          <p:cNvSpPr txBox="1"/>
          <p:nvPr/>
        </p:nvSpPr>
        <p:spPr>
          <a:xfrm>
            <a:off x="535259" y="1304693"/>
            <a:ext cx="10415239" cy="369331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训练模型前请检查代码，确保模型的代码满足</a:t>
            </a:r>
            <a:r>
              <a:rPr lang="en-US" altLang="zh-CN" dirty="0" smtClean="0"/>
              <a:t>Tracing</a:t>
            </a:r>
            <a:r>
              <a:rPr lang="zh-CN" altLang="en-US" dirty="0" smtClean="0"/>
              <a:t>和</a:t>
            </a:r>
            <a:r>
              <a:rPr lang="en-US" altLang="zh-CN" dirty="0" smtClean="0"/>
              <a:t>Scripting</a:t>
            </a:r>
            <a:r>
              <a:rPr lang="zh-CN" altLang="en-US" dirty="0" smtClean="0"/>
              <a:t>的要求，保证模型能转成</a:t>
            </a:r>
            <a:r>
              <a:rPr lang="en-US" altLang="zh-CN" dirty="0" err="1" smtClean="0"/>
              <a:t>torchscript</a:t>
            </a:r>
            <a:r>
              <a:rPr lang="zh-CN" altLang="en-US" dirty="0" smtClean="0"/>
              <a:t>格式。</a:t>
            </a: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smtClean="0"/>
              <a:t>经过训练后得到模型，</a:t>
            </a:r>
            <a:r>
              <a:rPr lang="en-US" altLang="zh-CN" dirty="0" smtClean="0"/>
              <a:t> </a:t>
            </a:r>
            <a:r>
              <a:rPr lang="zh-CN" altLang="en-US" dirty="0" smtClean="0"/>
              <a:t>通过</a:t>
            </a:r>
            <a:r>
              <a:rPr lang="en-US" altLang="zh-CN" dirty="0" smtClean="0"/>
              <a:t>Tracing</a:t>
            </a:r>
            <a:r>
              <a:rPr lang="zh-CN" altLang="en-US" dirty="0" smtClean="0"/>
              <a:t>或</a:t>
            </a:r>
            <a:r>
              <a:rPr lang="en-US" altLang="zh-CN" dirty="0" smtClean="0"/>
              <a:t>/</a:t>
            </a:r>
            <a:r>
              <a:rPr lang="zh-CN" altLang="en-US" dirty="0" smtClean="0"/>
              <a:t>和</a:t>
            </a:r>
            <a:r>
              <a:rPr lang="en-US" altLang="zh-CN" dirty="0" smtClean="0"/>
              <a:t>Scripting</a:t>
            </a:r>
            <a:r>
              <a:rPr lang="zh-CN" altLang="en-US" dirty="0" smtClean="0"/>
              <a:t>的途径，把模型转成</a:t>
            </a:r>
            <a:r>
              <a:rPr lang="en-US" altLang="zh-CN" dirty="0" err="1" smtClean="0"/>
              <a:t>torchscript</a:t>
            </a:r>
            <a:r>
              <a:rPr lang="zh-CN" altLang="en-US" dirty="0" smtClean="0"/>
              <a:t>格式</a:t>
            </a:r>
            <a:r>
              <a:rPr lang="en-US" altLang="zh-CN" dirty="0" smtClean="0"/>
              <a:t>(model.pt)</a:t>
            </a:r>
            <a:r>
              <a:rPr lang="zh-CN" altLang="en-US" dirty="0" smtClean="0"/>
              <a:t>，注意在转换前需要把模型参数中的</a:t>
            </a:r>
            <a:r>
              <a:rPr lang="en-US" altLang="zh-CN" dirty="0" err="1" smtClean="0"/>
              <a:t>requires_grad</a:t>
            </a:r>
            <a:r>
              <a:rPr lang="zh-CN" altLang="en-US" dirty="0" smtClean="0"/>
              <a:t>设为</a:t>
            </a:r>
            <a:r>
              <a:rPr lang="en-US" altLang="zh-CN" dirty="0" smtClean="0"/>
              <a:t>false</a:t>
            </a:r>
            <a:r>
              <a:rPr lang="zh-CN" altLang="en-US" dirty="0" smtClean="0"/>
              <a:t>，否则显存占用会飙升。</a:t>
            </a:r>
            <a:endParaRPr lang="en-US" altLang="zh-CN" dirty="0" smtClean="0"/>
          </a:p>
          <a:p>
            <a:endParaRPr lang="en-US" altLang="zh-CN" dirty="0"/>
          </a:p>
          <a:p>
            <a:pPr marL="285750" indent="-285750">
              <a:buFont typeface="Arial" panose="020B0604020202020204" pitchFamily="34" charset="0"/>
              <a:buChar char="•"/>
            </a:pPr>
            <a:r>
              <a:rPr lang="zh-CN" altLang="en-US" dirty="0" smtClean="0"/>
              <a:t>如果模型中使用到了自定义层，请在与</a:t>
            </a:r>
            <a:r>
              <a:rPr lang="en-US" altLang="zh-CN" dirty="0" err="1" smtClean="0"/>
              <a:t>Trtserver</a:t>
            </a:r>
            <a:r>
              <a:rPr lang="zh-CN" altLang="en-US" dirty="0" smtClean="0"/>
              <a:t>相同</a:t>
            </a:r>
            <a:r>
              <a:rPr lang="en-US" altLang="zh-CN" dirty="0" err="1" smtClean="0"/>
              <a:t>cuda</a:t>
            </a:r>
            <a:r>
              <a:rPr lang="zh-CN" altLang="en-US" dirty="0" smtClean="0"/>
              <a:t>和</a:t>
            </a:r>
            <a:r>
              <a:rPr lang="en-US" altLang="zh-CN" dirty="0" err="1" smtClean="0"/>
              <a:t>cudnn</a:t>
            </a:r>
            <a:r>
              <a:rPr lang="zh-CN" altLang="en-US" dirty="0" smtClean="0"/>
              <a:t>版本的镜像中</a:t>
            </a:r>
            <a:r>
              <a:rPr lang="en-US" altLang="zh-CN" dirty="0" smtClean="0"/>
              <a:t>(</a:t>
            </a:r>
            <a:r>
              <a:rPr lang="zh-CN" altLang="en-US" dirty="0" smtClean="0"/>
              <a:t>比如</a:t>
            </a:r>
            <a:r>
              <a:rPr lang="en-US" altLang="zh-CN" dirty="0" smtClean="0"/>
              <a:t>20.03</a:t>
            </a:r>
            <a:r>
              <a:rPr lang="zh-CN" altLang="en-US" dirty="0" smtClean="0"/>
              <a:t>的</a:t>
            </a:r>
            <a:r>
              <a:rPr lang="en-US" altLang="zh-CN" dirty="0" err="1" smtClean="0"/>
              <a:t>nvidia_pytorch</a:t>
            </a:r>
            <a:r>
              <a:rPr lang="zh-CN" altLang="en-US" dirty="0" smtClean="0"/>
              <a:t>镜像</a:t>
            </a:r>
            <a:r>
              <a:rPr lang="en-US" altLang="zh-CN" dirty="0" smtClean="0"/>
              <a:t>)</a:t>
            </a:r>
            <a:r>
              <a:rPr lang="zh-CN" altLang="en-US" dirty="0" smtClean="0"/>
              <a:t>使用</a:t>
            </a:r>
            <a:r>
              <a:rPr lang="en-US" altLang="zh-CN" dirty="0" err="1" smtClean="0"/>
              <a:t>Cmake</a:t>
            </a:r>
            <a:r>
              <a:rPr lang="zh-CN" altLang="en-US" dirty="0" smtClean="0"/>
              <a:t>编译得到自定义层的</a:t>
            </a:r>
            <a:r>
              <a:rPr lang="en-US" altLang="zh-CN" dirty="0" smtClean="0"/>
              <a:t>so</a:t>
            </a:r>
            <a:r>
              <a:rPr lang="zh-CN" altLang="en-US" dirty="0" smtClean="0"/>
              <a:t>文件。</a:t>
            </a:r>
            <a:endParaRPr lang="en-US" altLang="zh-CN" dirty="0" smtClean="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zh-CN" altLang="en-US" dirty="0" smtClean="0"/>
              <a:t>在</a:t>
            </a:r>
            <a:r>
              <a:rPr lang="en-US" altLang="zh-CN" dirty="0" err="1" smtClean="0"/>
              <a:t>TrtServer</a:t>
            </a:r>
            <a:r>
              <a:rPr lang="zh-CN" altLang="en-US" dirty="0" smtClean="0"/>
              <a:t>的配置文件中，添加该模型的配置文件。</a:t>
            </a:r>
            <a:endParaRPr lang="en-US" altLang="zh-CN" dirty="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smtClean="0"/>
          </a:p>
        </p:txBody>
      </p:sp>
      <p:pic>
        <p:nvPicPr>
          <p:cNvPr id="3" name="图片 2"/>
          <p:cNvPicPr>
            <a:picLocks noChangeAspect="1"/>
          </p:cNvPicPr>
          <p:nvPr/>
        </p:nvPicPr>
        <p:blipFill>
          <a:blip r:embed="rId2"/>
          <a:stretch>
            <a:fillRect/>
          </a:stretch>
        </p:blipFill>
        <p:spPr>
          <a:xfrm>
            <a:off x="535259" y="4364845"/>
            <a:ext cx="5810250" cy="1990725"/>
          </a:xfrm>
          <a:prstGeom prst="rect">
            <a:avLst/>
          </a:prstGeom>
        </p:spPr>
      </p:pic>
      <p:pic>
        <p:nvPicPr>
          <p:cNvPr id="5" name="图片 4"/>
          <p:cNvPicPr>
            <a:picLocks noChangeAspect="1"/>
          </p:cNvPicPr>
          <p:nvPr/>
        </p:nvPicPr>
        <p:blipFill>
          <a:blip r:embed="rId3"/>
          <a:stretch>
            <a:fillRect/>
          </a:stretch>
        </p:blipFill>
        <p:spPr>
          <a:xfrm>
            <a:off x="7051422" y="3821169"/>
            <a:ext cx="3193162" cy="2534401"/>
          </a:xfrm>
          <a:prstGeom prst="rect">
            <a:avLst/>
          </a:prstGeom>
        </p:spPr>
      </p:pic>
    </p:spTree>
    <p:extLst>
      <p:ext uri="{BB962C8B-B14F-4D97-AF65-F5344CB8AC3E}">
        <p14:creationId xmlns:p14="http://schemas.microsoft.com/office/powerpoint/2010/main" val="9608940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normAutofit lnSpcReduction="10000"/>
          </a:bodyPr>
          <a:lstStyle/>
          <a:p>
            <a:r>
              <a:rPr lang="zh-CN" altLang="en-US" dirty="0" smtClean="0"/>
              <a:t>分布式训练</a:t>
            </a:r>
            <a:endParaRPr lang="zh-CN" altLang="en-US" dirty="0"/>
          </a:p>
        </p:txBody>
      </p:sp>
      <p:sp>
        <p:nvSpPr>
          <p:cNvPr id="2" name="文本框 1"/>
          <p:cNvSpPr txBox="1"/>
          <p:nvPr/>
        </p:nvSpPr>
        <p:spPr>
          <a:xfrm>
            <a:off x="616017" y="1232034"/>
            <a:ext cx="10799545" cy="4247317"/>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a:t>Horovod</a:t>
            </a:r>
            <a:r>
              <a:rPr lang="zh-CN" altLang="en-US" dirty="0"/>
              <a:t>是</a:t>
            </a:r>
            <a:r>
              <a:rPr lang="en-US" altLang="zh-CN" dirty="0"/>
              <a:t>Uber</a:t>
            </a:r>
            <a:r>
              <a:rPr lang="zh-CN" altLang="en-US" dirty="0"/>
              <a:t>开源</a:t>
            </a:r>
            <a:r>
              <a:rPr lang="zh-CN" altLang="en-US" dirty="0" smtClean="0"/>
              <a:t>的深度学习工具，为实现分布式训练提供帮助。采用的是</a:t>
            </a:r>
            <a:r>
              <a:rPr lang="en-US" altLang="zh-CN" dirty="0" smtClean="0"/>
              <a:t>Ring </a:t>
            </a:r>
            <a:r>
              <a:rPr lang="en-US" altLang="zh-CN" dirty="0" err="1" smtClean="0"/>
              <a:t>allreduce</a:t>
            </a:r>
            <a:r>
              <a:rPr lang="zh-CN" altLang="en-US" dirty="0" smtClean="0"/>
              <a:t>训练同步机制。支持 </a:t>
            </a:r>
            <a:r>
              <a:rPr lang="en-US" altLang="zh-CN" dirty="0" err="1" smtClean="0"/>
              <a:t>Tensorflow</a:t>
            </a:r>
            <a:r>
              <a:rPr lang="zh-CN" altLang="en-US" dirty="0" smtClean="0"/>
              <a:t>，</a:t>
            </a:r>
            <a:r>
              <a:rPr lang="en-US" altLang="zh-CN" dirty="0" err="1" smtClean="0"/>
              <a:t>Keras</a:t>
            </a:r>
            <a:r>
              <a:rPr lang="zh-CN" altLang="en-US" dirty="0" smtClean="0"/>
              <a:t>，</a:t>
            </a:r>
            <a:r>
              <a:rPr lang="en-US" altLang="zh-CN" dirty="0" err="1" smtClean="0"/>
              <a:t>Pytorch</a:t>
            </a:r>
            <a:r>
              <a:rPr lang="zh-CN" altLang="en-US" dirty="0" smtClean="0"/>
              <a:t>， </a:t>
            </a:r>
            <a:r>
              <a:rPr lang="en-US" altLang="zh-CN" dirty="0" err="1" smtClean="0"/>
              <a:t>MXNet</a:t>
            </a:r>
            <a:r>
              <a:rPr lang="zh-CN" altLang="en-US" dirty="0" smtClean="0"/>
              <a:t>。全框架支持，训练速度和可扩展性</a:t>
            </a:r>
            <a:r>
              <a:rPr lang="en-US" altLang="zh-CN" dirty="0"/>
              <a:t>(</a:t>
            </a:r>
            <a:r>
              <a:rPr lang="en-US" altLang="zh-CN" dirty="0" smtClean="0"/>
              <a:t>scalability)</a:t>
            </a:r>
            <a:r>
              <a:rPr lang="zh-CN" altLang="en-US" dirty="0" smtClean="0"/>
              <a:t>是值得推荐它的三大优点。</a:t>
            </a:r>
            <a:endParaRPr lang="en-US" altLang="zh-CN" dirty="0" smtClean="0"/>
          </a:p>
          <a:p>
            <a:endParaRPr lang="en-US" altLang="zh-CN" dirty="0"/>
          </a:p>
          <a:p>
            <a:pPr marL="285750" indent="-285750">
              <a:buFont typeface="Arial" panose="020B0604020202020204" pitchFamily="34" charset="0"/>
              <a:buChar char="•"/>
            </a:pPr>
            <a:r>
              <a:rPr lang="zh-CN" altLang="en-US" dirty="0" smtClean="0"/>
              <a:t>使用说明：</a:t>
            </a:r>
            <a:r>
              <a:rPr lang="en-US" altLang="zh-CN" dirty="0">
                <a:hlinkClick r:id="rId2"/>
              </a:rPr>
              <a:t>http://</a:t>
            </a:r>
            <a:r>
              <a:rPr lang="en-US" altLang="zh-CN" dirty="0" smtClean="0">
                <a:hlinkClick r:id="rId2"/>
              </a:rPr>
              <a:t>git.do.proxima-ai.com/cn.aitrox.ai/grouplung/tree/refractor/lungNoduleDetection</a:t>
            </a:r>
            <a:endParaRPr lang="en-US" altLang="zh-CN" dirty="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zh-CN" altLang="en-US" dirty="0" smtClean="0"/>
              <a:t>代码介绍：</a:t>
            </a:r>
            <a:r>
              <a:rPr lang="en-US" altLang="zh-CN" dirty="0"/>
              <a:t>https://github.com/horovod/horovod/blob/master/docs/pytorch.rst</a:t>
            </a: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smtClean="0"/>
              <a:t>注意点：</a:t>
            </a:r>
            <a:r>
              <a:rPr lang="en-US" altLang="zh-CN" dirty="0"/>
              <a:t> </a:t>
            </a:r>
            <a:r>
              <a:rPr lang="en-US" altLang="zh-CN" i="1" dirty="0"/>
              <a:t> </a:t>
            </a:r>
            <a:r>
              <a:rPr lang="en-US" altLang="zh-CN" i="1" dirty="0" err="1"/>
              <a:t>lr</a:t>
            </a:r>
            <a:r>
              <a:rPr lang="en-US" altLang="zh-CN" i="1" dirty="0"/>
              <a:t> = </a:t>
            </a:r>
            <a:r>
              <a:rPr lang="en-US" altLang="zh-CN" i="1" dirty="0" err="1"/>
              <a:t>base_lr</a:t>
            </a:r>
            <a:r>
              <a:rPr lang="en-US" altLang="zh-CN" i="1" dirty="0"/>
              <a:t> * </a:t>
            </a:r>
            <a:r>
              <a:rPr lang="en-US" altLang="zh-CN" i="1" dirty="0" err="1" smtClean="0"/>
              <a:t>hvd.size</a:t>
            </a:r>
            <a:endParaRPr lang="en-US" altLang="zh-CN" dirty="0"/>
          </a:p>
          <a:p>
            <a:r>
              <a:rPr lang="en-US" altLang="zh-CN" dirty="0"/>
              <a:t> </a:t>
            </a:r>
            <a:r>
              <a:rPr lang="en-US" altLang="zh-CN" dirty="0" smtClean="0"/>
              <a:t>                       </a:t>
            </a:r>
            <a:r>
              <a:rPr lang="en-US" altLang="zh-CN" dirty="0" err="1" smtClean="0"/>
              <a:t>batch_size</a:t>
            </a:r>
            <a:r>
              <a:rPr lang="en-US" altLang="zh-CN" dirty="0" smtClean="0"/>
              <a:t> = </a:t>
            </a:r>
            <a:r>
              <a:rPr lang="en-US" altLang="zh-CN" dirty="0" err="1" smtClean="0"/>
              <a:t>total_batch</a:t>
            </a:r>
            <a:r>
              <a:rPr lang="en-US" altLang="zh-CN" dirty="0" err="1"/>
              <a:t>_</a:t>
            </a:r>
            <a:r>
              <a:rPr lang="en-US" altLang="zh-CN" dirty="0" err="1" smtClean="0"/>
              <a:t>size</a:t>
            </a:r>
            <a:r>
              <a:rPr lang="en-US" altLang="zh-CN" dirty="0" smtClean="0"/>
              <a:t> /</a:t>
            </a:r>
            <a:r>
              <a:rPr lang="en-US" altLang="zh-CN" dirty="0" err="1" smtClean="0"/>
              <a:t>hvd.size</a:t>
            </a:r>
            <a:endParaRPr lang="en-US" altLang="zh-CN" dirty="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en-US" altLang="zh-CN" dirty="0" smtClean="0"/>
              <a:t>Sync </a:t>
            </a:r>
            <a:r>
              <a:rPr lang="en-US" altLang="zh-CN" dirty="0" err="1" smtClean="0"/>
              <a:t>BatchNorm</a:t>
            </a:r>
            <a:endParaRPr lang="en-US" altLang="zh-CN" dirty="0"/>
          </a:p>
          <a:p>
            <a:r>
              <a:rPr lang="en-US" altLang="zh-CN" dirty="0" smtClean="0"/>
              <a:t>      </a:t>
            </a:r>
          </a:p>
          <a:p>
            <a:r>
              <a:rPr lang="en-US" altLang="zh-CN" dirty="0"/>
              <a:t> </a:t>
            </a:r>
            <a:r>
              <a:rPr lang="en-US" altLang="zh-CN" dirty="0" smtClean="0"/>
              <a:t>    </a:t>
            </a:r>
            <a:r>
              <a:rPr lang="en-US" altLang="zh-CN" dirty="0" err="1" smtClean="0"/>
              <a:t>horovod.torch.SyncBatchNorm</a:t>
            </a:r>
            <a:r>
              <a:rPr lang="en-US" altLang="zh-CN" dirty="0" smtClean="0"/>
              <a:t> </a:t>
            </a:r>
            <a:r>
              <a:rPr lang="en-US" altLang="zh-CN" dirty="0"/>
              <a:t>:</a:t>
            </a:r>
            <a:r>
              <a:rPr lang="en-US" altLang="zh-CN" dirty="0" smtClean="0"/>
              <a:t>https</a:t>
            </a:r>
            <a:r>
              <a:rPr lang="en-US" altLang="zh-CN" dirty="0"/>
              <a:t>://horovod.readthedocs.io/en/stable/api.html#module-horovod.torch</a:t>
            </a:r>
          </a:p>
          <a:p>
            <a:pPr marL="285750" indent="-285750">
              <a:buFont typeface="Arial" panose="020B0604020202020204" pitchFamily="34" charset="0"/>
              <a:buChar char="•"/>
            </a:pPr>
            <a:endParaRPr lang="zh-CN" altLang="en-US" dirty="0"/>
          </a:p>
        </p:txBody>
      </p:sp>
    </p:spTree>
    <p:extLst>
      <p:ext uri="{BB962C8B-B14F-4D97-AF65-F5344CB8AC3E}">
        <p14:creationId xmlns:p14="http://schemas.microsoft.com/office/powerpoint/2010/main" val="12240615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normAutofit lnSpcReduction="10000"/>
          </a:bodyPr>
          <a:lstStyle/>
          <a:p>
            <a:r>
              <a:rPr lang="zh-CN" altLang="en-US" dirty="0" smtClean="0"/>
              <a:t>混合精度训练</a:t>
            </a:r>
            <a:endParaRPr lang="zh-CN" altLang="en-US" dirty="0"/>
          </a:p>
        </p:txBody>
      </p:sp>
      <p:sp>
        <p:nvSpPr>
          <p:cNvPr id="3" name="文本框 2"/>
          <p:cNvSpPr txBox="1"/>
          <p:nvPr/>
        </p:nvSpPr>
        <p:spPr>
          <a:xfrm>
            <a:off x="589935" y="1258529"/>
            <a:ext cx="10618839" cy="341632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混合精度训练能减少显存占用</a:t>
            </a:r>
            <a:r>
              <a:rPr lang="en-US" altLang="zh-CN" dirty="0" smtClean="0"/>
              <a:t>(</a:t>
            </a:r>
            <a:r>
              <a:rPr lang="zh-CN" altLang="en-US" dirty="0" smtClean="0"/>
              <a:t>对多卡尤为有效</a:t>
            </a:r>
            <a:r>
              <a:rPr lang="en-US" altLang="zh-CN" dirty="0" smtClean="0"/>
              <a:t>)</a:t>
            </a:r>
            <a:r>
              <a:rPr lang="zh-CN" altLang="en-US" dirty="0" smtClean="0"/>
              <a:t>，加快计算速度，需要</a:t>
            </a:r>
            <a:r>
              <a:rPr lang="en-US" altLang="zh-CN" dirty="0" smtClean="0"/>
              <a:t>tensor core</a:t>
            </a:r>
            <a:r>
              <a:rPr lang="zh-CN" altLang="en-US" dirty="0" smtClean="0"/>
              <a:t>的支持，但是也带来了问题比如数据上下溢出</a:t>
            </a:r>
            <a:r>
              <a:rPr lang="en-US" altLang="zh-CN" dirty="0"/>
              <a:t>(Overflow / Underflow</a:t>
            </a:r>
            <a:r>
              <a:rPr lang="en-US" altLang="zh-CN" dirty="0" smtClean="0"/>
              <a:t>),</a:t>
            </a:r>
            <a:r>
              <a:rPr lang="zh-CN" altLang="en-US" dirty="0" smtClean="0"/>
              <a:t>舍入误差</a:t>
            </a:r>
            <a:r>
              <a:rPr lang="en-US" altLang="zh-CN" dirty="0" smtClean="0"/>
              <a:t>(Rounding Error)</a:t>
            </a:r>
            <a:r>
              <a:rPr lang="zh-CN" altLang="en-US" dirty="0" smtClean="0"/>
              <a:t>，主要的解决方法是混合精度和损失放大。</a:t>
            </a:r>
            <a:endParaRPr lang="en-US" altLang="zh-CN" dirty="0" smtClean="0"/>
          </a:p>
          <a:p>
            <a:r>
              <a:rPr lang="en-US" altLang="zh-CN" dirty="0"/>
              <a:t>      float16 </a:t>
            </a:r>
            <a:r>
              <a:rPr lang="zh-CN" altLang="en-US" dirty="0"/>
              <a:t>最大范围是 </a:t>
            </a:r>
            <a:r>
              <a:rPr lang="en-US" altLang="zh-CN" dirty="0"/>
              <a:t>[-65504 - 66504]</a:t>
            </a:r>
          </a:p>
          <a:p>
            <a:r>
              <a:rPr lang="en-US" altLang="zh-CN" dirty="0" smtClean="0"/>
              <a:t>      float16 </a:t>
            </a:r>
            <a:r>
              <a:rPr lang="zh-CN" altLang="en-US" dirty="0"/>
              <a:t>能表示的精度范围是 </a:t>
            </a:r>
            <a:r>
              <a:rPr lang="en-US" altLang="zh-CN" dirty="0" smtClean="0"/>
              <a:t>2^-24</a:t>
            </a:r>
            <a:r>
              <a:rPr lang="zh-CN" altLang="en-US" dirty="0" smtClean="0"/>
              <a:t>，</a:t>
            </a:r>
            <a:r>
              <a:rPr lang="zh-CN" altLang="en-US" dirty="0"/>
              <a:t>超过这个数值的数字会被直接置</a:t>
            </a:r>
            <a:r>
              <a:rPr lang="en-US" altLang="zh-CN" dirty="0" smtClean="0"/>
              <a:t>0</a:t>
            </a:r>
            <a:r>
              <a:rPr lang="zh-CN" altLang="en-US" dirty="0" smtClean="0"/>
              <a:t>。</a:t>
            </a:r>
            <a:endParaRPr lang="en-US" altLang="zh-CN" dirty="0" smtClean="0"/>
          </a:p>
          <a:p>
            <a:r>
              <a:rPr lang="en-US" altLang="zh-CN" dirty="0"/>
              <a:t> </a:t>
            </a:r>
            <a:r>
              <a:rPr lang="en-US" altLang="zh-CN" dirty="0" smtClean="0"/>
              <a:t>     </a:t>
            </a:r>
            <a:r>
              <a:rPr lang="zh-CN" altLang="en-US" dirty="0" smtClean="0"/>
              <a:t>详细介绍：</a:t>
            </a:r>
            <a:r>
              <a:rPr lang="en-US" altLang="zh-CN" dirty="0" smtClean="0">
                <a:hlinkClick r:id="rId2"/>
              </a:rPr>
              <a:t>https</a:t>
            </a:r>
            <a:r>
              <a:rPr lang="en-US" altLang="zh-CN" dirty="0">
                <a:hlinkClick r:id="rId2"/>
              </a:rPr>
              <a:t>://</a:t>
            </a:r>
            <a:r>
              <a:rPr lang="en-US" altLang="zh-CN" dirty="0" smtClean="0">
                <a:hlinkClick r:id="rId2"/>
              </a:rPr>
              <a:t>zhuanlan.zhihu.com/p/103685761</a:t>
            </a:r>
            <a:endParaRPr lang="en-US" altLang="zh-CN" dirty="0" smtClean="0"/>
          </a:p>
          <a:p>
            <a:endParaRPr lang="en-US" altLang="zh-CN" dirty="0"/>
          </a:p>
          <a:p>
            <a:pPr marL="285750" indent="-285750">
              <a:buFont typeface="Arial" panose="020B0604020202020204" pitchFamily="34" charset="0"/>
              <a:buChar char="•"/>
            </a:pPr>
            <a:r>
              <a:rPr lang="en-US" altLang="zh-CN" dirty="0" err="1" smtClean="0"/>
              <a:t>Nvidia</a:t>
            </a:r>
            <a:r>
              <a:rPr lang="en-US" altLang="zh-CN" dirty="0" smtClean="0"/>
              <a:t> apex </a:t>
            </a:r>
            <a:r>
              <a:rPr lang="zh-CN" altLang="en-US" dirty="0" smtClean="0"/>
              <a:t>是一个为</a:t>
            </a:r>
            <a:r>
              <a:rPr lang="en-US" altLang="zh-CN" dirty="0" err="1" smtClean="0"/>
              <a:t>pytorch</a:t>
            </a:r>
            <a:r>
              <a:rPr lang="zh-CN" altLang="en-US" dirty="0" smtClean="0"/>
              <a:t>提供混合精度训练支持的插件，通过调用</a:t>
            </a:r>
            <a:r>
              <a:rPr lang="en-US" altLang="zh-CN" dirty="0" err="1" smtClean="0"/>
              <a:t>apex.amp</a:t>
            </a:r>
            <a:r>
              <a:rPr lang="zh-CN" altLang="en-US" dirty="0" smtClean="0"/>
              <a:t>实现。</a:t>
            </a:r>
            <a:endParaRPr lang="en-US" altLang="zh-CN" dirty="0"/>
          </a:p>
          <a:p>
            <a:pPr marL="285750" indent="-285750">
              <a:buFont typeface="Arial" panose="020B0604020202020204" pitchFamily="34" charset="0"/>
              <a:buChar char="•"/>
            </a:pPr>
            <a:r>
              <a:rPr lang="zh-CN" altLang="en-US" dirty="0" smtClean="0"/>
              <a:t>代码实现：</a:t>
            </a:r>
            <a:r>
              <a:rPr lang="en-US" altLang="zh-CN" dirty="0"/>
              <a:t> https://github.com/NVIDIA/apex</a:t>
            </a:r>
            <a:endParaRPr lang="en-US" altLang="zh-CN" dirty="0" smtClean="0"/>
          </a:p>
          <a:p>
            <a:pPr marL="285750" indent="-285750">
              <a:buFont typeface="Arial" panose="020B0604020202020204" pitchFamily="34" charset="0"/>
              <a:buChar char="•"/>
            </a:pPr>
            <a:r>
              <a:rPr lang="en-US" altLang="zh-CN" dirty="0" smtClean="0"/>
              <a:t>FP32</a:t>
            </a:r>
            <a:r>
              <a:rPr lang="zh-CN" altLang="en-US" dirty="0" smtClean="0"/>
              <a:t>函数注册：</a:t>
            </a:r>
            <a:r>
              <a:rPr lang="en-US" altLang="zh-CN" dirty="0"/>
              <a:t> </a:t>
            </a:r>
            <a:r>
              <a:rPr lang="en-US" altLang="zh-CN" dirty="0" err="1"/>
              <a:t>amp.register_float_function</a:t>
            </a:r>
            <a:r>
              <a:rPr lang="en-US" altLang="zh-CN" dirty="0"/>
              <a:t>(torch, 'sigmoid</a:t>
            </a:r>
            <a:r>
              <a:rPr lang="en-US" altLang="zh-CN" dirty="0" smtClean="0"/>
              <a:t>')</a:t>
            </a:r>
          </a:p>
          <a:p>
            <a:pPr marL="285750" indent="-285750">
              <a:buFont typeface="Arial" panose="020B0604020202020204" pitchFamily="34" charset="0"/>
              <a:buChar char="•"/>
            </a:pPr>
            <a:r>
              <a:rPr lang="zh-CN" altLang="en-US" dirty="0" smtClean="0"/>
              <a:t>函数与</a:t>
            </a:r>
            <a:r>
              <a:rPr lang="en-US" altLang="zh-CN" dirty="0" err="1" smtClean="0"/>
              <a:t>horovod</a:t>
            </a:r>
            <a:r>
              <a:rPr lang="zh-CN" altLang="en-US" dirty="0" smtClean="0"/>
              <a:t>一起使用</a:t>
            </a:r>
            <a:endParaRPr lang="en-US" altLang="zh-CN" dirty="0" smtClean="0"/>
          </a:p>
          <a:p>
            <a:pPr marL="285750" indent="-285750">
              <a:buFont typeface="Arial" panose="020B0604020202020204" pitchFamily="34" charset="0"/>
              <a:buChar char="•"/>
            </a:pPr>
            <a:r>
              <a:rPr lang="en-US" altLang="zh-CN" dirty="0" smtClean="0"/>
              <a:t>FP16 Infer </a:t>
            </a:r>
          </a:p>
        </p:txBody>
      </p:sp>
      <p:pic>
        <p:nvPicPr>
          <p:cNvPr id="5" name="图片 4"/>
          <p:cNvPicPr>
            <a:picLocks noChangeAspect="1"/>
          </p:cNvPicPr>
          <p:nvPr/>
        </p:nvPicPr>
        <p:blipFill>
          <a:blip r:embed="rId3"/>
          <a:stretch>
            <a:fillRect/>
          </a:stretch>
        </p:blipFill>
        <p:spPr>
          <a:xfrm>
            <a:off x="718280" y="4674849"/>
            <a:ext cx="5445454" cy="1875946"/>
          </a:xfrm>
          <a:prstGeom prst="rect">
            <a:avLst/>
          </a:prstGeom>
        </p:spPr>
      </p:pic>
      <p:pic>
        <p:nvPicPr>
          <p:cNvPr id="6" name="图片 5"/>
          <p:cNvPicPr>
            <a:picLocks noChangeAspect="1"/>
          </p:cNvPicPr>
          <p:nvPr/>
        </p:nvPicPr>
        <p:blipFill>
          <a:blip r:embed="rId4"/>
          <a:stretch>
            <a:fillRect/>
          </a:stretch>
        </p:blipFill>
        <p:spPr>
          <a:xfrm>
            <a:off x="6292079" y="5336309"/>
            <a:ext cx="5135959" cy="1214486"/>
          </a:xfrm>
          <a:prstGeom prst="rect">
            <a:avLst/>
          </a:prstGeom>
        </p:spPr>
      </p:pic>
    </p:spTree>
    <p:extLst>
      <p:ext uri="{BB962C8B-B14F-4D97-AF65-F5344CB8AC3E}">
        <p14:creationId xmlns:p14="http://schemas.microsoft.com/office/powerpoint/2010/main" val="2846340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TotalTime>
  <Words>788</Words>
  <Application>Microsoft Office PowerPoint</Application>
  <PresentationFormat>宽屏</PresentationFormat>
  <Paragraphs>77</Paragraphs>
  <Slides>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Microsoft YaHei Light</vt:lpstr>
      <vt:lpstr>宋体</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gupengchen@gmail.com</dc:creator>
  <cp:lastModifiedBy>gupengchen@gmail.com</cp:lastModifiedBy>
  <cp:revision>51</cp:revision>
  <dcterms:created xsi:type="dcterms:W3CDTF">2020-08-27T01:57:04Z</dcterms:created>
  <dcterms:modified xsi:type="dcterms:W3CDTF">2020-08-28T07:36:05Z</dcterms:modified>
</cp:coreProperties>
</file>