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TT Fors" charset="1" panose="020B0003030001020000"/>
      <p:regular r:id="rId11"/>
    </p:embeddedFont>
    <p:embeddedFont>
      <p:font typeface="TT Fors Bold" charset="1" panose="020B0003030001020000"/>
      <p:regular r:id="rId12"/>
    </p:embeddedFont>
    <p:embeddedFont>
      <p:font typeface="TT Fors Italics" charset="1" panose="020B0003030001020000"/>
      <p:regular r:id="rId13"/>
    </p:embeddedFont>
    <p:embeddedFont>
      <p:font typeface="TT Fors Bold Italics" charset="1" panose="020B0003030001020000"/>
      <p:regular r:id="rId14"/>
    </p:embeddedFont>
    <p:embeddedFont>
      <p:font typeface="TT Norms" charset="1" panose="02000503030000020003"/>
      <p:regular r:id="rId15"/>
    </p:embeddedFont>
    <p:embeddedFont>
      <p:font typeface="TT Norms Bold" charset="1" panose="02000803030000020004"/>
      <p:regular r:id="rId16"/>
    </p:embeddedFont>
    <p:embeddedFont>
      <p:font typeface="TT Norms Italics" charset="1" panose="02000503030000090003"/>
      <p:regular r:id="rId17"/>
    </p:embeddedFont>
    <p:embeddedFont>
      <p:font typeface="TT Norms Bold Italics" charset="1" panose="02000803020000090004"/>
      <p:regular r:id="rId18"/>
    </p:embeddedFont>
    <p:embeddedFont>
      <p:font typeface="TT Norms Light" charset="1" panose="02000503020000020003"/>
      <p:regular r:id="rId19"/>
    </p:embeddedFont>
    <p:embeddedFont>
      <p:font typeface="TT Norms Light Italics" charset="1" panose="02000503020000090003"/>
      <p:regular r:id="rId20"/>
    </p:embeddedFont>
    <p:embeddedFont>
      <p:font typeface="TT Norms Ultra-Bold" charset="1" panose="02000503040000020004"/>
      <p:regular r:id="rId21"/>
    </p:embeddedFont>
    <p:embeddedFont>
      <p:font typeface="TT Norms Ultra-Bold Italics" charset="1" panose="02000503020000090004"/>
      <p:regular r:id="rId22"/>
    </p:embeddedFont>
    <p:embeddedFont>
      <p:font typeface="TT Norms Heavy" charset="1" panose="02000503050000020004"/>
      <p:regular r:id="rId23"/>
    </p:embeddedFont>
    <p:embeddedFont>
      <p:font typeface="TT Norms Heavy Italics" charset="1" panose="0200050302000009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7348" y="380136"/>
            <a:ext cx="6268948" cy="3526283"/>
          </a:xfrm>
          <a:custGeom>
            <a:avLst/>
            <a:gdLst/>
            <a:ahLst/>
            <a:cxnLst/>
            <a:rect r="r" b="b" t="t" l="l"/>
            <a:pathLst>
              <a:path h="3526283" w="6268948">
                <a:moveTo>
                  <a:pt x="0" y="0"/>
                </a:moveTo>
                <a:lnTo>
                  <a:pt x="6268948" y="0"/>
                </a:lnTo>
                <a:lnTo>
                  <a:pt x="6268948" y="3526283"/>
                </a:lnTo>
                <a:lnTo>
                  <a:pt x="0" y="3526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3926" y="5143500"/>
            <a:ext cx="6533453" cy="4451999"/>
          </a:xfrm>
          <a:custGeom>
            <a:avLst/>
            <a:gdLst/>
            <a:ahLst/>
            <a:cxnLst/>
            <a:rect r="r" b="b" t="t" l="l"/>
            <a:pathLst>
              <a:path h="4451999" w="6533453">
                <a:moveTo>
                  <a:pt x="0" y="0"/>
                </a:moveTo>
                <a:lnTo>
                  <a:pt x="6533452" y="0"/>
                </a:lnTo>
                <a:lnTo>
                  <a:pt x="6533452" y="4451999"/>
                </a:lnTo>
                <a:lnTo>
                  <a:pt x="0" y="4451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2635" y="2978307"/>
            <a:ext cx="15595366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Prototypes En </a:t>
            </a:r>
          </a:p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JavaScript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2876" y="1346347"/>
            <a:ext cx="6274885" cy="144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99"/>
              </a:lnSpc>
            </a:pPr>
            <a:r>
              <a:rPr lang="en-US" sz="8499">
                <a:solidFill>
                  <a:srgbClr val="CB6CE6"/>
                </a:solidFill>
                <a:latin typeface="TT Fors Bold"/>
              </a:rPr>
              <a:t>WELCOME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61337" y="5920749"/>
            <a:ext cx="9297963" cy="161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rocchi"/>
              </a:rPr>
              <a:t>Laura Itzel Caycedo Jota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rocchi"/>
              </a:rPr>
              <a:t>Aura Marcela Arbelaez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Trocchi"/>
              </a:rPr>
              <a:t>Santiago Leonardo Hernandez Beltran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175454"/>
            <a:ext cx="8167978" cy="4171503"/>
          </a:xfrm>
          <a:custGeom>
            <a:avLst/>
            <a:gdLst/>
            <a:ahLst/>
            <a:cxnLst/>
            <a:rect r="r" b="b" t="t" l="l"/>
            <a:pathLst>
              <a:path h="4171503" w="8167978">
                <a:moveTo>
                  <a:pt x="0" y="0"/>
                </a:moveTo>
                <a:lnTo>
                  <a:pt x="8167978" y="0"/>
                </a:lnTo>
                <a:lnTo>
                  <a:pt x="8167978" y="4171502"/>
                </a:lnTo>
                <a:lnTo>
                  <a:pt x="0" y="4171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10497" y="2992272"/>
            <a:ext cx="8848803" cy="358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545454"/>
                </a:solidFill>
                <a:latin typeface="TT Fors Bold"/>
              </a:rPr>
              <a:t>Los prototipos en JavaScript permiten la reutilización de propiedades y métodos entre objetos, lo que facilita la implementación de la herencia y la creación de relaciones entre distintos objetos en la programación JavaScript.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37215" y="845129"/>
            <a:ext cx="15595366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Introduccion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740" y="545460"/>
            <a:ext cx="7244584" cy="4002000"/>
          </a:xfrm>
          <a:custGeom>
            <a:avLst/>
            <a:gdLst/>
            <a:ahLst/>
            <a:cxnLst/>
            <a:rect r="r" b="b" t="t" l="l"/>
            <a:pathLst>
              <a:path h="4002000" w="7244584">
                <a:moveTo>
                  <a:pt x="0" y="0"/>
                </a:moveTo>
                <a:lnTo>
                  <a:pt x="7244583" y="0"/>
                </a:lnTo>
                <a:lnTo>
                  <a:pt x="7244583" y="4001999"/>
                </a:lnTo>
                <a:lnTo>
                  <a:pt x="0" y="400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740" y="7026671"/>
            <a:ext cx="7421733" cy="1499340"/>
          </a:xfrm>
          <a:custGeom>
            <a:avLst/>
            <a:gdLst/>
            <a:ahLst/>
            <a:cxnLst/>
            <a:rect r="r" b="b" t="t" l="l"/>
            <a:pathLst>
              <a:path h="1499340" w="7421733">
                <a:moveTo>
                  <a:pt x="0" y="0"/>
                </a:moveTo>
                <a:lnTo>
                  <a:pt x="7421732" y="0"/>
                </a:lnTo>
                <a:lnTo>
                  <a:pt x="7421732" y="1499340"/>
                </a:lnTo>
                <a:lnTo>
                  <a:pt x="0" y="1499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0458" y="735960"/>
            <a:ext cx="15595366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Prototype Object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10497" y="2310676"/>
            <a:ext cx="8848803" cy="598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545454"/>
                </a:solidFill>
                <a:latin typeface="TT Fors Bold"/>
              </a:rPr>
              <a:t>El prototipo Object en JavaScript es la base de todos los objetos en el lenguaje. Todos los objetos heredan propiedades y métodos de este prototipo, lo que significa que cualquier objeto en JavaScript automáticamente tiene acceso a estas propiedades y métodos. Algunos métodos comunes incluyen toString(), hasOwnProperty(), y valueOf().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1169" y="5217153"/>
            <a:ext cx="6479725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Ejemplo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795" y="4469535"/>
            <a:ext cx="7373178" cy="4788765"/>
          </a:xfrm>
          <a:custGeom>
            <a:avLst/>
            <a:gdLst/>
            <a:ahLst/>
            <a:cxnLst/>
            <a:rect r="r" b="b" t="t" l="l"/>
            <a:pathLst>
              <a:path h="4788765" w="7373178">
                <a:moveTo>
                  <a:pt x="0" y="0"/>
                </a:moveTo>
                <a:lnTo>
                  <a:pt x="7373178" y="0"/>
                </a:lnTo>
                <a:lnTo>
                  <a:pt x="7373178" y="4788765"/>
                </a:lnTo>
                <a:lnTo>
                  <a:pt x="0" y="4788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3934" y="790545"/>
            <a:ext cx="15595366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Herencia Con Prototipos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27973" y="1919804"/>
            <a:ext cx="10602493" cy="639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7"/>
              </a:lnSpc>
            </a:pPr>
          </a:p>
          <a:p>
            <a:pPr algn="ctr">
              <a:lnSpc>
                <a:spcPts val="3907"/>
              </a:lnSpc>
              <a:spcBef>
                <a:spcPct val="0"/>
              </a:spcBef>
            </a:pPr>
            <a:r>
              <a:rPr lang="en-US" sz="2791">
                <a:solidFill>
                  <a:srgbClr val="545454"/>
                </a:solidFill>
                <a:latin typeface="TT Fors Bold"/>
              </a:rPr>
              <a:t>La herencia con prototipos en JavaScript permite a los objetos compartir propiedades y métodos a través de un enlace interno llamado "prototipo". Cuando un objeto no tiene una propiedad o método definido, JavaScript busca en su prototipo y en la cadena de prototipos hasta encontrar la definición adecuada. A diferencia de la herencia basada en clases en otros lenguajes, JavaScript utiliza un sistema de prototipos dinámico. Para implementarla, se puede definir un objeto como prototipo y luego crear nuevos objetos que hereden sus propiedades y métodos utilizando la propiedad prototype de una función constructora o el método Object.create().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702" y="2725290"/>
            <a:ext cx="5087815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Ejemplo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878" y="5980370"/>
            <a:ext cx="8276341" cy="3891632"/>
          </a:xfrm>
          <a:custGeom>
            <a:avLst/>
            <a:gdLst/>
            <a:ahLst/>
            <a:cxnLst/>
            <a:rect r="r" b="b" t="t" l="l"/>
            <a:pathLst>
              <a:path h="3891632" w="8276341">
                <a:moveTo>
                  <a:pt x="0" y="0"/>
                </a:moveTo>
                <a:lnTo>
                  <a:pt x="8276340" y="0"/>
                </a:lnTo>
                <a:lnTo>
                  <a:pt x="8276340" y="3891632"/>
                </a:lnTo>
                <a:lnTo>
                  <a:pt x="0" y="3891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2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307755"/>
            <a:ext cx="9949511" cy="2950545"/>
          </a:xfrm>
          <a:custGeom>
            <a:avLst/>
            <a:gdLst/>
            <a:ahLst/>
            <a:cxnLst/>
            <a:rect r="r" b="b" t="t" l="l"/>
            <a:pathLst>
              <a:path h="2950545" w="9949511">
                <a:moveTo>
                  <a:pt x="0" y="0"/>
                </a:moveTo>
                <a:lnTo>
                  <a:pt x="9949511" y="0"/>
                </a:lnTo>
                <a:lnTo>
                  <a:pt x="9949511" y="2950545"/>
                </a:lnTo>
                <a:lnTo>
                  <a:pt x="0" y="2950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46427" y="9420225"/>
            <a:ext cx="431287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TT Fors Bold"/>
              </a:rPr>
              <a:t>'Notch' Product Mockups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6878" y="409599"/>
            <a:ext cx="6375928" cy="134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Funciones Constructoras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30053" y="738559"/>
            <a:ext cx="3291894" cy="68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Prototipos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695426"/>
            <a:ext cx="6922921" cy="2806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545454"/>
                </a:solidFill>
                <a:latin typeface="TT Fors Bold"/>
              </a:rPr>
              <a:t>Son funciones especiales diseñadas para ser utilizadas con el operador new para crear objetos. Cuando una función se invoca con new, crea un nuevo objeto y lo inicializa utilizando el contexto de this.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00031" y="1366466"/>
            <a:ext cx="8696923" cy="374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  <a:spcBef>
                <a:spcPct val="0"/>
              </a:spcBef>
            </a:pPr>
            <a:r>
              <a:rPr lang="en-US" sz="2659">
                <a:solidFill>
                  <a:srgbClr val="545454"/>
                </a:solidFill>
                <a:latin typeface="TT Fors Bold"/>
              </a:rPr>
              <a:t>En JavaScript, cada objeto tiene una referencia interna a otro objeto llamado "prototipo". Los prototipos actúan como modelos para los objetos, y cuando se busca una propiedad o método en un objeto y no se encuentra, JavaScript busca en su prototipo y en la cadena de prototipos. Esto permite la herencia de propiedades y métodos entre objetos.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3496" y="4986261"/>
            <a:ext cx="6375928" cy="68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Ejemplo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32275" y="2246457"/>
            <a:ext cx="3631947" cy="363194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6E9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32275" y="3484556"/>
            <a:ext cx="3631947" cy="1002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Trocchi"/>
              </a:rPr>
              <a:t>Ventajas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5741494" y="1329164"/>
            <a:ext cx="2806755" cy="9172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1467075" y="710064"/>
            <a:ext cx="4274418" cy="134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Reutilizacion </a:t>
            </a:r>
          </a:p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de codigo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08284"/>
            <a:ext cx="4289538" cy="231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sz="2629">
                <a:solidFill>
                  <a:srgbClr val="545454"/>
                </a:solidFill>
                <a:latin typeface="TT Fors Bold"/>
              </a:rPr>
              <a:t>Los prototipos permiten compartir propiedades y métodos entre múltiples objetos, lo que facilita la reutilización de código.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0364222" y="1835904"/>
            <a:ext cx="2875767" cy="22265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3239989" y="1545763"/>
            <a:ext cx="4274418" cy="68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Eficiencia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74001" y="2419302"/>
            <a:ext cx="4806395" cy="357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0"/>
              </a:lnSpc>
              <a:spcBef>
                <a:spcPct val="0"/>
              </a:spcBef>
            </a:pPr>
            <a:r>
              <a:rPr lang="en-US" sz="2529">
                <a:solidFill>
                  <a:srgbClr val="545454"/>
                </a:solidFill>
                <a:latin typeface="TT Fors Bold"/>
              </a:rPr>
              <a:t> Al compartir propiedades y métodos a través de prototipos, se evita la duplicación de código. Esto resulta en un uso más eficiente de la memoria y un código más compacto y fácil de mantener.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9459" y="5391013"/>
            <a:ext cx="4274418" cy="68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Flexibilidad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5263878" y="4062431"/>
            <a:ext cx="1468398" cy="16187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935099" y="6232315"/>
            <a:ext cx="4806395" cy="353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229">
                <a:solidFill>
                  <a:srgbClr val="545454"/>
                </a:solidFill>
                <a:latin typeface="TT Fors Bold"/>
              </a:rPr>
              <a:t>: Los prototipos en JavaScript proporcionan un sistema de herencia dinámico y flexible. Los objetos pueden heredar propiedades y métodos de múltiples prototipos, lo que permite una mayor flexibilidad en el diseño de objetos y la organización del código.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43236" y="6180845"/>
            <a:ext cx="4274418" cy="68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  <a:r>
              <a:rPr lang="en-US" sz="5193" spc="-259">
                <a:solidFill>
                  <a:srgbClr val="000000"/>
                </a:solidFill>
                <a:latin typeface="TT Norms Bold"/>
              </a:rPr>
              <a:t>Flexibilidad</a:t>
            </a:r>
          </a:p>
        </p:txBody>
      </p:sp>
      <p:sp>
        <p:nvSpPr>
          <p:cNvPr name="AutoShape 16" id="16"/>
          <p:cNvSpPr/>
          <p:nvPr/>
        </p:nvSpPr>
        <p:spPr>
          <a:xfrm>
            <a:off x="8548249" y="5878404"/>
            <a:ext cx="3194987" cy="5925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1211259" y="6808752"/>
            <a:ext cx="6048041" cy="402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0"/>
              </a:lnSpc>
              <a:spcBef>
                <a:spcPct val="0"/>
              </a:spcBef>
            </a:pPr>
            <a:r>
              <a:rPr lang="en-US" sz="2529">
                <a:solidFill>
                  <a:srgbClr val="545454"/>
                </a:solidFill>
                <a:latin typeface="TT Fors Bold"/>
              </a:rPr>
              <a:t> Los prototipos pueden ser extendidos en cualquier momento durante la ejecución del programa. Esto significa que es posible agregar nuevas propiedades y métodos a los prototipos existentes, lo que facilita la adaptación y evolución del código a medida que los requisitos del proyecto cambian.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2422"/>
            <a:ext cx="15595366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000000"/>
                </a:solidFill>
                <a:latin typeface="TT Norms Bold"/>
              </a:rPr>
              <a:t>Conclusiones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80184" y="2383774"/>
            <a:ext cx="10602493" cy="639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7"/>
              </a:lnSpc>
            </a:pPr>
            <a:r>
              <a:rPr lang="en-US" sz="2791">
                <a:solidFill>
                  <a:srgbClr val="545454"/>
                </a:solidFill>
                <a:latin typeface="TT Fors Bold"/>
              </a:rPr>
              <a:t>los prototipos en JavaScript son fundamentales para el desarrollo de aplicaciones robustas y mantenibles. Su capacidad para facilitar la herencia y la reutilización eficiente de código es invaluable en el mundo del desarrollo web y de aplicaciones.</a:t>
            </a:r>
          </a:p>
          <a:p>
            <a:pPr algn="ctr">
              <a:lnSpc>
                <a:spcPts val="3907"/>
              </a:lnSpc>
            </a:pPr>
            <a:r>
              <a:rPr lang="en-US" sz="2791">
                <a:solidFill>
                  <a:srgbClr val="545454"/>
                </a:solidFill>
                <a:latin typeface="TT Fors Bold"/>
              </a:rPr>
              <a:t>Al comprender y dominar los prototipos, los desarrolladores pueden aprovechar al máximo el potencial de JavaScript, creando código más limpio, modular y fácil de mantener. Esto no solo mejora la productividad del desarrollo, sino que también contribuye a la creación de aplicaciones más escalables y flexibles.</a:t>
            </a:r>
          </a:p>
          <a:p>
            <a:pPr algn="ctr">
              <a:lnSpc>
                <a:spcPts val="39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DAF7IogZ5UE</dc:identifier>
  <dcterms:modified xsi:type="dcterms:W3CDTF">2011-08-01T06:04:30Z</dcterms:modified>
  <cp:revision>1</cp:revision>
  <dc:title>Shawn Garia</dc:title>
</cp:coreProperties>
</file>