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86" r:id="rId3"/>
    <p:sldId id="287" r:id="rId4"/>
    <p:sldId id="288" r:id="rId5"/>
    <p:sldId id="258" r:id="rId6"/>
    <p:sldId id="259" r:id="rId7"/>
    <p:sldId id="262" r:id="rId8"/>
    <p:sldId id="289" r:id="rId9"/>
    <p:sldId id="280" r:id="rId10"/>
    <p:sldId id="281" r:id="rId11"/>
    <p:sldId id="282" r:id="rId12"/>
    <p:sldId id="294" r:id="rId13"/>
    <p:sldId id="273" r:id="rId14"/>
    <p:sldId id="292" r:id="rId15"/>
    <p:sldId id="291" r:id="rId16"/>
    <p:sldId id="298" r:id="rId17"/>
    <p:sldId id="274" r:id="rId18"/>
    <p:sldId id="276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3102C7-7CDB-4CBE-9C1A-FC21761CF609}">
  <a:tblStyle styleId="{963102C7-7CDB-4CBE-9C1A-FC21761CF60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693569553805775"/>
          <c:y val="0.2603190489039337"/>
          <c:w val="0.42390660542432196"/>
          <c:h val="0.633879036148518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used on average workday for emplyed persons ages 25-54 with chilren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73-49BF-9199-B3B438D210A8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3-49BF-9199-B3B438D210A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73-49BF-9199-B3B438D210A8}"/>
              </c:ext>
            </c:extLst>
          </c:dPt>
          <c:dPt>
            <c:idx val="3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C73-49BF-9199-B3B438D210A8}"/>
              </c:ext>
            </c:extLst>
          </c:dPt>
          <c:dPt>
            <c:idx val="4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C73-49BF-9199-B3B438D210A8}"/>
              </c:ext>
            </c:extLst>
          </c:dPt>
          <c:dLbls>
            <c:dLbl>
              <c:idx val="4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8C73-49BF-9199-B3B438D210A8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Leisure</c:v>
                </c:pt>
                <c:pt idx="1">
                  <c:v>Home Life</c:v>
                </c:pt>
                <c:pt idx="2">
                  <c:v>Work</c:v>
                </c:pt>
                <c:pt idx="3">
                  <c:v>Personal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9</c:v>
                </c:pt>
                <c:pt idx="2">
                  <c:v>37</c:v>
                </c:pt>
                <c:pt idx="3">
                  <c:v>36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C73-49BF-9199-B3B438D21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3-5 slides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toon.com/online-presentation/e58Upq1htiv/?mode=movie#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BucketListers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3449350"/>
            <a:ext cx="85767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Miranda Schmidt, Zara de Matran, Laura Meckley, Corrina Teague, Meta LeCompte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65325" y="2752875"/>
            <a:ext cx="3873000" cy="9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</a:t>
            </a:r>
            <a:r>
              <a:rPr lang="en" dirty="0"/>
              <a:t> </a:t>
            </a: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Bucketlisters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535" y="733724"/>
            <a:ext cx="2085975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Market-Upper middle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n-US" sz="2000" dirty="0"/>
              <a:t>Upper middle class: 19.5%</a:t>
            </a:r>
          </a:p>
          <a:p>
            <a:r>
              <a:rPr lang="en-US" sz="2000" dirty="0"/>
              <a:t>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000" y="4629275"/>
            <a:ext cx="339603" cy="404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511" y="1608162"/>
            <a:ext cx="4886092" cy="29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4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Market-App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n-US" sz="2000" dirty="0"/>
              <a:t>App usage: 13%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000" y="4629275"/>
            <a:ext cx="339603" cy="4047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569" y="1608162"/>
            <a:ext cx="4886092" cy="29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3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Target Market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dirty="0"/>
              <a:t>1,892,885</a:t>
            </a:r>
          </a:p>
          <a:p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000" y="4629275"/>
            <a:ext cx="339603" cy="4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8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Competitors 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Blip>
                <a:blip r:embed="rId3"/>
              </a:buBlip>
            </a:pPr>
            <a:r>
              <a:rPr lang="en" sz="2000" dirty="0"/>
              <a:t>iWish</a:t>
            </a:r>
          </a:p>
          <a:p>
            <a:pPr marL="514350" lvl="0" indent="-285750" rtl="0">
              <a:spcBef>
                <a:spcPts val="0"/>
              </a:spcBef>
              <a:buBlip>
                <a:blip r:embed="rId3"/>
              </a:buBlip>
            </a:pPr>
            <a:r>
              <a:rPr lang="en" sz="2000" dirty="0"/>
              <a:t>Soon</a:t>
            </a:r>
          </a:p>
          <a:p>
            <a:pPr marL="514350" lvl="0" indent="-285750" rtl="0">
              <a:spcBef>
                <a:spcPts val="0"/>
              </a:spcBef>
              <a:buBlip>
                <a:blip r:embed="rId3"/>
              </a:buBlip>
            </a:pPr>
            <a:r>
              <a:rPr lang="en" sz="2000" dirty="0"/>
              <a:t>BUCKiTDREAM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000" y="4629275"/>
            <a:ext cx="339603" cy="4047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035" y="445647"/>
            <a:ext cx="1635075" cy="1635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9475" y="1378992"/>
            <a:ext cx="2222222" cy="22222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3446" y="2655020"/>
            <a:ext cx="1974255" cy="19742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BucketListers</a:t>
            </a:r>
            <a:r>
              <a:rPr lang="en-US" dirty="0"/>
              <a:t> vs. The Competitors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000" y="4629275"/>
            <a:ext cx="339603" cy="404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69" y="1823818"/>
            <a:ext cx="6592900" cy="34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6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Strategy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BucketListers</a:t>
            </a:r>
            <a:r>
              <a:rPr lang="en-US" sz="2400" dirty="0"/>
              <a:t> will be marketed by two primary strategies:</a:t>
            </a:r>
          </a:p>
          <a:p>
            <a:r>
              <a:rPr lang="en-US" sz="2400" dirty="0"/>
              <a:t>Word of Mouth</a:t>
            </a:r>
          </a:p>
          <a:p>
            <a:r>
              <a:rPr lang="en-US" sz="2400" dirty="0"/>
              <a:t>Online Advertising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000" y="4629275"/>
            <a:ext cx="339603" cy="4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02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on Trustworthiness of Advertisements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384" t="39425" r="28205" b="19986"/>
          <a:stretch/>
        </p:blipFill>
        <p:spPr>
          <a:xfrm>
            <a:off x="1921742" y="1902720"/>
            <a:ext cx="5545016" cy="2726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000" y="4629275"/>
            <a:ext cx="339603" cy="4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Revenue Model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" sz="2000" dirty="0"/>
              <a:t>Targeted advertising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" sz="2000" dirty="0"/>
              <a:t>Travel and discount companies (Expedia, GroupOn)</a:t>
            </a:r>
          </a:p>
          <a:p>
            <a:pPr marL="514350" lvl="0" indent="-285750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" sz="2000" dirty="0"/>
              <a:t>Ads based on bucket list items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329" y="222298"/>
            <a:ext cx="3443274" cy="2568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4000" y="4629275"/>
            <a:ext cx="339603" cy="4047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2516" y="2619300"/>
            <a:ext cx="4388592" cy="20099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4439099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 b="1" dirty="0"/>
              <a:t>Questions?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3000" b="1" dirty="0"/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 b="1" dirty="0"/>
              <a:t>Thank you!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/>
              <a:t>-</a:t>
            </a:r>
            <a:r>
              <a:rPr lang="en" sz="2400" dirty="0"/>
              <a:t>Team  Bucketlisters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258" y="910823"/>
            <a:ext cx="2723368" cy="32456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000" y="4629275"/>
            <a:ext cx="339603" cy="4047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184" y="234462"/>
            <a:ext cx="2620584" cy="4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7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37" y="856448"/>
            <a:ext cx="6666224" cy="4012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000" y="4629275"/>
            <a:ext cx="339603" cy="4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9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38" y="886024"/>
            <a:ext cx="6573421" cy="3956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000" y="4629275"/>
            <a:ext cx="339603" cy="4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1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Opportunity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800"/>
              </a:spcBef>
              <a:spcAft>
                <a:spcPts val="0"/>
              </a:spcAft>
              <a:buBlip>
                <a:blip r:embed="rId3"/>
              </a:buBlip>
            </a:pPr>
            <a:r>
              <a:rPr lang="en-US" sz="20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Arial"/>
              </a:rPr>
              <a:t>P</a:t>
            </a:r>
            <a:r>
              <a:rPr lang="en" sz="20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Arial"/>
              </a:rPr>
              <a:t>eople should spend time in more memorable way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5071481" y="4552231"/>
          <a:ext cx="3285800" cy="428214"/>
        </p:xfrm>
        <a:graphic>
          <a:graphicData uri="http://schemas.openxmlformats.org/drawingml/2006/table">
            <a:tbl>
              <a:tblPr>
                <a:noFill/>
                <a:tableStyleId>{963102C7-7CDB-4CBE-9C1A-FC21761CF609}</a:tableStyleId>
              </a:tblPr>
              <a:tblGrid>
                <a:gridCol w="82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6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AutoShape 2" descr="Image result for adven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799" y="1919075"/>
            <a:ext cx="4311154" cy="2303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4000" y="4629275"/>
            <a:ext cx="339603" cy="4047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000" y="4629275"/>
            <a:ext cx="339603" cy="404732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4106761"/>
              </p:ext>
            </p:extLst>
          </p:nvPr>
        </p:nvGraphicFramePr>
        <p:xfrm>
          <a:off x="1254967" y="713793"/>
          <a:ext cx="6881327" cy="432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Why use it?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Blip>
                <a:blip r:embed="rId3"/>
              </a:buBlip>
            </a:pPr>
            <a:r>
              <a:rPr lang="en-US" sz="2000" dirty="0"/>
              <a:t>Feel accomplished	</a:t>
            </a:r>
          </a:p>
          <a:p>
            <a:pPr marL="342900" lvl="0" indent="-342900">
              <a:spcBef>
                <a:spcPts val="0"/>
              </a:spcBef>
              <a:buBlip>
                <a:blip r:embed="rId3"/>
              </a:buBlip>
            </a:pPr>
            <a:r>
              <a:rPr lang="en-US" sz="2000" dirty="0"/>
              <a:t>Social Media</a:t>
            </a:r>
          </a:p>
          <a:p>
            <a:pPr marL="342900" lvl="0" indent="-342900">
              <a:spcBef>
                <a:spcPts val="0"/>
              </a:spcBef>
              <a:buBlip>
                <a:blip r:embed="rId3"/>
              </a:buBlip>
            </a:pPr>
            <a:r>
              <a:rPr lang="en-US" sz="2000" dirty="0"/>
              <a:t>Save $$$</a:t>
            </a:r>
          </a:p>
          <a:p>
            <a:pPr marL="285750" lvl="0" indent="-285750">
              <a:spcBef>
                <a:spcPts val="0"/>
              </a:spcBef>
              <a:buBlip>
                <a:blip r:embed="rId3"/>
              </a:buBlip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910" y="1791489"/>
            <a:ext cx="3293706" cy="12952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763" y="3256738"/>
            <a:ext cx="2652093" cy="1768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4000" y="4629275"/>
            <a:ext cx="339603" cy="4047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Presentation: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000" y="4629275"/>
            <a:ext cx="339603" cy="4047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583" y="80324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https://www.powtoon.com/online-presentation/e58Upq1htiv/?mode=movie#/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0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n-US" sz="2000" dirty="0"/>
              <a:t>Ages 40+ in America: 131 million</a:t>
            </a:r>
          </a:p>
          <a:p>
            <a:pPr marL="342900" indent="-342900">
              <a:buBlip>
                <a:blip r:embed="rId2"/>
              </a:buBlip>
            </a:pPr>
            <a:r>
              <a:rPr lang="en-US" sz="2000" dirty="0"/>
              <a:t>Smartphone ownership: 57%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000" y="4629275"/>
            <a:ext cx="339603" cy="404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511" y="1412640"/>
            <a:ext cx="4886092" cy="29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7483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155</Words>
  <Application>Microsoft Office PowerPoint</Application>
  <PresentationFormat>On-screen Show (16:9)</PresentationFormat>
  <Paragraphs>45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Roboto</vt:lpstr>
      <vt:lpstr>material</vt:lpstr>
      <vt:lpstr>BucketListers</vt:lpstr>
      <vt:lpstr>App Overview</vt:lpstr>
      <vt:lpstr>PowerPoint Presentation</vt:lpstr>
      <vt:lpstr>PowerPoint Presentation</vt:lpstr>
      <vt:lpstr>Our Opportunity</vt:lpstr>
      <vt:lpstr>PowerPoint Presentation</vt:lpstr>
      <vt:lpstr>Why use it?</vt:lpstr>
      <vt:lpstr>Digital Presentation:</vt:lpstr>
      <vt:lpstr>Target Market</vt:lpstr>
      <vt:lpstr>Target Market-Upper middle class</vt:lpstr>
      <vt:lpstr>Target Market-App Usage</vt:lpstr>
      <vt:lpstr>Total Target Market</vt:lpstr>
      <vt:lpstr>Competitors </vt:lpstr>
      <vt:lpstr>BucketListers vs. The Competitors</vt:lpstr>
      <vt:lpstr>Marketing Strategy</vt:lpstr>
      <vt:lpstr>Data on Trustworthiness of Advertisements</vt:lpstr>
      <vt:lpstr>Revenue Model</vt:lpstr>
      <vt:lpstr>Questions?  Thank you! -Team  Bucketlisters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BucketListers</dc:title>
  <cp:lastModifiedBy>Corrina Teague</cp:lastModifiedBy>
  <cp:revision>50</cp:revision>
  <dcterms:modified xsi:type="dcterms:W3CDTF">2016-11-04T17:53:06Z</dcterms:modified>
</cp:coreProperties>
</file>