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8" r:id="rId2"/>
    <p:sldId id="261" r:id="rId3"/>
    <p:sldId id="259" r:id="rId4"/>
    <p:sldId id="260" r:id="rId5"/>
    <p:sldId id="262" r:id="rId6"/>
    <p:sldId id="263" r:id="rId7"/>
    <p:sldId id="264" r:id="rId8"/>
  </p:sldIdLst>
  <p:sldSz cx="12192000" cy="6858000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D39249A-F1BD-40C8-B10B-727CA3046ED2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70FA380-5C94-4498-9AB2-801D7806B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07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9249A-F1BD-40C8-B10B-727CA3046ED2}" type="datetimeFigureOut">
              <a:rPr lang="en-US" smtClean="0"/>
              <a:t>7/22/19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FA380-5C94-4498-9AB2-801D7806B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5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9249A-F1BD-40C8-B10B-727CA3046ED2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FA380-5C94-4498-9AB2-801D7806B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37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9249A-F1BD-40C8-B10B-727CA3046ED2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FA380-5C94-4498-9AB2-801D7806B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59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9249A-F1BD-40C8-B10B-727CA3046ED2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FA380-5C94-4498-9AB2-801D7806B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49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9249A-F1BD-40C8-B10B-727CA3046ED2}" type="datetimeFigureOut">
              <a:rPr lang="en-US" smtClean="0"/>
              <a:t>7/22/19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FA380-5C94-4498-9AB2-801D7806B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94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9249A-F1BD-40C8-B10B-727CA3046ED2}" type="datetimeFigureOut">
              <a:rPr lang="en-US" smtClean="0"/>
              <a:t>7/22/19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FA380-5C94-4498-9AB2-801D7806B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88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D39249A-F1BD-40C8-B10B-727CA3046ED2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FA380-5C94-4498-9AB2-801D7806B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96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D39249A-F1BD-40C8-B10B-727CA3046ED2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FA380-5C94-4498-9AB2-801D7806B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35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9249A-F1BD-40C8-B10B-727CA3046ED2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4" descr="House">
            <a:extLst>
              <a:ext uri="{FF2B5EF4-FFF2-40B4-BE49-F238E27FC236}">
                <a16:creationId xmlns:a16="http://schemas.microsoft.com/office/drawing/2014/main" id="{388FFF08-6A16-4C74-83A7-FF3FEAABFA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50747" y="59268"/>
            <a:ext cx="837203" cy="83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918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9249A-F1BD-40C8-B10B-727CA3046ED2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3" name="Content Placeholder 4" descr="House">
            <a:extLst>
              <a:ext uri="{FF2B5EF4-FFF2-40B4-BE49-F238E27FC236}">
                <a16:creationId xmlns:a16="http://schemas.microsoft.com/office/drawing/2014/main" id="{AB86E4B6-01B5-403E-8D74-8EDE3C81ECE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23512" y="46815"/>
            <a:ext cx="876550" cy="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80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9249A-F1BD-40C8-B10B-727CA3046ED2}" type="datetimeFigureOut">
              <a:rPr lang="en-US" smtClean="0"/>
              <a:t>7/22/19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FA380-5C94-4498-9AB2-801D7806B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16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9249A-F1BD-40C8-B10B-727CA3046ED2}" type="datetimeFigureOut">
              <a:rPr lang="en-US" smtClean="0"/>
              <a:t>7/22/19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FA380-5C94-4498-9AB2-801D7806B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1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9249A-F1BD-40C8-B10B-727CA3046ED2}" type="datetimeFigureOut">
              <a:rPr lang="en-US" smtClean="0"/>
              <a:t>7/22/19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FA380-5C94-4498-9AB2-801D7806B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4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9249A-F1BD-40C8-B10B-727CA3046ED2}" type="datetimeFigureOut">
              <a:rPr lang="en-US" smtClean="0"/>
              <a:t>7/22/19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FA380-5C94-4498-9AB2-801D7806B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92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9249A-F1BD-40C8-B10B-727CA3046ED2}" type="datetimeFigureOut">
              <a:rPr lang="en-US" smtClean="0"/>
              <a:t>7/22/19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FA380-5C94-4498-9AB2-801D7806B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40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9249A-F1BD-40C8-B10B-727CA3046ED2}" type="datetimeFigureOut">
              <a:rPr lang="en-US" smtClean="0"/>
              <a:t>7/22/19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FA380-5C94-4498-9AB2-801D7806B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84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D39249A-F1BD-40C8-B10B-727CA3046ED2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70FA380-5C94-4498-9AB2-801D7806B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46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ura-chavez-serrano/customermanagement" TargetMode="External"/><Relationship Id="rId2" Type="http://schemas.openxmlformats.org/officeDocument/2006/relationships/hyperlink" Target="https://github.com/laura-chavez-serrano/customermanagement/blob/master/customerapp/db/schema.r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085E7-93A2-4DEE-AD66-438740A23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Amy West –Broker/Realtor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0E97E09-69DE-4DF6-B3FE-4CB97FE6A2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Goal: To pay bills, save 10% in 401K and pay vacations</a:t>
            </a:r>
          </a:p>
        </p:txBody>
      </p:sp>
    </p:spTree>
    <p:extLst>
      <p:ext uri="{BB962C8B-B14F-4D97-AF65-F5344CB8AC3E}">
        <p14:creationId xmlns:p14="http://schemas.microsoft.com/office/powerpoint/2010/main" val="1556735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F0B892-1EDE-4834-A7F3-125A4CAA8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Advantage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2ED102-B43E-472A-B5B0-0AF24FA09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Life skills, lived in 2 countries: Asia and Latino America</a:t>
            </a:r>
          </a:p>
          <a:p>
            <a:r>
              <a:rPr lang="en-US" dirty="0"/>
              <a:t>Speaks Spanish and understands the Latino Culture and other cultures</a:t>
            </a:r>
          </a:p>
          <a:p>
            <a:r>
              <a:rPr lang="en-US" dirty="0"/>
              <a:t>Construction experience during University years</a:t>
            </a:r>
          </a:p>
          <a:p>
            <a:r>
              <a:rPr lang="en-US" dirty="0"/>
              <a:t>Negotiation skills, Hostage Negotiator while a police officer</a:t>
            </a:r>
          </a:p>
          <a:p>
            <a:r>
              <a:rPr lang="en-US" dirty="0"/>
              <a:t>Knows and Respects rules and regulations especially related to  real estate.</a:t>
            </a:r>
          </a:p>
          <a:p>
            <a:r>
              <a:rPr lang="en-US" dirty="0"/>
              <a:t>Proud of the Durham community and wants to play a part in making Durham a wonderful place to live, work and play</a:t>
            </a:r>
          </a:p>
        </p:txBody>
      </p:sp>
    </p:spTree>
    <p:extLst>
      <p:ext uri="{BB962C8B-B14F-4D97-AF65-F5344CB8AC3E}">
        <p14:creationId xmlns:p14="http://schemas.microsoft.com/office/powerpoint/2010/main" val="2911480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C30F5-B461-495D-BD70-A641A198B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(3 years)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44865-0545-4A24-B15C-0C056B6EB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2018: 20% over 2017 incomes and listing 8 houses. Increase marketing post Cards , email etc.</a:t>
            </a:r>
          </a:p>
          <a:p>
            <a:r>
              <a:rPr lang="en-US" dirty="0"/>
              <a:t>2019: 30% over 2018 incomes and listing 12 houses.</a:t>
            </a:r>
          </a:p>
          <a:p>
            <a:r>
              <a:rPr lang="en-US" dirty="0"/>
              <a:t>2020: 20% over 2019 incomes and listing 15 houses.  </a:t>
            </a:r>
          </a:p>
        </p:txBody>
      </p:sp>
    </p:spTree>
    <p:extLst>
      <p:ext uri="{BB962C8B-B14F-4D97-AF65-F5344CB8AC3E}">
        <p14:creationId xmlns:p14="http://schemas.microsoft.com/office/powerpoint/2010/main" val="2407565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E886D-EAF0-4FA0-B0CE-50462E327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 for 2017-2018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48F83-48F0-46CE-A880-D59BCBE6B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927929"/>
          </a:xfrm>
        </p:spPr>
        <p:txBody>
          <a:bodyPr>
            <a:normAutofit fontScale="85000" lnSpcReduction="10000"/>
          </a:bodyPr>
          <a:lstStyle/>
          <a:p>
            <a:pPr>
              <a:buFont typeface="+mj-lt"/>
              <a:buAutoNum type="arabicParenR"/>
            </a:pPr>
            <a:r>
              <a:rPr lang="en-US" dirty="0"/>
              <a:t>Create baseline for objectives to </a:t>
            </a:r>
            <a:r>
              <a:rPr lang="en-US" b="1" dirty="0"/>
              <a:t>track progress</a:t>
            </a:r>
            <a:r>
              <a:rPr lang="en-US" dirty="0"/>
              <a:t>.</a:t>
            </a:r>
          </a:p>
          <a:p>
            <a:pPr>
              <a:buFont typeface="+mj-lt"/>
              <a:buAutoNum type="arabicParenR"/>
            </a:pPr>
            <a:r>
              <a:rPr lang="en-US" dirty="0"/>
              <a:t>Marketing plan, takes into consideration current customers ( developing a </a:t>
            </a:r>
            <a:r>
              <a:rPr lang="en-US" b="1" dirty="0"/>
              <a:t>DB </a:t>
            </a:r>
            <a:r>
              <a:rPr lang="en-US" dirty="0"/>
              <a:t>to help you remaining anniversaries), every 3,6 and 12 months base on the purchase of the house. Post Cards, Pop-</a:t>
            </a:r>
            <a:r>
              <a:rPr lang="en-US" dirty="0" err="1"/>
              <a:t>bys</a:t>
            </a:r>
            <a:r>
              <a:rPr lang="en-US" dirty="0"/>
              <a:t> and others. </a:t>
            </a:r>
          </a:p>
          <a:p>
            <a:pPr>
              <a:buFont typeface="+mj-lt"/>
              <a:buAutoNum type="arabicParenR"/>
            </a:pPr>
            <a:r>
              <a:rPr lang="en-US" dirty="0"/>
              <a:t>Dashboard to control the current customer in progress...so you don't forget about actions( like Javier that you need to track the Filipino person for his house). </a:t>
            </a:r>
            <a:r>
              <a:rPr lang="en-US" b="1" dirty="0"/>
              <a:t>Tracking</a:t>
            </a:r>
            <a:r>
              <a:rPr lang="en-US" dirty="0"/>
              <a:t> customers in the process. </a:t>
            </a:r>
          </a:p>
          <a:p>
            <a:pPr>
              <a:buFont typeface="+mj-lt"/>
              <a:buAutoNum type="arabicParenR"/>
            </a:pPr>
            <a:r>
              <a:rPr lang="en-US" dirty="0"/>
              <a:t>Replace Zillow with </a:t>
            </a:r>
            <a:r>
              <a:rPr lang="en-US" b="1" dirty="0"/>
              <a:t>analytics</a:t>
            </a:r>
            <a:r>
              <a:rPr lang="en-US" dirty="0"/>
              <a:t> from COLD DIRECTORY, using information of address and phones from Berkshire Hathaway to identify new potential customers. </a:t>
            </a:r>
          </a:p>
          <a:p>
            <a:pPr>
              <a:buFont typeface="+mj-lt"/>
              <a:buAutoNum type="arabicParenR"/>
            </a:pPr>
            <a:r>
              <a:rPr lang="en-US" dirty="0"/>
              <a:t>Develop/buy a </a:t>
            </a:r>
            <a:r>
              <a:rPr lang="en-US" b="1" dirty="0"/>
              <a:t>Web page/Facebook </a:t>
            </a:r>
            <a:r>
              <a:rPr lang="en-US" dirty="0"/>
              <a:t>to promote you in internet as part of Marketing Plan. </a:t>
            </a:r>
          </a:p>
          <a:p>
            <a:pPr>
              <a:buFont typeface="+mj-lt"/>
              <a:buAutoNum type="arabicParenR"/>
            </a:pPr>
            <a:r>
              <a:rPr lang="en-US" dirty="0"/>
              <a:t>Use of </a:t>
            </a:r>
            <a:r>
              <a:rPr lang="en-US" b="1" dirty="0"/>
              <a:t>search Tool</a:t>
            </a:r>
            <a:r>
              <a:rPr lang="en-US" dirty="0"/>
              <a:t> (internet/google) to identify business in NC with Latino workers. </a:t>
            </a:r>
          </a:p>
          <a:p>
            <a:pPr>
              <a:buFont typeface="+mj-lt"/>
              <a:buAutoNum type="arabicParenR"/>
            </a:pPr>
            <a:r>
              <a:rPr lang="en-US" dirty="0"/>
              <a:t>Generate </a:t>
            </a:r>
            <a:r>
              <a:rPr lang="en-US" b="1" dirty="0"/>
              <a:t>presentations</a:t>
            </a:r>
            <a:r>
              <a:rPr lang="en-US" dirty="0"/>
              <a:t> in Spanish to promote you with Latino communities</a:t>
            </a:r>
          </a:p>
        </p:txBody>
      </p:sp>
    </p:spTree>
    <p:extLst>
      <p:ext uri="{BB962C8B-B14F-4D97-AF65-F5344CB8AC3E}">
        <p14:creationId xmlns:p14="http://schemas.microsoft.com/office/powerpoint/2010/main" val="2623217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5E94F-2167-4FEC-B272-48B10B8D7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Buyer Process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0EFBCA-EE6E-4E59-B85E-2ED64DB1AD42}"/>
              </a:ext>
            </a:extLst>
          </p:cNvPr>
          <p:cNvSpPr/>
          <p:nvPr/>
        </p:nvSpPr>
        <p:spPr>
          <a:xfrm>
            <a:off x="780176" y="2052752"/>
            <a:ext cx="1166070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Contact interest People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FA373A9-F5A6-44B4-8944-A2C2D7AED784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1363211" y="2589647"/>
            <a:ext cx="0" cy="453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iamond 5">
            <a:extLst>
              <a:ext uri="{FF2B5EF4-FFF2-40B4-BE49-F238E27FC236}">
                <a16:creationId xmlns:a16="http://schemas.microsoft.com/office/drawing/2014/main" id="{E841F5D9-5FCA-4AC1-BAA2-9CAE0AA27194}"/>
              </a:ext>
            </a:extLst>
          </p:cNvPr>
          <p:cNvSpPr/>
          <p:nvPr/>
        </p:nvSpPr>
        <p:spPr>
          <a:xfrm>
            <a:off x="842024" y="3049182"/>
            <a:ext cx="1166070" cy="101221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Want to Buy</a:t>
            </a:r>
            <a:r>
              <a:rPr lang="en-US" sz="800" dirty="0"/>
              <a:t>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1C855AF-CBD0-43B5-B80D-2F2E9670499B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008094" y="3555290"/>
            <a:ext cx="689378" cy="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7AABC9E-61F2-4B1C-8FD5-922E62FB59D8}"/>
              </a:ext>
            </a:extLst>
          </p:cNvPr>
          <p:cNvSpPr txBox="1"/>
          <p:nvPr/>
        </p:nvSpPr>
        <p:spPr>
          <a:xfrm>
            <a:off x="2008094" y="3281080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0F72D0-BDB0-4776-B78A-CB2042E63B49}"/>
              </a:ext>
            </a:extLst>
          </p:cNvPr>
          <p:cNvSpPr txBox="1"/>
          <p:nvPr/>
        </p:nvSpPr>
        <p:spPr>
          <a:xfrm>
            <a:off x="1363211" y="3971363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7D7767-E54C-4371-9F86-D149FCE69BC9}"/>
              </a:ext>
            </a:extLst>
          </p:cNvPr>
          <p:cNvSpPr/>
          <p:nvPr/>
        </p:nvSpPr>
        <p:spPr>
          <a:xfrm>
            <a:off x="2734235" y="3434968"/>
            <a:ext cx="1201271" cy="419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Include in DB with minimum information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6BB4CE1-D5BA-4CD6-90F0-0A7276FA058C}"/>
              </a:ext>
            </a:extLst>
          </p:cNvPr>
          <p:cNvCxnSpPr>
            <a:cxnSpLocks/>
          </p:cNvCxnSpPr>
          <p:nvPr/>
        </p:nvCxnSpPr>
        <p:spPr>
          <a:xfrm>
            <a:off x="1363211" y="4080765"/>
            <a:ext cx="0" cy="453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38E6D1A-D68F-4F70-8FE5-16E954221D8E}"/>
              </a:ext>
            </a:extLst>
          </p:cNvPr>
          <p:cNvSpPr/>
          <p:nvPr/>
        </p:nvSpPr>
        <p:spPr>
          <a:xfrm>
            <a:off x="744975" y="4565665"/>
            <a:ext cx="1201271" cy="419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Buyer Agreement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40F868-A337-4318-AC86-89A28072167D}"/>
              </a:ext>
            </a:extLst>
          </p:cNvPr>
          <p:cNvCxnSpPr>
            <a:cxnSpLocks/>
          </p:cNvCxnSpPr>
          <p:nvPr/>
        </p:nvCxnSpPr>
        <p:spPr>
          <a:xfrm>
            <a:off x="1363211" y="4840585"/>
            <a:ext cx="0" cy="453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iamond 13">
            <a:extLst>
              <a:ext uri="{FF2B5EF4-FFF2-40B4-BE49-F238E27FC236}">
                <a16:creationId xmlns:a16="http://schemas.microsoft.com/office/drawing/2014/main" id="{7213B187-1303-486B-AC1F-0B438A783553}"/>
              </a:ext>
            </a:extLst>
          </p:cNvPr>
          <p:cNvSpPr/>
          <p:nvPr/>
        </p:nvSpPr>
        <p:spPr>
          <a:xfrm>
            <a:off x="780176" y="5297085"/>
            <a:ext cx="1166070" cy="101301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Do they have lender?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A7E7E11-E1BD-41BC-AF3D-F44BA9817B3A}"/>
              </a:ext>
            </a:extLst>
          </p:cNvPr>
          <p:cNvCxnSpPr>
            <a:cxnSpLocks/>
          </p:cNvCxnSpPr>
          <p:nvPr/>
        </p:nvCxnSpPr>
        <p:spPr>
          <a:xfrm>
            <a:off x="1363211" y="6331703"/>
            <a:ext cx="0" cy="231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36EDD3-72F0-4835-BD35-863DD63EFE7D}"/>
              </a:ext>
            </a:extLst>
          </p:cNvPr>
          <p:cNvCxnSpPr>
            <a:cxnSpLocks/>
          </p:cNvCxnSpPr>
          <p:nvPr/>
        </p:nvCxnSpPr>
        <p:spPr>
          <a:xfrm>
            <a:off x="1946246" y="5802794"/>
            <a:ext cx="6893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E8B4B1F-7511-494A-A3CF-CA2BF25E7E83}"/>
              </a:ext>
            </a:extLst>
          </p:cNvPr>
          <p:cNvSpPr txBox="1"/>
          <p:nvPr/>
        </p:nvSpPr>
        <p:spPr>
          <a:xfrm>
            <a:off x="2008094" y="5531221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5637B5-B6F4-4748-8674-19006E5B250E}"/>
              </a:ext>
            </a:extLst>
          </p:cNvPr>
          <p:cNvSpPr/>
          <p:nvPr/>
        </p:nvSpPr>
        <p:spPr>
          <a:xfrm>
            <a:off x="2635624" y="5592867"/>
            <a:ext cx="1201271" cy="419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Help them to find one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D5DF97-BE29-403F-B883-700982BABC39}"/>
              </a:ext>
            </a:extLst>
          </p:cNvPr>
          <p:cNvSpPr txBox="1"/>
          <p:nvPr/>
        </p:nvSpPr>
        <p:spPr>
          <a:xfrm>
            <a:off x="1456989" y="6255158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F119097F-FD77-4E51-BAC0-A492DB3BD49B}"/>
              </a:ext>
            </a:extLst>
          </p:cNvPr>
          <p:cNvSpPr/>
          <p:nvPr/>
        </p:nvSpPr>
        <p:spPr>
          <a:xfrm>
            <a:off x="1210234" y="6562935"/>
            <a:ext cx="331695" cy="29506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549758EB-D009-45AF-86BB-55F969DC72BB}"/>
              </a:ext>
            </a:extLst>
          </p:cNvPr>
          <p:cNvSpPr/>
          <p:nvPr/>
        </p:nvSpPr>
        <p:spPr>
          <a:xfrm>
            <a:off x="5535660" y="2270568"/>
            <a:ext cx="331695" cy="29506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118259-A356-414D-ACC8-661E77D58DAE}"/>
              </a:ext>
            </a:extLst>
          </p:cNvPr>
          <p:cNvSpPr/>
          <p:nvPr/>
        </p:nvSpPr>
        <p:spPr>
          <a:xfrm>
            <a:off x="5100871" y="2850052"/>
            <a:ext cx="1201271" cy="419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Set up them in MLS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41E759F-D163-429F-8CF7-1B8C556A9524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5701507" y="2565633"/>
            <a:ext cx="576" cy="284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DD48767-9D6F-4954-B682-E4117A265DF9}"/>
              </a:ext>
            </a:extLst>
          </p:cNvPr>
          <p:cNvSpPr/>
          <p:nvPr/>
        </p:nvSpPr>
        <p:spPr>
          <a:xfrm>
            <a:off x="5100871" y="3489898"/>
            <a:ext cx="1201271" cy="419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Contact to start seeing houses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F962394-0DCE-420D-8917-50F48EE19AAF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5701507" y="3205479"/>
            <a:ext cx="576" cy="284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46EE6E9-C46F-479B-AD9E-CC24C295AE87}"/>
              </a:ext>
            </a:extLst>
          </p:cNvPr>
          <p:cNvSpPr/>
          <p:nvPr/>
        </p:nvSpPr>
        <p:spPr>
          <a:xfrm>
            <a:off x="5100871" y="4129744"/>
            <a:ext cx="1201271" cy="419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Under Contract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2CAAEB9-2BCA-4233-A4D2-971190BAD2FB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5701507" y="3845325"/>
            <a:ext cx="576" cy="284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ADD2439B-0A9D-4938-B3E4-5E4652F6F939}"/>
              </a:ext>
            </a:extLst>
          </p:cNvPr>
          <p:cNvSpPr/>
          <p:nvPr/>
        </p:nvSpPr>
        <p:spPr>
          <a:xfrm>
            <a:off x="5100871" y="4796340"/>
            <a:ext cx="1201271" cy="419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DDP escrow checks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8271B07-3D16-4976-A82C-103AC3FB771B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5701507" y="4511921"/>
            <a:ext cx="576" cy="284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BA4EC3AB-797D-4F7F-8F29-16626438D8B3}"/>
              </a:ext>
            </a:extLst>
          </p:cNvPr>
          <p:cNvSpPr/>
          <p:nvPr/>
        </p:nvSpPr>
        <p:spPr>
          <a:xfrm>
            <a:off x="5127765" y="5453177"/>
            <a:ext cx="1201271" cy="419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Inspections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645DA06-FA57-4C7C-9C16-01E0D8F90118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5728401" y="5168758"/>
            <a:ext cx="576" cy="284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3C53A695-71E5-46B1-B92B-11740408C24E}"/>
              </a:ext>
            </a:extLst>
          </p:cNvPr>
          <p:cNvSpPr/>
          <p:nvPr/>
        </p:nvSpPr>
        <p:spPr>
          <a:xfrm>
            <a:off x="5136730" y="6062777"/>
            <a:ext cx="1201271" cy="419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Negotiation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08C0B57-9C2A-451C-97CD-BBF411496B88}"/>
              </a:ext>
            </a:extLst>
          </p:cNvPr>
          <p:cNvCxnSpPr>
            <a:cxnSpLocks/>
          </p:cNvCxnSpPr>
          <p:nvPr/>
        </p:nvCxnSpPr>
        <p:spPr>
          <a:xfrm flipH="1">
            <a:off x="5737363" y="5778356"/>
            <a:ext cx="576" cy="284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B4B2D54C-70D0-4D8F-A18E-0F53C2FDA1D2}"/>
              </a:ext>
            </a:extLst>
          </p:cNvPr>
          <p:cNvSpPr/>
          <p:nvPr/>
        </p:nvSpPr>
        <p:spPr>
          <a:xfrm>
            <a:off x="5571515" y="6585336"/>
            <a:ext cx="331695" cy="29506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8D93A3D-872E-4D38-A34E-8642A36896A6}"/>
              </a:ext>
            </a:extLst>
          </p:cNvPr>
          <p:cNvCxnSpPr>
            <a:cxnSpLocks/>
          </p:cNvCxnSpPr>
          <p:nvPr/>
        </p:nvCxnSpPr>
        <p:spPr>
          <a:xfrm flipH="1">
            <a:off x="5737361" y="6289344"/>
            <a:ext cx="576" cy="284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0E7DB73A-D84C-4DA3-A54D-0E13273EA16F}"/>
              </a:ext>
            </a:extLst>
          </p:cNvPr>
          <p:cNvSpPr/>
          <p:nvPr/>
        </p:nvSpPr>
        <p:spPr>
          <a:xfrm>
            <a:off x="7803731" y="2288493"/>
            <a:ext cx="331695" cy="29506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ED49DB2-0553-4754-BB17-1E12BC0AC9BF}"/>
              </a:ext>
            </a:extLst>
          </p:cNvPr>
          <p:cNvSpPr/>
          <p:nvPr/>
        </p:nvSpPr>
        <p:spPr>
          <a:xfrm>
            <a:off x="7368942" y="2867977"/>
            <a:ext cx="1201271" cy="419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End DDP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D29B4DB-DC03-4E0F-A5F5-0EB28C79F107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7969578" y="2583558"/>
            <a:ext cx="576" cy="284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8F855205-1E0A-4B4F-810B-A27A06AEF6F4}"/>
              </a:ext>
            </a:extLst>
          </p:cNvPr>
          <p:cNvSpPr/>
          <p:nvPr/>
        </p:nvSpPr>
        <p:spPr>
          <a:xfrm>
            <a:off x="7368942" y="3507823"/>
            <a:ext cx="1201271" cy="419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Make sure lender is </a:t>
            </a:r>
            <a:r>
              <a:rPr lang="en-US" sz="1050" dirty="0" err="1">
                <a:highlight>
                  <a:srgbClr val="00FF00"/>
                </a:highlight>
              </a:rPr>
              <a:t>smood</a:t>
            </a:r>
            <a:r>
              <a:rPr lang="en-US" sz="1050" dirty="0">
                <a:highlight>
                  <a:srgbClr val="00FF00"/>
                </a:highlight>
              </a:rPr>
              <a:t>?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412A41A-5ACD-4778-AE4E-7FED7F6A5967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7969578" y="3223404"/>
            <a:ext cx="576" cy="284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9C6F0BFD-A116-49E0-8656-B20F5E1420B8}"/>
              </a:ext>
            </a:extLst>
          </p:cNvPr>
          <p:cNvSpPr/>
          <p:nvPr/>
        </p:nvSpPr>
        <p:spPr>
          <a:xfrm>
            <a:off x="7368942" y="4147669"/>
            <a:ext cx="1201271" cy="419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Attorney paperwork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8A46490-2278-4307-8876-7D3948D83DC1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7969578" y="3863250"/>
            <a:ext cx="576" cy="284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EAF5149-D836-4E53-B89C-C99F51CF36A3}"/>
              </a:ext>
            </a:extLst>
          </p:cNvPr>
          <p:cNvCxnSpPr>
            <a:cxnSpLocks/>
          </p:cNvCxnSpPr>
          <p:nvPr/>
        </p:nvCxnSpPr>
        <p:spPr>
          <a:xfrm flipH="1">
            <a:off x="7969578" y="4529846"/>
            <a:ext cx="576" cy="284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5312046-A80E-49D2-B95D-776B3F4AF957}"/>
              </a:ext>
            </a:extLst>
          </p:cNvPr>
          <p:cNvSpPr/>
          <p:nvPr/>
        </p:nvSpPr>
        <p:spPr>
          <a:xfrm>
            <a:off x="7377907" y="4820025"/>
            <a:ext cx="1201271" cy="419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Closing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794041A-10CB-49A9-8D74-621BD4323536}"/>
              </a:ext>
            </a:extLst>
          </p:cNvPr>
          <p:cNvCxnSpPr>
            <a:cxnSpLocks/>
          </p:cNvCxnSpPr>
          <p:nvPr/>
        </p:nvCxnSpPr>
        <p:spPr>
          <a:xfrm flipH="1">
            <a:off x="7978543" y="5202202"/>
            <a:ext cx="576" cy="284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33ECB079-BE99-4C7D-A9EF-07367CFB6877}"/>
              </a:ext>
            </a:extLst>
          </p:cNvPr>
          <p:cNvSpPr/>
          <p:nvPr/>
        </p:nvSpPr>
        <p:spPr>
          <a:xfrm>
            <a:off x="7368942" y="5525880"/>
            <a:ext cx="1166070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390678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5E94F-2167-4FEC-B272-48B10B8D7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Selling Process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0EFBCA-EE6E-4E59-B85E-2ED64DB1AD42}"/>
              </a:ext>
            </a:extLst>
          </p:cNvPr>
          <p:cNvSpPr/>
          <p:nvPr/>
        </p:nvSpPr>
        <p:spPr>
          <a:xfrm>
            <a:off x="780176" y="2052752"/>
            <a:ext cx="1166070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Contact interest People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FA373A9-F5A6-44B4-8944-A2C2D7AED784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1363211" y="2589647"/>
            <a:ext cx="0" cy="453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iamond 5">
            <a:extLst>
              <a:ext uri="{FF2B5EF4-FFF2-40B4-BE49-F238E27FC236}">
                <a16:creationId xmlns:a16="http://schemas.microsoft.com/office/drawing/2014/main" id="{E841F5D9-5FCA-4AC1-BAA2-9CAE0AA27194}"/>
              </a:ext>
            </a:extLst>
          </p:cNvPr>
          <p:cNvSpPr/>
          <p:nvPr/>
        </p:nvSpPr>
        <p:spPr>
          <a:xfrm>
            <a:off x="780176" y="3046147"/>
            <a:ext cx="1166070" cy="101301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Do they interested?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1C855AF-CBD0-43B5-B80D-2F2E9670499B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946246" y="3552653"/>
            <a:ext cx="6893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7AABC9E-61F2-4B1C-8FD5-922E62FB59D8}"/>
              </a:ext>
            </a:extLst>
          </p:cNvPr>
          <p:cNvSpPr txBox="1"/>
          <p:nvPr/>
        </p:nvSpPr>
        <p:spPr>
          <a:xfrm>
            <a:off x="2008094" y="3281080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0F72D0-BDB0-4776-B78A-CB2042E63B49}"/>
              </a:ext>
            </a:extLst>
          </p:cNvPr>
          <p:cNvSpPr txBox="1"/>
          <p:nvPr/>
        </p:nvSpPr>
        <p:spPr>
          <a:xfrm>
            <a:off x="1363211" y="3971363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7D7767-E54C-4371-9F86-D149FCE69BC9}"/>
              </a:ext>
            </a:extLst>
          </p:cNvPr>
          <p:cNvSpPr/>
          <p:nvPr/>
        </p:nvSpPr>
        <p:spPr>
          <a:xfrm>
            <a:off x="2734235" y="3434968"/>
            <a:ext cx="1201271" cy="419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Include in DB with minimum information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6BB4CE1-D5BA-4CD6-90F0-0A7276FA058C}"/>
              </a:ext>
            </a:extLst>
          </p:cNvPr>
          <p:cNvCxnSpPr>
            <a:cxnSpLocks/>
          </p:cNvCxnSpPr>
          <p:nvPr/>
        </p:nvCxnSpPr>
        <p:spPr>
          <a:xfrm>
            <a:off x="1363211" y="4080765"/>
            <a:ext cx="0" cy="453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38E6D1A-D68F-4F70-8FE5-16E954221D8E}"/>
              </a:ext>
            </a:extLst>
          </p:cNvPr>
          <p:cNvSpPr/>
          <p:nvPr/>
        </p:nvSpPr>
        <p:spPr>
          <a:xfrm>
            <a:off x="744975" y="4565665"/>
            <a:ext cx="1201271" cy="419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Go to house for recommendations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40F868-A337-4318-AC86-89A28072167D}"/>
              </a:ext>
            </a:extLst>
          </p:cNvPr>
          <p:cNvCxnSpPr>
            <a:cxnSpLocks/>
          </p:cNvCxnSpPr>
          <p:nvPr/>
        </p:nvCxnSpPr>
        <p:spPr>
          <a:xfrm>
            <a:off x="1363211" y="4840585"/>
            <a:ext cx="0" cy="453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A7E7E11-E1BD-41BC-AF3D-F44BA9817B3A}"/>
              </a:ext>
            </a:extLst>
          </p:cNvPr>
          <p:cNvCxnSpPr>
            <a:cxnSpLocks/>
          </p:cNvCxnSpPr>
          <p:nvPr/>
        </p:nvCxnSpPr>
        <p:spPr>
          <a:xfrm>
            <a:off x="1363211" y="6331703"/>
            <a:ext cx="0" cy="231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F119097F-FD77-4E51-BAC0-A492DB3BD49B}"/>
              </a:ext>
            </a:extLst>
          </p:cNvPr>
          <p:cNvSpPr/>
          <p:nvPr/>
        </p:nvSpPr>
        <p:spPr>
          <a:xfrm>
            <a:off x="1210234" y="6562935"/>
            <a:ext cx="331695" cy="29506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549758EB-D009-45AF-86BB-55F969DC72BB}"/>
              </a:ext>
            </a:extLst>
          </p:cNvPr>
          <p:cNvSpPr/>
          <p:nvPr/>
        </p:nvSpPr>
        <p:spPr>
          <a:xfrm>
            <a:off x="5535660" y="2270568"/>
            <a:ext cx="331695" cy="29506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118259-A356-414D-ACC8-661E77D58DAE}"/>
              </a:ext>
            </a:extLst>
          </p:cNvPr>
          <p:cNvSpPr/>
          <p:nvPr/>
        </p:nvSpPr>
        <p:spPr>
          <a:xfrm>
            <a:off x="753610" y="5276694"/>
            <a:ext cx="1201271" cy="419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Set up them in MLS go life (market)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DD48767-9D6F-4954-B682-E4117A265DF9}"/>
              </a:ext>
            </a:extLst>
          </p:cNvPr>
          <p:cNvSpPr/>
          <p:nvPr/>
        </p:nvSpPr>
        <p:spPr>
          <a:xfrm>
            <a:off x="5100871" y="2799616"/>
            <a:ext cx="1201271" cy="419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Negotiation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F962394-0DCE-420D-8917-50F48EE19AAF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5701507" y="2515197"/>
            <a:ext cx="576" cy="284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46EE6E9-C46F-479B-AD9E-CC24C295AE87}"/>
              </a:ext>
            </a:extLst>
          </p:cNvPr>
          <p:cNvSpPr/>
          <p:nvPr/>
        </p:nvSpPr>
        <p:spPr>
          <a:xfrm>
            <a:off x="5100871" y="3439462"/>
            <a:ext cx="1201271" cy="419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Under Contract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2CAAEB9-2BCA-4233-A4D2-971190BAD2FB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5701507" y="3155043"/>
            <a:ext cx="576" cy="284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ADD2439B-0A9D-4938-B3E4-5E4652F6F939}"/>
              </a:ext>
            </a:extLst>
          </p:cNvPr>
          <p:cNvSpPr/>
          <p:nvPr/>
        </p:nvSpPr>
        <p:spPr>
          <a:xfrm>
            <a:off x="5100871" y="4106058"/>
            <a:ext cx="1201271" cy="419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DDP escrow checks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8271B07-3D16-4976-A82C-103AC3FB771B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5701507" y="3821639"/>
            <a:ext cx="576" cy="284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3C53A695-71E5-46B1-B92B-11740408C24E}"/>
              </a:ext>
            </a:extLst>
          </p:cNvPr>
          <p:cNvSpPr/>
          <p:nvPr/>
        </p:nvSpPr>
        <p:spPr>
          <a:xfrm>
            <a:off x="5100870" y="4726735"/>
            <a:ext cx="1201271" cy="419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Negotiation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08C0B57-9C2A-451C-97CD-BBF411496B88}"/>
              </a:ext>
            </a:extLst>
          </p:cNvPr>
          <p:cNvCxnSpPr>
            <a:cxnSpLocks/>
          </p:cNvCxnSpPr>
          <p:nvPr/>
        </p:nvCxnSpPr>
        <p:spPr>
          <a:xfrm flipH="1">
            <a:off x="5718805" y="4434445"/>
            <a:ext cx="576" cy="284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B4B2D54C-70D0-4D8F-A18E-0F53C2FDA1D2}"/>
              </a:ext>
            </a:extLst>
          </p:cNvPr>
          <p:cNvSpPr/>
          <p:nvPr/>
        </p:nvSpPr>
        <p:spPr>
          <a:xfrm>
            <a:off x="5571515" y="6585336"/>
            <a:ext cx="331695" cy="29506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8D93A3D-872E-4D38-A34E-8642A36896A6}"/>
              </a:ext>
            </a:extLst>
          </p:cNvPr>
          <p:cNvCxnSpPr>
            <a:cxnSpLocks/>
          </p:cNvCxnSpPr>
          <p:nvPr/>
        </p:nvCxnSpPr>
        <p:spPr>
          <a:xfrm flipH="1">
            <a:off x="5737360" y="5711668"/>
            <a:ext cx="576" cy="284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0E7DB73A-D84C-4DA3-A54D-0E13273EA16F}"/>
              </a:ext>
            </a:extLst>
          </p:cNvPr>
          <p:cNvSpPr/>
          <p:nvPr/>
        </p:nvSpPr>
        <p:spPr>
          <a:xfrm>
            <a:off x="7803731" y="2288493"/>
            <a:ext cx="331695" cy="29506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ED49DB2-0553-4754-BB17-1E12BC0AC9BF}"/>
              </a:ext>
            </a:extLst>
          </p:cNvPr>
          <p:cNvSpPr/>
          <p:nvPr/>
        </p:nvSpPr>
        <p:spPr>
          <a:xfrm>
            <a:off x="5136725" y="5425865"/>
            <a:ext cx="1201271" cy="419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End DDP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D29B4DB-DC03-4E0F-A5F5-0EB28C79F107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5737361" y="5141446"/>
            <a:ext cx="576" cy="284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8F855205-1E0A-4B4F-810B-A27A06AEF6F4}"/>
              </a:ext>
            </a:extLst>
          </p:cNvPr>
          <p:cNvSpPr/>
          <p:nvPr/>
        </p:nvSpPr>
        <p:spPr>
          <a:xfrm>
            <a:off x="5136725" y="6026658"/>
            <a:ext cx="1201271" cy="419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Deed Paperwork</a:t>
            </a:r>
            <a:endParaRPr lang="en-US" sz="1050" dirty="0">
              <a:highlight>
                <a:srgbClr val="00FF00"/>
              </a:highligh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C6F0BFD-A116-49E0-8656-B20F5E1420B8}"/>
              </a:ext>
            </a:extLst>
          </p:cNvPr>
          <p:cNvSpPr/>
          <p:nvPr/>
        </p:nvSpPr>
        <p:spPr>
          <a:xfrm>
            <a:off x="7368942" y="2829859"/>
            <a:ext cx="1201271" cy="419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Attorney paperwork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8A46490-2278-4307-8876-7D3948D83DC1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7969578" y="2545440"/>
            <a:ext cx="576" cy="284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EAF5149-D836-4E53-B89C-C99F51CF36A3}"/>
              </a:ext>
            </a:extLst>
          </p:cNvPr>
          <p:cNvCxnSpPr>
            <a:cxnSpLocks/>
          </p:cNvCxnSpPr>
          <p:nvPr/>
        </p:nvCxnSpPr>
        <p:spPr>
          <a:xfrm flipH="1">
            <a:off x="7969578" y="3212036"/>
            <a:ext cx="576" cy="284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5312046-A80E-49D2-B95D-776B3F4AF957}"/>
              </a:ext>
            </a:extLst>
          </p:cNvPr>
          <p:cNvSpPr/>
          <p:nvPr/>
        </p:nvSpPr>
        <p:spPr>
          <a:xfrm>
            <a:off x="7377907" y="3502215"/>
            <a:ext cx="1201271" cy="419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Closing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794041A-10CB-49A9-8D74-621BD4323536}"/>
              </a:ext>
            </a:extLst>
          </p:cNvPr>
          <p:cNvCxnSpPr>
            <a:cxnSpLocks/>
          </p:cNvCxnSpPr>
          <p:nvPr/>
        </p:nvCxnSpPr>
        <p:spPr>
          <a:xfrm flipH="1">
            <a:off x="7978543" y="3884392"/>
            <a:ext cx="576" cy="284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33ECB079-BE99-4C7D-A9EF-07367CFB6877}"/>
              </a:ext>
            </a:extLst>
          </p:cNvPr>
          <p:cNvSpPr/>
          <p:nvPr/>
        </p:nvSpPr>
        <p:spPr>
          <a:xfrm>
            <a:off x="7368942" y="4208070"/>
            <a:ext cx="1166070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F1280F-1039-4B95-B206-CFF515336497}"/>
              </a:ext>
            </a:extLst>
          </p:cNvPr>
          <p:cNvSpPr/>
          <p:nvPr/>
        </p:nvSpPr>
        <p:spPr>
          <a:xfrm>
            <a:off x="753609" y="5975939"/>
            <a:ext cx="1201271" cy="419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Ensure house- when the house can be seen </a:t>
            </a:r>
            <a:r>
              <a:rPr lang="en-US" sz="1050" dirty="0"/>
              <a:t> 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E71451D-1B0E-44B0-B3DE-798FA572DABD}"/>
              </a:ext>
            </a:extLst>
          </p:cNvPr>
          <p:cNvCxnSpPr>
            <a:cxnSpLocks/>
          </p:cNvCxnSpPr>
          <p:nvPr/>
        </p:nvCxnSpPr>
        <p:spPr>
          <a:xfrm>
            <a:off x="1363211" y="5512939"/>
            <a:ext cx="0" cy="453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174CB34-4969-44F4-9214-BD29E7D3585F}"/>
              </a:ext>
            </a:extLst>
          </p:cNvPr>
          <p:cNvCxnSpPr>
            <a:cxnSpLocks/>
          </p:cNvCxnSpPr>
          <p:nvPr/>
        </p:nvCxnSpPr>
        <p:spPr>
          <a:xfrm flipH="1">
            <a:off x="5746324" y="6294380"/>
            <a:ext cx="576" cy="284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375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D2B6B-205F-C14E-A8E5-FAA0C1B76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59471-ED46-6D4A-A584-794FFC527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82550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hlinkClick r:id="rId2"/>
              </a:rPr>
              <a:t>Link to schema of DB</a:t>
            </a:r>
            <a:endParaRPr lang="en-US" dirty="0"/>
          </a:p>
          <a:p>
            <a:r>
              <a:rPr lang="en-US" dirty="0">
                <a:hlinkClick r:id="rId3"/>
              </a:rPr>
              <a:t>Link to code</a:t>
            </a:r>
            <a:endParaRPr lang="en-US" dirty="0"/>
          </a:p>
          <a:p>
            <a:r>
              <a:rPr lang="en-US" dirty="0"/>
              <a:t>The views include functions like search, sort and pagination 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ABC807-6EB0-1D44-BEC2-3490A9DBAC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632" y="3429001"/>
            <a:ext cx="7701920" cy="330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5832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47371</TotalTime>
  <Words>440</Words>
  <Application>Microsoft Macintosh PowerPoint</Application>
  <PresentationFormat>Widescreen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Amy West –Broker/Realtor</vt:lpstr>
      <vt:lpstr>Competitive Advantage</vt:lpstr>
      <vt:lpstr>Objectives (3 years)</vt:lpstr>
      <vt:lpstr>Actions for 2017-2018</vt:lpstr>
      <vt:lpstr>Buyer Process</vt:lpstr>
      <vt:lpstr>Selling Process</vt:lpstr>
      <vt:lpstr>Project Documentation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Chavez</dc:creator>
  <cp:lastModifiedBy>Laura Chavez</cp:lastModifiedBy>
  <cp:revision>29</cp:revision>
  <cp:lastPrinted>2017-10-09T13:46:31Z</cp:lastPrinted>
  <dcterms:created xsi:type="dcterms:W3CDTF">2017-09-11T19:42:56Z</dcterms:created>
  <dcterms:modified xsi:type="dcterms:W3CDTF">2019-07-22T21:09:45Z</dcterms:modified>
</cp:coreProperties>
</file>