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4"/>
  </p:notesMasterIdLst>
  <p:sldIdLst>
    <p:sldId id="256" r:id="rId2"/>
    <p:sldId id="273" r:id="rId3"/>
    <p:sldId id="275" r:id="rId4"/>
    <p:sldId id="276" r:id="rId5"/>
    <p:sldId id="274" r:id="rId6"/>
    <p:sldId id="278" r:id="rId7"/>
    <p:sldId id="272" r:id="rId8"/>
    <p:sldId id="271" r:id="rId9"/>
    <p:sldId id="289" r:id="rId10"/>
    <p:sldId id="330" r:id="rId11"/>
    <p:sldId id="279" r:id="rId12"/>
    <p:sldId id="283" r:id="rId13"/>
    <p:sldId id="282" r:id="rId14"/>
    <p:sldId id="258" r:id="rId15"/>
    <p:sldId id="290" r:id="rId16"/>
    <p:sldId id="291" r:id="rId17"/>
    <p:sldId id="294" r:id="rId18"/>
    <p:sldId id="292" r:id="rId19"/>
    <p:sldId id="296" r:id="rId20"/>
    <p:sldId id="297" r:id="rId21"/>
    <p:sldId id="298" r:id="rId22"/>
    <p:sldId id="331" r:id="rId23"/>
    <p:sldId id="301" r:id="rId24"/>
    <p:sldId id="302" r:id="rId25"/>
    <p:sldId id="261" r:id="rId26"/>
    <p:sldId id="303" r:id="rId27"/>
    <p:sldId id="305" r:id="rId28"/>
    <p:sldId id="309" r:id="rId29"/>
    <p:sldId id="307" r:id="rId30"/>
    <p:sldId id="308" r:id="rId31"/>
    <p:sldId id="312" r:id="rId32"/>
    <p:sldId id="313" r:id="rId33"/>
    <p:sldId id="310" r:id="rId34"/>
    <p:sldId id="311" r:id="rId35"/>
    <p:sldId id="315" r:id="rId36"/>
    <p:sldId id="318" r:id="rId37"/>
    <p:sldId id="320" r:id="rId38"/>
    <p:sldId id="325" r:id="rId39"/>
    <p:sldId id="326" r:id="rId40"/>
    <p:sldId id="329" r:id="rId41"/>
    <p:sldId id="327" r:id="rId42"/>
    <p:sldId id="328" r:id="rId43"/>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ção Padrão" id="{0B4F38F0-DD17-4D01-B928-DAA2B4E0A6BF}">
          <p14:sldIdLst>
            <p14:sldId id="256"/>
            <p14:sldId id="273"/>
            <p14:sldId id="275"/>
            <p14:sldId id="276"/>
            <p14:sldId id="274"/>
            <p14:sldId id="278"/>
            <p14:sldId id="272"/>
            <p14:sldId id="271"/>
            <p14:sldId id="289"/>
            <p14:sldId id="330"/>
            <p14:sldId id="279"/>
            <p14:sldId id="283"/>
            <p14:sldId id="282"/>
            <p14:sldId id="258"/>
            <p14:sldId id="290"/>
            <p14:sldId id="291"/>
            <p14:sldId id="294"/>
            <p14:sldId id="292"/>
            <p14:sldId id="296"/>
            <p14:sldId id="297"/>
            <p14:sldId id="298"/>
            <p14:sldId id="331"/>
            <p14:sldId id="301"/>
            <p14:sldId id="302"/>
            <p14:sldId id="261"/>
            <p14:sldId id="303"/>
            <p14:sldId id="305"/>
            <p14:sldId id="309"/>
            <p14:sldId id="307"/>
            <p14:sldId id="308"/>
            <p14:sldId id="312"/>
            <p14:sldId id="313"/>
            <p14:sldId id="310"/>
            <p14:sldId id="311"/>
            <p14:sldId id="315"/>
            <p14:sldId id="318"/>
            <p14:sldId id="320"/>
            <p14:sldId id="325"/>
            <p14:sldId id="326"/>
            <p14:sldId id="329"/>
            <p14:sldId id="327"/>
            <p14:sldId id="3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00FF00"/>
    <a:srgbClr val="FFC247"/>
    <a:srgbClr val="FFF397"/>
    <a:srgbClr val="FFCC66"/>
    <a:srgbClr val="F4961E"/>
    <a:srgbClr val="FF3300"/>
    <a:srgbClr val="FFFF66"/>
    <a:srgbClr val="6AAAF0"/>
    <a:srgbClr val="FF7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68649" autoAdjust="0"/>
  </p:normalViewPr>
  <p:slideViewPr>
    <p:cSldViewPr>
      <p:cViewPr varScale="1">
        <p:scale>
          <a:sx n="61" d="100"/>
          <a:sy n="61" d="100"/>
        </p:scale>
        <p:origin x="2074" y="43"/>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CC4B99-1135-46E5-BB35-B05F7FF1A12E}" type="doc">
      <dgm:prSet loTypeId="urn:microsoft.com/office/officeart/2005/8/layout/hierarchy6" loCatId="hierarchy" qsTypeId="urn:microsoft.com/office/officeart/2005/8/quickstyle/simple1" qsCatId="simple" csTypeId="urn:microsoft.com/office/officeart/2005/8/colors/accent3_1" csCatId="accent3" phldr="1"/>
      <dgm:spPr/>
      <dgm:t>
        <a:bodyPr/>
        <a:lstStyle/>
        <a:p>
          <a:endParaRPr lang="en-US"/>
        </a:p>
      </dgm:t>
    </dgm:pt>
    <dgm:pt modelId="{CB874AA1-5EE5-44EA-AB6F-C68B3E6388BC}">
      <dgm:prSet phldrT="[Texto]"/>
      <dgm:spPr>
        <a:solidFill>
          <a:schemeClr val="bg2"/>
        </a:solidFill>
        <a:ln>
          <a:solidFill>
            <a:schemeClr val="tx2"/>
          </a:solidFill>
        </a:ln>
      </dgm:spPr>
      <dgm:t>
        <a:bodyPr/>
        <a:lstStyle/>
        <a:p>
          <a:r>
            <a:rPr lang="pt-BR" dirty="0" smtClean="0"/>
            <a:t>Classes</a:t>
          </a:r>
          <a:endParaRPr lang="en-US" dirty="0"/>
        </a:p>
      </dgm:t>
    </dgm:pt>
    <dgm:pt modelId="{C3817235-5585-4C5D-A4C6-9BF497A32F3A}" type="parTrans" cxnId="{268D1517-998C-44A0-B17D-9EFFA49F5B7D}">
      <dgm:prSet/>
      <dgm:spPr/>
      <dgm:t>
        <a:bodyPr/>
        <a:lstStyle/>
        <a:p>
          <a:endParaRPr lang="en-US"/>
        </a:p>
      </dgm:t>
    </dgm:pt>
    <dgm:pt modelId="{E7480CF1-E863-4350-9FD3-B590FBAAB4BE}" type="sibTrans" cxnId="{268D1517-998C-44A0-B17D-9EFFA49F5B7D}">
      <dgm:prSet/>
      <dgm:spPr/>
      <dgm:t>
        <a:bodyPr/>
        <a:lstStyle/>
        <a:p>
          <a:endParaRPr lang="en-US"/>
        </a:p>
      </dgm:t>
    </dgm:pt>
    <dgm:pt modelId="{B5FCA0EF-26D2-46A9-9117-C474532FE9EC}">
      <dgm:prSet phldrT="[Texto]"/>
      <dgm:spPr>
        <a:solidFill>
          <a:schemeClr val="bg2"/>
        </a:solidFill>
        <a:ln>
          <a:solidFill>
            <a:schemeClr val="tx2"/>
          </a:solidFill>
        </a:ln>
      </dgm:spPr>
      <dgm:t>
        <a:bodyPr/>
        <a:lstStyle/>
        <a:p>
          <a:r>
            <a:rPr lang="pt-BR" dirty="0" smtClean="0"/>
            <a:t>Grupo A</a:t>
          </a:r>
          <a:endParaRPr lang="en-US" dirty="0"/>
        </a:p>
      </dgm:t>
    </dgm:pt>
    <dgm:pt modelId="{A14AA6E1-282F-42E8-9891-E803AB5690F8}" type="parTrans" cxnId="{EBFA14B6-649F-4131-82A0-F355284CE95C}">
      <dgm:prSet/>
      <dgm:spPr/>
      <dgm:t>
        <a:bodyPr/>
        <a:lstStyle/>
        <a:p>
          <a:endParaRPr lang="en-US"/>
        </a:p>
      </dgm:t>
    </dgm:pt>
    <dgm:pt modelId="{0E21D6A0-3A1A-4531-8FB6-92F0CEEE79E2}" type="sibTrans" cxnId="{EBFA14B6-649F-4131-82A0-F355284CE95C}">
      <dgm:prSet/>
      <dgm:spPr/>
      <dgm:t>
        <a:bodyPr/>
        <a:lstStyle/>
        <a:p>
          <a:endParaRPr lang="en-US"/>
        </a:p>
      </dgm:t>
    </dgm:pt>
    <dgm:pt modelId="{E94A8A83-BB43-40C4-9036-062B9B85ED4F}">
      <dgm:prSet phldrT="[Texto]"/>
      <dgm:spPr>
        <a:solidFill>
          <a:schemeClr val="bg2"/>
        </a:solidFill>
        <a:ln>
          <a:solidFill>
            <a:schemeClr val="tx2"/>
          </a:solidFill>
        </a:ln>
      </dgm:spPr>
      <dgm:t>
        <a:bodyPr/>
        <a:lstStyle/>
        <a:p>
          <a:r>
            <a:rPr lang="pt-BR" dirty="0" smtClean="0"/>
            <a:t>Grupo B</a:t>
          </a:r>
          <a:endParaRPr lang="en-US" dirty="0"/>
        </a:p>
      </dgm:t>
    </dgm:pt>
    <dgm:pt modelId="{54E7C6E5-0475-4291-A582-F66214BF5979}" type="parTrans" cxnId="{2B12A046-8ABB-4AA8-8809-F2400E5CA1F0}">
      <dgm:prSet/>
      <dgm:spPr/>
      <dgm:t>
        <a:bodyPr/>
        <a:lstStyle/>
        <a:p>
          <a:endParaRPr lang="en-US"/>
        </a:p>
      </dgm:t>
    </dgm:pt>
    <dgm:pt modelId="{09594DD2-035D-4E85-BB1C-33AC5047D4E2}" type="sibTrans" cxnId="{2B12A046-8ABB-4AA8-8809-F2400E5CA1F0}">
      <dgm:prSet/>
      <dgm:spPr/>
      <dgm:t>
        <a:bodyPr/>
        <a:lstStyle/>
        <a:p>
          <a:endParaRPr lang="en-US"/>
        </a:p>
      </dgm:t>
    </dgm:pt>
    <dgm:pt modelId="{A076011F-CCA1-4C14-9FD6-E565F8EFAAC0}">
      <dgm:prSet phldrT="[Texto]"/>
      <dgm:spPr>
        <a:solidFill>
          <a:schemeClr val="bg2"/>
        </a:solidFill>
        <a:ln>
          <a:solidFill>
            <a:schemeClr val="tx2"/>
          </a:solidFill>
        </a:ln>
      </dgm:spPr>
      <dgm:t>
        <a:bodyPr/>
        <a:lstStyle/>
        <a:p>
          <a:r>
            <a:rPr lang="pt-BR" dirty="0" smtClean="0"/>
            <a:t>Subgrupo A1</a:t>
          </a:r>
          <a:endParaRPr lang="en-US" dirty="0"/>
        </a:p>
      </dgm:t>
    </dgm:pt>
    <dgm:pt modelId="{1BAC5770-27CC-489B-98EA-23269B42034B}" type="parTrans" cxnId="{D56771F8-CE24-40D1-9CB2-CE8FEA055CAA}">
      <dgm:prSet/>
      <dgm:spPr/>
      <dgm:t>
        <a:bodyPr/>
        <a:lstStyle/>
        <a:p>
          <a:endParaRPr lang="en-US"/>
        </a:p>
      </dgm:t>
    </dgm:pt>
    <dgm:pt modelId="{77739407-80ED-4AE0-93DF-A89092E1CBA7}" type="sibTrans" cxnId="{D56771F8-CE24-40D1-9CB2-CE8FEA055CAA}">
      <dgm:prSet/>
      <dgm:spPr/>
      <dgm:t>
        <a:bodyPr/>
        <a:lstStyle/>
        <a:p>
          <a:endParaRPr lang="en-US"/>
        </a:p>
      </dgm:t>
    </dgm:pt>
    <dgm:pt modelId="{68941212-4122-4E7E-99F1-96A0E4343C6F}">
      <dgm:prSet phldrT="[Texto]"/>
      <dgm:spPr>
        <a:solidFill>
          <a:schemeClr val="bg2"/>
        </a:solidFill>
        <a:ln>
          <a:solidFill>
            <a:schemeClr val="tx2"/>
          </a:solidFill>
        </a:ln>
      </dgm:spPr>
      <dgm:t>
        <a:bodyPr/>
        <a:lstStyle/>
        <a:p>
          <a:r>
            <a:rPr lang="pt-BR" dirty="0" smtClean="0"/>
            <a:t>Subgrupo A2</a:t>
          </a:r>
          <a:endParaRPr lang="en-US" dirty="0"/>
        </a:p>
      </dgm:t>
    </dgm:pt>
    <dgm:pt modelId="{ED882E1D-4119-4B42-9E5A-E8ED1AFE52A7}" type="parTrans" cxnId="{336D26A7-DD94-4345-A349-72439FC72FA7}">
      <dgm:prSet/>
      <dgm:spPr/>
      <dgm:t>
        <a:bodyPr/>
        <a:lstStyle/>
        <a:p>
          <a:endParaRPr lang="en-US"/>
        </a:p>
      </dgm:t>
    </dgm:pt>
    <dgm:pt modelId="{1CD24803-F1DB-4D8D-B957-DECE8732F4DA}" type="sibTrans" cxnId="{336D26A7-DD94-4345-A349-72439FC72FA7}">
      <dgm:prSet/>
      <dgm:spPr/>
      <dgm:t>
        <a:bodyPr/>
        <a:lstStyle/>
        <a:p>
          <a:endParaRPr lang="en-US"/>
        </a:p>
      </dgm:t>
    </dgm:pt>
    <dgm:pt modelId="{E277D582-644D-4F04-8BCE-6BB6CBB46ACB}">
      <dgm:prSet phldrT="[Texto]"/>
      <dgm:spPr>
        <a:solidFill>
          <a:schemeClr val="bg2"/>
        </a:solidFill>
        <a:ln>
          <a:solidFill>
            <a:schemeClr val="tx2"/>
          </a:solidFill>
        </a:ln>
      </dgm:spPr>
      <dgm:t>
        <a:bodyPr/>
        <a:lstStyle/>
        <a:p>
          <a:r>
            <a:rPr lang="pt-BR" dirty="0" smtClean="0"/>
            <a:t>Subgrupo B1</a:t>
          </a:r>
          <a:endParaRPr lang="en-US" dirty="0"/>
        </a:p>
      </dgm:t>
    </dgm:pt>
    <dgm:pt modelId="{2E32A1E9-697B-4FF9-A2D3-F35345CB5FA5}" type="parTrans" cxnId="{A7C498FE-220F-4AF5-8127-6715CA48B431}">
      <dgm:prSet/>
      <dgm:spPr/>
      <dgm:t>
        <a:bodyPr/>
        <a:lstStyle/>
        <a:p>
          <a:endParaRPr lang="en-US"/>
        </a:p>
      </dgm:t>
    </dgm:pt>
    <dgm:pt modelId="{132728F7-DFE1-48EE-AF13-5B5A017A7436}" type="sibTrans" cxnId="{A7C498FE-220F-4AF5-8127-6715CA48B431}">
      <dgm:prSet/>
      <dgm:spPr/>
      <dgm:t>
        <a:bodyPr/>
        <a:lstStyle/>
        <a:p>
          <a:endParaRPr lang="en-US"/>
        </a:p>
      </dgm:t>
    </dgm:pt>
    <dgm:pt modelId="{9EF1EC5F-9400-4F2D-A3EA-74A40AA32672}">
      <dgm:prSet phldrT="[Texto]"/>
      <dgm:spPr>
        <a:solidFill>
          <a:schemeClr val="bg2"/>
        </a:solidFill>
        <a:ln>
          <a:solidFill>
            <a:schemeClr val="tx2"/>
          </a:solidFill>
        </a:ln>
      </dgm:spPr>
      <dgm:t>
        <a:bodyPr/>
        <a:lstStyle/>
        <a:p>
          <a:r>
            <a:rPr lang="pt-BR" dirty="0" smtClean="0"/>
            <a:t>Subgrupo B2</a:t>
          </a:r>
          <a:endParaRPr lang="en-US" dirty="0"/>
        </a:p>
      </dgm:t>
    </dgm:pt>
    <dgm:pt modelId="{9821511F-ABC4-4C8E-B1BE-855337CD40C2}" type="parTrans" cxnId="{F6F76A87-149E-497B-9ACB-327F62CB5736}">
      <dgm:prSet/>
      <dgm:spPr/>
      <dgm:t>
        <a:bodyPr/>
        <a:lstStyle/>
        <a:p>
          <a:endParaRPr lang="en-US"/>
        </a:p>
      </dgm:t>
    </dgm:pt>
    <dgm:pt modelId="{75D3DE8F-A577-4574-B14B-7890FA9980FC}" type="sibTrans" cxnId="{F6F76A87-149E-497B-9ACB-327F62CB5736}">
      <dgm:prSet/>
      <dgm:spPr/>
      <dgm:t>
        <a:bodyPr/>
        <a:lstStyle/>
        <a:p>
          <a:endParaRPr lang="en-US"/>
        </a:p>
      </dgm:t>
    </dgm:pt>
    <dgm:pt modelId="{CBF8291C-9506-4199-91E0-BD3B9C525F28}">
      <dgm:prSet phldrT="[Texto]"/>
      <dgm:spPr>
        <a:solidFill>
          <a:schemeClr val="bg2"/>
        </a:solidFill>
        <a:ln>
          <a:solidFill>
            <a:schemeClr val="tx2"/>
          </a:solidFill>
        </a:ln>
      </dgm:spPr>
      <dgm:t>
        <a:bodyPr/>
        <a:lstStyle/>
        <a:p>
          <a:r>
            <a:rPr lang="pt-BR" dirty="0" smtClean="0"/>
            <a:t>Classe 1</a:t>
          </a:r>
          <a:endParaRPr lang="en-US" dirty="0"/>
        </a:p>
      </dgm:t>
    </dgm:pt>
    <dgm:pt modelId="{294D08F3-33A5-4BBC-8282-DB2BDBD9B567}" type="parTrans" cxnId="{B8F3EA0C-497D-44B1-BF37-517B3F8FFA48}">
      <dgm:prSet/>
      <dgm:spPr/>
      <dgm:t>
        <a:bodyPr/>
        <a:lstStyle/>
        <a:p>
          <a:endParaRPr lang="en-US"/>
        </a:p>
      </dgm:t>
    </dgm:pt>
    <dgm:pt modelId="{CDC926AA-A916-4BDC-9C3B-275049F21895}" type="sibTrans" cxnId="{B8F3EA0C-497D-44B1-BF37-517B3F8FFA48}">
      <dgm:prSet/>
      <dgm:spPr/>
      <dgm:t>
        <a:bodyPr/>
        <a:lstStyle/>
        <a:p>
          <a:endParaRPr lang="en-US"/>
        </a:p>
      </dgm:t>
    </dgm:pt>
    <dgm:pt modelId="{671C5B96-CA57-44C4-9FD4-DBC9389D7F3B}">
      <dgm:prSet phldrT="[Texto]"/>
      <dgm:spPr>
        <a:solidFill>
          <a:schemeClr val="bg2"/>
        </a:solidFill>
        <a:ln>
          <a:solidFill>
            <a:schemeClr val="tx2"/>
          </a:solidFill>
        </a:ln>
      </dgm:spPr>
      <dgm:t>
        <a:bodyPr/>
        <a:lstStyle/>
        <a:p>
          <a:r>
            <a:rPr lang="pt-BR" dirty="0" smtClean="0"/>
            <a:t>Subgrupo A12</a:t>
          </a:r>
          <a:endParaRPr lang="en-US" dirty="0"/>
        </a:p>
      </dgm:t>
    </dgm:pt>
    <dgm:pt modelId="{54F68D90-C545-43F1-AB48-BCFD0671443F}" type="parTrans" cxnId="{01A3D4D0-FF0F-4760-918F-4D5538E183B7}">
      <dgm:prSet/>
      <dgm:spPr/>
      <dgm:t>
        <a:bodyPr/>
        <a:lstStyle/>
        <a:p>
          <a:endParaRPr lang="en-US"/>
        </a:p>
      </dgm:t>
    </dgm:pt>
    <dgm:pt modelId="{8AE3E48F-4BBE-4997-95DF-3B88E246C470}" type="sibTrans" cxnId="{01A3D4D0-FF0F-4760-918F-4D5538E183B7}">
      <dgm:prSet/>
      <dgm:spPr/>
      <dgm:t>
        <a:bodyPr/>
        <a:lstStyle/>
        <a:p>
          <a:endParaRPr lang="en-US"/>
        </a:p>
      </dgm:t>
    </dgm:pt>
    <dgm:pt modelId="{48443222-F239-4C95-9AC2-D0DE7A64BD6A}" type="pres">
      <dgm:prSet presAssocID="{AACC4B99-1135-46E5-BB35-B05F7FF1A12E}" presName="mainComposite" presStyleCnt="0">
        <dgm:presLayoutVars>
          <dgm:chPref val="1"/>
          <dgm:dir/>
          <dgm:animOne val="branch"/>
          <dgm:animLvl val="lvl"/>
          <dgm:resizeHandles val="exact"/>
        </dgm:presLayoutVars>
      </dgm:prSet>
      <dgm:spPr/>
      <dgm:t>
        <a:bodyPr/>
        <a:lstStyle/>
        <a:p>
          <a:endParaRPr lang="en-US"/>
        </a:p>
      </dgm:t>
    </dgm:pt>
    <dgm:pt modelId="{784CC4BD-7B18-4F1F-AC16-339C8030364B}" type="pres">
      <dgm:prSet presAssocID="{AACC4B99-1135-46E5-BB35-B05F7FF1A12E}" presName="hierFlow" presStyleCnt="0"/>
      <dgm:spPr/>
      <dgm:t>
        <a:bodyPr/>
        <a:lstStyle/>
        <a:p>
          <a:endParaRPr lang="pt-BR"/>
        </a:p>
      </dgm:t>
    </dgm:pt>
    <dgm:pt modelId="{96FDA07F-4062-4813-862A-7160774BB8AE}" type="pres">
      <dgm:prSet presAssocID="{AACC4B99-1135-46E5-BB35-B05F7FF1A12E}" presName="hierChild1" presStyleCnt="0">
        <dgm:presLayoutVars>
          <dgm:chPref val="1"/>
          <dgm:animOne val="branch"/>
          <dgm:animLvl val="lvl"/>
        </dgm:presLayoutVars>
      </dgm:prSet>
      <dgm:spPr/>
      <dgm:t>
        <a:bodyPr/>
        <a:lstStyle/>
        <a:p>
          <a:endParaRPr lang="pt-BR"/>
        </a:p>
      </dgm:t>
    </dgm:pt>
    <dgm:pt modelId="{BE7625D8-6A37-41EB-88C5-B0E550146E91}" type="pres">
      <dgm:prSet presAssocID="{CB874AA1-5EE5-44EA-AB6F-C68B3E6388BC}" presName="Name14" presStyleCnt="0"/>
      <dgm:spPr/>
      <dgm:t>
        <a:bodyPr/>
        <a:lstStyle/>
        <a:p>
          <a:endParaRPr lang="pt-BR"/>
        </a:p>
      </dgm:t>
    </dgm:pt>
    <dgm:pt modelId="{8323B92E-C314-4FC4-BC2D-500065468847}" type="pres">
      <dgm:prSet presAssocID="{CB874AA1-5EE5-44EA-AB6F-C68B3E6388BC}" presName="level1Shape" presStyleLbl="node0" presStyleIdx="0" presStyleCnt="1">
        <dgm:presLayoutVars>
          <dgm:chPref val="3"/>
        </dgm:presLayoutVars>
      </dgm:prSet>
      <dgm:spPr/>
      <dgm:t>
        <a:bodyPr/>
        <a:lstStyle/>
        <a:p>
          <a:endParaRPr lang="en-US"/>
        </a:p>
      </dgm:t>
    </dgm:pt>
    <dgm:pt modelId="{350508DD-A120-45DC-AC56-CB3603C76407}" type="pres">
      <dgm:prSet presAssocID="{CB874AA1-5EE5-44EA-AB6F-C68B3E6388BC}" presName="hierChild2" presStyleCnt="0"/>
      <dgm:spPr/>
      <dgm:t>
        <a:bodyPr/>
        <a:lstStyle/>
        <a:p>
          <a:endParaRPr lang="pt-BR"/>
        </a:p>
      </dgm:t>
    </dgm:pt>
    <dgm:pt modelId="{42C32FF7-5014-410C-BC4E-267A01E62966}" type="pres">
      <dgm:prSet presAssocID="{A14AA6E1-282F-42E8-9891-E803AB5690F8}" presName="Name19" presStyleLbl="parChTrans1D2" presStyleIdx="0" presStyleCnt="2"/>
      <dgm:spPr/>
      <dgm:t>
        <a:bodyPr/>
        <a:lstStyle/>
        <a:p>
          <a:endParaRPr lang="en-US"/>
        </a:p>
      </dgm:t>
    </dgm:pt>
    <dgm:pt modelId="{F1EC6F6C-9203-4B5C-BBA7-319D722B711F}" type="pres">
      <dgm:prSet presAssocID="{B5FCA0EF-26D2-46A9-9117-C474532FE9EC}" presName="Name21" presStyleCnt="0"/>
      <dgm:spPr/>
      <dgm:t>
        <a:bodyPr/>
        <a:lstStyle/>
        <a:p>
          <a:endParaRPr lang="pt-BR"/>
        </a:p>
      </dgm:t>
    </dgm:pt>
    <dgm:pt modelId="{A3DA7448-07D8-4174-8A29-687C59149B3F}" type="pres">
      <dgm:prSet presAssocID="{B5FCA0EF-26D2-46A9-9117-C474532FE9EC}" presName="level2Shape" presStyleLbl="node2" presStyleIdx="0" presStyleCnt="2"/>
      <dgm:spPr/>
      <dgm:t>
        <a:bodyPr/>
        <a:lstStyle/>
        <a:p>
          <a:endParaRPr lang="en-US"/>
        </a:p>
      </dgm:t>
    </dgm:pt>
    <dgm:pt modelId="{AEB7E758-0C34-4A37-A6C9-3EF752742AD3}" type="pres">
      <dgm:prSet presAssocID="{B5FCA0EF-26D2-46A9-9117-C474532FE9EC}" presName="hierChild3" presStyleCnt="0"/>
      <dgm:spPr/>
      <dgm:t>
        <a:bodyPr/>
        <a:lstStyle/>
        <a:p>
          <a:endParaRPr lang="pt-BR"/>
        </a:p>
      </dgm:t>
    </dgm:pt>
    <dgm:pt modelId="{769950FD-D896-4304-8EA3-B2039200C324}" type="pres">
      <dgm:prSet presAssocID="{1BAC5770-27CC-489B-98EA-23269B42034B}" presName="Name19" presStyleLbl="parChTrans1D3" presStyleIdx="0" presStyleCnt="4"/>
      <dgm:spPr/>
      <dgm:t>
        <a:bodyPr/>
        <a:lstStyle/>
        <a:p>
          <a:endParaRPr lang="en-US"/>
        </a:p>
      </dgm:t>
    </dgm:pt>
    <dgm:pt modelId="{A7B903E2-AA1E-41D1-997F-09676DBAED56}" type="pres">
      <dgm:prSet presAssocID="{A076011F-CCA1-4C14-9FD6-E565F8EFAAC0}" presName="Name21" presStyleCnt="0"/>
      <dgm:spPr/>
      <dgm:t>
        <a:bodyPr/>
        <a:lstStyle/>
        <a:p>
          <a:endParaRPr lang="pt-BR"/>
        </a:p>
      </dgm:t>
    </dgm:pt>
    <dgm:pt modelId="{59677742-C0B3-428F-A7A6-B0DE522DEAAD}" type="pres">
      <dgm:prSet presAssocID="{A076011F-CCA1-4C14-9FD6-E565F8EFAAC0}" presName="level2Shape" presStyleLbl="node3" presStyleIdx="0" presStyleCnt="4"/>
      <dgm:spPr/>
      <dgm:t>
        <a:bodyPr/>
        <a:lstStyle/>
        <a:p>
          <a:endParaRPr lang="en-US"/>
        </a:p>
      </dgm:t>
    </dgm:pt>
    <dgm:pt modelId="{47E002EF-CF43-4490-A469-4FBF852F34A5}" type="pres">
      <dgm:prSet presAssocID="{A076011F-CCA1-4C14-9FD6-E565F8EFAAC0}" presName="hierChild3" presStyleCnt="0"/>
      <dgm:spPr/>
      <dgm:t>
        <a:bodyPr/>
        <a:lstStyle/>
        <a:p>
          <a:endParaRPr lang="pt-BR"/>
        </a:p>
      </dgm:t>
    </dgm:pt>
    <dgm:pt modelId="{929F31D4-3840-4040-B666-BE73798E7F4B}" type="pres">
      <dgm:prSet presAssocID="{294D08F3-33A5-4BBC-8282-DB2BDBD9B567}" presName="Name19" presStyleLbl="parChTrans1D4" presStyleIdx="0" presStyleCnt="2"/>
      <dgm:spPr/>
      <dgm:t>
        <a:bodyPr/>
        <a:lstStyle/>
        <a:p>
          <a:endParaRPr lang="en-US"/>
        </a:p>
      </dgm:t>
    </dgm:pt>
    <dgm:pt modelId="{F43DFB6C-4AFB-4553-9F8A-87F4232E0A5B}" type="pres">
      <dgm:prSet presAssocID="{CBF8291C-9506-4199-91E0-BD3B9C525F28}" presName="Name21" presStyleCnt="0"/>
      <dgm:spPr/>
      <dgm:t>
        <a:bodyPr/>
        <a:lstStyle/>
        <a:p>
          <a:endParaRPr lang="pt-BR"/>
        </a:p>
      </dgm:t>
    </dgm:pt>
    <dgm:pt modelId="{82E8902B-7543-4B0B-855D-BF7BD96954ED}" type="pres">
      <dgm:prSet presAssocID="{CBF8291C-9506-4199-91E0-BD3B9C525F28}" presName="level2Shape" presStyleLbl="node4" presStyleIdx="0" presStyleCnt="2"/>
      <dgm:spPr/>
      <dgm:t>
        <a:bodyPr/>
        <a:lstStyle/>
        <a:p>
          <a:endParaRPr lang="en-US"/>
        </a:p>
      </dgm:t>
    </dgm:pt>
    <dgm:pt modelId="{224377FB-2F76-48B7-92B5-E1BBF754998B}" type="pres">
      <dgm:prSet presAssocID="{CBF8291C-9506-4199-91E0-BD3B9C525F28}" presName="hierChild3" presStyleCnt="0"/>
      <dgm:spPr/>
      <dgm:t>
        <a:bodyPr/>
        <a:lstStyle/>
        <a:p>
          <a:endParaRPr lang="pt-BR"/>
        </a:p>
      </dgm:t>
    </dgm:pt>
    <dgm:pt modelId="{61872646-B7EE-4D41-A84E-C576670055EC}" type="pres">
      <dgm:prSet presAssocID="{54F68D90-C545-43F1-AB48-BCFD0671443F}" presName="Name19" presStyleLbl="parChTrans1D4" presStyleIdx="1" presStyleCnt="2"/>
      <dgm:spPr/>
      <dgm:t>
        <a:bodyPr/>
        <a:lstStyle/>
        <a:p>
          <a:endParaRPr lang="en-US"/>
        </a:p>
      </dgm:t>
    </dgm:pt>
    <dgm:pt modelId="{1F338F33-C4CB-47BF-B23E-61877B61B39F}" type="pres">
      <dgm:prSet presAssocID="{671C5B96-CA57-44C4-9FD4-DBC9389D7F3B}" presName="Name21" presStyleCnt="0"/>
      <dgm:spPr/>
      <dgm:t>
        <a:bodyPr/>
        <a:lstStyle/>
        <a:p>
          <a:endParaRPr lang="pt-BR"/>
        </a:p>
      </dgm:t>
    </dgm:pt>
    <dgm:pt modelId="{9AC558AE-8383-47B8-8D23-F4E3ACFFB0F9}" type="pres">
      <dgm:prSet presAssocID="{671C5B96-CA57-44C4-9FD4-DBC9389D7F3B}" presName="level2Shape" presStyleLbl="node4" presStyleIdx="1" presStyleCnt="2"/>
      <dgm:spPr/>
      <dgm:t>
        <a:bodyPr/>
        <a:lstStyle/>
        <a:p>
          <a:endParaRPr lang="en-US"/>
        </a:p>
      </dgm:t>
    </dgm:pt>
    <dgm:pt modelId="{83958F45-F1CF-4857-91A6-DF23FE06E4C7}" type="pres">
      <dgm:prSet presAssocID="{671C5B96-CA57-44C4-9FD4-DBC9389D7F3B}" presName="hierChild3" presStyleCnt="0"/>
      <dgm:spPr/>
      <dgm:t>
        <a:bodyPr/>
        <a:lstStyle/>
        <a:p>
          <a:endParaRPr lang="pt-BR"/>
        </a:p>
      </dgm:t>
    </dgm:pt>
    <dgm:pt modelId="{4C5F50F5-2145-4A96-85CB-F5EB0E89C1DA}" type="pres">
      <dgm:prSet presAssocID="{ED882E1D-4119-4B42-9E5A-E8ED1AFE52A7}" presName="Name19" presStyleLbl="parChTrans1D3" presStyleIdx="1" presStyleCnt="4"/>
      <dgm:spPr/>
      <dgm:t>
        <a:bodyPr/>
        <a:lstStyle/>
        <a:p>
          <a:endParaRPr lang="en-US"/>
        </a:p>
      </dgm:t>
    </dgm:pt>
    <dgm:pt modelId="{F90333F5-9682-4E80-8EE6-3DEBFB64635B}" type="pres">
      <dgm:prSet presAssocID="{68941212-4122-4E7E-99F1-96A0E4343C6F}" presName="Name21" presStyleCnt="0"/>
      <dgm:spPr/>
      <dgm:t>
        <a:bodyPr/>
        <a:lstStyle/>
        <a:p>
          <a:endParaRPr lang="pt-BR"/>
        </a:p>
      </dgm:t>
    </dgm:pt>
    <dgm:pt modelId="{7411D564-A99D-4FDD-BB84-F0587479DD1A}" type="pres">
      <dgm:prSet presAssocID="{68941212-4122-4E7E-99F1-96A0E4343C6F}" presName="level2Shape" presStyleLbl="node3" presStyleIdx="1" presStyleCnt="4"/>
      <dgm:spPr/>
      <dgm:t>
        <a:bodyPr/>
        <a:lstStyle/>
        <a:p>
          <a:endParaRPr lang="en-US"/>
        </a:p>
      </dgm:t>
    </dgm:pt>
    <dgm:pt modelId="{6CD839EE-03F7-4451-B2A5-E936F8C4D36F}" type="pres">
      <dgm:prSet presAssocID="{68941212-4122-4E7E-99F1-96A0E4343C6F}" presName="hierChild3" presStyleCnt="0"/>
      <dgm:spPr/>
      <dgm:t>
        <a:bodyPr/>
        <a:lstStyle/>
        <a:p>
          <a:endParaRPr lang="pt-BR"/>
        </a:p>
      </dgm:t>
    </dgm:pt>
    <dgm:pt modelId="{0CB178BB-5921-4B7A-94A4-303446979265}" type="pres">
      <dgm:prSet presAssocID="{54E7C6E5-0475-4291-A582-F66214BF5979}" presName="Name19" presStyleLbl="parChTrans1D2" presStyleIdx="1" presStyleCnt="2"/>
      <dgm:spPr/>
      <dgm:t>
        <a:bodyPr/>
        <a:lstStyle/>
        <a:p>
          <a:endParaRPr lang="en-US"/>
        </a:p>
      </dgm:t>
    </dgm:pt>
    <dgm:pt modelId="{AFBBDE71-D8B0-4294-9B64-316B88005638}" type="pres">
      <dgm:prSet presAssocID="{E94A8A83-BB43-40C4-9036-062B9B85ED4F}" presName="Name21" presStyleCnt="0"/>
      <dgm:spPr/>
      <dgm:t>
        <a:bodyPr/>
        <a:lstStyle/>
        <a:p>
          <a:endParaRPr lang="pt-BR"/>
        </a:p>
      </dgm:t>
    </dgm:pt>
    <dgm:pt modelId="{1A36CED7-32A8-4074-8279-CFCEE970C6A4}" type="pres">
      <dgm:prSet presAssocID="{E94A8A83-BB43-40C4-9036-062B9B85ED4F}" presName="level2Shape" presStyleLbl="node2" presStyleIdx="1" presStyleCnt="2"/>
      <dgm:spPr/>
      <dgm:t>
        <a:bodyPr/>
        <a:lstStyle/>
        <a:p>
          <a:endParaRPr lang="en-US"/>
        </a:p>
      </dgm:t>
    </dgm:pt>
    <dgm:pt modelId="{C00108D9-42E9-4B0B-BA1B-92F60C0ECEEA}" type="pres">
      <dgm:prSet presAssocID="{E94A8A83-BB43-40C4-9036-062B9B85ED4F}" presName="hierChild3" presStyleCnt="0"/>
      <dgm:spPr/>
      <dgm:t>
        <a:bodyPr/>
        <a:lstStyle/>
        <a:p>
          <a:endParaRPr lang="pt-BR"/>
        </a:p>
      </dgm:t>
    </dgm:pt>
    <dgm:pt modelId="{1BB6931B-DAFC-41D9-8CFC-65A0CB44A26D}" type="pres">
      <dgm:prSet presAssocID="{2E32A1E9-697B-4FF9-A2D3-F35345CB5FA5}" presName="Name19" presStyleLbl="parChTrans1D3" presStyleIdx="2" presStyleCnt="4"/>
      <dgm:spPr/>
      <dgm:t>
        <a:bodyPr/>
        <a:lstStyle/>
        <a:p>
          <a:endParaRPr lang="en-US"/>
        </a:p>
      </dgm:t>
    </dgm:pt>
    <dgm:pt modelId="{AC1A4F4A-CD29-4779-BEDE-2F3BA99CAF41}" type="pres">
      <dgm:prSet presAssocID="{E277D582-644D-4F04-8BCE-6BB6CBB46ACB}" presName="Name21" presStyleCnt="0"/>
      <dgm:spPr/>
      <dgm:t>
        <a:bodyPr/>
        <a:lstStyle/>
        <a:p>
          <a:endParaRPr lang="pt-BR"/>
        </a:p>
      </dgm:t>
    </dgm:pt>
    <dgm:pt modelId="{49668924-90E5-4EC1-A7AF-B4CAA750739B}" type="pres">
      <dgm:prSet presAssocID="{E277D582-644D-4F04-8BCE-6BB6CBB46ACB}" presName="level2Shape" presStyleLbl="node3" presStyleIdx="2" presStyleCnt="4"/>
      <dgm:spPr/>
      <dgm:t>
        <a:bodyPr/>
        <a:lstStyle/>
        <a:p>
          <a:endParaRPr lang="en-US"/>
        </a:p>
      </dgm:t>
    </dgm:pt>
    <dgm:pt modelId="{859B397A-A0E7-4619-AD02-6F53CE3A5E13}" type="pres">
      <dgm:prSet presAssocID="{E277D582-644D-4F04-8BCE-6BB6CBB46ACB}" presName="hierChild3" presStyleCnt="0"/>
      <dgm:spPr/>
      <dgm:t>
        <a:bodyPr/>
        <a:lstStyle/>
        <a:p>
          <a:endParaRPr lang="pt-BR"/>
        </a:p>
      </dgm:t>
    </dgm:pt>
    <dgm:pt modelId="{A3E394F7-E0ED-4017-8077-26CED1D9CD5F}" type="pres">
      <dgm:prSet presAssocID="{9821511F-ABC4-4C8E-B1BE-855337CD40C2}" presName="Name19" presStyleLbl="parChTrans1D3" presStyleIdx="3" presStyleCnt="4"/>
      <dgm:spPr/>
      <dgm:t>
        <a:bodyPr/>
        <a:lstStyle/>
        <a:p>
          <a:endParaRPr lang="en-US"/>
        </a:p>
      </dgm:t>
    </dgm:pt>
    <dgm:pt modelId="{345F2F4E-B4FF-4653-BD3C-01FD62C2E5EB}" type="pres">
      <dgm:prSet presAssocID="{9EF1EC5F-9400-4F2D-A3EA-74A40AA32672}" presName="Name21" presStyleCnt="0"/>
      <dgm:spPr/>
      <dgm:t>
        <a:bodyPr/>
        <a:lstStyle/>
        <a:p>
          <a:endParaRPr lang="pt-BR"/>
        </a:p>
      </dgm:t>
    </dgm:pt>
    <dgm:pt modelId="{F6B78D10-9CC2-4CD1-8904-762C9FF1C039}" type="pres">
      <dgm:prSet presAssocID="{9EF1EC5F-9400-4F2D-A3EA-74A40AA32672}" presName="level2Shape" presStyleLbl="node3" presStyleIdx="3" presStyleCnt="4"/>
      <dgm:spPr/>
      <dgm:t>
        <a:bodyPr/>
        <a:lstStyle/>
        <a:p>
          <a:endParaRPr lang="en-US"/>
        </a:p>
      </dgm:t>
    </dgm:pt>
    <dgm:pt modelId="{85ED160B-27FD-4205-A020-8F9EC3139584}" type="pres">
      <dgm:prSet presAssocID="{9EF1EC5F-9400-4F2D-A3EA-74A40AA32672}" presName="hierChild3" presStyleCnt="0"/>
      <dgm:spPr/>
      <dgm:t>
        <a:bodyPr/>
        <a:lstStyle/>
        <a:p>
          <a:endParaRPr lang="pt-BR"/>
        </a:p>
      </dgm:t>
    </dgm:pt>
    <dgm:pt modelId="{ED17D47F-D841-4D70-AEF4-62F010ACA7AE}" type="pres">
      <dgm:prSet presAssocID="{AACC4B99-1135-46E5-BB35-B05F7FF1A12E}" presName="bgShapesFlow" presStyleCnt="0"/>
      <dgm:spPr/>
      <dgm:t>
        <a:bodyPr/>
        <a:lstStyle/>
        <a:p>
          <a:endParaRPr lang="pt-BR"/>
        </a:p>
      </dgm:t>
    </dgm:pt>
  </dgm:ptLst>
  <dgm:cxnLst>
    <dgm:cxn modelId="{28E5385E-A03A-4A6D-91E8-71AE87587D0B}" type="presOf" srcId="{CBF8291C-9506-4199-91E0-BD3B9C525F28}" destId="{82E8902B-7543-4B0B-855D-BF7BD96954ED}" srcOrd="0" destOrd="0" presId="urn:microsoft.com/office/officeart/2005/8/layout/hierarchy6"/>
    <dgm:cxn modelId="{47D8CDCA-9E02-4C2B-AFB3-EC3C709BDD29}" type="presOf" srcId="{294D08F3-33A5-4BBC-8282-DB2BDBD9B567}" destId="{929F31D4-3840-4040-B666-BE73798E7F4B}" srcOrd="0" destOrd="0" presId="urn:microsoft.com/office/officeart/2005/8/layout/hierarchy6"/>
    <dgm:cxn modelId="{2B3D838B-7762-406D-BD15-6EE2D6602234}" type="presOf" srcId="{E94A8A83-BB43-40C4-9036-062B9B85ED4F}" destId="{1A36CED7-32A8-4074-8279-CFCEE970C6A4}" srcOrd="0" destOrd="0" presId="urn:microsoft.com/office/officeart/2005/8/layout/hierarchy6"/>
    <dgm:cxn modelId="{D221FEDE-A703-47E2-8779-127E79D646D9}" type="presOf" srcId="{CB874AA1-5EE5-44EA-AB6F-C68B3E6388BC}" destId="{8323B92E-C314-4FC4-BC2D-500065468847}" srcOrd="0" destOrd="0" presId="urn:microsoft.com/office/officeart/2005/8/layout/hierarchy6"/>
    <dgm:cxn modelId="{B8F3EA0C-497D-44B1-BF37-517B3F8FFA48}" srcId="{A076011F-CCA1-4C14-9FD6-E565F8EFAAC0}" destId="{CBF8291C-9506-4199-91E0-BD3B9C525F28}" srcOrd="0" destOrd="0" parTransId="{294D08F3-33A5-4BBC-8282-DB2BDBD9B567}" sibTransId="{CDC926AA-A916-4BDC-9C3B-275049F21895}"/>
    <dgm:cxn modelId="{92E8A784-AA91-4DCB-AA61-809C98EB0291}" type="presOf" srcId="{9821511F-ABC4-4C8E-B1BE-855337CD40C2}" destId="{A3E394F7-E0ED-4017-8077-26CED1D9CD5F}" srcOrd="0" destOrd="0" presId="urn:microsoft.com/office/officeart/2005/8/layout/hierarchy6"/>
    <dgm:cxn modelId="{BF13FF08-4CA7-43A9-8C37-794ED37EED98}" type="presOf" srcId="{9EF1EC5F-9400-4F2D-A3EA-74A40AA32672}" destId="{F6B78D10-9CC2-4CD1-8904-762C9FF1C039}" srcOrd="0" destOrd="0" presId="urn:microsoft.com/office/officeart/2005/8/layout/hierarchy6"/>
    <dgm:cxn modelId="{01A3D4D0-FF0F-4760-918F-4D5538E183B7}" srcId="{A076011F-CCA1-4C14-9FD6-E565F8EFAAC0}" destId="{671C5B96-CA57-44C4-9FD4-DBC9389D7F3B}" srcOrd="1" destOrd="0" parTransId="{54F68D90-C545-43F1-AB48-BCFD0671443F}" sibTransId="{8AE3E48F-4BBE-4997-95DF-3B88E246C470}"/>
    <dgm:cxn modelId="{56407C6E-6715-4E16-980F-95B6ADBB436F}" type="presOf" srcId="{E277D582-644D-4F04-8BCE-6BB6CBB46ACB}" destId="{49668924-90E5-4EC1-A7AF-B4CAA750739B}" srcOrd="0" destOrd="0" presId="urn:microsoft.com/office/officeart/2005/8/layout/hierarchy6"/>
    <dgm:cxn modelId="{A7C498FE-220F-4AF5-8127-6715CA48B431}" srcId="{E94A8A83-BB43-40C4-9036-062B9B85ED4F}" destId="{E277D582-644D-4F04-8BCE-6BB6CBB46ACB}" srcOrd="0" destOrd="0" parTransId="{2E32A1E9-697B-4FF9-A2D3-F35345CB5FA5}" sibTransId="{132728F7-DFE1-48EE-AF13-5B5A017A7436}"/>
    <dgm:cxn modelId="{D56771F8-CE24-40D1-9CB2-CE8FEA055CAA}" srcId="{B5FCA0EF-26D2-46A9-9117-C474532FE9EC}" destId="{A076011F-CCA1-4C14-9FD6-E565F8EFAAC0}" srcOrd="0" destOrd="0" parTransId="{1BAC5770-27CC-489B-98EA-23269B42034B}" sibTransId="{77739407-80ED-4AE0-93DF-A89092E1CBA7}"/>
    <dgm:cxn modelId="{F6F76A87-149E-497B-9ACB-327F62CB5736}" srcId="{E94A8A83-BB43-40C4-9036-062B9B85ED4F}" destId="{9EF1EC5F-9400-4F2D-A3EA-74A40AA32672}" srcOrd="1" destOrd="0" parTransId="{9821511F-ABC4-4C8E-B1BE-855337CD40C2}" sibTransId="{75D3DE8F-A577-4574-B14B-7890FA9980FC}"/>
    <dgm:cxn modelId="{2B0A1C6C-05A6-4BE0-8388-8DD2911D1968}" type="presOf" srcId="{68941212-4122-4E7E-99F1-96A0E4343C6F}" destId="{7411D564-A99D-4FDD-BB84-F0587479DD1A}" srcOrd="0" destOrd="0" presId="urn:microsoft.com/office/officeart/2005/8/layout/hierarchy6"/>
    <dgm:cxn modelId="{3BFC2BB4-EAC1-454D-B1C6-F7278F2E21BD}" type="presOf" srcId="{1BAC5770-27CC-489B-98EA-23269B42034B}" destId="{769950FD-D896-4304-8EA3-B2039200C324}" srcOrd="0" destOrd="0" presId="urn:microsoft.com/office/officeart/2005/8/layout/hierarchy6"/>
    <dgm:cxn modelId="{268D1517-998C-44A0-B17D-9EFFA49F5B7D}" srcId="{AACC4B99-1135-46E5-BB35-B05F7FF1A12E}" destId="{CB874AA1-5EE5-44EA-AB6F-C68B3E6388BC}" srcOrd="0" destOrd="0" parTransId="{C3817235-5585-4C5D-A4C6-9BF497A32F3A}" sibTransId="{E7480CF1-E863-4350-9FD3-B590FBAAB4BE}"/>
    <dgm:cxn modelId="{FC3823CA-BBA1-4BD3-BE21-A502909AB9DB}" type="presOf" srcId="{AACC4B99-1135-46E5-BB35-B05F7FF1A12E}" destId="{48443222-F239-4C95-9AC2-D0DE7A64BD6A}" srcOrd="0" destOrd="0" presId="urn:microsoft.com/office/officeart/2005/8/layout/hierarchy6"/>
    <dgm:cxn modelId="{EBFA14B6-649F-4131-82A0-F355284CE95C}" srcId="{CB874AA1-5EE5-44EA-AB6F-C68B3E6388BC}" destId="{B5FCA0EF-26D2-46A9-9117-C474532FE9EC}" srcOrd="0" destOrd="0" parTransId="{A14AA6E1-282F-42E8-9891-E803AB5690F8}" sibTransId="{0E21D6A0-3A1A-4531-8FB6-92F0CEEE79E2}"/>
    <dgm:cxn modelId="{EF9FD530-316D-4C0C-8FC9-250C28EEF4D5}" type="presOf" srcId="{A14AA6E1-282F-42E8-9891-E803AB5690F8}" destId="{42C32FF7-5014-410C-BC4E-267A01E62966}" srcOrd="0" destOrd="0" presId="urn:microsoft.com/office/officeart/2005/8/layout/hierarchy6"/>
    <dgm:cxn modelId="{336D26A7-DD94-4345-A349-72439FC72FA7}" srcId="{B5FCA0EF-26D2-46A9-9117-C474532FE9EC}" destId="{68941212-4122-4E7E-99F1-96A0E4343C6F}" srcOrd="1" destOrd="0" parTransId="{ED882E1D-4119-4B42-9E5A-E8ED1AFE52A7}" sibTransId="{1CD24803-F1DB-4D8D-B957-DECE8732F4DA}"/>
    <dgm:cxn modelId="{7E3BA862-EE38-4D21-8A64-7051BC2B60D3}" type="presOf" srcId="{54E7C6E5-0475-4291-A582-F66214BF5979}" destId="{0CB178BB-5921-4B7A-94A4-303446979265}" srcOrd="0" destOrd="0" presId="urn:microsoft.com/office/officeart/2005/8/layout/hierarchy6"/>
    <dgm:cxn modelId="{DAECC833-9A0D-4A6F-9302-89F9C4147696}" type="presOf" srcId="{A076011F-CCA1-4C14-9FD6-E565F8EFAAC0}" destId="{59677742-C0B3-428F-A7A6-B0DE522DEAAD}" srcOrd="0" destOrd="0" presId="urn:microsoft.com/office/officeart/2005/8/layout/hierarchy6"/>
    <dgm:cxn modelId="{2099AE66-038B-4202-80B6-71A8E12D1F36}" type="presOf" srcId="{ED882E1D-4119-4B42-9E5A-E8ED1AFE52A7}" destId="{4C5F50F5-2145-4A96-85CB-F5EB0E89C1DA}" srcOrd="0" destOrd="0" presId="urn:microsoft.com/office/officeart/2005/8/layout/hierarchy6"/>
    <dgm:cxn modelId="{77FE2F42-B034-4FC0-883B-720E0EE3B590}" type="presOf" srcId="{54F68D90-C545-43F1-AB48-BCFD0671443F}" destId="{61872646-B7EE-4D41-A84E-C576670055EC}" srcOrd="0" destOrd="0" presId="urn:microsoft.com/office/officeart/2005/8/layout/hierarchy6"/>
    <dgm:cxn modelId="{951868F9-2440-4198-A54B-8B5D29375C6D}" type="presOf" srcId="{B5FCA0EF-26D2-46A9-9117-C474532FE9EC}" destId="{A3DA7448-07D8-4174-8A29-687C59149B3F}" srcOrd="0" destOrd="0" presId="urn:microsoft.com/office/officeart/2005/8/layout/hierarchy6"/>
    <dgm:cxn modelId="{153DA530-65CA-4C91-BD39-A07876FC0452}" type="presOf" srcId="{2E32A1E9-697B-4FF9-A2D3-F35345CB5FA5}" destId="{1BB6931B-DAFC-41D9-8CFC-65A0CB44A26D}" srcOrd="0" destOrd="0" presId="urn:microsoft.com/office/officeart/2005/8/layout/hierarchy6"/>
    <dgm:cxn modelId="{ED9A0A1C-8C64-4A36-A402-F842B323DF1C}" type="presOf" srcId="{671C5B96-CA57-44C4-9FD4-DBC9389D7F3B}" destId="{9AC558AE-8383-47B8-8D23-F4E3ACFFB0F9}" srcOrd="0" destOrd="0" presId="urn:microsoft.com/office/officeart/2005/8/layout/hierarchy6"/>
    <dgm:cxn modelId="{2B12A046-8ABB-4AA8-8809-F2400E5CA1F0}" srcId="{CB874AA1-5EE5-44EA-AB6F-C68B3E6388BC}" destId="{E94A8A83-BB43-40C4-9036-062B9B85ED4F}" srcOrd="1" destOrd="0" parTransId="{54E7C6E5-0475-4291-A582-F66214BF5979}" sibTransId="{09594DD2-035D-4E85-BB1C-33AC5047D4E2}"/>
    <dgm:cxn modelId="{D0528C10-6ECD-48A2-9DC2-E3CC357A8210}" type="presParOf" srcId="{48443222-F239-4C95-9AC2-D0DE7A64BD6A}" destId="{784CC4BD-7B18-4F1F-AC16-339C8030364B}" srcOrd="0" destOrd="0" presId="urn:microsoft.com/office/officeart/2005/8/layout/hierarchy6"/>
    <dgm:cxn modelId="{91BD42BC-699F-45D2-98A3-55AA15AC0959}" type="presParOf" srcId="{784CC4BD-7B18-4F1F-AC16-339C8030364B}" destId="{96FDA07F-4062-4813-862A-7160774BB8AE}" srcOrd="0" destOrd="0" presId="urn:microsoft.com/office/officeart/2005/8/layout/hierarchy6"/>
    <dgm:cxn modelId="{11702E07-4305-43B0-85FD-2F8DA0FA1995}" type="presParOf" srcId="{96FDA07F-4062-4813-862A-7160774BB8AE}" destId="{BE7625D8-6A37-41EB-88C5-B0E550146E91}" srcOrd="0" destOrd="0" presId="urn:microsoft.com/office/officeart/2005/8/layout/hierarchy6"/>
    <dgm:cxn modelId="{2A38586E-836C-4681-9E8D-EFBE857EEF4D}" type="presParOf" srcId="{BE7625D8-6A37-41EB-88C5-B0E550146E91}" destId="{8323B92E-C314-4FC4-BC2D-500065468847}" srcOrd="0" destOrd="0" presId="urn:microsoft.com/office/officeart/2005/8/layout/hierarchy6"/>
    <dgm:cxn modelId="{91B26982-91CD-4295-B2C0-C0AE7527B6DA}" type="presParOf" srcId="{BE7625D8-6A37-41EB-88C5-B0E550146E91}" destId="{350508DD-A120-45DC-AC56-CB3603C76407}" srcOrd="1" destOrd="0" presId="urn:microsoft.com/office/officeart/2005/8/layout/hierarchy6"/>
    <dgm:cxn modelId="{785C5B37-79BB-493C-B6AD-F59C9E104474}" type="presParOf" srcId="{350508DD-A120-45DC-AC56-CB3603C76407}" destId="{42C32FF7-5014-410C-BC4E-267A01E62966}" srcOrd="0" destOrd="0" presId="urn:microsoft.com/office/officeart/2005/8/layout/hierarchy6"/>
    <dgm:cxn modelId="{2422C9DD-E792-4701-BB24-DAA3F134FB77}" type="presParOf" srcId="{350508DD-A120-45DC-AC56-CB3603C76407}" destId="{F1EC6F6C-9203-4B5C-BBA7-319D722B711F}" srcOrd="1" destOrd="0" presId="urn:microsoft.com/office/officeart/2005/8/layout/hierarchy6"/>
    <dgm:cxn modelId="{52BCA750-CF4E-4942-9F2B-9C45660D8D21}" type="presParOf" srcId="{F1EC6F6C-9203-4B5C-BBA7-319D722B711F}" destId="{A3DA7448-07D8-4174-8A29-687C59149B3F}" srcOrd="0" destOrd="0" presId="urn:microsoft.com/office/officeart/2005/8/layout/hierarchy6"/>
    <dgm:cxn modelId="{1F0BF811-CFBD-40B5-9113-3B7B9B62201B}" type="presParOf" srcId="{F1EC6F6C-9203-4B5C-BBA7-319D722B711F}" destId="{AEB7E758-0C34-4A37-A6C9-3EF752742AD3}" srcOrd="1" destOrd="0" presId="urn:microsoft.com/office/officeart/2005/8/layout/hierarchy6"/>
    <dgm:cxn modelId="{37D9B691-A5BA-4D9A-8DEC-296349996300}" type="presParOf" srcId="{AEB7E758-0C34-4A37-A6C9-3EF752742AD3}" destId="{769950FD-D896-4304-8EA3-B2039200C324}" srcOrd="0" destOrd="0" presId="urn:microsoft.com/office/officeart/2005/8/layout/hierarchy6"/>
    <dgm:cxn modelId="{A6B04209-07FA-4E69-AF20-D8F76DD12779}" type="presParOf" srcId="{AEB7E758-0C34-4A37-A6C9-3EF752742AD3}" destId="{A7B903E2-AA1E-41D1-997F-09676DBAED56}" srcOrd="1" destOrd="0" presId="urn:microsoft.com/office/officeart/2005/8/layout/hierarchy6"/>
    <dgm:cxn modelId="{C6C170B1-D143-4F5D-B912-F7B5F42C7F66}" type="presParOf" srcId="{A7B903E2-AA1E-41D1-997F-09676DBAED56}" destId="{59677742-C0B3-428F-A7A6-B0DE522DEAAD}" srcOrd="0" destOrd="0" presId="urn:microsoft.com/office/officeart/2005/8/layout/hierarchy6"/>
    <dgm:cxn modelId="{AE05FB3D-1CEB-4F49-B5C6-AC35D8CE99D0}" type="presParOf" srcId="{A7B903E2-AA1E-41D1-997F-09676DBAED56}" destId="{47E002EF-CF43-4490-A469-4FBF852F34A5}" srcOrd="1" destOrd="0" presId="urn:microsoft.com/office/officeart/2005/8/layout/hierarchy6"/>
    <dgm:cxn modelId="{282EE33E-3B06-4825-A1A5-A416C245F2FF}" type="presParOf" srcId="{47E002EF-CF43-4490-A469-4FBF852F34A5}" destId="{929F31D4-3840-4040-B666-BE73798E7F4B}" srcOrd="0" destOrd="0" presId="urn:microsoft.com/office/officeart/2005/8/layout/hierarchy6"/>
    <dgm:cxn modelId="{C864F1A3-C074-4CBC-AFC7-0C3A0394A3E9}" type="presParOf" srcId="{47E002EF-CF43-4490-A469-4FBF852F34A5}" destId="{F43DFB6C-4AFB-4553-9F8A-87F4232E0A5B}" srcOrd="1" destOrd="0" presId="urn:microsoft.com/office/officeart/2005/8/layout/hierarchy6"/>
    <dgm:cxn modelId="{3CACDAEA-B6AC-4F96-A5BC-D79DABF12700}" type="presParOf" srcId="{F43DFB6C-4AFB-4553-9F8A-87F4232E0A5B}" destId="{82E8902B-7543-4B0B-855D-BF7BD96954ED}" srcOrd="0" destOrd="0" presId="urn:microsoft.com/office/officeart/2005/8/layout/hierarchy6"/>
    <dgm:cxn modelId="{8A0BEE3E-BD5B-4CF2-A0B6-26558F512C38}" type="presParOf" srcId="{F43DFB6C-4AFB-4553-9F8A-87F4232E0A5B}" destId="{224377FB-2F76-48B7-92B5-E1BBF754998B}" srcOrd="1" destOrd="0" presId="urn:microsoft.com/office/officeart/2005/8/layout/hierarchy6"/>
    <dgm:cxn modelId="{80851BD5-DE32-49B3-BE60-903B3E20F621}" type="presParOf" srcId="{47E002EF-CF43-4490-A469-4FBF852F34A5}" destId="{61872646-B7EE-4D41-A84E-C576670055EC}" srcOrd="2" destOrd="0" presId="urn:microsoft.com/office/officeart/2005/8/layout/hierarchy6"/>
    <dgm:cxn modelId="{0CF29886-85EF-41D6-BAC4-6ABD764B9C4F}" type="presParOf" srcId="{47E002EF-CF43-4490-A469-4FBF852F34A5}" destId="{1F338F33-C4CB-47BF-B23E-61877B61B39F}" srcOrd="3" destOrd="0" presId="urn:microsoft.com/office/officeart/2005/8/layout/hierarchy6"/>
    <dgm:cxn modelId="{8BA863C6-A255-4EB6-BD32-E4C397E0107F}" type="presParOf" srcId="{1F338F33-C4CB-47BF-B23E-61877B61B39F}" destId="{9AC558AE-8383-47B8-8D23-F4E3ACFFB0F9}" srcOrd="0" destOrd="0" presId="urn:microsoft.com/office/officeart/2005/8/layout/hierarchy6"/>
    <dgm:cxn modelId="{60334451-364E-4FAA-A650-200A33A6F41A}" type="presParOf" srcId="{1F338F33-C4CB-47BF-B23E-61877B61B39F}" destId="{83958F45-F1CF-4857-91A6-DF23FE06E4C7}" srcOrd="1" destOrd="0" presId="urn:microsoft.com/office/officeart/2005/8/layout/hierarchy6"/>
    <dgm:cxn modelId="{059AF67C-50C0-4B4B-9B3D-7D2A815496BA}" type="presParOf" srcId="{AEB7E758-0C34-4A37-A6C9-3EF752742AD3}" destId="{4C5F50F5-2145-4A96-85CB-F5EB0E89C1DA}" srcOrd="2" destOrd="0" presId="urn:microsoft.com/office/officeart/2005/8/layout/hierarchy6"/>
    <dgm:cxn modelId="{C4FA6491-DA21-4681-8E04-585F2419BFB3}" type="presParOf" srcId="{AEB7E758-0C34-4A37-A6C9-3EF752742AD3}" destId="{F90333F5-9682-4E80-8EE6-3DEBFB64635B}" srcOrd="3" destOrd="0" presId="urn:microsoft.com/office/officeart/2005/8/layout/hierarchy6"/>
    <dgm:cxn modelId="{253AA8CD-8ACA-4256-84DA-659FDC3F3F7D}" type="presParOf" srcId="{F90333F5-9682-4E80-8EE6-3DEBFB64635B}" destId="{7411D564-A99D-4FDD-BB84-F0587479DD1A}" srcOrd="0" destOrd="0" presId="urn:microsoft.com/office/officeart/2005/8/layout/hierarchy6"/>
    <dgm:cxn modelId="{81D7B1A8-3706-4AEE-B2BB-C015209CBA45}" type="presParOf" srcId="{F90333F5-9682-4E80-8EE6-3DEBFB64635B}" destId="{6CD839EE-03F7-4451-B2A5-E936F8C4D36F}" srcOrd="1" destOrd="0" presId="urn:microsoft.com/office/officeart/2005/8/layout/hierarchy6"/>
    <dgm:cxn modelId="{34610B64-5403-4459-B06F-7EA41CDA530F}" type="presParOf" srcId="{350508DD-A120-45DC-AC56-CB3603C76407}" destId="{0CB178BB-5921-4B7A-94A4-303446979265}" srcOrd="2" destOrd="0" presId="urn:microsoft.com/office/officeart/2005/8/layout/hierarchy6"/>
    <dgm:cxn modelId="{BAC9FBDB-5CF2-4048-A1F8-BE1A9EC531B5}" type="presParOf" srcId="{350508DD-A120-45DC-AC56-CB3603C76407}" destId="{AFBBDE71-D8B0-4294-9B64-316B88005638}" srcOrd="3" destOrd="0" presId="urn:microsoft.com/office/officeart/2005/8/layout/hierarchy6"/>
    <dgm:cxn modelId="{A14E933E-8D56-48F2-9FED-67DFB9FB2EDB}" type="presParOf" srcId="{AFBBDE71-D8B0-4294-9B64-316B88005638}" destId="{1A36CED7-32A8-4074-8279-CFCEE970C6A4}" srcOrd="0" destOrd="0" presId="urn:microsoft.com/office/officeart/2005/8/layout/hierarchy6"/>
    <dgm:cxn modelId="{93104F63-D2E4-48C4-9832-6F00473E055E}" type="presParOf" srcId="{AFBBDE71-D8B0-4294-9B64-316B88005638}" destId="{C00108D9-42E9-4B0B-BA1B-92F60C0ECEEA}" srcOrd="1" destOrd="0" presId="urn:microsoft.com/office/officeart/2005/8/layout/hierarchy6"/>
    <dgm:cxn modelId="{09C419B1-6777-442F-9798-1169D25C847B}" type="presParOf" srcId="{C00108D9-42E9-4B0B-BA1B-92F60C0ECEEA}" destId="{1BB6931B-DAFC-41D9-8CFC-65A0CB44A26D}" srcOrd="0" destOrd="0" presId="urn:microsoft.com/office/officeart/2005/8/layout/hierarchy6"/>
    <dgm:cxn modelId="{BC58B022-2745-4D22-A14A-A2D1BD98216C}" type="presParOf" srcId="{C00108D9-42E9-4B0B-BA1B-92F60C0ECEEA}" destId="{AC1A4F4A-CD29-4779-BEDE-2F3BA99CAF41}" srcOrd="1" destOrd="0" presId="urn:microsoft.com/office/officeart/2005/8/layout/hierarchy6"/>
    <dgm:cxn modelId="{AEEB6A34-0716-4C56-9E94-A8E6F694EE57}" type="presParOf" srcId="{AC1A4F4A-CD29-4779-BEDE-2F3BA99CAF41}" destId="{49668924-90E5-4EC1-A7AF-B4CAA750739B}" srcOrd="0" destOrd="0" presId="urn:microsoft.com/office/officeart/2005/8/layout/hierarchy6"/>
    <dgm:cxn modelId="{54461C37-F362-4777-B099-297B29065B02}" type="presParOf" srcId="{AC1A4F4A-CD29-4779-BEDE-2F3BA99CAF41}" destId="{859B397A-A0E7-4619-AD02-6F53CE3A5E13}" srcOrd="1" destOrd="0" presId="urn:microsoft.com/office/officeart/2005/8/layout/hierarchy6"/>
    <dgm:cxn modelId="{123FCDD0-A4F0-42B0-B1B4-7C667DE32D64}" type="presParOf" srcId="{C00108D9-42E9-4B0B-BA1B-92F60C0ECEEA}" destId="{A3E394F7-E0ED-4017-8077-26CED1D9CD5F}" srcOrd="2" destOrd="0" presId="urn:microsoft.com/office/officeart/2005/8/layout/hierarchy6"/>
    <dgm:cxn modelId="{1D258395-2458-4989-BABF-DB3450F59A2F}" type="presParOf" srcId="{C00108D9-42E9-4B0B-BA1B-92F60C0ECEEA}" destId="{345F2F4E-B4FF-4653-BD3C-01FD62C2E5EB}" srcOrd="3" destOrd="0" presId="urn:microsoft.com/office/officeart/2005/8/layout/hierarchy6"/>
    <dgm:cxn modelId="{10EED9CF-D22A-4EA6-85F0-F5EC148CEFEC}" type="presParOf" srcId="{345F2F4E-B4FF-4653-BD3C-01FD62C2E5EB}" destId="{F6B78D10-9CC2-4CD1-8904-762C9FF1C039}" srcOrd="0" destOrd="0" presId="urn:microsoft.com/office/officeart/2005/8/layout/hierarchy6"/>
    <dgm:cxn modelId="{9A8007D3-541C-484D-AFA2-27063B07C600}" type="presParOf" srcId="{345F2F4E-B4FF-4653-BD3C-01FD62C2E5EB}" destId="{85ED160B-27FD-4205-A020-8F9EC3139584}" srcOrd="1" destOrd="0" presId="urn:microsoft.com/office/officeart/2005/8/layout/hierarchy6"/>
    <dgm:cxn modelId="{C4A00AA2-D2E2-4D74-BEA9-E69BBFB43702}" type="presParOf" srcId="{48443222-F239-4C95-9AC2-D0DE7A64BD6A}" destId="{ED17D47F-D841-4D70-AEF4-62F010ACA7AE}"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FC093FE-4728-4AEC-A251-5EECCC243B32}" type="doc">
      <dgm:prSet loTypeId="urn:microsoft.com/office/officeart/2005/8/layout/hProcess9" loCatId="process" qsTypeId="urn:microsoft.com/office/officeart/2005/8/quickstyle/simple1" qsCatId="simple" csTypeId="urn:microsoft.com/office/officeart/2005/8/colors/accent0_3" csCatId="mainScheme" phldr="1"/>
      <dgm:spPr/>
    </dgm:pt>
    <dgm:pt modelId="{05C9D32B-2016-4E5A-8E20-23DDE36A765C}">
      <dgm:prSet phldrT="[Texto]"/>
      <dgm:spPr>
        <a:solidFill>
          <a:schemeClr val="bg2"/>
        </a:solidFill>
      </dgm:spPr>
      <dgm:t>
        <a:bodyPr/>
        <a:lstStyle/>
        <a:p>
          <a:r>
            <a:rPr lang="pt-BR" dirty="0" smtClean="0">
              <a:solidFill>
                <a:schemeClr val="accent1"/>
              </a:solidFill>
            </a:rPr>
            <a:t>Explicita-se todas as combinações</a:t>
          </a:r>
          <a:endParaRPr lang="pt-BR" dirty="0">
            <a:solidFill>
              <a:schemeClr val="accent1"/>
            </a:solidFill>
          </a:endParaRPr>
        </a:p>
      </dgm:t>
    </dgm:pt>
    <dgm:pt modelId="{96118854-EE78-46AF-B092-088D6189B0C7}" type="parTrans" cxnId="{1D7FAAEA-000E-4849-8D95-ECDB4492F799}">
      <dgm:prSet/>
      <dgm:spPr/>
      <dgm:t>
        <a:bodyPr/>
        <a:lstStyle/>
        <a:p>
          <a:endParaRPr lang="pt-BR"/>
        </a:p>
      </dgm:t>
    </dgm:pt>
    <dgm:pt modelId="{05015C26-20F1-4A52-B321-3487109CA2F8}" type="sibTrans" cxnId="{1D7FAAEA-000E-4849-8D95-ECDB4492F799}">
      <dgm:prSet/>
      <dgm:spPr/>
      <dgm:t>
        <a:bodyPr/>
        <a:lstStyle/>
        <a:p>
          <a:endParaRPr lang="pt-BR"/>
        </a:p>
      </dgm:t>
    </dgm:pt>
    <dgm:pt modelId="{AC6DD1F5-EB91-4BEB-9FA2-1F976D899021}">
      <dgm:prSet phldrT="[Texto]"/>
      <dgm:spPr>
        <a:solidFill>
          <a:schemeClr val="bg2"/>
        </a:solidFill>
      </dgm:spPr>
      <dgm:t>
        <a:bodyPr/>
        <a:lstStyle/>
        <a:p>
          <a:r>
            <a:rPr lang="pt-BR" dirty="0" smtClean="0">
              <a:solidFill>
                <a:schemeClr val="accent1"/>
              </a:solidFill>
            </a:rPr>
            <a:t>Calcula os resultados da regressão logística para cada uma</a:t>
          </a:r>
          <a:endParaRPr lang="pt-BR" dirty="0">
            <a:solidFill>
              <a:schemeClr val="accent1"/>
            </a:solidFill>
          </a:endParaRPr>
        </a:p>
      </dgm:t>
    </dgm:pt>
    <dgm:pt modelId="{45548192-A3BD-429B-9BE5-EDE7482F4403}" type="parTrans" cxnId="{398D21AE-5C80-44FA-9313-CAE702B88010}">
      <dgm:prSet/>
      <dgm:spPr/>
      <dgm:t>
        <a:bodyPr/>
        <a:lstStyle/>
        <a:p>
          <a:endParaRPr lang="pt-BR"/>
        </a:p>
      </dgm:t>
    </dgm:pt>
    <dgm:pt modelId="{F5107E83-4D7B-4369-BDED-27D0F4EA5D91}" type="sibTrans" cxnId="{398D21AE-5C80-44FA-9313-CAE702B88010}">
      <dgm:prSet/>
      <dgm:spPr/>
      <dgm:t>
        <a:bodyPr/>
        <a:lstStyle/>
        <a:p>
          <a:endParaRPr lang="pt-BR"/>
        </a:p>
      </dgm:t>
    </dgm:pt>
    <dgm:pt modelId="{93B1825F-2277-4E2E-9C1A-2F230E802983}">
      <dgm:prSet phldrT="[Texto]"/>
      <dgm:spPr>
        <a:solidFill>
          <a:schemeClr val="bg2"/>
        </a:solidFill>
      </dgm:spPr>
      <dgm:t>
        <a:bodyPr/>
        <a:lstStyle/>
        <a:p>
          <a:r>
            <a:rPr lang="pt-BR" dirty="0" smtClean="0">
              <a:solidFill>
                <a:schemeClr val="accent1"/>
              </a:solidFill>
            </a:rPr>
            <a:t>Ordena-se seguindo 3 critérios</a:t>
          </a:r>
          <a:endParaRPr lang="pt-BR" dirty="0">
            <a:solidFill>
              <a:schemeClr val="accent1"/>
            </a:solidFill>
          </a:endParaRPr>
        </a:p>
      </dgm:t>
    </dgm:pt>
    <dgm:pt modelId="{C17EA469-3F10-4341-93B8-048D499E26B0}" type="parTrans" cxnId="{403A299D-C663-4D98-A902-B9C3D838B355}">
      <dgm:prSet/>
      <dgm:spPr/>
      <dgm:t>
        <a:bodyPr/>
        <a:lstStyle/>
        <a:p>
          <a:endParaRPr lang="pt-BR"/>
        </a:p>
      </dgm:t>
    </dgm:pt>
    <dgm:pt modelId="{DBD1427D-23CA-4A46-AC74-ADD9D5438BAD}" type="sibTrans" cxnId="{403A299D-C663-4D98-A902-B9C3D838B355}">
      <dgm:prSet/>
      <dgm:spPr/>
      <dgm:t>
        <a:bodyPr/>
        <a:lstStyle/>
        <a:p>
          <a:endParaRPr lang="pt-BR"/>
        </a:p>
      </dgm:t>
    </dgm:pt>
    <dgm:pt modelId="{01E342F8-83E3-4D1D-894B-5B2BA2F6FD3E}" type="pres">
      <dgm:prSet presAssocID="{FFC093FE-4728-4AEC-A251-5EECCC243B32}" presName="CompostProcess" presStyleCnt="0">
        <dgm:presLayoutVars>
          <dgm:dir/>
          <dgm:resizeHandles val="exact"/>
        </dgm:presLayoutVars>
      </dgm:prSet>
      <dgm:spPr/>
    </dgm:pt>
    <dgm:pt modelId="{979E106C-9693-4E9D-9649-A784C8ABD230}" type="pres">
      <dgm:prSet presAssocID="{FFC093FE-4728-4AEC-A251-5EECCC243B32}" presName="arrow" presStyleLbl="bgShp" presStyleIdx="0" presStyleCnt="1"/>
      <dgm:spPr/>
    </dgm:pt>
    <dgm:pt modelId="{BC4A6D90-4132-4F84-A455-D8ABEEE11451}" type="pres">
      <dgm:prSet presAssocID="{FFC093FE-4728-4AEC-A251-5EECCC243B32}" presName="linearProcess" presStyleCnt="0"/>
      <dgm:spPr/>
    </dgm:pt>
    <dgm:pt modelId="{51098A80-4851-4807-B6E1-B5FFCE945917}" type="pres">
      <dgm:prSet presAssocID="{05C9D32B-2016-4E5A-8E20-23DDE36A765C}" presName="textNode" presStyleLbl="node1" presStyleIdx="0" presStyleCnt="3">
        <dgm:presLayoutVars>
          <dgm:bulletEnabled val="1"/>
        </dgm:presLayoutVars>
      </dgm:prSet>
      <dgm:spPr/>
      <dgm:t>
        <a:bodyPr/>
        <a:lstStyle/>
        <a:p>
          <a:endParaRPr lang="pt-BR"/>
        </a:p>
      </dgm:t>
    </dgm:pt>
    <dgm:pt modelId="{77263A37-B2B1-400C-A81D-D4D2F8800424}" type="pres">
      <dgm:prSet presAssocID="{05015C26-20F1-4A52-B321-3487109CA2F8}" presName="sibTrans" presStyleCnt="0"/>
      <dgm:spPr/>
    </dgm:pt>
    <dgm:pt modelId="{293D31F8-EAE8-45DC-97E9-95A7D6AC4E55}" type="pres">
      <dgm:prSet presAssocID="{AC6DD1F5-EB91-4BEB-9FA2-1F976D899021}" presName="textNode" presStyleLbl="node1" presStyleIdx="1" presStyleCnt="3">
        <dgm:presLayoutVars>
          <dgm:bulletEnabled val="1"/>
        </dgm:presLayoutVars>
      </dgm:prSet>
      <dgm:spPr/>
      <dgm:t>
        <a:bodyPr/>
        <a:lstStyle/>
        <a:p>
          <a:endParaRPr lang="pt-BR"/>
        </a:p>
      </dgm:t>
    </dgm:pt>
    <dgm:pt modelId="{0EC4F375-BA5B-4DC5-842E-E9EF35D4F3B4}" type="pres">
      <dgm:prSet presAssocID="{F5107E83-4D7B-4369-BDED-27D0F4EA5D91}" presName="sibTrans" presStyleCnt="0"/>
      <dgm:spPr/>
    </dgm:pt>
    <dgm:pt modelId="{24F1CDD8-033D-4D7B-BD75-A7C2C6C4D134}" type="pres">
      <dgm:prSet presAssocID="{93B1825F-2277-4E2E-9C1A-2F230E802983}" presName="textNode" presStyleLbl="node1" presStyleIdx="2" presStyleCnt="3">
        <dgm:presLayoutVars>
          <dgm:bulletEnabled val="1"/>
        </dgm:presLayoutVars>
      </dgm:prSet>
      <dgm:spPr/>
      <dgm:t>
        <a:bodyPr/>
        <a:lstStyle/>
        <a:p>
          <a:endParaRPr lang="pt-BR"/>
        </a:p>
      </dgm:t>
    </dgm:pt>
  </dgm:ptLst>
  <dgm:cxnLst>
    <dgm:cxn modelId="{CF06D056-7557-4DF3-A1E5-8E30A796545E}" type="presOf" srcId="{AC6DD1F5-EB91-4BEB-9FA2-1F976D899021}" destId="{293D31F8-EAE8-45DC-97E9-95A7D6AC4E55}" srcOrd="0" destOrd="0" presId="urn:microsoft.com/office/officeart/2005/8/layout/hProcess9"/>
    <dgm:cxn modelId="{398D21AE-5C80-44FA-9313-CAE702B88010}" srcId="{FFC093FE-4728-4AEC-A251-5EECCC243B32}" destId="{AC6DD1F5-EB91-4BEB-9FA2-1F976D899021}" srcOrd="1" destOrd="0" parTransId="{45548192-A3BD-429B-9BE5-EDE7482F4403}" sibTransId="{F5107E83-4D7B-4369-BDED-27D0F4EA5D91}"/>
    <dgm:cxn modelId="{1D7FAAEA-000E-4849-8D95-ECDB4492F799}" srcId="{FFC093FE-4728-4AEC-A251-5EECCC243B32}" destId="{05C9D32B-2016-4E5A-8E20-23DDE36A765C}" srcOrd="0" destOrd="0" parTransId="{96118854-EE78-46AF-B092-088D6189B0C7}" sibTransId="{05015C26-20F1-4A52-B321-3487109CA2F8}"/>
    <dgm:cxn modelId="{403A299D-C663-4D98-A902-B9C3D838B355}" srcId="{FFC093FE-4728-4AEC-A251-5EECCC243B32}" destId="{93B1825F-2277-4E2E-9C1A-2F230E802983}" srcOrd="2" destOrd="0" parTransId="{C17EA469-3F10-4341-93B8-048D499E26B0}" sibTransId="{DBD1427D-23CA-4A46-AC74-ADD9D5438BAD}"/>
    <dgm:cxn modelId="{258243FC-654F-47E6-B443-E7C7CD7348AF}" type="presOf" srcId="{FFC093FE-4728-4AEC-A251-5EECCC243B32}" destId="{01E342F8-83E3-4D1D-894B-5B2BA2F6FD3E}" srcOrd="0" destOrd="0" presId="urn:microsoft.com/office/officeart/2005/8/layout/hProcess9"/>
    <dgm:cxn modelId="{F9A58E80-0C82-4E6E-8D28-72B77CAF7A35}" type="presOf" srcId="{93B1825F-2277-4E2E-9C1A-2F230E802983}" destId="{24F1CDD8-033D-4D7B-BD75-A7C2C6C4D134}" srcOrd="0" destOrd="0" presId="urn:microsoft.com/office/officeart/2005/8/layout/hProcess9"/>
    <dgm:cxn modelId="{D7FA9D97-D717-4519-ACB3-C344F1667502}" type="presOf" srcId="{05C9D32B-2016-4E5A-8E20-23DDE36A765C}" destId="{51098A80-4851-4807-B6E1-B5FFCE945917}" srcOrd="0" destOrd="0" presId="urn:microsoft.com/office/officeart/2005/8/layout/hProcess9"/>
    <dgm:cxn modelId="{6F9159AD-139D-4F07-B09A-EF963391EC7F}" type="presParOf" srcId="{01E342F8-83E3-4D1D-894B-5B2BA2F6FD3E}" destId="{979E106C-9693-4E9D-9649-A784C8ABD230}" srcOrd="0" destOrd="0" presId="urn:microsoft.com/office/officeart/2005/8/layout/hProcess9"/>
    <dgm:cxn modelId="{77F03857-FEA2-419E-A21B-B8AE44F0B984}" type="presParOf" srcId="{01E342F8-83E3-4D1D-894B-5B2BA2F6FD3E}" destId="{BC4A6D90-4132-4F84-A455-D8ABEEE11451}" srcOrd="1" destOrd="0" presId="urn:microsoft.com/office/officeart/2005/8/layout/hProcess9"/>
    <dgm:cxn modelId="{B106E129-1399-4B68-83C0-62685D8CCC7F}" type="presParOf" srcId="{BC4A6D90-4132-4F84-A455-D8ABEEE11451}" destId="{51098A80-4851-4807-B6E1-B5FFCE945917}" srcOrd="0" destOrd="0" presId="urn:microsoft.com/office/officeart/2005/8/layout/hProcess9"/>
    <dgm:cxn modelId="{32AB59FD-93EB-46E4-B5D3-A6755F490BCD}" type="presParOf" srcId="{BC4A6D90-4132-4F84-A455-D8ABEEE11451}" destId="{77263A37-B2B1-400C-A81D-D4D2F8800424}" srcOrd="1" destOrd="0" presId="urn:microsoft.com/office/officeart/2005/8/layout/hProcess9"/>
    <dgm:cxn modelId="{38ADBDEE-748D-4790-950C-BA040B4D0014}" type="presParOf" srcId="{BC4A6D90-4132-4F84-A455-D8ABEEE11451}" destId="{293D31F8-EAE8-45DC-97E9-95A7D6AC4E55}" srcOrd="2" destOrd="0" presId="urn:microsoft.com/office/officeart/2005/8/layout/hProcess9"/>
    <dgm:cxn modelId="{BE18B047-9F94-4078-AF64-6166F02ACF10}" type="presParOf" srcId="{BC4A6D90-4132-4F84-A455-D8ABEEE11451}" destId="{0EC4F375-BA5B-4DC5-842E-E9EF35D4F3B4}" srcOrd="3" destOrd="0" presId="urn:microsoft.com/office/officeart/2005/8/layout/hProcess9"/>
    <dgm:cxn modelId="{C33CD9C8-9B11-412B-A289-D8E3515F7E67}" type="presParOf" srcId="{BC4A6D90-4132-4F84-A455-D8ABEEE11451}" destId="{24F1CDD8-033D-4D7B-BD75-A7C2C6C4D134}"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CC4B99-1135-46E5-BB35-B05F7FF1A12E}" type="doc">
      <dgm:prSet loTypeId="urn:microsoft.com/office/officeart/2005/8/layout/hierarchy6" loCatId="hierarchy" qsTypeId="urn:microsoft.com/office/officeart/2005/8/quickstyle/simple1" qsCatId="simple" csTypeId="urn:microsoft.com/office/officeart/2005/8/colors/accent3_1" csCatId="accent3" phldr="1"/>
      <dgm:spPr/>
      <dgm:t>
        <a:bodyPr/>
        <a:lstStyle/>
        <a:p>
          <a:endParaRPr lang="en-US"/>
        </a:p>
      </dgm:t>
    </dgm:pt>
    <dgm:pt modelId="{CB874AA1-5EE5-44EA-AB6F-C68B3E6388BC}">
      <dgm:prSet phldrT="[Texto]" custT="1"/>
      <dgm:spPr>
        <a:solidFill>
          <a:schemeClr val="bg2"/>
        </a:solidFill>
        <a:ln>
          <a:solidFill>
            <a:schemeClr val="tx2"/>
          </a:solidFill>
        </a:ln>
      </dgm:spPr>
      <dgm:t>
        <a:bodyPr/>
        <a:lstStyle/>
        <a:p>
          <a:r>
            <a:rPr lang="pt-BR" sz="2800" dirty="0" smtClean="0"/>
            <a:t>Classes</a:t>
          </a:r>
        </a:p>
        <a:p>
          <a:endParaRPr lang="en-US" sz="2800" dirty="0"/>
        </a:p>
      </dgm:t>
    </dgm:pt>
    <dgm:pt modelId="{C3817235-5585-4C5D-A4C6-9BF497A32F3A}" type="parTrans" cxnId="{268D1517-998C-44A0-B17D-9EFFA49F5B7D}">
      <dgm:prSet/>
      <dgm:spPr/>
      <dgm:t>
        <a:bodyPr/>
        <a:lstStyle/>
        <a:p>
          <a:endParaRPr lang="en-US" sz="1200"/>
        </a:p>
      </dgm:t>
    </dgm:pt>
    <dgm:pt modelId="{E7480CF1-E863-4350-9FD3-B590FBAAB4BE}" type="sibTrans" cxnId="{268D1517-998C-44A0-B17D-9EFFA49F5B7D}">
      <dgm:prSet/>
      <dgm:spPr/>
      <dgm:t>
        <a:bodyPr/>
        <a:lstStyle/>
        <a:p>
          <a:endParaRPr lang="en-US" sz="1200"/>
        </a:p>
      </dgm:t>
    </dgm:pt>
    <dgm:pt modelId="{B5FCA0EF-26D2-46A9-9117-C474532FE9EC}">
      <dgm:prSet phldrT="[Texto]" custT="1"/>
      <dgm:spPr>
        <a:solidFill>
          <a:schemeClr val="bg2"/>
        </a:solidFill>
        <a:ln>
          <a:solidFill>
            <a:schemeClr val="tx2"/>
          </a:solidFill>
        </a:ln>
      </dgm:spPr>
      <dgm:t>
        <a:bodyPr/>
        <a:lstStyle/>
        <a:p>
          <a:r>
            <a:rPr lang="pt-BR" sz="2800" dirty="0" smtClean="0"/>
            <a:t>Grupo A</a:t>
          </a:r>
          <a:endParaRPr lang="en-US" sz="2800" dirty="0"/>
        </a:p>
      </dgm:t>
    </dgm:pt>
    <dgm:pt modelId="{A14AA6E1-282F-42E8-9891-E803AB5690F8}" type="parTrans" cxnId="{EBFA14B6-649F-4131-82A0-F355284CE95C}">
      <dgm:prSet/>
      <dgm:spPr/>
      <dgm:t>
        <a:bodyPr/>
        <a:lstStyle/>
        <a:p>
          <a:endParaRPr lang="en-US" sz="1200"/>
        </a:p>
      </dgm:t>
    </dgm:pt>
    <dgm:pt modelId="{0E21D6A0-3A1A-4531-8FB6-92F0CEEE79E2}" type="sibTrans" cxnId="{EBFA14B6-649F-4131-82A0-F355284CE95C}">
      <dgm:prSet/>
      <dgm:spPr/>
      <dgm:t>
        <a:bodyPr/>
        <a:lstStyle/>
        <a:p>
          <a:endParaRPr lang="en-US" sz="1200"/>
        </a:p>
      </dgm:t>
    </dgm:pt>
    <dgm:pt modelId="{E94A8A83-BB43-40C4-9036-062B9B85ED4F}">
      <dgm:prSet phldrT="[Texto]" custT="1"/>
      <dgm:spPr>
        <a:solidFill>
          <a:schemeClr val="bg2"/>
        </a:solidFill>
        <a:ln>
          <a:solidFill>
            <a:schemeClr val="tx2"/>
          </a:solidFill>
        </a:ln>
      </dgm:spPr>
      <dgm:t>
        <a:bodyPr/>
        <a:lstStyle/>
        <a:p>
          <a:r>
            <a:rPr lang="pt-BR" sz="2800" dirty="0" smtClean="0"/>
            <a:t>Grupo B</a:t>
          </a:r>
          <a:endParaRPr lang="en-US" sz="2800" dirty="0"/>
        </a:p>
      </dgm:t>
    </dgm:pt>
    <dgm:pt modelId="{54E7C6E5-0475-4291-A582-F66214BF5979}" type="parTrans" cxnId="{2B12A046-8ABB-4AA8-8809-F2400E5CA1F0}">
      <dgm:prSet/>
      <dgm:spPr/>
      <dgm:t>
        <a:bodyPr/>
        <a:lstStyle/>
        <a:p>
          <a:endParaRPr lang="en-US" sz="1200"/>
        </a:p>
      </dgm:t>
    </dgm:pt>
    <dgm:pt modelId="{09594DD2-035D-4E85-BB1C-33AC5047D4E2}" type="sibTrans" cxnId="{2B12A046-8ABB-4AA8-8809-F2400E5CA1F0}">
      <dgm:prSet/>
      <dgm:spPr/>
      <dgm:t>
        <a:bodyPr/>
        <a:lstStyle/>
        <a:p>
          <a:endParaRPr lang="en-US" sz="1200"/>
        </a:p>
      </dgm:t>
    </dgm:pt>
    <dgm:pt modelId="{48443222-F239-4C95-9AC2-D0DE7A64BD6A}" type="pres">
      <dgm:prSet presAssocID="{AACC4B99-1135-46E5-BB35-B05F7FF1A12E}" presName="mainComposite" presStyleCnt="0">
        <dgm:presLayoutVars>
          <dgm:chPref val="1"/>
          <dgm:dir/>
          <dgm:animOne val="branch"/>
          <dgm:animLvl val="lvl"/>
          <dgm:resizeHandles val="exact"/>
        </dgm:presLayoutVars>
      </dgm:prSet>
      <dgm:spPr/>
      <dgm:t>
        <a:bodyPr/>
        <a:lstStyle/>
        <a:p>
          <a:endParaRPr lang="en-US"/>
        </a:p>
      </dgm:t>
    </dgm:pt>
    <dgm:pt modelId="{784CC4BD-7B18-4F1F-AC16-339C8030364B}" type="pres">
      <dgm:prSet presAssocID="{AACC4B99-1135-46E5-BB35-B05F7FF1A12E}" presName="hierFlow" presStyleCnt="0"/>
      <dgm:spPr/>
      <dgm:t>
        <a:bodyPr/>
        <a:lstStyle/>
        <a:p>
          <a:endParaRPr lang="pt-BR"/>
        </a:p>
      </dgm:t>
    </dgm:pt>
    <dgm:pt modelId="{96FDA07F-4062-4813-862A-7160774BB8AE}" type="pres">
      <dgm:prSet presAssocID="{AACC4B99-1135-46E5-BB35-B05F7FF1A12E}" presName="hierChild1" presStyleCnt="0">
        <dgm:presLayoutVars>
          <dgm:chPref val="1"/>
          <dgm:animOne val="branch"/>
          <dgm:animLvl val="lvl"/>
        </dgm:presLayoutVars>
      </dgm:prSet>
      <dgm:spPr/>
      <dgm:t>
        <a:bodyPr/>
        <a:lstStyle/>
        <a:p>
          <a:endParaRPr lang="pt-BR"/>
        </a:p>
      </dgm:t>
    </dgm:pt>
    <dgm:pt modelId="{BE7625D8-6A37-41EB-88C5-B0E550146E91}" type="pres">
      <dgm:prSet presAssocID="{CB874AA1-5EE5-44EA-AB6F-C68B3E6388BC}" presName="Name14" presStyleCnt="0"/>
      <dgm:spPr/>
      <dgm:t>
        <a:bodyPr/>
        <a:lstStyle/>
        <a:p>
          <a:endParaRPr lang="pt-BR"/>
        </a:p>
      </dgm:t>
    </dgm:pt>
    <dgm:pt modelId="{8323B92E-C314-4FC4-BC2D-500065468847}" type="pres">
      <dgm:prSet presAssocID="{CB874AA1-5EE5-44EA-AB6F-C68B3E6388BC}" presName="level1Shape" presStyleLbl="node0" presStyleIdx="0" presStyleCnt="1" custScaleX="74666" custScaleY="74666">
        <dgm:presLayoutVars>
          <dgm:chPref val="3"/>
        </dgm:presLayoutVars>
      </dgm:prSet>
      <dgm:spPr/>
      <dgm:t>
        <a:bodyPr/>
        <a:lstStyle/>
        <a:p>
          <a:endParaRPr lang="en-US"/>
        </a:p>
      </dgm:t>
    </dgm:pt>
    <dgm:pt modelId="{350508DD-A120-45DC-AC56-CB3603C76407}" type="pres">
      <dgm:prSet presAssocID="{CB874AA1-5EE5-44EA-AB6F-C68B3E6388BC}" presName="hierChild2" presStyleCnt="0"/>
      <dgm:spPr/>
      <dgm:t>
        <a:bodyPr/>
        <a:lstStyle/>
        <a:p>
          <a:endParaRPr lang="pt-BR"/>
        </a:p>
      </dgm:t>
    </dgm:pt>
    <dgm:pt modelId="{42C32FF7-5014-410C-BC4E-267A01E62966}" type="pres">
      <dgm:prSet presAssocID="{A14AA6E1-282F-42E8-9891-E803AB5690F8}" presName="Name19" presStyleLbl="parChTrans1D2" presStyleIdx="0" presStyleCnt="2"/>
      <dgm:spPr/>
      <dgm:t>
        <a:bodyPr/>
        <a:lstStyle/>
        <a:p>
          <a:endParaRPr lang="en-US"/>
        </a:p>
      </dgm:t>
    </dgm:pt>
    <dgm:pt modelId="{F1EC6F6C-9203-4B5C-BBA7-319D722B711F}" type="pres">
      <dgm:prSet presAssocID="{B5FCA0EF-26D2-46A9-9117-C474532FE9EC}" presName="Name21" presStyleCnt="0"/>
      <dgm:spPr/>
      <dgm:t>
        <a:bodyPr/>
        <a:lstStyle/>
        <a:p>
          <a:endParaRPr lang="pt-BR"/>
        </a:p>
      </dgm:t>
    </dgm:pt>
    <dgm:pt modelId="{A3DA7448-07D8-4174-8A29-687C59149B3F}" type="pres">
      <dgm:prSet presAssocID="{B5FCA0EF-26D2-46A9-9117-C474532FE9EC}" presName="level2Shape" presStyleLbl="node2" presStyleIdx="0" presStyleCnt="2" custScaleX="74906" custScaleY="75734"/>
      <dgm:spPr/>
      <dgm:t>
        <a:bodyPr/>
        <a:lstStyle/>
        <a:p>
          <a:endParaRPr lang="en-US"/>
        </a:p>
      </dgm:t>
    </dgm:pt>
    <dgm:pt modelId="{AEB7E758-0C34-4A37-A6C9-3EF752742AD3}" type="pres">
      <dgm:prSet presAssocID="{B5FCA0EF-26D2-46A9-9117-C474532FE9EC}" presName="hierChild3" presStyleCnt="0"/>
      <dgm:spPr/>
      <dgm:t>
        <a:bodyPr/>
        <a:lstStyle/>
        <a:p>
          <a:endParaRPr lang="pt-BR"/>
        </a:p>
      </dgm:t>
    </dgm:pt>
    <dgm:pt modelId="{0CB178BB-5921-4B7A-94A4-303446979265}" type="pres">
      <dgm:prSet presAssocID="{54E7C6E5-0475-4291-A582-F66214BF5979}" presName="Name19" presStyleLbl="parChTrans1D2" presStyleIdx="1" presStyleCnt="2"/>
      <dgm:spPr/>
      <dgm:t>
        <a:bodyPr/>
        <a:lstStyle/>
        <a:p>
          <a:endParaRPr lang="en-US"/>
        </a:p>
      </dgm:t>
    </dgm:pt>
    <dgm:pt modelId="{AFBBDE71-D8B0-4294-9B64-316B88005638}" type="pres">
      <dgm:prSet presAssocID="{E94A8A83-BB43-40C4-9036-062B9B85ED4F}" presName="Name21" presStyleCnt="0"/>
      <dgm:spPr/>
      <dgm:t>
        <a:bodyPr/>
        <a:lstStyle/>
        <a:p>
          <a:endParaRPr lang="pt-BR"/>
        </a:p>
      </dgm:t>
    </dgm:pt>
    <dgm:pt modelId="{1A36CED7-32A8-4074-8279-CFCEE970C6A4}" type="pres">
      <dgm:prSet presAssocID="{E94A8A83-BB43-40C4-9036-062B9B85ED4F}" presName="level2Shape" presStyleLbl="node2" presStyleIdx="1" presStyleCnt="2" custScaleX="74988" custScaleY="75952"/>
      <dgm:spPr/>
      <dgm:t>
        <a:bodyPr/>
        <a:lstStyle/>
        <a:p>
          <a:endParaRPr lang="en-US"/>
        </a:p>
      </dgm:t>
    </dgm:pt>
    <dgm:pt modelId="{C00108D9-42E9-4B0B-BA1B-92F60C0ECEEA}" type="pres">
      <dgm:prSet presAssocID="{E94A8A83-BB43-40C4-9036-062B9B85ED4F}" presName="hierChild3" presStyleCnt="0"/>
      <dgm:spPr/>
      <dgm:t>
        <a:bodyPr/>
        <a:lstStyle/>
        <a:p>
          <a:endParaRPr lang="pt-BR"/>
        </a:p>
      </dgm:t>
    </dgm:pt>
    <dgm:pt modelId="{ED17D47F-D841-4D70-AEF4-62F010ACA7AE}" type="pres">
      <dgm:prSet presAssocID="{AACC4B99-1135-46E5-BB35-B05F7FF1A12E}" presName="bgShapesFlow" presStyleCnt="0"/>
      <dgm:spPr/>
      <dgm:t>
        <a:bodyPr/>
        <a:lstStyle/>
        <a:p>
          <a:endParaRPr lang="pt-BR"/>
        </a:p>
      </dgm:t>
    </dgm:pt>
  </dgm:ptLst>
  <dgm:cxnLst>
    <dgm:cxn modelId="{30BADCD4-57BB-416F-8D8F-91E43AAFB236}" type="presOf" srcId="{E94A8A83-BB43-40C4-9036-062B9B85ED4F}" destId="{1A36CED7-32A8-4074-8279-CFCEE970C6A4}" srcOrd="0" destOrd="0" presId="urn:microsoft.com/office/officeart/2005/8/layout/hierarchy6"/>
    <dgm:cxn modelId="{CD6045F5-8DAB-4AF8-AE0E-4423E47045E4}" type="presOf" srcId="{AACC4B99-1135-46E5-BB35-B05F7FF1A12E}" destId="{48443222-F239-4C95-9AC2-D0DE7A64BD6A}" srcOrd="0" destOrd="0" presId="urn:microsoft.com/office/officeart/2005/8/layout/hierarchy6"/>
    <dgm:cxn modelId="{F465DCC6-F868-43F8-9047-E2622038BCA6}" type="presOf" srcId="{CB874AA1-5EE5-44EA-AB6F-C68B3E6388BC}" destId="{8323B92E-C314-4FC4-BC2D-500065468847}" srcOrd="0" destOrd="0" presId="urn:microsoft.com/office/officeart/2005/8/layout/hierarchy6"/>
    <dgm:cxn modelId="{4005B362-F539-4BF5-8DC3-D1AD252E296A}" type="presOf" srcId="{54E7C6E5-0475-4291-A582-F66214BF5979}" destId="{0CB178BB-5921-4B7A-94A4-303446979265}" srcOrd="0" destOrd="0" presId="urn:microsoft.com/office/officeart/2005/8/layout/hierarchy6"/>
    <dgm:cxn modelId="{536BE677-5B84-4BFE-BC0C-68F3F071FED1}" type="presOf" srcId="{A14AA6E1-282F-42E8-9891-E803AB5690F8}" destId="{42C32FF7-5014-410C-BC4E-267A01E62966}" srcOrd="0" destOrd="0" presId="urn:microsoft.com/office/officeart/2005/8/layout/hierarchy6"/>
    <dgm:cxn modelId="{268D1517-998C-44A0-B17D-9EFFA49F5B7D}" srcId="{AACC4B99-1135-46E5-BB35-B05F7FF1A12E}" destId="{CB874AA1-5EE5-44EA-AB6F-C68B3E6388BC}" srcOrd="0" destOrd="0" parTransId="{C3817235-5585-4C5D-A4C6-9BF497A32F3A}" sibTransId="{E7480CF1-E863-4350-9FD3-B590FBAAB4BE}"/>
    <dgm:cxn modelId="{EBFA14B6-649F-4131-82A0-F355284CE95C}" srcId="{CB874AA1-5EE5-44EA-AB6F-C68B3E6388BC}" destId="{B5FCA0EF-26D2-46A9-9117-C474532FE9EC}" srcOrd="0" destOrd="0" parTransId="{A14AA6E1-282F-42E8-9891-E803AB5690F8}" sibTransId="{0E21D6A0-3A1A-4531-8FB6-92F0CEEE79E2}"/>
    <dgm:cxn modelId="{2B12A046-8ABB-4AA8-8809-F2400E5CA1F0}" srcId="{CB874AA1-5EE5-44EA-AB6F-C68B3E6388BC}" destId="{E94A8A83-BB43-40C4-9036-062B9B85ED4F}" srcOrd="1" destOrd="0" parTransId="{54E7C6E5-0475-4291-A582-F66214BF5979}" sibTransId="{09594DD2-035D-4E85-BB1C-33AC5047D4E2}"/>
    <dgm:cxn modelId="{2BFB1F81-B423-447C-AB4B-2B050B43984D}" type="presOf" srcId="{B5FCA0EF-26D2-46A9-9117-C474532FE9EC}" destId="{A3DA7448-07D8-4174-8A29-687C59149B3F}" srcOrd="0" destOrd="0" presId="urn:microsoft.com/office/officeart/2005/8/layout/hierarchy6"/>
    <dgm:cxn modelId="{EDCAF39C-EB6A-4C89-A755-D7076E2F3E68}" type="presParOf" srcId="{48443222-F239-4C95-9AC2-D0DE7A64BD6A}" destId="{784CC4BD-7B18-4F1F-AC16-339C8030364B}" srcOrd="0" destOrd="0" presId="urn:microsoft.com/office/officeart/2005/8/layout/hierarchy6"/>
    <dgm:cxn modelId="{B3F4180B-B3A4-4621-B564-1B1E5E1870AD}" type="presParOf" srcId="{784CC4BD-7B18-4F1F-AC16-339C8030364B}" destId="{96FDA07F-4062-4813-862A-7160774BB8AE}" srcOrd="0" destOrd="0" presId="urn:microsoft.com/office/officeart/2005/8/layout/hierarchy6"/>
    <dgm:cxn modelId="{2246E983-8D29-478F-B782-5576C2E3FE48}" type="presParOf" srcId="{96FDA07F-4062-4813-862A-7160774BB8AE}" destId="{BE7625D8-6A37-41EB-88C5-B0E550146E91}" srcOrd="0" destOrd="0" presId="urn:microsoft.com/office/officeart/2005/8/layout/hierarchy6"/>
    <dgm:cxn modelId="{219E4AF0-C871-4609-BE6E-C880815AA60D}" type="presParOf" srcId="{BE7625D8-6A37-41EB-88C5-B0E550146E91}" destId="{8323B92E-C314-4FC4-BC2D-500065468847}" srcOrd="0" destOrd="0" presId="urn:microsoft.com/office/officeart/2005/8/layout/hierarchy6"/>
    <dgm:cxn modelId="{363E3711-6F79-4814-97F0-B7446C5C0419}" type="presParOf" srcId="{BE7625D8-6A37-41EB-88C5-B0E550146E91}" destId="{350508DD-A120-45DC-AC56-CB3603C76407}" srcOrd="1" destOrd="0" presId="urn:microsoft.com/office/officeart/2005/8/layout/hierarchy6"/>
    <dgm:cxn modelId="{CD4821C8-9848-4502-B6ED-093881CEDEEE}" type="presParOf" srcId="{350508DD-A120-45DC-AC56-CB3603C76407}" destId="{42C32FF7-5014-410C-BC4E-267A01E62966}" srcOrd="0" destOrd="0" presId="urn:microsoft.com/office/officeart/2005/8/layout/hierarchy6"/>
    <dgm:cxn modelId="{93BF26C6-CC25-449F-8017-275B7DBF55C0}" type="presParOf" srcId="{350508DD-A120-45DC-AC56-CB3603C76407}" destId="{F1EC6F6C-9203-4B5C-BBA7-319D722B711F}" srcOrd="1" destOrd="0" presId="urn:microsoft.com/office/officeart/2005/8/layout/hierarchy6"/>
    <dgm:cxn modelId="{7968B13F-99C7-4238-873C-C3F009BDC3AF}" type="presParOf" srcId="{F1EC6F6C-9203-4B5C-BBA7-319D722B711F}" destId="{A3DA7448-07D8-4174-8A29-687C59149B3F}" srcOrd="0" destOrd="0" presId="urn:microsoft.com/office/officeart/2005/8/layout/hierarchy6"/>
    <dgm:cxn modelId="{253C81B1-AC40-42D1-AB82-C8419CB1DB2D}" type="presParOf" srcId="{F1EC6F6C-9203-4B5C-BBA7-319D722B711F}" destId="{AEB7E758-0C34-4A37-A6C9-3EF752742AD3}" srcOrd="1" destOrd="0" presId="urn:microsoft.com/office/officeart/2005/8/layout/hierarchy6"/>
    <dgm:cxn modelId="{1472BFE3-85AF-457F-910C-981AEB8FDC85}" type="presParOf" srcId="{350508DD-A120-45DC-AC56-CB3603C76407}" destId="{0CB178BB-5921-4B7A-94A4-303446979265}" srcOrd="2" destOrd="0" presId="urn:microsoft.com/office/officeart/2005/8/layout/hierarchy6"/>
    <dgm:cxn modelId="{C858058E-F31B-42F2-8CDF-C78C05102AFD}" type="presParOf" srcId="{350508DD-A120-45DC-AC56-CB3603C76407}" destId="{AFBBDE71-D8B0-4294-9B64-316B88005638}" srcOrd="3" destOrd="0" presId="urn:microsoft.com/office/officeart/2005/8/layout/hierarchy6"/>
    <dgm:cxn modelId="{E77FFAC7-6469-4488-AF0B-D797B6B206E5}" type="presParOf" srcId="{AFBBDE71-D8B0-4294-9B64-316B88005638}" destId="{1A36CED7-32A8-4074-8279-CFCEE970C6A4}" srcOrd="0" destOrd="0" presId="urn:microsoft.com/office/officeart/2005/8/layout/hierarchy6"/>
    <dgm:cxn modelId="{03FBF9E2-DFFA-49BF-9951-137FC5B50E0F}" type="presParOf" srcId="{AFBBDE71-D8B0-4294-9B64-316B88005638}" destId="{C00108D9-42E9-4B0B-BA1B-92F60C0ECEEA}" srcOrd="1" destOrd="0" presId="urn:microsoft.com/office/officeart/2005/8/layout/hierarchy6"/>
    <dgm:cxn modelId="{1497CD63-CAD8-4C3E-B3DC-0E857DB61FE4}" type="presParOf" srcId="{48443222-F239-4C95-9AC2-D0DE7A64BD6A}" destId="{ED17D47F-D841-4D70-AEF4-62F010ACA7AE}"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pt-BR" altLang="pt-BR"/>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pt-BR" altLang="pt-BR"/>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smtClean="0"/>
              <a:t>Click to edit Master text styles</a:t>
            </a:r>
          </a:p>
          <a:p>
            <a:pPr lvl="1"/>
            <a:r>
              <a:rPr lang="pt-BR" altLang="pt-BR" smtClean="0"/>
              <a:t>Second level</a:t>
            </a:r>
          </a:p>
          <a:p>
            <a:pPr lvl="2"/>
            <a:r>
              <a:rPr lang="pt-BR" altLang="pt-BR" smtClean="0"/>
              <a:t>Third level</a:t>
            </a:r>
          </a:p>
          <a:p>
            <a:pPr lvl="3"/>
            <a:r>
              <a:rPr lang="pt-BR" altLang="pt-BR" smtClean="0"/>
              <a:t>Fourth level</a:t>
            </a:r>
          </a:p>
          <a:p>
            <a:pPr lvl="4"/>
            <a:r>
              <a:rPr lang="pt-BR" altLang="pt-BR"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pt-BR" altLang="pt-B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68FF0E2-FA11-4E99-BD64-C5C61B4197F2}" type="slidenum">
              <a:rPr lang="pt-BR" altLang="pt-BR"/>
              <a:pPr/>
              <a:t>‹nº›</a:t>
            </a:fld>
            <a:endParaRPr lang="pt-BR" altLang="pt-BR"/>
          </a:p>
        </p:txBody>
      </p:sp>
    </p:spTree>
    <p:extLst>
      <p:ext uri="{BB962C8B-B14F-4D97-AF65-F5344CB8AC3E}">
        <p14:creationId xmlns:p14="http://schemas.microsoft.com/office/powerpoint/2010/main" val="35641654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5A685-65F3-4D51-890E-83AA316734CE}" type="slidenum">
              <a:rPr lang="pt-BR" altLang="pt-BR"/>
              <a:pPr/>
              <a:t>1</a:t>
            </a:fld>
            <a:endParaRPr lang="pt-BR" altLang="pt-B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pt-BR" altLang="pt-BR" dirty="0"/>
          </a:p>
        </p:txBody>
      </p:sp>
    </p:spTree>
    <p:extLst>
      <p:ext uri="{BB962C8B-B14F-4D97-AF65-F5344CB8AC3E}">
        <p14:creationId xmlns:p14="http://schemas.microsoft.com/office/powerpoint/2010/main" val="1246801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10</a:t>
            </a:fld>
            <a:endParaRPr lang="pt-BR" altLang="pt-BR"/>
          </a:p>
        </p:txBody>
      </p:sp>
    </p:spTree>
    <p:extLst>
      <p:ext uri="{BB962C8B-B14F-4D97-AF65-F5344CB8AC3E}">
        <p14:creationId xmlns:p14="http://schemas.microsoft.com/office/powerpoint/2010/main" val="4026550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 que é uma árvore? Árvores é</a:t>
            </a:r>
            <a:r>
              <a:rPr lang="pt-BR" baseline="0" dirty="0" smtClean="0"/>
              <a:t> um tipo de estrutura de dado. Se a gente observar a figura de uma árvore fica claro como ela funciona. A árvore começa na raiz e conforme cresce vai se dividindo em galhos e termina na folha. Em uma árvore de decisão, cada galho representa uma decisão e a folha um resultado.</a:t>
            </a:r>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11</a:t>
            </a:fld>
            <a:endParaRPr lang="pt-BR" altLang="pt-BR"/>
          </a:p>
        </p:txBody>
      </p:sp>
    </p:spTree>
    <p:extLst>
      <p:ext uri="{BB962C8B-B14F-4D97-AF65-F5344CB8AC3E}">
        <p14:creationId xmlns:p14="http://schemas.microsoft.com/office/powerpoint/2010/main" val="2886706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aseline="0" dirty="0" smtClean="0"/>
              <a:t>Uma árvore em estrutura de dados seria melhor representada assim</a:t>
            </a:r>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12</a:t>
            </a:fld>
            <a:endParaRPr lang="pt-BR" altLang="pt-BR"/>
          </a:p>
        </p:txBody>
      </p:sp>
    </p:spTree>
    <p:extLst>
      <p:ext uri="{BB962C8B-B14F-4D97-AF65-F5344CB8AC3E}">
        <p14:creationId xmlns:p14="http://schemas.microsoft.com/office/powerpoint/2010/main" val="1365006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 A pergunta</a:t>
            </a:r>
            <a:r>
              <a:rPr lang="pt-BR" baseline="0" dirty="0" smtClean="0"/>
              <a:t> inicial é a raiz da árvore. Cada caminho são os galhos, as respostas são os nós e as soluções, as folhas.</a:t>
            </a:r>
            <a:endParaRPr lang="pt-BR" dirty="0" smtClean="0"/>
          </a:p>
          <a:p>
            <a:r>
              <a:rPr lang="pt-BR" dirty="0" smtClean="0"/>
              <a:t>- E como em</a:t>
            </a:r>
            <a:r>
              <a:rPr lang="pt-BR" baseline="0" dirty="0" smtClean="0"/>
              <a:t> uma árvore, esses galhos nunca voltam a se encontrar. Com isso, cada observação será mapeada somente a uma folha. Se eu der como entrada as mesmas condições, o resultado será sempre o mesmo, na mesma folha.</a:t>
            </a:r>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13</a:t>
            </a:fld>
            <a:endParaRPr lang="pt-BR" altLang="pt-BR"/>
          </a:p>
        </p:txBody>
      </p:sp>
    </p:spTree>
    <p:extLst>
      <p:ext uri="{BB962C8B-B14F-4D97-AF65-F5344CB8AC3E}">
        <p14:creationId xmlns:p14="http://schemas.microsoft.com/office/powerpoint/2010/main" val="403968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14</a:t>
            </a:fld>
            <a:endParaRPr lang="pt-BR" altLang="pt-BR"/>
          </a:p>
        </p:txBody>
      </p:sp>
    </p:spTree>
    <p:extLst>
      <p:ext uri="{BB962C8B-B14F-4D97-AF65-F5344CB8AC3E}">
        <p14:creationId xmlns:p14="http://schemas.microsoft.com/office/powerpoint/2010/main" val="3917797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 Para começar a construir a árvore,</a:t>
            </a:r>
            <a:r>
              <a:rPr lang="pt-BR" baseline="0" dirty="0" smtClean="0"/>
              <a:t> o primeiro desafio é como separar essas 8 classes em 2 grupos e assim por diante.</a:t>
            </a:r>
          </a:p>
          <a:p>
            <a:r>
              <a:rPr lang="pt-BR" baseline="0" dirty="0" smtClean="0"/>
              <a:t>- A fase de construção ou treinamento da árvore possui duas macro etapas que se repetem nó a nó. A primeira consiste na parametrização da função logística baseada nas observações (pacientes) existentes naquele nó. A segunda etapa é a classificação das observações utilizando o modelo recém-criado na primeira etapa com o objetivo de divida-las em 2 grupos. As etapas se repetem em cada filho até que se atinja uma condição de parada.</a:t>
            </a:r>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15</a:t>
            </a:fld>
            <a:endParaRPr lang="pt-BR" altLang="pt-BR"/>
          </a:p>
        </p:txBody>
      </p:sp>
    </p:spTree>
    <p:extLst>
      <p:ext uri="{BB962C8B-B14F-4D97-AF65-F5344CB8AC3E}">
        <p14:creationId xmlns:p14="http://schemas.microsoft.com/office/powerpoint/2010/main" val="2315712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Tx/>
              <a:buChar char="-"/>
            </a:pPr>
            <a:r>
              <a:rPr lang="pt-BR" dirty="0" smtClean="0"/>
              <a:t>A regressão logística</a:t>
            </a:r>
            <a:r>
              <a:rPr lang="pt-BR" baseline="0" dirty="0" smtClean="0"/>
              <a:t> é um modelo de regressão (entrega como resposta um número real) que pode ser utilizado para classificação (sua resposta é delimitada entre 0 e 1), representando a probabilidade de pertinência de uma observação à classe.</a:t>
            </a:r>
          </a:p>
          <a:p>
            <a:pPr marL="171450" indent="-171450">
              <a:buFontTx/>
              <a:buChar char="-"/>
            </a:pPr>
            <a:r>
              <a:rPr lang="pt-BR" baseline="0" dirty="0" smtClean="0"/>
              <a:t>Para estimar os pesos da função logística em cada nó, foi utilizada uma versão regularizada do algoritmo de regressão logística. Utiliza-se a restrição do módulo de Beta (matriz de pesos). A vantagem da regularização é que ele diminui os coeficientes, reduzindo a variância dos valores estimados e diminuindo a possibilidade de overfitting. Ainda, o Lasso pode zerar os coeficientes, agindo como uma seletor de atributos.</a:t>
            </a:r>
          </a:p>
          <a:p>
            <a:pPr marL="171450" indent="-171450">
              <a:buFontTx/>
              <a:buChar char="-"/>
            </a:pPr>
            <a:r>
              <a:rPr lang="pt-BR" baseline="0" dirty="0" smtClean="0"/>
              <a:t>O desafio nessa etapa é escolher a melhor divisão em 2 grupos para aquele nó. Para isso foram definidos 3 critérios.</a:t>
            </a:r>
          </a:p>
          <a:p>
            <a:pPr marL="171450" indent="-171450">
              <a:buFontTx/>
              <a:buChar char="-"/>
            </a:pPr>
            <a:r>
              <a:rPr lang="pt-BR" baseline="0" dirty="0" smtClean="0"/>
              <a:t>Norma 1 implica seletor de atributos. Norma 2 não zera os coeficientes.</a:t>
            </a:r>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16</a:t>
            </a:fld>
            <a:endParaRPr lang="pt-BR" altLang="pt-BR"/>
          </a:p>
        </p:txBody>
      </p:sp>
    </p:spTree>
    <p:extLst>
      <p:ext uri="{BB962C8B-B14F-4D97-AF65-F5344CB8AC3E}">
        <p14:creationId xmlns:p14="http://schemas.microsoft.com/office/powerpoint/2010/main" val="4194530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err="1" smtClean="0"/>
              <a:t>Não</a:t>
            </a:r>
            <a:r>
              <a:rPr lang="en-US" dirty="0" smtClean="0"/>
              <a:t> </a:t>
            </a:r>
            <a:r>
              <a:rPr lang="en-US" dirty="0" err="1" smtClean="0"/>
              <a:t>há</a:t>
            </a:r>
            <a:r>
              <a:rPr lang="en-US" dirty="0" smtClean="0"/>
              <a:t> </a:t>
            </a:r>
            <a:r>
              <a:rPr lang="en-US" dirty="0" err="1" smtClean="0"/>
              <a:t>limitações</a:t>
            </a:r>
            <a:r>
              <a:rPr lang="en-US" dirty="0" smtClean="0"/>
              <a:t> da </a:t>
            </a:r>
            <a:r>
              <a:rPr lang="en-US" dirty="0" err="1" smtClean="0"/>
              <a:t>quantidade</a:t>
            </a:r>
            <a:r>
              <a:rPr lang="en-US" dirty="0" smtClean="0"/>
              <a:t> de classes </a:t>
            </a:r>
            <a:r>
              <a:rPr lang="en-US" dirty="0" err="1" smtClean="0"/>
              <a:t>por</a:t>
            </a:r>
            <a:r>
              <a:rPr lang="en-US" dirty="0" smtClean="0"/>
              <a:t> </a:t>
            </a:r>
            <a:r>
              <a:rPr lang="en-US" dirty="0" err="1" smtClean="0"/>
              <a:t>grupo</a:t>
            </a:r>
            <a:r>
              <a:rPr lang="en-US" dirty="0" smtClean="0"/>
              <a:t>. </a:t>
            </a:r>
            <a:r>
              <a:rPr lang="en-US" dirty="0" err="1" smtClean="0"/>
              <a:t>Aqui</a:t>
            </a:r>
            <a:r>
              <a:rPr lang="en-US" dirty="0" smtClean="0"/>
              <a:t> </a:t>
            </a:r>
            <a:r>
              <a:rPr lang="en-US" dirty="0" err="1" smtClean="0"/>
              <a:t>não</a:t>
            </a:r>
            <a:r>
              <a:rPr lang="en-US" dirty="0" smtClean="0"/>
              <a:t> </a:t>
            </a:r>
            <a:r>
              <a:rPr lang="en-US" dirty="0" err="1" smtClean="0"/>
              <a:t>dá</a:t>
            </a:r>
            <a:r>
              <a:rPr lang="en-US" dirty="0" smtClean="0"/>
              <a:t> tempo de </a:t>
            </a:r>
            <a:r>
              <a:rPr lang="en-US" dirty="0" err="1" smtClean="0"/>
              <a:t>explicar</a:t>
            </a:r>
            <a:r>
              <a:rPr lang="en-US" baseline="0" dirty="0" smtClean="0"/>
              <a:t> </a:t>
            </a:r>
            <a:r>
              <a:rPr lang="en-US" baseline="0" dirty="0" err="1" smtClean="0"/>
              <a:t>em</a:t>
            </a:r>
            <a:r>
              <a:rPr lang="en-US" baseline="0" dirty="0" smtClean="0"/>
              <a:t> </a:t>
            </a:r>
            <a:r>
              <a:rPr lang="en-US" baseline="0" dirty="0" err="1" smtClean="0"/>
              <a:t>detalhes</a:t>
            </a:r>
            <a:r>
              <a:rPr lang="en-US" baseline="0" dirty="0" smtClean="0"/>
              <a:t> </a:t>
            </a:r>
            <a:r>
              <a:rPr lang="en-US" baseline="0" dirty="0" err="1" smtClean="0"/>
              <a:t>como</a:t>
            </a:r>
            <a:r>
              <a:rPr lang="en-US" baseline="0" dirty="0" smtClean="0"/>
              <a:t> </a:t>
            </a:r>
            <a:r>
              <a:rPr lang="en-US" baseline="0" dirty="0" err="1" smtClean="0"/>
              <a:t>seria</a:t>
            </a:r>
            <a:r>
              <a:rPr lang="en-US" baseline="0" dirty="0" smtClean="0"/>
              <a:t> </a:t>
            </a:r>
            <a:r>
              <a:rPr lang="en-US" baseline="0" dirty="0" err="1" smtClean="0"/>
              <a:t>cada</a:t>
            </a:r>
            <a:r>
              <a:rPr lang="en-US" baseline="0" dirty="0" smtClean="0"/>
              <a:t> </a:t>
            </a:r>
            <a:r>
              <a:rPr lang="en-US" baseline="0" dirty="0" err="1" smtClean="0"/>
              <a:t>critério</a:t>
            </a:r>
            <a:r>
              <a:rPr lang="en-US" baseline="0" dirty="0" smtClean="0"/>
              <a:t>, mas se </a:t>
            </a:r>
            <a:r>
              <a:rPr lang="en-US" baseline="0" dirty="0" err="1" smtClean="0"/>
              <a:t>não</a:t>
            </a:r>
            <a:r>
              <a:rPr lang="en-US" baseline="0" dirty="0" smtClean="0"/>
              <a:t> </a:t>
            </a:r>
            <a:r>
              <a:rPr lang="en-US" baseline="0" dirty="0" err="1" smtClean="0"/>
              <a:t>ficou</a:t>
            </a:r>
            <a:r>
              <a:rPr lang="en-US" baseline="0" dirty="0" smtClean="0"/>
              <a:t> </a:t>
            </a:r>
            <a:r>
              <a:rPr lang="en-US" baseline="0" dirty="0" err="1" smtClean="0"/>
              <a:t>claro</a:t>
            </a:r>
            <a:r>
              <a:rPr lang="en-US" baseline="0" dirty="0" smtClean="0"/>
              <a:t> </a:t>
            </a:r>
            <a:r>
              <a:rPr lang="en-US" baseline="0" dirty="0" err="1" smtClean="0"/>
              <a:t>eu</a:t>
            </a:r>
            <a:r>
              <a:rPr lang="en-US" baseline="0" dirty="0" smtClean="0"/>
              <a:t> </a:t>
            </a:r>
            <a:r>
              <a:rPr lang="en-US" baseline="0" dirty="0" err="1" smtClean="0"/>
              <a:t>posso</a:t>
            </a:r>
            <a:r>
              <a:rPr lang="en-US" baseline="0" dirty="0" smtClean="0"/>
              <a:t> </a:t>
            </a:r>
            <a:r>
              <a:rPr lang="en-US" baseline="0" dirty="0" err="1" smtClean="0"/>
              <a:t>voltar</a:t>
            </a:r>
            <a:r>
              <a:rPr lang="en-US" baseline="0" dirty="0" smtClean="0"/>
              <a:t> e </a:t>
            </a:r>
            <a:r>
              <a:rPr lang="en-US" baseline="0" dirty="0" err="1" smtClean="0"/>
              <a:t>explicar</a:t>
            </a:r>
            <a:r>
              <a:rPr lang="en-US" baseline="0" dirty="0" smtClean="0"/>
              <a:t> no final. </a:t>
            </a:r>
            <a:r>
              <a:rPr lang="en-US" baseline="0" dirty="0" err="1" smtClean="0"/>
              <a:t>Ao</a:t>
            </a:r>
            <a:r>
              <a:rPr lang="en-US" baseline="0" dirty="0" smtClean="0"/>
              <a:t> final </a:t>
            </a:r>
            <a:r>
              <a:rPr lang="en-US" baseline="0" dirty="0" err="1" smtClean="0"/>
              <a:t>temos</a:t>
            </a:r>
            <a:r>
              <a:rPr lang="en-US" baseline="0" dirty="0" smtClean="0"/>
              <a:t> </a:t>
            </a:r>
            <a:r>
              <a:rPr lang="en-US" baseline="0" dirty="0" err="1" smtClean="0"/>
              <a:t>uma</a:t>
            </a:r>
            <a:r>
              <a:rPr lang="en-US" baseline="0" dirty="0" smtClean="0"/>
              <a:t> </a:t>
            </a:r>
            <a:r>
              <a:rPr lang="en-US" baseline="0" dirty="0" err="1" smtClean="0"/>
              <a:t>combinação</a:t>
            </a:r>
            <a:r>
              <a:rPr lang="en-US" baseline="0" dirty="0" smtClean="0"/>
              <a:t> </a:t>
            </a:r>
            <a:r>
              <a:rPr lang="en-US" baseline="0" dirty="0" err="1" smtClean="0"/>
              <a:t>vencedora</a:t>
            </a:r>
            <a:r>
              <a:rPr lang="en-US" baseline="0" dirty="0" smtClean="0"/>
              <a:t>, que </a:t>
            </a:r>
            <a:r>
              <a:rPr lang="en-US" baseline="0" dirty="0" err="1" smtClean="0"/>
              <a:t>será</a:t>
            </a:r>
            <a:r>
              <a:rPr lang="en-US" baseline="0" dirty="0" smtClean="0"/>
              <a:t> </a:t>
            </a:r>
            <a:r>
              <a:rPr lang="en-US" baseline="0" dirty="0" err="1" smtClean="0"/>
              <a:t>utilizada</a:t>
            </a:r>
            <a:r>
              <a:rPr lang="en-US" baseline="0" dirty="0" smtClean="0"/>
              <a:t> </a:t>
            </a:r>
            <a:r>
              <a:rPr lang="en-US" baseline="0" dirty="0" err="1" smtClean="0"/>
              <a:t>naquele</a:t>
            </a:r>
            <a:r>
              <a:rPr lang="en-US" baseline="0" dirty="0" smtClean="0"/>
              <a:t> </a:t>
            </a:r>
            <a:r>
              <a:rPr lang="en-US" baseline="0" dirty="0" err="1" smtClean="0"/>
              <a:t>nó</a:t>
            </a:r>
            <a:r>
              <a:rPr lang="en-US" baseline="0" dirty="0" smtClean="0"/>
              <a:t>. </a:t>
            </a:r>
            <a:r>
              <a:rPr lang="en-US" baseline="0" dirty="0" err="1" smtClean="0"/>
              <a:t>Podemos</a:t>
            </a:r>
            <a:r>
              <a:rPr lang="en-US" baseline="0" dirty="0" smtClean="0"/>
              <a:t> </a:t>
            </a:r>
            <a:r>
              <a:rPr lang="en-US" baseline="0" dirty="0" err="1" smtClean="0"/>
              <a:t>passar</a:t>
            </a:r>
            <a:r>
              <a:rPr lang="en-US" baseline="0" dirty="0" smtClean="0"/>
              <a:t> </a:t>
            </a:r>
            <a:r>
              <a:rPr lang="en-US" baseline="0" dirty="0" err="1" smtClean="0"/>
              <a:t>ao</a:t>
            </a:r>
            <a:r>
              <a:rPr lang="en-US" baseline="0" dirty="0" smtClean="0"/>
              <a:t> </a:t>
            </a:r>
            <a:r>
              <a:rPr lang="en-US" baseline="0" dirty="0" err="1" smtClean="0"/>
              <a:t>passo</a:t>
            </a:r>
            <a:r>
              <a:rPr lang="en-US" baseline="0" dirty="0" smtClean="0"/>
              <a:t> 2.</a:t>
            </a:r>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17</a:t>
            </a:fld>
            <a:endParaRPr lang="pt-BR" altLang="pt-BR"/>
          </a:p>
        </p:txBody>
      </p:sp>
    </p:spTree>
    <p:extLst>
      <p:ext uri="{BB962C8B-B14F-4D97-AF65-F5344CB8AC3E}">
        <p14:creationId xmlns:p14="http://schemas.microsoft.com/office/powerpoint/2010/main" val="3613911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8FF0E2-FA11-4E99-BD64-C5C61B4197F2}" type="slidenum">
              <a:rPr lang="pt-BR" altLang="pt-BR" smtClean="0"/>
              <a:pPr/>
              <a:t>18</a:t>
            </a:fld>
            <a:endParaRPr lang="pt-BR" altLang="pt-BR"/>
          </a:p>
        </p:txBody>
      </p:sp>
    </p:spTree>
    <p:extLst>
      <p:ext uri="{BB962C8B-B14F-4D97-AF65-F5344CB8AC3E}">
        <p14:creationId xmlns:p14="http://schemas.microsoft.com/office/powerpoint/2010/main" val="3301489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19</a:t>
            </a:fld>
            <a:endParaRPr lang="pt-BR" altLang="pt-BR"/>
          </a:p>
        </p:txBody>
      </p:sp>
    </p:spTree>
    <p:extLst>
      <p:ext uri="{BB962C8B-B14F-4D97-AF65-F5344CB8AC3E}">
        <p14:creationId xmlns:p14="http://schemas.microsoft.com/office/powerpoint/2010/main" val="2931702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8FF0E2-FA11-4E99-BD64-C5C61B4197F2}" type="slidenum">
              <a:rPr lang="pt-BR" altLang="pt-BR" smtClean="0"/>
              <a:pPr/>
              <a:t>2</a:t>
            </a:fld>
            <a:endParaRPr lang="pt-BR" altLang="pt-BR"/>
          </a:p>
        </p:txBody>
      </p:sp>
    </p:spTree>
    <p:extLst>
      <p:ext uri="{BB962C8B-B14F-4D97-AF65-F5344CB8AC3E}">
        <p14:creationId xmlns:p14="http://schemas.microsoft.com/office/powerpoint/2010/main" val="1479056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- 40%</a:t>
            </a:r>
            <a:r>
              <a:rPr lang="pt-BR" baseline="0" dirty="0" smtClean="0"/>
              <a:t> pq não pode ser especifico para um paciente, tem que ser para a doenca</a:t>
            </a:r>
            <a:endParaRPr lang="en-US" dirty="0"/>
          </a:p>
        </p:txBody>
      </p:sp>
      <p:sp>
        <p:nvSpPr>
          <p:cNvPr id="4" name="Slide Number Placeholder 3"/>
          <p:cNvSpPr>
            <a:spLocks noGrp="1"/>
          </p:cNvSpPr>
          <p:nvPr>
            <p:ph type="sldNum" sz="quarter" idx="10"/>
          </p:nvPr>
        </p:nvSpPr>
        <p:spPr/>
        <p:txBody>
          <a:bodyPr/>
          <a:lstStyle/>
          <a:p>
            <a:fld id="{668FF0E2-FA11-4E99-BD64-C5C61B4197F2}" type="slidenum">
              <a:rPr lang="pt-BR" altLang="pt-BR" smtClean="0"/>
              <a:pPr/>
              <a:t>20</a:t>
            </a:fld>
            <a:endParaRPr lang="pt-BR" altLang="pt-BR"/>
          </a:p>
        </p:txBody>
      </p:sp>
    </p:spTree>
    <p:extLst>
      <p:ext uri="{BB962C8B-B14F-4D97-AF65-F5344CB8AC3E}">
        <p14:creationId xmlns:p14="http://schemas.microsoft.com/office/powerpoint/2010/main" val="691708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 Na</a:t>
            </a:r>
            <a:r>
              <a:rPr lang="pt-BR" baseline="0" dirty="0" smtClean="0"/>
              <a:t> realidade e eh R24, essas são as dimensoes mais separaveis e o hiperplano e ficticio</a:t>
            </a:r>
            <a:endParaRPr lang="en-US" dirty="0"/>
          </a:p>
        </p:txBody>
      </p:sp>
      <p:sp>
        <p:nvSpPr>
          <p:cNvPr id="4" name="Slide Number Placeholder 3"/>
          <p:cNvSpPr>
            <a:spLocks noGrp="1"/>
          </p:cNvSpPr>
          <p:nvPr>
            <p:ph type="sldNum" sz="quarter" idx="10"/>
          </p:nvPr>
        </p:nvSpPr>
        <p:spPr/>
        <p:txBody>
          <a:bodyPr/>
          <a:lstStyle/>
          <a:p>
            <a:fld id="{668FF0E2-FA11-4E99-BD64-C5C61B4197F2}" type="slidenum">
              <a:rPr lang="pt-BR" altLang="pt-BR" smtClean="0"/>
              <a:pPr/>
              <a:t>21</a:t>
            </a:fld>
            <a:endParaRPr lang="pt-BR" altLang="pt-BR"/>
          </a:p>
        </p:txBody>
      </p:sp>
    </p:spTree>
    <p:extLst>
      <p:ext uri="{BB962C8B-B14F-4D97-AF65-F5344CB8AC3E}">
        <p14:creationId xmlns:p14="http://schemas.microsoft.com/office/powerpoint/2010/main" val="3712516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 que são os casos de dúvidas?</a:t>
            </a:r>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22</a:t>
            </a:fld>
            <a:endParaRPr lang="pt-BR" altLang="pt-BR"/>
          </a:p>
        </p:txBody>
      </p:sp>
    </p:spTree>
    <p:extLst>
      <p:ext uri="{BB962C8B-B14F-4D97-AF65-F5344CB8AC3E}">
        <p14:creationId xmlns:p14="http://schemas.microsoft.com/office/powerpoint/2010/main" val="3377439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pt-BR" dirty="0" smtClean="0"/>
              <a:t>- Durante</a:t>
            </a:r>
            <a:r>
              <a:rPr lang="pt-BR" baseline="0" dirty="0" smtClean="0"/>
              <a:t> a construção do modelo, após atingir uma folha com uma classe (</a:t>
            </a:r>
            <a:r>
              <a:rPr lang="pt-BR" baseline="0" dirty="0" err="1" smtClean="0"/>
              <a:t>singleton</a:t>
            </a:r>
            <a:r>
              <a:rPr lang="pt-BR" baseline="0" dirty="0" smtClean="0"/>
              <a:t>), esta classe é treinada individualmente contra as outras classes.</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23</a:t>
            </a:fld>
            <a:endParaRPr lang="pt-BR" altLang="pt-BR"/>
          </a:p>
        </p:txBody>
      </p:sp>
    </p:spTree>
    <p:extLst>
      <p:ext uri="{BB962C8B-B14F-4D97-AF65-F5344CB8AC3E}">
        <p14:creationId xmlns:p14="http://schemas.microsoft.com/office/powerpoint/2010/main" val="309709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Tx/>
              <a:buChar char="-"/>
            </a:pPr>
            <a:r>
              <a:rPr lang="pt-BR" dirty="0" smtClean="0"/>
              <a:t>Para</a:t>
            </a:r>
            <a:r>
              <a:rPr lang="pt-BR" baseline="0" dirty="0" smtClean="0"/>
              <a:t> ser classificada como um resultado único, a observação deve ser classificada como pertencente à classe dominante em todas as comparações individuais. Se a observação é classificada como pertencente a outra classe em quaisquer das comparações, essa classe extra será incluída como possibilidade de resposta, oferecendo um resultado múltiplo.</a:t>
            </a:r>
          </a:p>
          <a:p>
            <a:pPr marL="171450" indent="-171450">
              <a:buFontTx/>
              <a:buChar char="-"/>
            </a:pPr>
            <a:r>
              <a:rPr lang="pt-BR" baseline="0" dirty="0" smtClean="0"/>
              <a:t>Continuacao do exemplo</a:t>
            </a:r>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24</a:t>
            </a:fld>
            <a:endParaRPr lang="pt-BR" altLang="pt-BR"/>
          </a:p>
        </p:txBody>
      </p:sp>
    </p:spTree>
    <p:extLst>
      <p:ext uri="{BB962C8B-B14F-4D97-AF65-F5344CB8AC3E}">
        <p14:creationId xmlns:p14="http://schemas.microsoft.com/office/powerpoint/2010/main" val="853208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Tx/>
              <a:buChar char="-"/>
            </a:pPr>
            <a:r>
              <a:rPr lang="pt-BR" dirty="0" smtClean="0"/>
              <a:t>A função logística entrega como resultado a probabilidade entre 0 e 1 da observação pertencer ao grupo B. Se</a:t>
            </a:r>
            <a:r>
              <a:rPr lang="pt-BR" baseline="0" dirty="0" smtClean="0"/>
              <a:t> o número está mais próximo de 1, a probabilidade é maior. Se está mais próximo de 0, significa que é menos provável que pertença ao grupo B, portanto pertenceria ao grupo A. Mas onde se traça o limite do que pertence ao A ou pertence ao B?</a:t>
            </a:r>
          </a:p>
          <a:p>
            <a:pPr marL="171450" indent="-171450">
              <a:buFontTx/>
              <a:buChar char="-"/>
            </a:pPr>
            <a:r>
              <a:rPr lang="pt-BR" baseline="0" dirty="0" smtClean="0"/>
              <a:t>Em muitas aplicações esse limite é demarcado como sendo 0.5, que seria justamente a metade da probabilidade. </a:t>
            </a:r>
          </a:p>
          <a:p>
            <a:pPr marL="171450" indent="-171450">
              <a:buFontTx/>
              <a:buChar char="-"/>
            </a:pPr>
            <a:r>
              <a:rPr lang="pt-BR" baseline="0" dirty="0" smtClean="0"/>
              <a:t>O diferencial aqui é que se estabeleceu 2 limites ao invés de 1. Observações cujo resultado seja maior que o limite superior são classificadas como pertencentes ao grupo B e observações cujo resultado se menor que o limite inferior são classificadas como pertencentes ao grupo A. Observações entre os dois limites são classificadas como pertencentes às duas classes.</a:t>
            </a:r>
          </a:p>
          <a:p>
            <a:pPr marL="171450" indent="-171450">
              <a:buFontTx/>
              <a:buChar char="-"/>
            </a:pPr>
            <a:r>
              <a:rPr lang="pt-BR" baseline="0" dirty="0" smtClean="0"/>
              <a:t>Durante o treinamento esses limites são estabelecidos como a metade da distância euclidiana (para o resultado da logística) entre o ultimo de um grupo e o próximo do outro grupo.</a:t>
            </a:r>
            <a:endParaRPr lang="pt-BR" dirty="0"/>
          </a:p>
        </p:txBody>
      </p:sp>
      <p:sp>
        <p:nvSpPr>
          <p:cNvPr id="4" name="Espaço Reservado para Número de Slide 3"/>
          <p:cNvSpPr>
            <a:spLocks noGrp="1"/>
          </p:cNvSpPr>
          <p:nvPr>
            <p:ph type="sldNum" sz="quarter" idx="10"/>
          </p:nvPr>
        </p:nvSpPr>
        <p:spPr/>
        <p:txBody>
          <a:bodyPr/>
          <a:lstStyle/>
          <a:p>
            <a:fld id="{88690E7A-CCD7-4C67-9BF0-CDEAF6F499D7}" type="slidenum">
              <a:rPr lang="pt-BR" smtClean="0">
                <a:solidFill>
                  <a:prstClr val="black"/>
                </a:solidFill>
              </a:rPr>
              <a:pPr/>
              <a:t>25</a:t>
            </a:fld>
            <a:endParaRPr lang="pt-BR">
              <a:solidFill>
                <a:prstClr val="black"/>
              </a:solidFill>
            </a:endParaRPr>
          </a:p>
        </p:txBody>
      </p:sp>
    </p:spTree>
    <p:extLst>
      <p:ext uri="{BB962C8B-B14F-4D97-AF65-F5344CB8AC3E}">
        <p14:creationId xmlns:p14="http://schemas.microsoft.com/office/powerpoint/2010/main" val="3198156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8FF0E2-FA11-4E99-BD64-C5C61B4197F2}" type="slidenum">
              <a:rPr lang="pt-BR" altLang="pt-BR" smtClean="0"/>
              <a:pPr/>
              <a:t>26</a:t>
            </a:fld>
            <a:endParaRPr lang="pt-BR" altLang="pt-BR"/>
          </a:p>
        </p:txBody>
      </p:sp>
    </p:spTree>
    <p:extLst>
      <p:ext uri="{BB962C8B-B14F-4D97-AF65-F5344CB8AC3E}">
        <p14:creationId xmlns:p14="http://schemas.microsoft.com/office/powerpoint/2010/main" val="3967977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8FF0E2-FA11-4E99-BD64-C5C61B4197F2}" type="slidenum">
              <a:rPr lang="pt-BR" altLang="pt-BR" smtClean="0"/>
              <a:pPr/>
              <a:t>27</a:t>
            </a:fld>
            <a:endParaRPr lang="pt-BR" altLang="pt-BR"/>
          </a:p>
        </p:txBody>
      </p:sp>
    </p:spTree>
    <p:extLst>
      <p:ext uri="{BB962C8B-B14F-4D97-AF65-F5344CB8AC3E}">
        <p14:creationId xmlns:p14="http://schemas.microsoft.com/office/powerpoint/2010/main" val="3292142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 Decorando os dados.</a:t>
            </a:r>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28</a:t>
            </a:fld>
            <a:endParaRPr lang="pt-BR" altLang="pt-BR"/>
          </a:p>
        </p:txBody>
      </p:sp>
    </p:spTree>
    <p:extLst>
      <p:ext uri="{BB962C8B-B14F-4D97-AF65-F5344CB8AC3E}">
        <p14:creationId xmlns:p14="http://schemas.microsoft.com/office/powerpoint/2010/main" val="4117526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Tx/>
              <a:buChar char="-"/>
            </a:pPr>
            <a:r>
              <a:rPr lang="pt-BR" dirty="0" smtClean="0"/>
              <a:t>Para</a:t>
            </a:r>
            <a:r>
              <a:rPr lang="pt-BR" baseline="0" dirty="0" smtClean="0"/>
              <a:t> validar o modelo, foram realizados 3 testes fora da amostra. Validação cruzada, </a:t>
            </a:r>
            <a:r>
              <a:rPr lang="pt-BR" baseline="0" dirty="0" err="1" smtClean="0"/>
              <a:t>leave</a:t>
            </a:r>
            <a:r>
              <a:rPr lang="pt-BR" baseline="0" dirty="0" smtClean="0"/>
              <a:t> </a:t>
            </a:r>
            <a:r>
              <a:rPr lang="pt-BR" baseline="0" dirty="0" err="1" smtClean="0"/>
              <a:t>one</a:t>
            </a:r>
            <a:r>
              <a:rPr lang="pt-BR" baseline="0" dirty="0" smtClean="0"/>
              <a:t> out e realmente utilizando pacientes não vistos no treinamento.</a:t>
            </a:r>
            <a:endParaRPr lang="pt-BR" dirty="0" smtClean="0"/>
          </a:p>
          <a:p>
            <a:pPr marL="171450" indent="-171450">
              <a:buFontTx/>
              <a:buChar char="-"/>
            </a:pPr>
            <a:r>
              <a:rPr lang="pt-BR" dirty="0" smtClean="0"/>
              <a:t>Validação</a:t>
            </a:r>
            <a:r>
              <a:rPr lang="pt-BR" baseline="0" dirty="0" smtClean="0"/>
              <a:t> cruzada em 30 </a:t>
            </a:r>
            <a:r>
              <a:rPr lang="pt-BR" baseline="0" dirty="0" err="1" smtClean="0"/>
              <a:t>folds</a:t>
            </a:r>
            <a:endParaRPr lang="pt-BR" baseline="0" dirty="0" smtClean="0"/>
          </a:p>
          <a:p>
            <a:pPr marL="171450" indent="-171450">
              <a:buFontTx/>
              <a:buChar char="-"/>
            </a:pPr>
            <a:r>
              <a:rPr lang="pt-BR" baseline="0" dirty="0" smtClean="0"/>
              <a:t>Único grupo de comparações</a:t>
            </a:r>
          </a:p>
          <a:p>
            <a:pPr marL="171450" indent="-171450">
              <a:buFontTx/>
              <a:buChar char="-"/>
            </a:pPr>
            <a:endParaRPr lang="pt-BR" baseline="0" dirty="0" smtClean="0"/>
          </a:p>
          <a:p>
            <a:r>
              <a:rPr lang="pt-BR" sz="1200" b="0" i="0" kern="1200" dirty="0" smtClean="0">
                <a:solidFill>
                  <a:schemeClr val="tx1"/>
                </a:solidFill>
                <a:effectLst/>
                <a:latin typeface="Arial" panose="020B0604020202020204" pitchFamily="34" charset="0"/>
                <a:ea typeface="+mn-ea"/>
                <a:cs typeface="+mn-cs"/>
              </a:rPr>
              <a:t>--&gt; Mais </a:t>
            </a:r>
            <a:r>
              <a:rPr lang="pt-BR" sz="1200" b="0" i="0" kern="1200" dirty="0" err="1" smtClean="0">
                <a:solidFill>
                  <a:schemeClr val="tx1"/>
                </a:solidFill>
                <a:effectLst/>
                <a:latin typeface="Arial" panose="020B0604020202020204" pitchFamily="34" charset="0"/>
                <a:ea typeface="+mn-ea"/>
                <a:cs typeface="+mn-cs"/>
              </a:rPr>
              <a:t>unicos</a:t>
            </a:r>
            <a:r>
              <a:rPr lang="pt-BR" sz="1200" b="0" i="0" kern="1200" dirty="0" smtClean="0">
                <a:solidFill>
                  <a:schemeClr val="tx1"/>
                </a:solidFill>
                <a:effectLst/>
                <a:latin typeface="Arial" panose="020B0604020202020204" pitchFamily="34" charset="0"/>
                <a:ea typeface="+mn-ea"/>
                <a:cs typeface="+mn-cs"/>
              </a:rPr>
              <a:t> do que </a:t>
            </a:r>
            <a:r>
              <a:rPr lang="pt-BR" sz="1200" b="0" i="0" kern="1200" dirty="0" err="1" smtClean="0">
                <a:solidFill>
                  <a:schemeClr val="tx1"/>
                </a:solidFill>
                <a:effectLst/>
                <a:latin typeface="Arial" panose="020B0604020202020204" pitchFamily="34" charset="0"/>
                <a:ea typeface="+mn-ea"/>
                <a:cs typeface="+mn-cs"/>
              </a:rPr>
              <a:t>multiplos</a:t>
            </a:r>
            <a:endParaRPr lang="pt-BR" sz="1200" b="0" i="0" kern="1200" dirty="0" smtClean="0">
              <a:solidFill>
                <a:schemeClr val="tx1"/>
              </a:solidFill>
              <a:effectLst/>
              <a:latin typeface="Arial" panose="020B0604020202020204" pitchFamily="34" charset="0"/>
              <a:ea typeface="+mn-ea"/>
              <a:cs typeface="+mn-cs"/>
            </a:endParaRPr>
          </a:p>
          <a:p>
            <a:r>
              <a:rPr lang="pt-BR" sz="1200" b="0" i="0" kern="1200" dirty="0" smtClean="0">
                <a:solidFill>
                  <a:schemeClr val="tx1"/>
                </a:solidFill>
                <a:effectLst/>
                <a:latin typeface="Arial" panose="020B0604020202020204" pitchFamily="34" charset="0"/>
                <a:ea typeface="+mn-ea"/>
                <a:cs typeface="+mn-cs"/>
              </a:rPr>
              <a:t>--&gt; Classes a maioria </a:t>
            </a:r>
            <a:r>
              <a:rPr lang="pt-BR" sz="1200" b="0" i="0" kern="1200" dirty="0" err="1" smtClean="0">
                <a:solidFill>
                  <a:schemeClr val="tx1"/>
                </a:solidFill>
                <a:effectLst/>
                <a:latin typeface="Arial" panose="020B0604020202020204" pitchFamily="34" charset="0"/>
                <a:ea typeface="+mn-ea"/>
                <a:cs typeface="+mn-cs"/>
              </a:rPr>
              <a:t>sao</a:t>
            </a:r>
            <a:r>
              <a:rPr lang="pt-BR" sz="1200" b="0" i="0" kern="1200" dirty="0" smtClean="0">
                <a:solidFill>
                  <a:schemeClr val="tx1"/>
                </a:solidFill>
                <a:effectLst/>
                <a:latin typeface="Arial" panose="020B0604020202020204" pitchFamily="34" charset="0"/>
                <a:ea typeface="+mn-ea"/>
                <a:cs typeface="+mn-cs"/>
              </a:rPr>
              <a:t> </a:t>
            </a:r>
            <a:r>
              <a:rPr lang="pt-BR" sz="1200" b="0" i="0" kern="1200" dirty="0" err="1" smtClean="0">
                <a:solidFill>
                  <a:schemeClr val="tx1"/>
                </a:solidFill>
                <a:effectLst/>
                <a:latin typeface="Arial" panose="020B0604020202020204" pitchFamily="34" charset="0"/>
                <a:ea typeface="+mn-ea"/>
                <a:cs typeface="+mn-cs"/>
              </a:rPr>
              <a:t>unicos</a:t>
            </a:r>
            <a:endParaRPr lang="pt-BR" sz="1200" b="0" i="0" kern="1200" dirty="0" smtClean="0">
              <a:solidFill>
                <a:schemeClr val="tx1"/>
              </a:solidFill>
              <a:effectLst/>
              <a:latin typeface="Arial" panose="020B0604020202020204" pitchFamily="34" charset="0"/>
              <a:ea typeface="+mn-ea"/>
              <a:cs typeface="+mn-cs"/>
            </a:endParaRPr>
          </a:p>
          <a:p>
            <a:r>
              <a:rPr lang="pt-BR" sz="1200" b="0" i="0" kern="1200" dirty="0" smtClean="0">
                <a:solidFill>
                  <a:schemeClr val="tx1"/>
                </a:solidFill>
                <a:effectLst/>
                <a:latin typeface="Arial" panose="020B0604020202020204" pitchFamily="34" charset="0"/>
                <a:ea typeface="+mn-ea"/>
                <a:cs typeface="+mn-cs"/>
              </a:rPr>
              <a:t>--&gt; Algumas classes somente </a:t>
            </a:r>
            <a:r>
              <a:rPr lang="pt-BR" sz="1200" b="0" i="0" kern="1200" dirty="0" err="1" smtClean="0">
                <a:solidFill>
                  <a:schemeClr val="tx1"/>
                </a:solidFill>
                <a:effectLst/>
                <a:latin typeface="Arial" panose="020B0604020202020204" pitchFamily="34" charset="0"/>
                <a:ea typeface="+mn-ea"/>
                <a:cs typeface="+mn-cs"/>
              </a:rPr>
              <a:t>sao</a:t>
            </a:r>
            <a:r>
              <a:rPr lang="pt-BR" sz="1200" b="0" i="0" kern="1200" dirty="0" smtClean="0">
                <a:solidFill>
                  <a:schemeClr val="tx1"/>
                </a:solidFill>
                <a:effectLst/>
                <a:latin typeface="Arial" panose="020B0604020202020204" pitchFamily="34" charset="0"/>
                <a:ea typeface="+mn-ea"/>
                <a:cs typeface="+mn-cs"/>
              </a:rPr>
              <a:t> classes confusas</a:t>
            </a:r>
          </a:p>
          <a:p>
            <a:r>
              <a:rPr lang="pt-BR" sz="1200" b="0" i="0" kern="1200" dirty="0" smtClean="0">
                <a:solidFill>
                  <a:schemeClr val="tx1"/>
                </a:solidFill>
                <a:effectLst/>
                <a:latin typeface="Arial" panose="020B0604020202020204" pitchFamily="34" charset="0"/>
                <a:ea typeface="+mn-ea"/>
                <a:cs typeface="+mn-cs"/>
              </a:rPr>
              <a:t>--&gt; Quem se confunde com quem</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29</a:t>
            </a:fld>
            <a:endParaRPr lang="pt-BR" altLang="pt-BR"/>
          </a:p>
        </p:txBody>
      </p:sp>
    </p:spTree>
    <p:extLst>
      <p:ext uri="{BB962C8B-B14F-4D97-AF65-F5344CB8AC3E}">
        <p14:creationId xmlns:p14="http://schemas.microsoft.com/office/powerpoint/2010/main" val="2346548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Ou seja, na</a:t>
            </a:r>
            <a:r>
              <a:rPr lang="pt-BR" baseline="0" dirty="0" smtClean="0"/>
              <a:t> realidade eu vou ter um monte de paciente que fez o exame de citometria de fluxo e com o diagnóstico dado pelo médico e criar um modelo que quando chegue um paciente novo, o modelo possa me dar como resultado qual doença esse novo paciente é mais similar.</a:t>
            </a:r>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3</a:t>
            </a:fld>
            <a:endParaRPr lang="pt-BR" altLang="pt-BR"/>
          </a:p>
        </p:txBody>
      </p:sp>
    </p:spTree>
    <p:extLst>
      <p:ext uri="{BB962C8B-B14F-4D97-AF65-F5344CB8AC3E}">
        <p14:creationId xmlns:p14="http://schemas.microsoft.com/office/powerpoint/2010/main" val="854561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Arial" panose="020B0604020202020204" pitchFamily="34" charset="0"/>
                <a:ea typeface="+mn-ea"/>
                <a:cs typeface="+mn-cs"/>
              </a:rPr>
              <a:t>--&gt; Mais unicos do que multiplos</a:t>
            </a:r>
          </a:p>
          <a:p>
            <a:r>
              <a:rPr lang="pt-BR" sz="1200" b="0" i="0" kern="1200" dirty="0" smtClean="0">
                <a:solidFill>
                  <a:schemeClr val="tx1"/>
                </a:solidFill>
                <a:effectLst/>
                <a:latin typeface="Arial" panose="020B0604020202020204" pitchFamily="34" charset="0"/>
                <a:ea typeface="+mn-ea"/>
                <a:cs typeface="+mn-cs"/>
              </a:rPr>
              <a:t>--&gt; Classes a maioria sao unicos</a:t>
            </a:r>
          </a:p>
          <a:p>
            <a:r>
              <a:rPr lang="pt-BR" sz="1200" b="0" i="0" kern="1200" dirty="0" smtClean="0">
                <a:solidFill>
                  <a:schemeClr val="tx1"/>
                </a:solidFill>
                <a:effectLst/>
                <a:latin typeface="Arial" panose="020B0604020202020204" pitchFamily="34" charset="0"/>
                <a:ea typeface="+mn-ea"/>
                <a:cs typeface="+mn-cs"/>
              </a:rPr>
              <a:t>--&gt; Algumas classes somente sao classes confusas</a:t>
            </a:r>
          </a:p>
          <a:p>
            <a:r>
              <a:rPr lang="pt-BR" sz="1200" b="0" i="0" kern="1200" dirty="0" smtClean="0">
                <a:solidFill>
                  <a:schemeClr val="tx1"/>
                </a:solidFill>
                <a:effectLst/>
                <a:latin typeface="Arial" panose="020B0604020202020204" pitchFamily="34" charset="0"/>
                <a:ea typeface="+mn-ea"/>
                <a:cs typeface="+mn-cs"/>
              </a:rPr>
              <a:t>--&gt; Quem se confunde com quem</a:t>
            </a:r>
          </a:p>
          <a:p>
            <a:pPr marL="0" indent="0">
              <a:buFontTx/>
              <a:buNone/>
            </a:pPr>
            <a:endParaRPr lang="pt-BR" dirty="0" smtClean="0"/>
          </a:p>
          <a:p>
            <a:pPr marL="171450" indent="-171450">
              <a:buFontTx/>
              <a:buChar char="-"/>
            </a:pPr>
            <a:r>
              <a:rPr lang="pt-BR" dirty="0" smtClean="0"/>
              <a:t>60.8</a:t>
            </a:r>
            <a:r>
              <a:rPr lang="pt-BR" baseline="0" dirty="0" smtClean="0"/>
              <a:t> 34.3 4.9</a:t>
            </a:r>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30</a:t>
            </a:fld>
            <a:endParaRPr lang="pt-BR" altLang="pt-BR"/>
          </a:p>
        </p:txBody>
      </p:sp>
    </p:spTree>
    <p:extLst>
      <p:ext uri="{BB962C8B-B14F-4D97-AF65-F5344CB8AC3E}">
        <p14:creationId xmlns:p14="http://schemas.microsoft.com/office/powerpoint/2010/main" val="1930536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8FF0E2-FA11-4E99-BD64-C5C61B4197F2}" type="slidenum">
              <a:rPr lang="pt-BR" altLang="pt-BR" smtClean="0"/>
              <a:pPr/>
              <a:t>31</a:t>
            </a:fld>
            <a:endParaRPr lang="pt-BR" altLang="pt-BR"/>
          </a:p>
        </p:txBody>
      </p:sp>
    </p:spTree>
    <p:extLst>
      <p:ext uri="{BB962C8B-B14F-4D97-AF65-F5344CB8AC3E}">
        <p14:creationId xmlns:p14="http://schemas.microsoft.com/office/powerpoint/2010/main" val="1186776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8FF0E2-FA11-4E99-BD64-C5C61B4197F2}" type="slidenum">
              <a:rPr lang="pt-BR" altLang="pt-BR" smtClean="0"/>
              <a:pPr/>
              <a:t>32</a:t>
            </a:fld>
            <a:endParaRPr lang="pt-BR" altLang="pt-BR"/>
          </a:p>
        </p:txBody>
      </p:sp>
    </p:spTree>
    <p:extLst>
      <p:ext uri="{BB962C8B-B14F-4D97-AF65-F5344CB8AC3E}">
        <p14:creationId xmlns:p14="http://schemas.microsoft.com/office/powerpoint/2010/main" val="450158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Tx/>
              <a:buChar char="-"/>
            </a:pPr>
            <a:r>
              <a:rPr lang="pt-BR" dirty="0" smtClean="0"/>
              <a:t>BD completo eu consigo aprender coisas mais comuns</a:t>
            </a:r>
          </a:p>
          <a:p>
            <a:pPr marL="171450" indent="-171450">
              <a:buFontTx/>
              <a:buChar char="-"/>
            </a:pPr>
            <a:r>
              <a:rPr lang="pt-BR" dirty="0" smtClean="0"/>
              <a:t>Mais fácil aprender características de </a:t>
            </a:r>
            <a:r>
              <a:rPr lang="pt-BR" baseline="0" dirty="0" smtClean="0"/>
              <a:t>uma patologia com menos atributos do que uma mistura de patologia com características próprias</a:t>
            </a:r>
          </a:p>
          <a:p>
            <a:pPr marL="171450" indent="-171450">
              <a:buFontTx/>
              <a:buChar char="-"/>
            </a:pPr>
            <a:endParaRPr lang="pt-BR" baseline="0" dirty="0" smtClean="0"/>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33</a:t>
            </a:fld>
            <a:endParaRPr lang="pt-BR" altLang="pt-BR"/>
          </a:p>
        </p:txBody>
      </p:sp>
    </p:spTree>
    <p:extLst>
      <p:ext uri="{BB962C8B-B14F-4D97-AF65-F5344CB8AC3E}">
        <p14:creationId xmlns:p14="http://schemas.microsoft.com/office/powerpoint/2010/main" val="6990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8FF0E2-FA11-4E99-BD64-C5C61B4197F2}" type="slidenum">
              <a:rPr lang="pt-BR" altLang="pt-BR" smtClean="0"/>
              <a:pPr/>
              <a:t>34</a:t>
            </a:fld>
            <a:endParaRPr lang="pt-BR" altLang="pt-BR"/>
          </a:p>
        </p:txBody>
      </p:sp>
    </p:spTree>
    <p:extLst>
      <p:ext uri="{BB962C8B-B14F-4D97-AF65-F5344CB8AC3E}">
        <p14:creationId xmlns:p14="http://schemas.microsoft.com/office/powerpoint/2010/main" val="25572865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Tx/>
              <a:buChar char="-"/>
            </a:pPr>
            <a:r>
              <a:rPr lang="pt-BR" baseline="0" dirty="0" smtClean="0"/>
              <a:t>Esta abordagem consiste em separar os atributos em conjuntos, reproduzindo a maneira na qual o exame de citometria é realizado.</a:t>
            </a:r>
          </a:p>
          <a:p>
            <a:pPr marL="171450" indent="-171450">
              <a:buFontTx/>
              <a:buChar char="-"/>
            </a:pPr>
            <a:r>
              <a:rPr lang="pt-BR" baseline="0" dirty="0" smtClean="0"/>
              <a:t>Assim, executa-se uma parte do exame (utilizando um subconjunto de anticorpos disponíveis) e dependendo do resultado se decide (ou não) executar uma outra fase com um conjunto adicional de anticorpos.</a:t>
            </a:r>
          </a:p>
          <a:p>
            <a:pPr marL="171450" indent="-171450">
              <a:buFontTx/>
              <a:buChar char="-"/>
            </a:pPr>
            <a:r>
              <a:rPr lang="pt-BR" baseline="0" dirty="0" smtClean="0"/>
              <a:t>Um máximo de 8 atributos por vez são permitidos no exame devido a limitações físicas do citômetro.</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pt-BR" dirty="0" smtClean="0"/>
              <a:t>Como eu defino quais tubos usar?</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35</a:t>
            </a:fld>
            <a:endParaRPr lang="pt-BR" altLang="pt-BR"/>
          </a:p>
        </p:txBody>
      </p:sp>
    </p:spTree>
    <p:extLst>
      <p:ext uri="{BB962C8B-B14F-4D97-AF65-F5344CB8AC3E}">
        <p14:creationId xmlns:p14="http://schemas.microsoft.com/office/powerpoint/2010/main" val="2218226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36</a:t>
            </a:fld>
            <a:endParaRPr lang="pt-BR" altLang="pt-BR"/>
          </a:p>
        </p:txBody>
      </p:sp>
    </p:spTree>
    <p:extLst>
      <p:ext uri="{BB962C8B-B14F-4D97-AF65-F5344CB8AC3E}">
        <p14:creationId xmlns:p14="http://schemas.microsoft.com/office/powerpoint/2010/main" val="3805470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45.9% do total = 24.7 + 21.2</a:t>
            </a:r>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37</a:t>
            </a:fld>
            <a:endParaRPr lang="pt-BR" altLang="pt-BR"/>
          </a:p>
        </p:txBody>
      </p:sp>
    </p:spTree>
    <p:extLst>
      <p:ext uri="{BB962C8B-B14F-4D97-AF65-F5344CB8AC3E}">
        <p14:creationId xmlns:p14="http://schemas.microsoft.com/office/powerpoint/2010/main" val="22951178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8FF0E2-FA11-4E99-BD64-C5C61B4197F2}" type="slidenum">
              <a:rPr lang="pt-BR" altLang="pt-BR" smtClean="0"/>
              <a:pPr/>
              <a:t>38</a:t>
            </a:fld>
            <a:endParaRPr lang="pt-BR" altLang="pt-BR"/>
          </a:p>
        </p:txBody>
      </p:sp>
    </p:spTree>
    <p:extLst>
      <p:ext uri="{BB962C8B-B14F-4D97-AF65-F5344CB8AC3E}">
        <p14:creationId xmlns:p14="http://schemas.microsoft.com/office/powerpoint/2010/main" val="4298551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8FF0E2-FA11-4E99-BD64-C5C61B4197F2}" type="slidenum">
              <a:rPr lang="pt-BR" altLang="pt-BR" smtClean="0"/>
              <a:pPr/>
              <a:t>39</a:t>
            </a:fld>
            <a:endParaRPr lang="pt-BR" altLang="pt-BR"/>
          </a:p>
        </p:txBody>
      </p:sp>
    </p:spTree>
    <p:extLst>
      <p:ext uri="{BB962C8B-B14F-4D97-AF65-F5344CB8AC3E}">
        <p14:creationId xmlns:p14="http://schemas.microsoft.com/office/powerpoint/2010/main" val="2070891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Ou seja, na</a:t>
            </a:r>
            <a:r>
              <a:rPr lang="pt-BR" baseline="0" dirty="0" smtClean="0"/>
              <a:t> realidade eu vou ter um monte de paciente que fez o exame de citometria de fluxo e com o diagnóstico dado pelo médico e criar um modelo que quando chegue um paciente novo, o modelo possa me dar como resultado qual doença esse novo paciente é mais similar.</a:t>
            </a:r>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4</a:t>
            </a:fld>
            <a:endParaRPr lang="pt-BR" altLang="pt-BR"/>
          </a:p>
        </p:txBody>
      </p:sp>
    </p:spTree>
    <p:extLst>
      <p:ext uri="{BB962C8B-B14F-4D97-AF65-F5344CB8AC3E}">
        <p14:creationId xmlns:p14="http://schemas.microsoft.com/office/powerpoint/2010/main" val="37042154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8FF0E2-FA11-4E99-BD64-C5C61B4197F2}" type="slidenum">
              <a:rPr lang="pt-BR" altLang="pt-BR" smtClean="0"/>
              <a:pPr/>
              <a:t>40</a:t>
            </a:fld>
            <a:endParaRPr lang="pt-BR" altLang="pt-BR"/>
          </a:p>
        </p:txBody>
      </p:sp>
    </p:spTree>
    <p:extLst>
      <p:ext uri="{BB962C8B-B14F-4D97-AF65-F5344CB8AC3E}">
        <p14:creationId xmlns:p14="http://schemas.microsoft.com/office/powerpoint/2010/main" val="39324256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8FF0E2-FA11-4E99-BD64-C5C61B4197F2}" type="slidenum">
              <a:rPr lang="pt-BR" altLang="pt-BR" smtClean="0"/>
              <a:pPr/>
              <a:t>41</a:t>
            </a:fld>
            <a:endParaRPr lang="pt-BR" altLang="pt-BR"/>
          </a:p>
        </p:txBody>
      </p:sp>
    </p:spTree>
    <p:extLst>
      <p:ext uri="{BB962C8B-B14F-4D97-AF65-F5344CB8AC3E}">
        <p14:creationId xmlns:p14="http://schemas.microsoft.com/office/powerpoint/2010/main" val="111063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8FF0E2-FA11-4E99-BD64-C5C61B4197F2}" type="slidenum">
              <a:rPr lang="pt-BR" altLang="pt-BR" smtClean="0"/>
              <a:pPr/>
              <a:t>42</a:t>
            </a:fld>
            <a:endParaRPr lang="pt-BR" altLang="pt-BR"/>
          </a:p>
        </p:txBody>
      </p:sp>
    </p:spTree>
    <p:extLst>
      <p:ext uri="{BB962C8B-B14F-4D97-AF65-F5344CB8AC3E}">
        <p14:creationId xmlns:p14="http://schemas.microsoft.com/office/powerpoint/2010/main" val="1087746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Tx/>
              <a:buChar char="-"/>
            </a:pPr>
            <a:r>
              <a:rPr lang="pt-BR" dirty="0" smtClean="0"/>
              <a:t>Portanto,</a:t>
            </a:r>
            <a:r>
              <a:rPr lang="pt-BR" baseline="0" dirty="0" smtClean="0"/>
              <a:t> formalizando o objetivo</a:t>
            </a:r>
            <a:r>
              <a:rPr lang="pt-BR" baseline="0" smtClean="0"/>
              <a:t>, ele é c</a:t>
            </a:r>
            <a:r>
              <a:rPr lang="pt-BR" smtClean="0"/>
              <a:t>riar </a:t>
            </a:r>
            <a:r>
              <a:rPr lang="pt-BR" dirty="0" smtClean="0"/>
              <a:t>um esquema de apoio ao diagnóstico através de um</a:t>
            </a:r>
            <a:r>
              <a:rPr lang="pt-BR" baseline="0" dirty="0" smtClean="0"/>
              <a:t> modelo de classificação supervisionada utilizando dados disponibilizados pelo citômetro.</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5</a:t>
            </a:fld>
            <a:endParaRPr lang="pt-BR" altLang="pt-BR"/>
          </a:p>
        </p:txBody>
      </p:sp>
    </p:spTree>
    <p:extLst>
      <p:ext uri="{BB962C8B-B14F-4D97-AF65-F5344CB8AC3E}">
        <p14:creationId xmlns:p14="http://schemas.microsoft.com/office/powerpoint/2010/main" val="3999752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 Falsos</a:t>
            </a:r>
            <a:r>
              <a:rPr lang="pt-BR" baseline="0" dirty="0" smtClean="0"/>
              <a:t> negativos: dizer que o paciente não tem uma doenca quando ele tem</a:t>
            </a:r>
            <a:endParaRPr lang="en-US" dirty="0"/>
          </a:p>
        </p:txBody>
      </p:sp>
      <p:sp>
        <p:nvSpPr>
          <p:cNvPr id="4" name="Slide Number Placeholder 3"/>
          <p:cNvSpPr>
            <a:spLocks noGrp="1"/>
          </p:cNvSpPr>
          <p:nvPr>
            <p:ph type="sldNum" sz="quarter" idx="10"/>
          </p:nvPr>
        </p:nvSpPr>
        <p:spPr/>
        <p:txBody>
          <a:bodyPr/>
          <a:lstStyle/>
          <a:p>
            <a:fld id="{668FF0E2-FA11-4E99-BD64-C5C61B4197F2}" type="slidenum">
              <a:rPr lang="pt-BR" altLang="pt-BR" smtClean="0"/>
              <a:pPr/>
              <a:t>6</a:t>
            </a:fld>
            <a:endParaRPr lang="pt-BR" altLang="pt-BR"/>
          </a:p>
        </p:txBody>
      </p:sp>
    </p:spTree>
    <p:extLst>
      <p:ext uri="{BB962C8B-B14F-4D97-AF65-F5344CB8AC3E}">
        <p14:creationId xmlns:p14="http://schemas.microsoft.com/office/powerpoint/2010/main" val="3994181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Tx/>
              <a:buChar char="-"/>
            </a:pPr>
            <a:r>
              <a:rPr lang="pt-BR" dirty="0" smtClean="0"/>
              <a:t>Para quem nunca</a:t>
            </a:r>
            <a:r>
              <a:rPr lang="pt-BR" baseline="0" dirty="0" smtClean="0"/>
              <a:t> viu, esse é um citômetro.</a:t>
            </a:r>
          </a:p>
          <a:p>
            <a:pPr marL="171450" indent="-171450">
              <a:buFontTx/>
              <a:buChar char="-"/>
            </a:pPr>
            <a:r>
              <a:rPr lang="pt-BR" baseline="0" dirty="0" smtClean="0"/>
              <a:t>A citometria de fluxo é o método usado rotineiramente para caracterização e diagnóstico de HIV, leucemias e linfomas e tumores sólidos.</a:t>
            </a:r>
          </a:p>
          <a:p>
            <a:pPr marL="171450" indent="-171450">
              <a:buFontTx/>
              <a:buChar char="-"/>
            </a:pPr>
            <a:r>
              <a:rPr lang="pt-BR" baseline="0" dirty="0" smtClean="0"/>
              <a:t>Como o próprio nome diz, CITO = célula e METRO = medida.</a:t>
            </a:r>
          </a:p>
          <a:p>
            <a:pPr marL="171450" indent="-171450">
              <a:buFontTx/>
              <a:buChar char="-"/>
            </a:pPr>
            <a:r>
              <a:rPr lang="pt-BR" baseline="0" dirty="0" smtClean="0"/>
              <a:t>Ele mede propriedades individuais de milhares de células de um paciente. Funciona da seguinte maneira:</a:t>
            </a:r>
          </a:p>
          <a:p>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7</a:t>
            </a:fld>
            <a:endParaRPr lang="pt-BR" altLang="pt-BR"/>
          </a:p>
        </p:txBody>
      </p:sp>
    </p:spTree>
    <p:extLst>
      <p:ext uri="{BB962C8B-B14F-4D97-AF65-F5344CB8AC3E}">
        <p14:creationId xmlns:p14="http://schemas.microsoft.com/office/powerpoint/2010/main" val="18521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Tx/>
              <a:buChar char="-"/>
            </a:pPr>
            <a:r>
              <a:rPr lang="pt-BR" dirty="0" smtClean="0"/>
              <a:t>É construída</a:t>
            </a:r>
            <a:r>
              <a:rPr lang="pt-BR" baseline="0" dirty="0" smtClean="0"/>
              <a:t> uma suspensão celular com anticorpos conjugados a substâncias fluorescentes. Ou seja, em uma suspensão eu tenho as células dos pacientes e adiciono esses anticorpos que já estão com as substâncias fluorescentes. Cada anticorpo está associado a uma cor diferente.</a:t>
            </a:r>
          </a:p>
          <a:p>
            <a:pPr marL="171450" indent="-171450">
              <a:buFontTx/>
              <a:buChar char="-"/>
            </a:pPr>
            <a:r>
              <a:rPr lang="pt-BR" dirty="0" smtClean="0"/>
              <a:t>Essa suspensão</a:t>
            </a:r>
            <a:r>
              <a:rPr lang="pt-BR" baseline="0" dirty="0" smtClean="0"/>
              <a:t> é submetida a uma pressão negativa, fazendo com que as células se enfileirem em um tubo de espessura muito pequena, ou seja, um tubo capilar. Então até aí eu tenho as células misturadas com os anticorpos fluorescentes, entrando uma a uma no citômetro.</a:t>
            </a:r>
          </a:p>
          <a:p>
            <a:pPr marL="171450" indent="-171450">
              <a:buFontTx/>
              <a:buChar char="-"/>
            </a:pPr>
            <a:r>
              <a:rPr lang="pt-BR" baseline="0" dirty="0" smtClean="0"/>
              <a:t>Ao entrar no citômetro, cada célula é submetida a feixes de laser.</a:t>
            </a:r>
          </a:p>
          <a:p>
            <a:pPr marL="171450" indent="-171450">
              <a:buFontTx/>
              <a:buChar char="-"/>
            </a:pPr>
            <a:r>
              <a:rPr lang="pt-BR" baseline="0" dirty="0" smtClean="0"/>
              <a:t>Os </a:t>
            </a:r>
            <a:r>
              <a:rPr lang="pt-BR" baseline="0" dirty="0" err="1" smtClean="0"/>
              <a:t>Scattering</a:t>
            </a:r>
            <a:r>
              <a:rPr lang="pt-BR" baseline="0" dirty="0" smtClean="0"/>
              <a:t> </a:t>
            </a:r>
            <a:r>
              <a:rPr lang="pt-BR" baseline="0" dirty="0" err="1" smtClean="0"/>
              <a:t>Detectors</a:t>
            </a:r>
            <a:r>
              <a:rPr lang="pt-BR" baseline="0" dirty="0" smtClean="0"/>
              <a:t>, que traduzindo são detectores de dispersão, que medem a dispersão da luz do feixe. Existe o </a:t>
            </a:r>
            <a:r>
              <a:rPr lang="pt-BR" baseline="0" dirty="0" err="1" smtClean="0"/>
              <a:t>Forward</a:t>
            </a:r>
            <a:r>
              <a:rPr lang="pt-BR" baseline="0" dirty="0" smtClean="0"/>
              <a:t> </a:t>
            </a:r>
            <a:r>
              <a:rPr lang="pt-BR" baseline="0" dirty="0" err="1" smtClean="0"/>
              <a:t>Scatter</a:t>
            </a:r>
            <a:r>
              <a:rPr lang="pt-BR" baseline="0" dirty="0" smtClean="0"/>
              <a:t>, na direção do feixe e o </a:t>
            </a:r>
            <a:r>
              <a:rPr lang="pt-BR" baseline="0" dirty="0" err="1" smtClean="0"/>
              <a:t>Side</a:t>
            </a:r>
            <a:r>
              <a:rPr lang="pt-BR" baseline="0" dirty="0" smtClean="0"/>
              <a:t> </a:t>
            </a:r>
            <a:r>
              <a:rPr lang="pt-BR" baseline="0" dirty="0" err="1" smtClean="0"/>
              <a:t>Scatter</a:t>
            </a:r>
            <a:r>
              <a:rPr lang="pt-BR" baseline="0" dirty="0" smtClean="0"/>
              <a:t>, perpendicular ao feixe. Medem propriedades físicas da célula. O FSC está relacionado ao tamanho celular, a sombra da célula. O SSC está relacionado com a granularidade da célula e sua complexidade interna: forma do núcleo e rugosidade da membrana.</a:t>
            </a:r>
          </a:p>
          <a:p>
            <a:pPr marL="171450" indent="-171450">
              <a:buFontTx/>
              <a:buChar char="-"/>
            </a:pPr>
            <a:r>
              <a:rPr lang="pt-BR" baseline="0" dirty="0" smtClean="0"/>
              <a:t>Os </a:t>
            </a:r>
            <a:r>
              <a:rPr lang="pt-BR" baseline="0" dirty="0" err="1" smtClean="0"/>
              <a:t>Fluorescence</a:t>
            </a:r>
            <a:r>
              <a:rPr lang="pt-BR" baseline="0" dirty="0" smtClean="0"/>
              <a:t> Detectores, medem a fluorescência da célula, ou seja, o quanto de fluorescência/luz ela reflete. A fluorescência refletida está relacionada ao quanto que aquela célula reagiu ao anticorpo em questão. E cada </a:t>
            </a:r>
            <a:r>
              <a:rPr lang="pt-BR" baseline="0" dirty="0" err="1" smtClean="0"/>
              <a:t>anticorpor</a:t>
            </a:r>
            <a:r>
              <a:rPr lang="pt-BR" baseline="0" dirty="0" smtClean="0"/>
              <a:t> colocado na suspensão reflete um comprimento de onda, ou seja, uma cor diferente.</a:t>
            </a:r>
          </a:p>
          <a:p>
            <a:pPr marL="171450" indent="-171450">
              <a:buFontTx/>
              <a:buChar char="-"/>
            </a:pPr>
            <a:r>
              <a:rPr lang="pt-BR" baseline="0" dirty="0" smtClean="0"/>
              <a:t>Esses são filtros que refletem todas as cores acima de determinado comprimento de onda e deixam passar quem tiver abaixo. Como o azul possui um comprimento de onda maior, eu filtrei todas as azuis. Vai passar quem tiver um comprimento de onda menor que o azul e foi medido a intensidade da fluorescência do anticorpo associado à cor azul.</a:t>
            </a:r>
          </a:p>
          <a:p>
            <a:pPr marL="171450" indent="-171450">
              <a:buFontTx/>
              <a:buChar char="-"/>
            </a:pPr>
            <a:r>
              <a:rPr lang="pt-BR" baseline="0" dirty="0" smtClean="0"/>
              <a:t>Os detectores geram sinais elétricos proporcionais às suas medidas que são passados ao computador.</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8</a:t>
            </a:fld>
            <a:endParaRPr lang="pt-BR" altLang="pt-BR"/>
          </a:p>
        </p:txBody>
      </p:sp>
    </p:spTree>
    <p:extLst>
      <p:ext uri="{BB962C8B-B14F-4D97-AF65-F5344CB8AC3E}">
        <p14:creationId xmlns:p14="http://schemas.microsoft.com/office/powerpoint/2010/main" val="3140012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 </a:t>
            </a:r>
            <a:r>
              <a:rPr lang="pt-BR" dirty="0" err="1" smtClean="0"/>
              <a:t>EuroFlow</a:t>
            </a:r>
            <a:r>
              <a:rPr lang="pt-BR" dirty="0" smtClean="0"/>
              <a:t> é um consórcio</a:t>
            </a:r>
            <a:r>
              <a:rPr lang="pt-BR" baseline="0" dirty="0" smtClean="0"/>
              <a:t> europeu composto de 20 grupos de pesquisa que trabalham com diagnóstico de linfoma através de exames de citometria</a:t>
            </a:r>
            <a:endParaRPr lang="pt-BR" dirty="0" smtClean="0"/>
          </a:p>
          <a:p>
            <a:r>
              <a:rPr lang="pt-BR" dirty="0" smtClean="0"/>
              <a:t>-</a:t>
            </a:r>
            <a:r>
              <a:rPr lang="pt-BR" baseline="0" dirty="0" smtClean="0"/>
              <a:t> Mas vamos aos números reais</a:t>
            </a:r>
            <a:endParaRPr lang="pt-BR" dirty="0"/>
          </a:p>
        </p:txBody>
      </p:sp>
      <p:sp>
        <p:nvSpPr>
          <p:cNvPr id="4" name="Espaço Reservado para Número de Slide 3"/>
          <p:cNvSpPr>
            <a:spLocks noGrp="1"/>
          </p:cNvSpPr>
          <p:nvPr>
            <p:ph type="sldNum" sz="quarter" idx="10"/>
          </p:nvPr>
        </p:nvSpPr>
        <p:spPr/>
        <p:txBody>
          <a:bodyPr/>
          <a:lstStyle/>
          <a:p>
            <a:fld id="{668FF0E2-FA11-4E99-BD64-C5C61B4197F2}" type="slidenum">
              <a:rPr lang="pt-BR" altLang="pt-BR" smtClean="0"/>
              <a:pPr/>
              <a:t>9</a:t>
            </a:fld>
            <a:endParaRPr lang="pt-BR" altLang="pt-BR"/>
          </a:p>
        </p:txBody>
      </p:sp>
    </p:spTree>
    <p:extLst>
      <p:ext uri="{BB962C8B-B14F-4D97-AF65-F5344CB8AC3E}">
        <p14:creationId xmlns:p14="http://schemas.microsoft.com/office/powerpoint/2010/main" val="1719070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61442" name="Group 2"/>
          <p:cNvGrpSpPr>
            <a:grpSpLocks/>
          </p:cNvGrpSpPr>
          <p:nvPr/>
        </p:nvGrpSpPr>
        <p:grpSpPr bwMode="auto">
          <a:xfrm>
            <a:off x="0" y="3902075"/>
            <a:ext cx="3400425" cy="2949575"/>
            <a:chOff x="0" y="2458"/>
            <a:chExt cx="2142" cy="1858"/>
          </a:xfrm>
        </p:grpSpPr>
        <p:sp>
          <p:nvSpPr>
            <p:cNvPr id="61443" name="Freeform 3"/>
            <p:cNvSpPr>
              <a:spLocks/>
            </p:cNvSpPr>
            <p:nvPr userDrawn="1"/>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rgbClr val="6AAAF0">
                    <a:alpha val="0"/>
                  </a:srgbClr>
                </a:gs>
                <a:gs pos="50000">
                  <a:srgbClr val="FF9200"/>
                </a:gs>
                <a:gs pos="100000">
                  <a:srgbClr val="6AAAF0">
                    <a:alpha val="0"/>
                  </a:srgb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1444" name="Freeform 4"/>
            <p:cNvSpPr>
              <a:spLocks/>
            </p:cNvSpPr>
            <p:nvPr userDrawn="1"/>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rgbClr val="FF9200"/>
                </a:gs>
                <a:gs pos="50000">
                  <a:srgbClr val="6AAAF0">
                    <a:alpha val="0"/>
                  </a:srgbClr>
                </a:gs>
                <a:gs pos="100000">
                  <a:srgbClr val="FF92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1445" name="Freeform 5"/>
            <p:cNvSpPr>
              <a:spLocks/>
            </p:cNvSpPr>
            <p:nvPr userDrawn="1"/>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rgbClr val="6AAAF0">
                    <a:alpha val="0"/>
                  </a:srgbClr>
                </a:gs>
                <a:gs pos="50000">
                  <a:srgbClr val="FF9200"/>
                </a:gs>
                <a:gs pos="100000">
                  <a:srgbClr val="6AAAF0">
                    <a:alpha val="0"/>
                  </a:srgb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1446" name="Freeform 6"/>
            <p:cNvSpPr>
              <a:spLocks/>
            </p:cNvSpPr>
            <p:nvPr userDrawn="1"/>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rgbClr val="6AAAF0">
                    <a:alpha val="0"/>
                  </a:srgbClr>
                </a:gs>
                <a:gs pos="50000">
                  <a:srgbClr val="FF9200"/>
                </a:gs>
                <a:gs pos="100000">
                  <a:srgbClr val="6AAAF0">
                    <a:alpha val="0"/>
                  </a:srgb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1447" name="Oval 7"/>
            <p:cNvSpPr>
              <a:spLocks noChangeArrowheads="1"/>
            </p:cNvSpPr>
            <p:nvPr userDrawn="1"/>
          </p:nvSpPr>
          <p:spPr bwMode="ltGray">
            <a:xfrm>
              <a:off x="209" y="2784"/>
              <a:ext cx="86" cy="86"/>
            </a:xfrm>
            <a:prstGeom prst="ellipse">
              <a:avLst/>
            </a:prstGeom>
            <a:gradFill rotWithShape="0">
              <a:gsLst>
                <a:gs pos="0">
                  <a:srgbClr val="FF9200"/>
                </a:gs>
                <a:gs pos="100000">
                  <a:srgbClr val="6AAAF0">
                    <a:alpha val="0"/>
                  </a:srgb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61448" name="Oval 8"/>
            <p:cNvSpPr>
              <a:spLocks noChangeArrowheads="1"/>
            </p:cNvSpPr>
            <p:nvPr userDrawn="1"/>
          </p:nvSpPr>
          <p:spPr bwMode="ltGray">
            <a:xfrm>
              <a:off x="1536" y="3884"/>
              <a:ext cx="92" cy="92"/>
            </a:xfrm>
            <a:prstGeom prst="ellipse">
              <a:avLst/>
            </a:prstGeom>
            <a:gradFill rotWithShape="0">
              <a:gsLst>
                <a:gs pos="0">
                  <a:srgbClr val="FF9200"/>
                </a:gs>
                <a:gs pos="100000">
                  <a:srgbClr val="6AAAF0">
                    <a:alpha val="0"/>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61449" name="Oval 9"/>
            <p:cNvSpPr>
              <a:spLocks noChangeArrowheads="1"/>
            </p:cNvSpPr>
            <p:nvPr userDrawn="1"/>
          </p:nvSpPr>
          <p:spPr bwMode="ltGray">
            <a:xfrm>
              <a:off x="791" y="2723"/>
              <a:ext cx="121" cy="121"/>
            </a:xfrm>
            <a:prstGeom prst="ellipse">
              <a:avLst/>
            </a:prstGeom>
            <a:gradFill rotWithShape="0">
              <a:gsLst>
                <a:gs pos="0">
                  <a:srgbClr val="FF9200"/>
                </a:gs>
                <a:gs pos="100000">
                  <a:srgbClr val="6AAAF0">
                    <a:alpha val="0"/>
                  </a:srgb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
        <p:nvSpPr>
          <p:cNvPr id="61450" name="Rectangle 10"/>
          <p:cNvSpPr>
            <a:spLocks noGrp="1" noChangeArrowheads="1"/>
          </p:cNvSpPr>
          <p:nvPr>
            <p:ph type="ctrTitle" sz="quarter"/>
          </p:nvPr>
        </p:nvSpPr>
        <p:spPr>
          <a:xfrm>
            <a:off x="685800" y="1873250"/>
            <a:ext cx="7772400" cy="1555750"/>
          </a:xfrm>
        </p:spPr>
        <p:txBody>
          <a:bodyPr/>
          <a:lstStyle>
            <a:lvl1pPr>
              <a:defRPr sz="4800">
                <a:solidFill>
                  <a:schemeClr val="folHlink"/>
                </a:solidFill>
              </a:defRPr>
            </a:lvl1pPr>
          </a:lstStyle>
          <a:p>
            <a:pPr lvl="0"/>
            <a:r>
              <a:rPr lang="pt-BR" altLang="pt-BR" noProof="0" smtClean="0"/>
              <a:t>Click to edit Master title style</a:t>
            </a:r>
          </a:p>
        </p:txBody>
      </p:sp>
      <p:sp>
        <p:nvSpPr>
          <p:cNvPr id="61451"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pt-BR" altLang="pt-BR" noProof="0" smtClean="0"/>
              <a:t>Click to edit Master subtitle style</a:t>
            </a:r>
          </a:p>
        </p:txBody>
      </p:sp>
      <p:sp>
        <p:nvSpPr>
          <p:cNvPr id="61452" name="Rectangle 12"/>
          <p:cNvSpPr>
            <a:spLocks noGrp="1" noChangeArrowheads="1"/>
          </p:cNvSpPr>
          <p:nvPr>
            <p:ph type="dt" sz="quarter" idx="2"/>
          </p:nvPr>
        </p:nvSpPr>
        <p:spPr/>
        <p:txBody>
          <a:bodyPr/>
          <a:lstStyle>
            <a:lvl1pPr>
              <a:defRPr/>
            </a:lvl1pPr>
          </a:lstStyle>
          <a:p>
            <a:endParaRPr lang="pt-BR" altLang="pt-BR"/>
          </a:p>
        </p:txBody>
      </p:sp>
      <p:sp>
        <p:nvSpPr>
          <p:cNvPr id="61453" name="Rectangle 13"/>
          <p:cNvSpPr>
            <a:spLocks noGrp="1" noChangeArrowheads="1"/>
          </p:cNvSpPr>
          <p:nvPr>
            <p:ph type="ftr" sz="quarter" idx="3"/>
          </p:nvPr>
        </p:nvSpPr>
        <p:spPr/>
        <p:txBody>
          <a:bodyPr/>
          <a:lstStyle>
            <a:lvl1pPr>
              <a:defRPr/>
            </a:lvl1pPr>
          </a:lstStyle>
          <a:p>
            <a:endParaRPr lang="pt-BR" altLang="pt-BR"/>
          </a:p>
        </p:txBody>
      </p:sp>
      <p:sp>
        <p:nvSpPr>
          <p:cNvPr id="61454" name="Rectangle 14"/>
          <p:cNvSpPr>
            <a:spLocks noGrp="1" noChangeArrowheads="1"/>
          </p:cNvSpPr>
          <p:nvPr>
            <p:ph type="sldNum" sz="quarter" idx="4"/>
          </p:nvPr>
        </p:nvSpPr>
        <p:spPr/>
        <p:txBody>
          <a:bodyPr/>
          <a:lstStyle>
            <a:lvl1pPr>
              <a:defRPr/>
            </a:lvl1pPr>
          </a:lstStyle>
          <a:p>
            <a:fld id="{CE9B2FA7-768A-4318-974E-EB10B92C57EB}" type="slidenum">
              <a:rPr lang="pt-BR" altLang="pt-BR"/>
              <a:pPr/>
              <a:t>‹nº›</a:t>
            </a:fld>
            <a:endParaRPr lang="pt-BR" altLang="pt-BR"/>
          </a:p>
        </p:txBody>
      </p:sp>
      <p:pic>
        <p:nvPicPr>
          <p:cNvPr id="61456" name="Picture 16" descr="model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50" y="141288"/>
            <a:ext cx="2879725" cy="1343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ltLang="pt-BR"/>
          </a:p>
        </p:txBody>
      </p:sp>
      <p:sp>
        <p:nvSpPr>
          <p:cNvPr id="5" name="Espaço Reservado para Rodapé 4"/>
          <p:cNvSpPr>
            <a:spLocks noGrp="1"/>
          </p:cNvSpPr>
          <p:nvPr>
            <p:ph type="ftr" sz="quarter" idx="11"/>
          </p:nvPr>
        </p:nvSpPr>
        <p:spPr/>
        <p:txBody>
          <a:bodyPr/>
          <a:lstStyle>
            <a:lvl1pPr>
              <a:defRPr/>
            </a:lvl1pPr>
          </a:lstStyle>
          <a:p>
            <a:endParaRPr lang="pt-BR" altLang="pt-BR"/>
          </a:p>
        </p:txBody>
      </p:sp>
      <p:sp>
        <p:nvSpPr>
          <p:cNvPr id="6" name="Espaço Reservado para Número de Slide 5"/>
          <p:cNvSpPr>
            <a:spLocks noGrp="1"/>
          </p:cNvSpPr>
          <p:nvPr>
            <p:ph type="sldNum" sz="quarter" idx="12"/>
          </p:nvPr>
        </p:nvSpPr>
        <p:spPr/>
        <p:txBody>
          <a:bodyPr/>
          <a:lstStyle>
            <a:lvl1pPr>
              <a:defRPr/>
            </a:lvl1pPr>
          </a:lstStyle>
          <a:p>
            <a:fld id="{9E646935-CE44-408C-8AE7-C07FF6EF2801}" type="slidenum">
              <a:rPr lang="pt-BR" altLang="pt-BR"/>
              <a:pPr/>
              <a:t>‹nº›</a:t>
            </a:fld>
            <a:endParaRPr lang="pt-BR" altLang="pt-BR"/>
          </a:p>
        </p:txBody>
      </p:sp>
    </p:spTree>
    <p:extLst>
      <p:ext uri="{BB962C8B-B14F-4D97-AF65-F5344CB8AC3E}">
        <p14:creationId xmlns:p14="http://schemas.microsoft.com/office/powerpoint/2010/main" val="294418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7813"/>
            <a:ext cx="2057400" cy="5853112"/>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7813"/>
            <a:ext cx="6019800" cy="5853112"/>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ltLang="pt-BR"/>
          </a:p>
        </p:txBody>
      </p:sp>
      <p:sp>
        <p:nvSpPr>
          <p:cNvPr id="5" name="Espaço Reservado para Rodapé 4"/>
          <p:cNvSpPr>
            <a:spLocks noGrp="1"/>
          </p:cNvSpPr>
          <p:nvPr>
            <p:ph type="ftr" sz="quarter" idx="11"/>
          </p:nvPr>
        </p:nvSpPr>
        <p:spPr/>
        <p:txBody>
          <a:bodyPr/>
          <a:lstStyle>
            <a:lvl1pPr>
              <a:defRPr/>
            </a:lvl1pPr>
          </a:lstStyle>
          <a:p>
            <a:endParaRPr lang="pt-BR" altLang="pt-BR"/>
          </a:p>
        </p:txBody>
      </p:sp>
      <p:sp>
        <p:nvSpPr>
          <p:cNvPr id="6" name="Espaço Reservado para Número de Slide 5"/>
          <p:cNvSpPr>
            <a:spLocks noGrp="1"/>
          </p:cNvSpPr>
          <p:nvPr>
            <p:ph type="sldNum" sz="quarter" idx="12"/>
          </p:nvPr>
        </p:nvSpPr>
        <p:spPr/>
        <p:txBody>
          <a:bodyPr/>
          <a:lstStyle>
            <a:lvl1pPr>
              <a:defRPr/>
            </a:lvl1pPr>
          </a:lstStyle>
          <a:p>
            <a:fld id="{2E9A16A7-F058-4701-9419-2EB7FECA7875}" type="slidenum">
              <a:rPr lang="pt-BR" altLang="pt-BR"/>
              <a:pPr/>
              <a:t>‹nº›</a:t>
            </a:fld>
            <a:endParaRPr lang="pt-BR" altLang="pt-BR"/>
          </a:p>
        </p:txBody>
      </p:sp>
    </p:spTree>
    <p:extLst>
      <p:ext uri="{BB962C8B-B14F-4D97-AF65-F5344CB8AC3E}">
        <p14:creationId xmlns:p14="http://schemas.microsoft.com/office/powerpoint/2010/main" val="81231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ltLang="pt-BR"/>
          </a:p>
        </p:txBody>
      </p:sp>
      <p:sp>
        <p:nvSpPr>
          <p:cNvPr id="5" name="Espaço Reservado para Rodapé 4"/>
          <p:cNvSpPr>
            <a:spLocks noGrp="1"/>
          </p:cNvSpPr>
          <p:nvPr>
            <p:ph type="ftr" sz="quarter" idx="11"/>
          </p:nvPr>
        </p:nvSpPr>
        <p:spPr/>
        <p:txBody>
          <a:bodyPr/>
          <a:lstStyle>
            <a:lvl1pPr>
              <a:defRPr/>
            </a:lvl1pPr>
          </a:lstStyle>
          <a:p>
            <a:endParaRPr lang="pt-BR" altLang="pt-BR"/>
          </a:p>
        </p:txBody>
      </p:sp>
      <p:sp>
        <p:nvSpPr>
          <p:cNvPr id="6" name="Espaço Reservado para Número de Slide 5"/>
          <p:cNvSpPr>
            <a:spLocks noGrp="1"/>
          </p:cNvSpPr>
          <p:nvPr>
            <p:ph type="sldNum" sz="quarter" idx="12"/>
          </p:nvPr>
        </p:nvSpPr>
        <p:spPr/>
        <p:txBody>
          <a:bodyPr/>
          <a:lstStyle>
            <a:lvl1pPr>
              <a:defRPr/>
            </a:lvl1pPr>
          </a:lstStyle>
          <a:p>
            <a:fld id="{58983283-840F-4CBF-A26A-B733957F20C1}" type="slidenum">
              <a:rPr lang="pt-BR" altLang="pt-BR"/>
              <a:pPr/>
              <a:t>‹nº›</a:t>
            </a:fld>
            <a:endParaRPr lang="pt-BR" altLang="pt-BR"/>
          </a:p>
        </p:txBody>
      </p:sp>
    </p:spTree>
    <p:extLst>
      <p:ext uri="{BB962C8B-B14F-4D97-AF65-F5344CB8AC3E}">
        <p14:creationId xmlns:p14="http://schemas.microsoft.com/office/powerpoint/2010/main" val="300065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endParaRPr lang="pt-BR" altLang="pt-BR"/>
          </a:p>
        </p:txBody>
      </p:sp>
      <p:sp>
        <p:nvSpPr>
          <p:cNvPr id="5" name="Espaço Reservado para Rodapé 4"/>
          <p:cNvSpPr>
            <a:spLocks noGrp="1"/>
          </p:cNvSpPr>
          <p:nvPr>
            <p:ph type="ftr" sz="quarter" idx="11"/>
          </p:nvPr>
        </p:nvSpPr>
        <p:spPr/>
        <p:txBody>
          <a:bodyPr/>
          <a:lstStyle>
            <a:lvl1pPr>
              <a:defRPr/>
            </a:lvl1pPr>
          </a:lstStyle>
          <a:p>
            <a:endParaRPr lang="pt-BR" altLang="pt-BR"/>
          </a:p>
        </p:txBody>
      </p:sp>
      <p:sp>
        <p:nvSpPr>
          <p:cNvPr id="6" name="Espaço Reservado para Número de Slide 5"/>
          <p:cNvSpPr>
            <a:spLocks noGrp="1"/>
          </p:cNvSpPr>
          <p:nvPr>
            <p:ph type="sldNum" sz="quarter" idx="12"/>
          </p:nvPr>
        </p:nvSpPr>
        <p:spPr/>
        <p:txBody>
          <a:bodyPr/>
          <a:lstStyle>
            <a:lvl1pPr>
              <a:defRPr/>
            </a:lvl1pPr>
          </a:lstStyle>
          <a:p>
            <a:fld id="{EC81876B-647C-4BA0-9711-3A29D9F3BA0F}" type="slidenum">
              <a:rPr lang="pt-BR" altLang="pt-BR"/>
              <a:pPr/>
              <a:t>‹nº›</a:t>
            </a:fld>
            <a:endParaRPr lang="pt-BR" altLang="pt-BR"/>
          </a:p>
        </p:txBody>
      </p:sp>
    </p:spTree>
    <p:extLst>
      <p:ext uri="{BB962C8B-B14F-4D97-AF65-F5344CB8AC3E}">
        <p14:creationId xmlns:p14="http://schemas.microsoft.com/office/powerpoint/2010/main" val="25662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30725"/>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30725"/>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endParaRPr lang="pt-BR" altLang="pt-BR"/>
          </a:p>
        </p:txBody>
      </p:sp>
      <p:sp>
        <p:nvSpPr>
          <p:cNvPr id="6" name="Espaço Reservado para Rodapé 5"/>
          <p:cNvSpPr>
            <a:spLocks noGrp="1"/>
          </p:cNvSpPr>
          <p:nvPr>
            <p:ph type="ftr" sz="quarter" idx="11"/>
          </p:nvPr>
        </p:nvSpPr>
        <p:spPr/>
        <p:txBody>
          <a:bodyPr/>
          <a:lstStyle>
            <a:lvl1pPr>
              <a:defRPr/>
            </a:lvl1pPr>
          </a:lstStyle>
          <a:p>
            <a:endParaRPr lang="pt-BR" altLang="pt-BR"/>
          </a:p>
        </p:txBody>
      </p:sp>
      <p:sp>
        <p:nvSpPr>
          <p:cNvPr id="7" name="Espaço Reservado para Número de Slide 6"/>
          <p:cNvSpPr>
            <a:spLocks noGrp="1"/>
          </p:cNvSpPr>
          <p:nvPr>
            <p:ph type="sldNum" sz="quarter" idx="12"/>
          </p:nvPr>
        </p:nvSpPr>
        <p:spPr/>
        <p:txBody>
          <a:bodyPr/>
          <a:lstStyle>
            <a:lvl1pPr>
              <a:defRPr/>
            </a:lvl1pPr>
          </a:lstStyle>
          <a:p>
            <a:fld id="{2C71B799-DBD7-4739-9A7A-2FF3D627CA5D}" type="slidenum">
              <a:rPr lang="pt-BR" altLang="pt-BR"/>
              <a:pPr/>
              <a:t>‹nº›</a:t>
            </a:fld>
            <a:endParaRPr lang="pt-BR" altLang="pt-BR"/>
          </a:p>
        </p:txBody>
      </p:sp>
    </p:spTree>
    <p:extLst>
      <p:ext uri="{BB962C8B-B14F-4D97-AF65-F5344CB8AC3E}">
        <p14:creationId xmlns:p14="http://schemas.microsoft.com/office/powerpoint/2010/main" val="406231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endParaRPr lang="pt-BR" altLang="pt-BR"/>
          </a:p>
        </p:txBody>
      </p:sp>
      <p:sp>
        <p:nvSpPr>
          <p:cNvPr id="8" name="Espaço Reservado para Rodapé 7"/>
          <p:cNvSpPr>
            <a:spLocks noGrp="1"/>
          </p:cNvSpPr>
          <p:nvPr>
            <p:ph type="ftr" sz="quarter" idx="11"/>
          </p:nvPr>
        </p:nvSpPr>
        <p:spPr/>
        <p:txBody>
          <a:bodyPr/>
          <a:lstStyle>
            <a:lvl1pPr>
              <a:defRPr/>
            </a:lvl1pPr>
          </a:lstStyle>
          <a:p>
            <a:endParaRPr lang="pt-BR" altLang="pt-BR"/>
          </a:p>
        </p:txBody>
      </p:sp>
      <p:sp>
        <p:nvSpPr>
          <p:cNvPr id="9" name="Espaço Reservado para Número de Slide 8"/>
          <p:cNvSpPr>
            <a:spLocks noGrp="1"/>
          </p:cNvSpPr>
          <p:nvPr>
            <p:ph type="sldNum" sz="quarter" idx="12"/>
          </p:nvPr>
        </p:nvSpPr>
        <p:spPr/>
        <p:txBody>
          <a:bodyPr/>
          <a:lstStyle>
            <a:lvl1pPr>
              <a:defRPr/>
            </a:lvl1pPr>
          </a:lstStyle>
          <a:p>
            <a:fld id="{51CAA8FB-5891-4142-A4D3-1C33CDEF930E}" type="slidenum">
              <a:rPr lang="pt-BR" altLang="pt-BR"/>
              <a:pPr/>
              <a:t>‹nº›</a:t>
            </a:fld>
            <a:endParaRPr lang="pt-BR" altLang="pt-BR"/>
          </a:p>
        </p:txBody>
      </p:sp>
    </p:spTree>
    <p:extLst>
      <p:ext uri="{BB962C8B-B14F-4D97-AF65-F5344CB8AC3E}">
        <p14:creationId xmlns:p14="http://schemas.microsoft.com/office/powerpoint/2010/main" val="102080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lvl1pPr>
              <a:defRPr/>
            </a:lvl1pPr>
          </a:lstStyle>
          <a:p>
            <a:endParaRPr lang="pt-BR" altLang="pt-BR"/>
          </a:p>
        </p:txBody>
      </p:sp>
      <p:sp>
        <p:nvSpPr>
          <p:cNvPr id="4" name="Espaço Reservado para Rodapé 3"/>
          <p:cNvSpPr>
            <a:spLocks noGrp="1"/>
          </p:cNvSpPr>
          <p:nvPr>
            <p:ph type="ftr" sz="quarter" idx="11"/>
          </p:nvPr>
        </p:nvSpPr>
        <p:spPr/>
        <p:txBody>
          <a:bodyPr/>
          <a:lstStyle>
            <a:lvl1pPr>
              <a:defRPr/>
            </a:lvl1pPr>
          </a:lstStyle>
          <a:p>
            <a:endParaRPr lang="pt-BR" altLang="pt-BR"/>
          </a:p>
        </p:txBody>
      </p:sp>
      <p:sp>
        <p:nvSpPr>
          <p:cNvPr id="5" name="Espaço Reservado para Número de Slide 4"/>
          <p:cNvSpPr>
            <a:spLocks noGrp="1"/>
          </p:cNvSpPr>
          <p:nvPr>
            <p:ph type="sldNum" sz="quarter" idx="12"/>
          </p:nvPr>
        </p:nvSpPr>
        <p:spPr/>
        <p:txBody>
          <a:bodyPr/>
          <a:lstStyle>
            <a:lvl1pPr>
              <a:defRPr/>
            </a:lvl1pPr>
          </a:lstStyle>
          <a:p>
            <a:fld id="{15E67D32-EF65-47F0-9EC2-A569B4A446BB}" type="slidenum">
              <a:rPr lang="pt-BR" altLang="pt-BR"/>
              <a:pPr/>
              <a:t>‹nº›</a:t>
            </a:fld>
            <a:endParaRPr lang="pt-BR" altLang="pt-BR"/>
          </a:p>
        </p:txBody>
      </p:sp>
    </p:spTree>
    <p:extLst>
      <p:ext uri="{BB962C8B-B14F-4D97-AF65-F5344CB8AC3E}">
        <p14:creationId xmlns:p14="http://schemas.microsoft.com/office/powerpoint/2010/main" val="1803130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pt-BR" altLang="pt-BR"/>
          </a:p>
        </p:txBody>
      </p:sp>
      <p:sp>
        <p:nvSpPr>
          <p:cNvPr id="3" name="Espaço Reservado para Rodapé 2"/>
          <p:cNvSpPr>
            <a:spLocks noGrp="1"/>
          </p:cNvSpPr>
          <p:nvPr>
            <p:ph type="ftr" sz="quarter" idx="11"/>
          </p:nvPr>
        </p:nvSpPr>
        <p:spPr/>
        <p:txBody>
          <a:bodyPr/>
          <a:lstStyle>
            <a:lvl1pPr>
              <a:defRPr/>
            </a:lvl1pPr>
          </a:lstStyle>
          <a:p>
            <a:endParaRPr lang="pt-BR" altLang="pt-BR"/>
          </a:p>
        </p:txBody>
      </p:sp>
      <p:sp>
        <p:nvSpPr>
          <p:cNvPr id="4" name="Espaço Reservado para Número de Slide 3"/>
          <p:cNvSpPr>
            <a:spLocks noGrp="1"/>
          </p:cNvSpPr>
          <p:nvPr>
            <p:ph type="sldNum" sz="quarter" idx="12"/>
          </p:nvPr>
        </p:nvSpPr>
        <p:spPr/>
        <p:txBody>
          <a:bodyPr/>
          <a:lstStyle>
            <a:lvl1pPr>
              <a:defRPr/>
            </a:lvl1pPr>
          </a:lstStyle>
          <a:p>
            <a:fld id="{684D8476-39EF-40A8-8C8E-CCF598E9A2AB}" type="slidenum">
              <a:rPr lang="pt-BR" altLang="pt-BR"/>
              <a:pPr/>
              <a:t>‹nº›</a:t>
            </a:fld>
            <a:endParaRPr lang="pt-BR" altLang="pt-BR"/>
          </a:p>
        </p:txBody>
      </p:sp>
    </p:spTree>
    <p:extLst>
      <p:ext uri="{BB962C8B-B14F-4D97-AF65-F5344CB8AC3E}">
        <p14:creationId xmlns:p14="http://schemas.microsoft.com/office/powerpoint/2010/main" val="2898237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endParaRPr lang="pt-BR" altLang="pt-BR"/>
          </a:p>
        </p:txBody>
      </p:sp>
      <p:sp>
        <p:nvSpPr>
          <p:cNvPr id="6" name="Espaço Reservado para Rodapé 5"/>
          <p:cNvSpPr>
            <a:spLocks noGrp="1"/>
          </p:cNvSpPr>
          <p:nvPr>
            <p:ph type="ftr" sz="quarter" idx="11"/>
          </p:nvPr>
        </p:nvSpPr>
        <p:spPr/>
        <p:txBody>
          <a:bodyPr/>
          <a:lstStyle>
            <a:lvl1pPr>
              <a:defRPr/>
            </a:lvl1pPr>
          </a:lstStyle>
          <a:p>
            <a:endParaRPr lang="pt-BR" altLang="pt-BR"/>
          </a:p>
        </p:txBody>
      </p:sp>
      <p:sp>
        <p:nvSpPr>
          <p:cNvPr id="7" name="Espaço Reservado para Número de Slide 6"/>
          <p:cNvSpPr>
            <a:spLocks noGrp="1"/>
          </p:cNvSpPr>
          <p:nvPr>
            <p:ph type="sldNum" sz="quarter" idx="12"/>
          </p:nvPr>
        </p:nvSpPr>
        <p:spPr/>
        <p:txBody>
          <a:bodyPr/>
          <a:lstStyle>
            <a:lvl1pPr>
              <a:defRPr/>
            </a:lvl1pPr>
          </a:lstStyle>
          <a:p>
            <a:fld id="{157964F2-17D2-4CA5-BBAF-369500AD15A2}" type="slidenum">
              <a:rPr lang="pt-BR" altLang="pt-BR"/>
              <a:pPr/>
              <a:t>‹nº›</a:t>
            </a:fld>
            <a:endParaRPr lang="pt-BR" altLang="pt-BR"/>
          </a:p>
        </p:txBody>
      </p:sp>
    </p:spTree>
    <p:extLst>
      <p:ext uri="{BB962C8B-B14F-4D97-AF65-F5344CB8AC3E}">
        <p14:creationId xmlns:p14="http://schemas.microsoft.com/office/powerpoint/2010/main" val="323079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endParaRPr lang="pt-BR" altLang="pt-BR"/>
          </a:p>
        </p:txBody>
      </p:sp>
      <p:sp>
        <p:nvSpPr>
          <p:cNvPr id="6" name="Espaço Reservado para Rodapé 5"/>
          <p:cNvSpPr>
            <a:spLocks noGrp="1"/>
          </p:cNvSpPr>
          <p:nvPr>
            <p:ph type="ftr" sz="quarter" idx="11"/>
          </p:nvPr>
        </p:nvSpPr>
        <p:spPr/>
        <p:txBody>
          <a:bodyPr/>
          <a:lstStyle>
            <a:lvl1pPr>
              <a:defRPr/>
            </a:lvl1pPr>
          </a:lstStyle>
          <a:p>
            <a:endParaRPr lang="pt-BR" altLang="pt-BR"/>
          </a:p>
        </p:txBody>
      </p:sp>
      <p:sp>
        <p:nvSpPr>
          <p:cNvPr id="7" name="Espaço Reservado para Número de Slide 6"/>
          <p:cNvSpPr>
            <a:spLocks noGrp="1"/>
          </p:cNvSpPr>
          <p:nvPr>
            <p:ph type="sldNum" sz="quarter" idx="12"/>
          </p:nvPr>
        </p:nvSpPr>
        <p:spPr/>
        <p:txBody>
          <a:bodyPr/>
          <a:lstStyle>
            <a:lvl1pPr>
              <a:defRPr/>
            </a:lvl1pPr>
          </a:lstStyle>
          <a:p>
            <a:fld id="{653BA93A-E311-4DAA-8681-8FE3201EA936}" type="slidenum">
              <a:rPr lang="pt-BR" altLang="pt-BR"/>
              <a:pPr/>
              <a:t>‹nº›</a:t>
            </a:fld>
            <a:endParaRPr lang="pt-BR" altLang="pt-BR"/>
          </a:p>
        </p:txBody>
      </p:sp>
    </p:spTree>
    <p:extLst>
      <p:ext uri="{BB962C8B-B14F-4D97-AF65-F5344CB8AC3E}">
        <p14:creationId xmlns:p14="http://schemas.microsoft.com/office/powerpoint/2010/main" val="850531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60418" name="Group 2"/>
          <p:cNvGrpSpPr>
            <a:grpSpLocks/>
          </p:cNvGrpSpPr>
          <p:nvPr/>
        </p:nvGrpSpPr>
        <p:grpSpPr bwMode="auto">
          <a:xfrm>
            <a:off x="0" y="3902075"/>
            <a:ext cx="3400425" cy="2949575"/>
            <a:chOff x="0" y="2458"/>
            <a:chExt cx="2142" cy="1858"/>
          </a:xfrm>
        </p:grpSpPr>
        <p:sp>
          <p:nvSpPr>
            <p:cNvPr id="60419" name="Freeform 3"/>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alpha val="0"/>
                  </a:schemeClr>
                </a:gs>
                <a:gs pos="50000">
                  <a:srgbClr val="FF7B00">
                    <a:alpha val="50000"/>
                  </a:srgbClr>
                </a:gs>
                <a:gs pos="100000">
                  <a:schemeClr val="bg1">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0420" name="Freeform 4"/>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rgbClr val="FF7B00">
                    <a:alpha val="50000"/>
                  </a:srgbClr>
                </a:gs>
                <a:gs pos="50000">
                  <a:schemeClr val="bg1">
                    <a:alpha val="0"/>
                  </a:schemeClr>
                </a:gs>
                <a:gs pos="100000">
                  <a:srgbClr val="FF7B00">
                    <a:alpha val="50000"/>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0421" name="Freeform 5"/>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alpha val="0"/>
                  </a:schemeClr>
                </a:gs>
                <a:gs pos="50000">
                  <a:srgbClr val="FF7B00">
                    <a:alpha val="50000"/>
                  </a:srgbClr>
                </a:gs>
                <a:gs pos="100000">
                  <a:schemeClr val="bg1">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0422" name="Freeform 6"/>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alpha val="0"/>
                  </a:schemeClr>
                </a:gs>
                <a:gs pos="50000">
                  <a:srgbClr val="FF7B00">
                    <a:alpha val="50000"/>
                  </a:srgbClr>
                </a:gs>
                <a:gs pos="100000">
                  <a:schemeClr val="bg1">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0423" name="Oval 7"/>
            <p:cNvSpPr>
              <a:spLocks noChangeArrowheads="1"/>
            </p:cNvSpPr>
            <p:nvPr/>
          </p:nvSpPr>
          <p:spPr bwMode="ltGray">
            <a:xfrm>
              <a:off x="209" y="2784"/>
              <a:ext cx="86" cy="86"/>
            </a:xfrm>
            <a:prstGeom prst="ellipse">
              <a:avLst/>
            </a:prstGeom>
            <a:gradFill rotWithShape="0">
              <a:gsLst>
                <a:gs pos="0">
                  <a:srgbClr val="FF7B00">
                    <a:alpha val="50000"/>
                  </a:srgbClr>
                </a:gs>
                <a:gs pos="100000">
                  <a:schemeClr val="bg1">
                    <a:alpha val="0"/>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60424" name="Oval 8"/>
            <p:cNvSpPr>
              <a:spLocks noChangeArrowheads="1"/>
            </p:cNvSpPr>
            <p:nvPr/>
          </p:nvSpPr>
          <p:spPr bwMode="ltGray">
            <a:xfrm>
              <a:off x="1536" y="3884"/>
              <a:ext cx="92" cy="92"/>
            </a:xfrm>
            <a:prstGeom prst="ellipse">
              <a:avLst/>
            </a:prstGeom>
            <a:gradFill rotWithShape="0">
              <a:gsLst>
                <a:gs pos="0">
                  <a:srgbClr val="FF7B00">
                    <a:alpha val="50000"/>
                  </a:srgbClr>
                </a:gs>
                <a:gs pos="100000">
                  <a:schemeClr val="bg1">
                    <a:alpha val="0"/>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60425" name="Oval 9"/>
            <p:cNvSpPr>
              <a:spLocks noChangeArrowheads="1"/>
            </p:cNvSpPr>
            <p:nvPr/>
          </p:nvSpPr>
          <p:spPr bwMode="ltGray">
            <a:xfrm>
              <a:off x="791" y="2723"/>
              <a:ext cx="121" cy="121"/>
            </a:xfrm>
            <a:prstGeom prst="ellipse">
              <a:avLst/>
            </a:prstGeom>
            <a:gradFill rotWithShape="0">
              <a:gsLst>
                <a:gs pos="0">
                  <a:srgbClr val="FF7B00">
                    <a:alpha val="50000"/>
                  </a:srgbClr>
                </a:gs>
                <a:gs pos="100000">
                  <a:schemeClr val="bg1">
                    <a:alpha val="0"/>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
        <p:nvSpPr>
          <p:cNvPr id="60426"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pt-BR" altLang="pt-BR" smtClean="0"/>
              <a:t>Click to edit Master title style</a:t>
            </a:r>
          </a:p>
        </p:txBody>
      </p:sp>
      <p:sp>
        <p:nvSpPr>
          <p:cNvPr id="60427"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smtClean="0"/>
              <a:t>Click to edit Master text styles</a:t>
            </a:r>
          </a:p>
          <a:p>
            <a:pPr lvl="1"/>
            <a:r>
              <a:rPr lang="pt-BR" altLang="pt-BR" smtClean="0"/>
              <a:t>Second level</a:t>
            </a:r>
          </a:p>
          <a:p>
            <a:pPr lvl="2"/>
            <a:r>
              <a:rPr lang="pt-BR" altLang="pt-BR" smtClean="0"/>
              <a:t>Third level</a:t>
            </a:r>
          </a:p>
          <a:p>
            <a:pPr lvl="3"/>
            <a:r>
              <a:rPr lang="pt-BR" altLang="pt-BR" smtClean="0"/>
              <a:t>Fourth level</a:t>
            </a:r>
          </a:p>
          <a:p>
            <a:pPr lvl="4"/>
            <a:r>
              <a:rPr lang="pt-BR" altLang="pt-BR" smtClean="0"/>
              <a:t>Fifth level</a:t>
            </a:r>
          </a:p>
        </p:txBody>
      </p:sp>
      <p:sp>
        <p:nvSpPr>
          <p:cNvPr id="60428"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C0C0C0"/>
                  </a:outerShdw>
                </a:effectLst>
              </a:defRPr>
            </a:lvl1pPr>
          </a:lstStyle>
          <a:p>
            <a:endParaRPr lang="pt-BR" altLang="pt-BR"/>
          </a:p>
        </p:txBody>
      </p:sp>
      <p:sp>
        <p:nvSpPr>
          <p:cNvPr id="60429" name="Rectangle 1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C0C0C0"/>
                  </a:outerShdw>
                </a:effectLst>
              </a:defRPr>
            </a:lvl1pPr>
          </a:lstStyle>
          <a:p>
            <a:endParaRPr lang="pt-BR" altLang="pt-BR"/>
          </a:p>
        </p:txBody>
      </p:sp>
      <p:sp>
        <p:nvSpPr>
          <p:cNvPr id="60430" name="Rectangle 1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C0C0C0"/>
                  </a:outerShdw>
                </a:effectLst>
              </a:defRPr>
            </a:lvl1pPr>
          </a:lstStyle>
          <a:p>
            <a:fld id="{FA536034-5758-4CFD-866C-1C0DBB052F2A}" type="slidenum">
              <a:rPr lang="pt-BR" altLang="pt-BR"/>
              <a:pPr/>
              <a:t>‹nº›</a:t>
            </a:fld>
            <a:endParaRPr lang="pt-BR" altLang="pt-BR"/>
          </a:p>
        </p:txBody>
      </p:sp>
      <p:pic>
        <p:nvPicPr>
          <p:cNvPr id="60432" name="Picture 16" descr="modelo2-so-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7950" y="115888"/>
            <a:ext cx="644525" cy="9588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4.xml"/><Relationship Id="rId16" Type="http://schemas.openxmlformats.org/officeDocument/2006/relationships/image" Target="../media/image16.jpe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5800" y="2161282"/>
            <a:ext cx="7772400" cy="1555750"/>
          </a:xfrm>
        </p:spPr>
        <p:txBody>
          <a:bodyPr/>
          <a:lstStyle/>
          <a:p>
            <a:r>
              <a:rPr lang="en-US" sz="4000" dirty="0" smtClean="0"/>
              <a:t>CLASSIFICAÇÃO DE LINFOMAS UTILIZANDO UMA ABORDAGEM BASEADA EM ÁRVORES DE DECISÃO</a:t>
            </a:r>
            <a:endParaRPr lang="pt-BR" altLang="pt-BR" sz="4000" dirty="0"/>
          </a:p>
        </p:txBody>
      </p:sp>
      <p:sp>
        <p:nvSpPr>
          <p:cNvPr id="63491" name="Rectangle 3"/>
          <p:cNvSpPr>
            <a:spLocks noGrp="1" noChangeArrowheads="1"/>
          </p:cNvSpPr>
          <p:nvPr>
            <p:ph type="subTitle" idx="1"/>
          </p:nvPr>
        </p:nvSpPr>
        <p:spPr>
          <a:xfrm>
            <a:off x="1371600" y="4869160"/>
            <a:ext cx="6400800" cy="1752600"/>
          </a:xfrm>
        </p:spPr>
        <p:txBody>
          <a:bodyPr/>
          <a:lstStyle/>
          <a:p>
            <a:r>
              <a:rPr lang="pt-BR" altLang="pt-BR" sz="2000" dirty="0" smtClean="0"/>
              <a:t>Dissertação de Mestrado</a:t>
            </a:r>
          </a:p>
          <a:p>
            <a:r>
              <a:rPr lang="pt-BR" altLang="pt-BR" sz="2000" dirty="0" smtClean="0"/>
              <a:t>Laura de Oliveira Fernandes Moraes</a:t>
            </a:r>
          </a:p>
          <a:p>
            <a:r>
              <a:rPr lang="pt-BR" altLang="pt-BR" sz="2000" dirty="0" smtClean="0"/>
              <a:t>Orientador: Carlos Eduardo Pedreira</a:t>
            </a:r>
          </a:p>
          <a:p>
            <a:r>
              <a:rPr lang="pt-BR" altLang="pt-BR" sz="2000" dirty="0" smtClean="0"/>
              <a:t>23/02/2016</a:t>
            </a:r>
            <a:endParaRPr lang="pt-BR" altLang="pt-BR" sz="2000" dirty="0"/>
          </a:p>
        </p:txBody>
      </p:sp>
      <p:sp>
        <p:nvSpPr>
          <p:cNvPr id="2" name="Espaço Reservado para Número de Slide 1"/>
          <p:cNvSpPr>
            <a:spLocks noGrp="1"/>
          </p:cNvSpPr>
          <p:nvPr>
            <p:ph type="sldNum" sz="quarter" idx="4"/>
          </p:nvPr>
        </p:nvSpPr>
        <p:spPr/>
        <p:txBody>
          <a:bodyPr/>
          <a:lstStyle/>
          <a:p>
            <a:fld id="{CE9B2FA7-768A-4318-974E-EB10B92C57EB}" type="slidenum">
              <a:rPr lang="pt-BR" altLang="pt-BR" smtClean="0"/>
              <a:pPr/>
              <a:t>1</a:t>
            </a:fld>
            <a:endParaRPr lang="pt-BR" altLang="pt-B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p:cNvSpPr/>
          <p:nvPr/>
        </p:nvSpPr>
        <p:spPr>
          <a:xfrm>
            <a:off x="4139952" y="485438"/>
            <a:ext cx="4896544" cy="6372562"/>
          </a:xfrm>
          <a:prstGeom prst="rect">
            <a:avLst/>
          </a:prstGeom>
          <a:noFill/>
          <a:ln w="571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107504" y="485438"/>
            <a:ext cx="3672408" cy="6372562"/>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Imagem 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87267" y="1090068"/>
            <a:ext cx="1428949" cy="1609950"/>
          </a:xfrm>
          <a:prstGeom prst="rect">
            <a:avLst/>
          </a:prstGeom>
        </p:spPr>
      </p:pic>
      <p:pic>
        <p:nvPicPr>
          <p:cNvPr id="3" name="Imagem 2"/>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83968" y="2526147"/>
            <a:ext cx="1419423" cy="1550925"/>
          </a:xfrm>
          <a:prstGeom prst="rect">
            <a:avLst/>
          </a:prstGeom>
        </p:spPr>
      </p:pic>
      <p:pic>
        <p:nvPicPr>
          <p:cNvPr id="4" name="Imagem 3"/>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5536" y="2833141"/>
            <a:ext cx="1457528" cy="1667108"/>
          </a:xfrm>
          <a:prstGeom prst="rect">
            <a:avLst/>
          </a:prstGeom>
        </p:spPr>
      </p:pic>
      <p:pic>
        <p:nvPicPr>
          <p:cNvPr id="5" name="Imagem 4"/>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23728" y="620688"/>
            <a:ext cx="1362265" cy="1514686"/>
          </a:xfrm>
          <a:prstGeom prst="rect">
            <a:avLst/>
          </a:prstGeom>
        </p:spPr>
      </p:pic>
      <p:pic>
        <p:nvPicPr>
          <p:cNvPr id="6" name="Imagem 5"/>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23728" y="5063613"/>
            <a:ext cx="1381318" cy="1533739"/>
          </a:xfrm>
          <a:prstGeom prst="rect">
            <a:avLst/>
          </a:prstGeom>
        </p:spPr>
      </p:pic>
      <p:pic>
        <p:nvPicPr>
          <p:cNvPr id="7" name="Imagem 6"/>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38708" y="574741"/>
            <a:ext cx="1390844" cy="1486107"/>
          </a:xfrm>
          <a:prstGeom prst="rect">
            <a:avLst/>
          </a:prstGeom>
        </p:spPr>
      </p:pic>
      <p:pic>
        <p:nvPicPr>
          <p:cNvPr id="8" name="Imagem 7"/>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71497" y="4941168"/>
            <a:ext cx="1428949" cy="1505160"/>
          </a:xfrm>
          <a:prstGeom prst="rect">
            <a:avLst/>
          </a:prstGeom>
        </p:spPr>
      </p:pic>
      <p:pic>
        <p:nvPicPr>
          <p:cNvPr id="10" name="Imagem 9"/>
          <p:cNvPicPr>
            <a:picLocks noChangeAspect="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57020" y="2852936"/>
            <a:ext cx="1390844" cy="1457528"/>
          </a:xfrm>
          <a:prstGeom prst="rect">
            <a:avLst/>
          </a:prstGeom>
        </p:spPr>
      </p:pic>
      <p:pic>
        <p:nvPicPr>
          <p:cNvPr id="11" name="Imagem 10"/>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0236" y="764704"/>
            <a:ext cx="1428949" cy="1590897"/>
          </a:xfrm>
          <a:prstGeom prst="rect">
            <a:avLst/>
          </a:prstGeom>
        </p:spPr>
      </p:pic>
      <p:pic>
        <p:nvPicPr>
          <p:cNvPr id="12" name="Imagem 11"/>
          <p:cNvPicPr>
            <a:picLocks noChangeAspect="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9552" y="5039237"/>
            <a:ext cx="1457528" cy="1486107"/>
          </a:xfrm>
          <a:prstGeom prst="rect">
            <a:avLst/>
          </a:prstGeom>
        </p:spPr>
      </p:pic>
      <p:pic>
        <p:nvPicPr>
          <p:cNvPr id="13" name="Imagem 12"/>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14892" y="1972042"/>
            <a:ext cx="1438476" cy="1495634"/>
          </a:xfrm>
          <a:prstGeom prst="rect">
            <a:avLst/>
          </a:prstGeom>
        </p:spPr>
      </p:pic>
      <p:pic>
        <p:nvPicPr>
          <p:cNvPr id="14" name="Imagem 13"/>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68144" y="2547536"/>
            <a:ext cx="1371791" cy="1457528"/>
          </a:xfrm>
          <a:prstGeom prst="rect">
            <a:avLst/>
          </a:prstGeom>
        </p:spPr>
      </p:pic>
      <p:sp>
        <p:nvSpPr>
          <p:cNvPr id="18" name="CaixaDeTexto 17"/>
          <p:cNvSpPr txBox="1"/>
          <p:nvPr/>
        </p:nvSpPr>
        <p:spPr>
          <a:xfrm>
            <a:off x="1337506" y="62716"/>
            <a:ext cx="1099404" cy="369332"/>
          </a:xfrm>
          <a:prstGeom prst="rect">
            <a:avLst/>
          </a:prstGeom>
          <a:noFill/>
        </p:spPr>
        <p:txBody>
          <a:bodyPr wrap="none" rtlCol="0">
            <a:spAutoFit/>
          </a:bodyPr>
          <a:lstStyle/>
          <a:p>
            <a:r>
              <a:rPr lang="pt-BR" b="1" dirty="0" smtClean="0">
                <a:solidFill>
                  <a:srgbClr val="0070C0"/>
                </a:solidFill>
              </a:rPr>
              <a:t>Grupo A</a:t>
            </a:r>
            <a:endParaRPr lang="pt-BR" b="1" dirty="0">
              <a:solidFill>
                <a:srgbClr val="0070C0"/>
              </a:solidFill>
            </a:endParaRPr>
          </a:p>
        </p:txBody>
      </p:sp>
      <p:sp>
        <p:nvSpPr>
          <p:cNvPr id="19" name="CaixaDeTexto 18"/>
          <p:cNvSpPr txBox="1"/>
          <p:nvPr/>
        </p:nvSpPr>
        <p:spPr>
          <a:xfrm>
            <a:off x="5868144" y="62716"/>
            <a:ext cx="1099404" cy="369332"/>
          </a:xfrm>
          <a:prstGeom prst="rect">
            <a:avLst/>
          </a:prstGeom>
          <a:noFill/>
        </p:spPr>
        <p:txBody>
          <a:bodyPr wrap="none" rtlCol="0">
            <a:spAutoFit/>
          </a:bodyPr>
          <a:lstStyle/>
          <a:p>
            <a:r>
              <a:rPr lang="pt-BR" b="1" dirty="0" smtClean="0">
                <a:solidFill>
                  <a:srgbClr val="FF0000"/>
                </a:solidFill>
              </a:rPr>
              <a:t>Grupo B</a:t>
            </a:r>
            <a:endParaRPr lang="pt-BR" b="1" dirty="0">
              <a:solidFill>
                <a:srgbClr val="FF0000"/>
              </a:solidFill>
            </a:endParaRPr>
          </a:p>
        </p:txBody>
      </p:sp>
      <p:cxnSp>
        <p:nvCxnSpPr>
          <p:cNvPr id="21" name="Conector reto 20"/>
          <p:cNvCxnSpPr/>
          <p:nvPr/>
        </p:nvCxnSpPr>
        <p:spPr>
          <a:xfrm>
            <a:off x="107504" y="2546387"/>
            <a:ext cx="3672408" cy="1149"/>
          </a:xfrm>
          <a:prstGeom prst="line">
            <a:avLst/>
          </a:prstGeom>
        </p:spPr>
        <p:style>
          <a:lnRef idx="1">
            <a:schemeClr val="dk1"/>
          </a:lnRef>
          <a:fillRef idx="0">
            <a:schemeClr val="dk1"/>
          </a:fillRef>
          <a:effectRef idx="0">
            <a:schemeClr val="dk1"/>
          </a:effectRef>
          <a:fontRef idx="minor">
            <a:schemeClr val="tx1"/>
          </a:fontRef>
        </p:style>
      </p:cxnSp>
      <p:cxnSp>
        <p:nvCxnSpPr>
          <p:cNvPr id="25" name="Conector reto 24"/>
          <p:cNvCxnSpPr/>
          <p:nvPr/>
        </p:nvCxnSpPr>
        <p:spPr>
          <a:xfrm>
            <a:off x="107504" y="4763543"/>
            <a:ext cx="3672408" cy="6200"/>
          </a:xfrm>
          <a:prstGeom prst="line">
            <a:avLst/>
          </a:prstGeom>
        </p:spPr>
        <p:style>
          <a:lnRef idx="1">
            <a:schemeClr val="dk1"/>
          </a:lnRef>
          <a:fillRef idx="0">
            <a:schemeClr val="dk1"/>
          </a:fillRef>
          <a:effectRef idx="0">
            <a:schemeClr val="dk1"/>
          </a:effectRef>
          <a:fontRef idx="minor">
            <a:schemeClr val="tx1"/>
          </a:fontRef>
        </p:style>
      </p:cxnSp>
      <p:sp>
        <p:nvSpPr>
          <p:cNvPr id="2" name="Espaço Reservado para Número de Slide 1"/>
          <p:cNvSpPr>
            <a:spLocks noGrp="1"/>
          </p:cNvSpPr>
          <p:nvPr>
            <p:ph type="sldNum" sz="quarter" idx="12"/>
          </p:nvPr>
        </p:nvSpPr>
        <p:spPr/>
        <p:txBody>
          <a:bodyPr/>
          <a:lstStyle/>
          <a:p>
            <a:fld id="{15E67D32-EF65-47F0-9EC2-A569B4A446BB}" type="slidenum">
              <a:rPr lang="pt-BR" altLang="pt-BR" smtClean="0"/>
              <a:pPr/>
              <a:t>10</a:t>
            </a:fld>
            <a:endParaRPr lang="pt-BR" altLang="pt-BR"/>
          </a:p>
        </p:txBody>
      </p:sp>
    </p:spTree>
    <p:extLst>
      <p:ext uri="{BB962C8B-B14F-4D97-AF65-F5344CB8AC3E}">
        <p14:creationId xmlns:p14="http://schemas.microsoft.com/office/powerpoint/2010/main" val="137093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
        <p:nvSpPr>
          <p:cNvPr id="2" name="Espaço Reservado para Número de Slide 1"/>
          <p:cNvSpPr>
            <a:spLocks noGrp="1"/>
          </p:cNvSpPr>
          <p:nvPr>
            <p:ph type="sldNum" sz="quarter" idx="12"/>
          </p:nvPr>
        </p:nvSpPr>
        <p:spPr/>
        <p:txBody>
          <a:bodyPr/>
          <a:lstStyle/>
          <a:p>
            <a:fld id="{684D8476-39EF-40A8-8C8E-CCF598E9A2AB}" type="slidenum">
              <a:rPr lang="pt-BR" altLang="pt-BR" smtClean="0"/>
              <a:pPr/>
              <a:t>11</a:t>
            </a:fld>
            <a:endParaRPr lang="pt-BR" altLang="pt-BR"/>
          </a:p>
        </p:txBody>
      </p:sp>
    </p:spTree>
    <p:extLst>
      <p:ext uri="{BB962C8B-B14F-4D97-AF65-F5344CB8AC3E}">
        <p14:creationId xmlns:p14="http://schemas.microsoft.com/office/powerpoint/2010/main" val="2745524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V="1">
            <a:off x="1143000" y="-27384"/>
            <a:ext cx="6858000" cy="6858000"/>
          </a:xfrm>
          <a:prstGeom prst="rect">
            <a:avLst/>
          </a:prstGeom>
        </p:spPr>
      </p:pic>
      <p:sp>
        <p:nvSpPr>
          <p:cNvPr id="2" name="Espaço Reservado para Número de Slide 1"/>
          <p:cNvSpPr>
            <a:spLocks noGrp="1"/>
          </p:cNvSpPr>
          <p:nvPr>
            <p:ph type="sldNum" sz="quarter" idx="12"/>
          </p:nvPr>
        </p:nvSpPr>
        <p:spPr/>
        <p:txBody>
          <a:bodyPr/>
          <a:lstStyle/>
          <a:p>
            <a:fld id="{684D8476-39EF-40A8-8C8E-CCF598E9A2AB}" type="slidenum">
              <a:rPr lang="pt-BR" altLang="pt-BR" smtClean="0"/>
              <a:pPr/>
              <a:t>12</a:t>
            </a:fld>
            <a:endParaRPr lang="pt-BR" altLang="pt-BR"/>
          </a:p>
        </p:txBody>
      </p:sp>
    </p:spTree>
    <p:extLst>
      <p:ext uri="{BB962C8B-B14F-4D97-AF65-F5344CB8AC3E}">
        <p14:creationId xmlns:p14="http://schemas.microsoft.com/office/powerpoint/2010/main" val="719762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3568" y="1052736"/>
            <a:ext cx="7797800" cy="4978400"/>
          </a:xfrm>
          <a:prstGeom prst="rect">
            <a:avLst/>
          </a:prstGeom>
        </p:spPr>
      </p:pic>
      <p:sp>
        <p:nvSpPr>
          <p:cNvPr id="3" name="Espaço Reservado para Número de Slide 2"/>
          <p:cNvSpPr>
            <a:spLocks noGrp="1"/>
          </p:cNvSpPr>
          <p:nvPr>
            <p:ph type="sldNum" sz="quarter" idx="12"/>
          </p:nvPr>
        </p:nvSpPr>
        <p:spPr/>
        <p:txBody>
          <a:bodyPr/>
          <a:lstStyle/>
          <a:p>
            <a:fld id="{684D8476-39EF-40A8-8C8E-CCF598E9A2AB}" type="slidenum">
              <a:rPr lang="pt-BR" altLang="pt-BR" smtClean="0"/>
              <a:pPr/>
              <a:t>13</a:t>
            </a:fld>
            <a:endParaRPr lang="pt-BR" altLang="pt-BR"/>
          </a:p>
        </p:txBody>
      </p:sp>
    </p:spTree>
    <p:extLst>
      <p:ext uri="{BB962C8B-B14F-4D97-AF65-F5344CB8AC3E}">
        <p14:creationId xmlns:p14="http://schemas.microsoft.com/office/powerpoint/2010/main" val="1449167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p:cNvGraphicFramePr>
          <p:nvPr>
            <p:extLst>
              <p:ext uri="{D42A27DB-BD31-4B8C-83A1-F6EECF244321}">
                <p14:modId xmlns:p14="http://schemas.microsoft.com/office/powerpoint/2010/main" val="3840397991"/>
              </p:ext>
            </p:extLst>
          </p:nvPr>
        </p:nvGraphicFramePr>
        <p:xfrm>
          <a:off x="804762" y="404664"/>
          <a:ext cx="8153400" cy="5691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aixaDeTexto 4"/>
          <p:cNvSpPr txBox="1"/>
          <p:nvPr/>
        </p:nvSpPr>
        <p:spPr>
          <a:xfrm>
            <a:off x="848902" y="766445"/>
            <a:ext cx="3579082" cy="646331"/>
          </a:xfrm>
          <a:prstGeom prst="rect">
            <a:avLst/>
          </a:prstGeom>
          <a:noFill/>
        </p:spPr>
        <p:txBody>
          <a:bodyPr wrap="square" rtlCol="0">
            <a:spAutoFit/>
          </a:bodyPr>
          <a:lstStyle/>
          <a:p>
            <a:pPr algn="ctr"/>
            <a:r>
              <a:rPr lang="en-US" dirty="0" smtClean="0">
                <a:solidFill>
                  <a:prstClr val="black"/>
                </a:solidFill>
              </a:rPr>
              <a:t>1. </a:t>
            </a:r>
            <a:r>
              <a:rPr lang="en-US" dirty="0" err="1" smtClean="0">
                <a:solidFill>
                  <a:prstClr val="black"/>
                </a:solidFill>
              </a:rPr>
              <a:t>Divida</a:t>
            </a:r>
            <a:r>
              <a:rPr lang="en-US" dirty="0" smtClean="0">
                <a:solidFill>
                  <a:prstClr val="black"/>
                </a:solidFill>
              </a:rPr>
              <a:t> as classes </a:t>
            </a:r>
            <a:r>
              <a:rPr lang="en-US" dirty="0" err="1" smtClean="0">
                <a:solidFill>
                  <a:prstClr val="black"/>
                </a:solidFill>
              </a:rPr>
              <a:t>em</a:t>
            </a:r>
            <a:r>
              <a:rPr lang="en-US" dirty="0" smtClean="0">
                <a:solidFill>
                  <a:prstClr val="black"/>
                </a:solidFill>
              </a:rPr>
              <a:t> </a:t>
            </a:r>
            <a:r>
              <a:rPr lang="en-US" u="sng" dirty="0" smtClean="0">
                <a:solidFill>
                  <a:prstClr val="black"/>
                </a:solidFill>
              </a:rPr>
              <a:t>2 </a:t>
            </a:r>
            <a:r>
              <a:rPr lang="en-US" u="sng" dirty="0" err="1" smtClean="0">
                <a:solidFill>
                  <a:prstClr val="black"/>
                </a:solidFill>
              </a:rPr>
              <a:t>grupos</a:t>
            </a:r>
            <a:r>
              <a:rPr lang="en-US" u="sng" dirty="0" smtClean="0">
                <a:solidFill>
                  <a:prstClr val="black"/>
                </a:solidFill>
              </a:rPr>
              <a:t> </a:t>
            </a:r>
            <a:r>
              <a:rPr lang="en-US" u="sng" dirty="0" err="1" smtClean="0">
                <a:solidFill>
                  <a:prstClr val="black"/>
                </a:solidFill>
              </a:rPr>
              <a:t>em</a:t>
            </a:r>
            <a:r>
              <a:rPr lang="en-US" u="sng" dirty="0" smtClean="0">
                <a:solidFill>
                  <a:prstClr val="black"/>
                </a:solidFill>
              </a:rPr>
              <a:t> </a:t>
            </a:r>
            <a:r>
              <a:rPr lang="en-US" u="sng" dirty="0" err="1" smtClean="0">
                <a:solidFill>
                  <a:prstClr val="black"/>
                </a:solidFill>
              </a:rPr>
              <a:t>cada</a:t>
            </a:r>
            <a:r>
              <a:rPr lang="en-US" u="sng" dirty="0" smtClean="0">
                <a:solidFill>
                  <a:prstClr val="black"/>
                </a:solidFill>
              </a:rPr>
              <a:t> </a:t>
            </a:r>
            <a:r>
              <a:rPr lang="en-US" u="sng" dirty="0" err="1" smtClean="0">
                <a:solidFill>
                  <a:prstClr val="black"/>
                </a:solidFill>
              </a:rPr>
              <a:t>nó</a:t>
            </a:r>
            <a:endParaRPr lang="en-US" u="sng" dirty="0">
              <a:solidFill>
                <a:prstClr val="black"/>
              </a:solidFill>
            </a:endParaRPr>
          </a:p>
        </p:txBody>
      </p:sp>
      <p:sp>
        <p:nvSpPr>
          <p:cNvPr id="6" name="CaixaDeTexto 5"/>
          <p:cNvSpPr txBox="1"/>
          <p:nvPr/>
        </p:nvSpPr>
        <p:spPr>
          <a:xfrm>
            <a:off x="-36512" y="2060848"/>
            <a:ext cx="2496243" cy="1200329"/>
          </a:xfrm>
          <a:prstGeom prst="rect">
            <a:avLst/>
          </a:prstGeom>
          <a:noFill/>
        </p:spPr>
        <p:txBody>
          <a:bodyPr wrap="square" rtlCol="0">
            <a:spAutoFit/>
          </a:bodyPr>
          <a:lstStyle/>
          <a:p>
            <a:pPr marL="0" lvl="1" algn="ctr"/>
            <a:r>
              <a:rPr lang="en-US" dirty="0" smtClean="0">
                <a:solidFill>
                  <a:prstClr val="black"/>
                </a:solidFill>
              </a:rPr>
              <a:t>2. </a:t>
            </a:r>
            <a:r>
              <a:rPr lang="en-US" dirty="0" err="1" smtClean="0">
                <a:solidFill>
                  <a:prstClr val="black"/>
                </a:solidFill>
              </a:rPr>
              <a:t>Divida</a:t>
            </a:r>
            <a:r>
              <a:rPr lang="en-US" dirty="0" smtClean="0">
                <a:solidFill>
                  <a:prstClr val="black"/>
                </a:solidFill>
              </a:rPr>
              <a:t> </a:t>
            </a:r>
            <a:r>
              <a:rPr lang="en-US" dirty="0" err="1" smtClean="0">
                <a:solidFill>
                  <a:prstClr val="black"/>
                </a:solidFill>
              </a:rPr>
              <a:t>os</a:t>
            </a:r>
            <a:r>
              <a:rPr lang="en-US" dirty="0" smtClean="0">
                <a:solidFill>
                  <a:prstClr val="black"/>
                </a:solidFill>
              </a:rPr>
              <a:t> </a:t>
            </a:r>
            <a:r>
              <a:rPr lang="en-US" dirty="0" err="1" smtClean="0">
                <a:solidFill>
                  <a:prstClr val="black"/>
                </a:solidFill>
              </a:rPr>
              <a:t>grupos</a:t>
            </a:r>
            <a:r>
              <a:rPr lang="en-US" dirty="0" smtClean="0">
                <a:solidFill>
                  <a:prstClr val="black"/>
                </a:solidFill>
              </a:rPr>
              <a:t> </a:t>
            </a:r>
            <a:r>
              <a:rPr lang="en-US" dirty="0" err="1" smtClean="0">
                <a:solidFill>
                  <a:prstClr val="black"/>
                </a:solidFill>
              </a:rPr>
              <a:t>em</a:t>
            </a:r>
            <a:r>
              <a:rPr lang="en-US" dirty="0" smtClean="0">
                <a:solidFill>
                  <a:prstClr val="black"/>
                </a:solidFill>
              </a:rPr>
              <a:t> </a:t>
            </a:r>
            <a:r>
              <a:rPr lang="en-US" dirty="0" err="1" smtClean="0">
                <a:solidFill>
                  <a:prstClr val="black"/>
                </a:solidFill>
              </a:rPr>
              <a:t>subgrupos</a:t>
            </a:r>
            <a:r>
              <a:rPr lang="en-US" dirty="0" smtClean="0">
                <a:solidFill>
                  <a:prstClr val="black"/>
                </a:solidFill>
              </a:rPr>
              <a:t> e </a:t>
            </a:r>
            <a:r>
              <a:rPr lang="en-US" dirty="0" err="1" smtClean="0">
                <a:solidFill>
                  <a:prstClr val="black"/>
                </a:solidFill>
              </a:rPr>
              <a:t>assim</a:t>
            </a:r>
            <a:r>
              <a:rPr lang="en-US" dirty="0" smtClean="0">
                <a:solidFill>
                  <a:prstClr val="black"/>
                </a:solidFill>
              </a:rPr>
              <a:t> </a:t>
            </a:r>
            <a:r>
              <a:rPr lang="en-US" dirty="0" err="1" smtClean="0">
                <a:solidFill>
                  <a:prstClr val="black"/>
                </a:solidFill>
              </a:rPr>
              <a:t>por</a:t>
            </a:r>
            <a:r>
              <a:rPr lang="en-US" dirty="0" smtClean="0">
                <a:solidFill>
                  <a:prstClr val="black"/>
                </a:solidFill>
              </a:rPr>
              <a:t> </a:t>
            </a:r>
            <a:r>
              <a:rPr lang="en-US" dirty="0" err="1" smtClean="0">
                <a:solidFill>
                  <a:prstClr val="black"/>
                </a:solidFill>
              </a:rPr>
              <a:t>diante</a:t>
            </a:r>
            <a:endParaRPr lang="en-US" dirty="0">
              <a:solidFill>
                <a:prstClr val="black"/>
              </a:solidFill>
            </a:endParaRPr>
          </a:p>
          <a:p>
            <a:pPr algn="ctr"/>
            <a:endParaRPr lang="en-US" dirty="0">
              <a:solidFill>
                <a:prstClr val="black"/>
              </a:solidFill>
            </a:endParaRPr>
          </a:p>
        </p:txBody>
      </p:sp>
      <p:sp>
        <p:nvSpPr>
          <p:cNvPr id="7" name="CaixaDeTexto 6"/>
          <p:cNvSpPr txBox="1"/>
          <p:nvPr/>
        </p:nvSpPr>
        <p:spPr>
          <a:xfrm>
            <a:off x="4355976" y="5345452"/>
            <a:ext cx="4602186" cy="923330"/>
          </a:xfrm>
          <a:prstGeom prst="rect">
            <a:avLst/>
          </a:prstGeom>
          <a:noFill/>
        </p:spPr>
        <p:txBody>
          <a:bodyPr wrap="square" rtlCol="0">
            <a:spAutoFit/>
          </a:bodyPr>
          <a:lstStyle/>
          <a:p>
            <a:pPr algn="ctr"/>
            <a:r>
              <a:rPr lang="en-US" dirty="0" smtClean="0">
                <a:solidFill>
                  <a:prstClr val="black"/>
                </a:solidFill>
              </a:rPr>
              <a:t>3. </a:t>
            </a:r>
            <a:r>
              <a:rPr lang="en-US" dirty="0" err="1" smtClean="0">
                <a:solidFill>
                  <a:prstClr val="black"/>
                </a:solidFill>
              </a:rPr>
              <a:t>Até</a:t>
            </a:r>
            <a:r>
              <a:rPr lang="en-US" dirty="0" smtClean="0">
                <a:solidFill>
                  <a:prstClr val="black"/>
                </a:solidFill>
              </a:rPr>
              <a:t> que se </a:t>
            </a:r>
            <a:r>
              <a:rPr lang="en-US" dirty="0" err="1" smtClean="0">
                <a:solidFill>
                  <a:prstClr val="black"/>
                </a:solidFill>
              </a:rPr>
              <a:t>obtenha</a:t>
            </a:r>
            <a:r>
              <a:rPr lang="en-US" dirty="0" smtClean="0">
                <a:solidFill>
                  <a:prstClr val="black"/>
                </a:solidFill>
              </a:rPr>
              <a:t> </a:t>
            </a:r>
            <a:r>
              <a:rPr lang="en-US" b="1" dirty="0" err="1" smtClean="0">
                <a:solidFill>
                  <a:prstClr val="black"/>
                </a:solidFill>
              </a:rPr>
              <a:t>uma</a:t>
            </a:r>
            <a:r>
              <a:rPr lang="en-US" b="1" dirty="0" smtClean="0">
                <a:solidFill>
                  <a:prstClr val="black"/>
                </a:solidFill>
              </a:rPr>
              <a:t> </a:t>
            </a:r>
            <a:r>
              <a:rPr lang="en-US" b="1" dirty="0" err="1" smtClean="0">
                <a:solidFill>
                  <a:prstClr val="black"/>
                </a:solidFill>
              </a:rPr>
              <a:t>classe</a:t>
            </a:r>
            <a:r>
              <a:rPr lang="en-US" b="1" dirty="0" smtClean="0">
                <a:solidFill>
                  <a:prstClr val="black"/>
                </a:solidFill>
              </a:rPr>
              <a:t> </a:t>
            </a:r>
            <a:r>
              <a:rPr lang="en-US" b="1" dirty="0" err="1" smtClean="0">
                <a:solidFill>
                  <a:prstClr val="black"/>
                </a:solidFill>
              </a:rPr>
              <a:t>por</a:t>
            </a:r>
            <a:r>
              <a:rPr lang="en-US" b="1" dirty="0" smtClean="0">
                <a:solidFill>
                  <a:prstClr val="black"/>
                </a:solidFill>
              </a:rPr>
              <a:t> </a:t>
            </a:r>
            <a:r>
              <a:rPr lang="en-US" b="1" dirty="0" err="1" smtClean="0">
                <a:solidFill>
                  <a:prstClr val="black"/>
                </a:solidFill>
              </a:rPr>
              <a:t>grupo</a:t>
            </a:r>
            <a:r>
              <a:rPr lang="en-US" b="1" dirty="0">
                <a:solidFill>
                  <a:prstClr val="black"/>
                </a:solidFill>
              </a:rPr>
              <a:t> </a:t>
            </a:r>
            <a:r>
              <a:rPr lang="en-US" dirty="0" smtClean="0">
                <a:solidFill>
                  <a:prstClr val="black"/>
                </a:solidFill>
              </a:rPr>
              <a:t>(</a:t>
            </a:r>
            <a:r>
              <a:rPr lang="en-US" dirty="0" err="1" smtClean="0">
                <a:solidFill>
                  <a:prstClr val="black"/>
                </a:solidFill>
              </a:rPr>
              <a:t>folha</a:t>
            </a:r>
            <a:r>
              <a:rPr lang="en-US" dirty="0" smtClean="0">
                <a:solidFill>
                  <a:prstClr val="black"/>
                </a:solidFill>
              </a:rPr>
              <a:t>)</a:t>
            </a:r>
          </a:p>
          <a:p>
            <a:endParaRPr lang="en-US" dirty="0">
              <a:solidFill>
                <a:prstClr val="black"/>
              </a:solidFill>
            </a:endParaRPr>
          </a:p>
        </p:txBody>
      </p:sp>
      <p:pic>
        <p:nvPicPr>
          <p:cNvPr id="8" name="Imagem 7" descr="user_other.png"/>
          <p:cNvPicPr>
            <a:picLocks noChangeAspect="1"/>
          </p:cNvPicPr>
          <p:nvPr/>
        </p:nvPicPr>
        <p:blipFill>
          <a:blip r:embed="rId8" cstate="print"/>
          <a:stretch>
            <a:fillRect/>
          </a:stretch>
        </p:blipFill>
        <p:spPr>
          <a:xfrm>
            <a:off x="4875635" y="1412776"/>
            <a:ext cx="464416" cy="464416"/>
          </a:xfrm>
          <a:prstGeom prst="rect">
            <a:avLst/>
          </a:prstGeom>
        </p:spPr>
      </p:pic>
      <p:pic>
        <p:nvPicPr>
          <p:cNvPr id="9" name="Imagem 8" descr="user_real_person.png"/>
          <p:cNvPicPr>
            <a:picLocks noChangeAspect="1"/>
          </p:cNvPicPr>
          <p:nvPr/>
        </p:nvPicPr>
        <p:blipFill>
          <a:blip r:embed="rId9" cstate="print"/>
          <a:stretch>
            <a:fillRect/>
          </a:stretch>
        </p:blipFill>
        <p:spPr>
          <a:xfrm>
            <a:off x="5340051" y="1412776"/>
            <a:ext cx="494128" cy="494128"/>
          </a:xfrm>
          <a:prstGeom prst="rect">
            <a:avLst/>
          </a:prstGeom>
        </p:spPr>
      </p:pic>
      <p:sp>
        <p:nvSpPr>
          <p:cNvPr id="2" name="Title 1"/>
          <p:cNvSpPr>
            <a:spLocks noGrp="1"/>
          </p:cNvSpPr>
          <p:nvPr>
            <p:ph type="title"/>
          </p:nvPr>
        </p:nvSpPr>
        <p:spPr>
          <a:xfrm>
            <a:off x="806896" y="-231105"/>
            <a:ext cx="8229600" cy="1139825"/>
          </a:xfrm>
        </p:spPr>
        <p:txBody>
          <a:bodyPr/>
          <a:lstStyle/>
          <a:p>
            <a:r>
              <a:rPr lang="pt-BR" sz="3600" dirty="0" smtClean="0"/>
              <a:t>Proposta 1 – Construção da árvore</a:t>
            </a:r>
            <a:endParaRPr lang="en-US" sz="3600" dirty="0"/>
          </a:p>
        </p:txBody>
      </p:sp>
      <p:sp>
        <p:nvSpPr>
          <p:cNvPr id="3" name="Espaço Reservado para Número de Slide 2"/>
          <p:cNvSpPr>
            <a:spLocks noGrp="1"/>
          </p:cNvSpPr>
          <p:nvPr>
            <p:ph type="sldNum" sz="quarter" idx="12"/>
          </p:nvPr>
        </p:nvSpPr>
        <p:spPr/>
        <p:txBody>
          <a:bodyPr/>
          <a:lstStyle/>
          <a:p>
            <a:fld id="{15E67D32-EF65-47F0-9EC2-A569B4A446BB}" type="slidenum">
              <a:rPr lang="pt-BR" altLang="pt-BR" smtClean="0"/>
              <a:pPr/>
              <a:t>14</a:t>
            </a:fld>
            <a:endParaRPr lang="pt-BR" altLang="pt-BR"/>
          </a:p>
        </p:txBody>
      </p:sp>
    </p:spTree>
    <p:extLst>
      <p:ext uri="{BB962C8B-B14F-4D97-AF65-F5344CB8AC3E}">
        <p14:creationId xmlns:p14="http://schemas.microsoft.com/office/powerpoint/2010/main" val="244357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8323B92E-C314-4FC4-BC2D-50006546884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42C32FF7-5014-410C-BC4E-267A01E62966}"/>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A3DA7448-07D8-4174-8A29-687C59149B3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CB178BB-5921-4B7A-94A4-30344697926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1A36CED7-32A8-4074-8279-CFCEE970C6A4}"/>
                                            </p:graphic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6" presetClass="path" presetSubtype="0" accel="50000" decel="50000" fill="hold" nodeType="clickEffect">
                                  <p:stCondLst>
                                    <p:cond delay="0"/>
                                  </p:stCondLst>
                                  <p:childTnLst>
                                    <p:animMotion origin="layout" path="M -0.00018 -0.00115 L -0.08368 -0.00115 C -0.12118 -0.00115 -0.16719 0.01389 -0.16719 0.02616 L -0.16719 0.05371 " pathEditMode="relative" rAng="5400000" ptsTypes="AAAA">
                                      <p:cBhvr>
                                        <p:cTn id="26" dur="2000" fill="hold"/>
                                        <p:tgtEl>
                                          <p:spTgt spid="8"/>
                                        </p:tgtEl>
                                        <p:attrNameLst>
                                          <p:attrName>ppt_x</p:attrName>
                                          <p:attrName>ppt_y</p:attrName>
                                        </p:attrNameLst>
                                      </p:cBhvr>
                                      <p:rCtr x="-8351" y="2731"/>
                                    </p:animMotion>
                                  </p:childTnLst>
                                </p:cTn>
                              </p:par>
                              <p:par>
                                <p:cTn id="27" presetID="57" presetClass="path" presetSubtype="0" accel="50000" decel="50000" fill="hold" nodeType="withEffect">
                                  <p:stCondLst>
                                    <p:cond delay="0"/>
                                  </p:stCondLst>
                                  <p:childTnLst>
                                    <p:animMotion origin="layout" path="M 0.00034 -0.0007 L 0.08507 -0.0007 C 0.12326 -0.0007 0.17014 0.01528 0.17014 0.02847 L 0.17014 0.0581 " pathEditMode="relative" rAng="5400000" ptsTypes="AAAA">
                                      <p:cBhvr>
                                        <p:cTn id="28" dur="2000" fill="hold"/>
                                        <p:tgtEl>
                                          <p:spTgt spid="9"/>
                                        </p:tgtEl>
                                        <p:attrNameLst>
                                          <p:attrName>ppt_x</p:attrName>
                                          <p:attrName>ppt_y</p:attrName>
                                        </p:attrNameLst>
                                      </p:cBhvr>
                                      <p:rCtr x="8490" y="2940"/>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769950FD-D896-4304-8EA3-B2039200C324}"/>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graphicEl>
                                              <a:dgm id="{59677742-C0B3-428F-A7A6-B0DE522DEAAD}"/>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4C5F50F5-2145-4A96-85CB-F5EB0E89C1DA}"/>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graphicEl>
                                              <a:dgm id="{7411D564-A99D-4FDD-BB84-F0587479DD1A}"/>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graphicEl>
                                              <a:dgm id="{1BB6931B-DAFC-41D9-8CFC-65A0CB44A26D}"/>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49668924-90E5-4EC1-A7AF-B4CAA750739B}"/>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graphicEl>
                                              <a:dgm id="{A3E394F7-E0ED-4017-8077-26CED1D9CD5F}"/>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graphicEl>
                                              <a:dgm id="{F6B78D10-9CC2-4CD1-8904-762C9FF1C039}"/>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graphicEl>
                                              <a:dgm id="{929F31D4-3840-4040-B666-BE73798E7F4B}"/>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graphicEl>
                                              <a:dgm id="{82E8902B-7543-4B0B-855D-BF7BD96954ED}"/>
                                            </p:graphic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graphicEl>
                                              <a:dgm id="{61872646-B7EE-4D41-A84E-C576670055EC}"/>
                                            </p:graphic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graphicEl>
                                              <a:dgm id="{9AC558AE-8383-47B8-8D23-F4E3ACFFB0F9}"/>
                                            </p:graphic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AtOnce"/>
        </p:bldSub>
      </p:bldGraphic>
      <p:bldP spid="5" grpId="0" uiExpand="1"/>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899592" y="1412776"/>
            <a:ext cx="1152128" cy="115212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accent1"/>
                </a:solidFill>
                <a:latin typeface="Agency FB" panose="020B0503020202020204" pitchFamily="34" charset="0"/>
              </a:rPr>
              <a:t>1</a:t>
            </a:r>
            <a:endParaRPr lang="pt-BR" dirty="0">
              <a:solidFill>
                <a:schemeClr val="accent1"/>
              </a:solidFill>
              <a:latin typeface="Agency FB" panose="020B0503020202020204" pitchFamily="34" charset="0"/>
            </a:endParaRPr>
          </a:p>
        </p:txBody>
      </p:sp>
      <p:sp>
        <p:nvSpPr>
          <p:cNvPr id="6" name="Elipse 5"/>
          <p:cNvSpPr/>
          <p:nvPr/>
        </p:nvSpPr>
        <p:spPr>
          <a:xfrm>
            <a:off x="899592" y="3212976"/>
            <a:ext cx="1152128" cy="1152128"/>
          </a:xfrm>
          <a:prstGeom prst="ellipse">
            <a:avLst/>
          </a:prstGeom>
          <a:solidFill>
            <a:schemeClr val="bg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a:solidFill>
                  <a:schemeClr val="accent1"/>
                </a:solidFill>
                <a:latin typeface="Agency FB" panose="020B0503020202020204" pitchFamily="34" charset="0"/>
              </a:rPr>
              <a:t>2</a:t>
            </a:r>
            <a:endParaRPr lang="pt-BR" dirty="0">
              <a:solidFill>
                <a:schemeClr val="accent1"/>
              </a:solidFill>
              <a:latin typeface="Agency FB" panose="020B0503020202020204" pitchFamily="34" charset="0"/>
            </a:endParaRPr>
          </a:p>
        </p:txBody>
      </p:sp>
      <p:sp>
        <p:nvSpPr>
          <p:cNvPr id="7" name="Elipse 6"/>
          <p:cNvSpPr/>
          <p:nvPr/>
        </p:nvSpPr>
        <p:spPr>
          <a:xfrm>
            <a:off x="899592" y="5013176"/>
            <a:ext cx="1152128" cy="1152128"/>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accent1"/>
                </a:solidFill>
                <a:latin typeface="Agency FB" panose="020B0503020202020204" pitchFamily="34" charset="0"/>
              </a:rPr>
              <a:t>3</a:t>
            </a:r>
            <a:endParaRPr lang="pt-BR" dirty="0">
              <a:solidFill>
                <a:schemeClr val="accent1"/>
              </a:solidFill>
              <a:latin typeface="Agency FB" panose="020B0503020202020204" pitchFamily="34" charset="0"/>
            </a:endParaRPr>
          </a:p>
        </p:txBody>
      </p:sp>
      <p:sp>
        <p:nvSpPr>
          <p:cNvPr id="8" name="CaixaDeTexto 7"/>
          <p:cNvSpPr txBox="1"/>
          <p:nvPr/>
        </p:nvSpPr>
        <p:spPr>
          <a:xfrm>
            <a:off x="2339752" y="1727230"/>
            <a:ext cx="5803192" cy="523220"/>
          </a:xfrm>
          <a:prstGeom prst="rect">
            <a:avLst/>
          </a:prstGeom>
          <a:noFill/>
        </p:spPr>
        <p:txBody>
          <a:bodyPr wrap="none" rtlCol="0">
            <a:spAutoFit/>
          </a:bodyPr>
          <a:lstStyle/>
          <a:p>
            <a:r>
              <a:rPr lang="pt-BR" sz="2800" dirty="0" smtClean="0"/>
              <a:t>Parametrização da função logística</a:t>
            </a:r>
            <a:endParaRPr lang="pt-BR" sz="2800" dirty="0"/>
          </a:p>
        </p:txBody>
      </p:sp>
      <p:sp>
        <p:nvSpPr>
          <p:cNvPr id="9" name="CaixaDeTexto 8"/>
          <p:cNvSpPr txBox="1"/>
          <p:nvPr/>
        </p:nvSpPr>
        <p:spPr>
          <a:xfrm>
            <a:off x="2339752" y="3527430"/>
            <a:ext cx="5623655" cy="523220"/>
          </a:xfrm>
          <a:prstGeom prst="rect">
            <a:avLst/>
          </a:prstGeom>
          <a:noFill/>
        </p:spPr>
        <p:txBody>
          <a:bodyPr wrap="none" rtlCol="0">
            <a:spAutoFit/>
          </a:bodyPr>
          <a:lstStyle/>
          <a:p>
            <a:r>
              <a:rPr lang="pt-BR" sz="2800" dirty="0" smtClean="0"/>
              <a:t>Classificação dos pacientes no nó</a:t>
            </a:r>
            <a:endParaRPr lang="pt-BR" sz="2800" dirty="0"/>
          </a:p>
        </p:txBody>
      </p:sp>
      <p:sp>
        <p:nvSpPr>
          <p:cNvPr id="10" name="Título 9"/>
          <p:cNvSpPr>
            <a:spLocks noGrp="1"/>
          </p:cNvSpPr>
          <p:nvPr>
            <p:ph type="title"/>
          </p:nvPr>
        </p:nvSpPr>
        <p:spPr>
          <a:xfrm>
            <a:off x="662880" y="277813"/>
            <a:ext cx="8229600" cy="1139825"/>
          </a:xfrm>
        </p:spPr>
        <p:txBody>
          <a:bodyPr/>
          <a:lstStyle/>
          <a:p>
            <a:r>
              <a:rPr lang="pt-BR" dirty="0" smtClean="0"/>
              <a:t>Construção da árvore (nó a nó)</a:t>
            </a:r>
            <a:endParaRPr lang="pt-BR" dirty="0"/>
          </a:p>
        </p:txBody>
      </p:sp>
      <p:sp>
        <p:nvSpPr>
          <p:cNvPr id="11" name="CaixaDeTexto 10"/>
          <p:cNvSpPr txBox="1"/>
          <p:nvPr/>
        </p:nvSpPr>
        <p:spPr>
          <a:xfrm>
            <a:off x="2339752" y="5327630"/>
            <a:ext cx="6846170" cy="523220"/>
          </a:xfrm>
          <a:prstGeom prst="rect">
            <a:avLst/>
          </a:prstGeom>
          <a:noFill/>
        </p:spPr>
        <p:txBody>
          <a:bodyPr wrap="none" rtlCol="0">
            <a:spAutoFit/>
          </a:bodyPr>
          <a:lstStyle/>
          <a:p>
            <a:r>
              <a:rPr lang="pt-BR" sz="2800" dirty="0" smtClean="0"/>
              <a:t>Verificação se atingiu condição de parada</a:t>
            </a:r>
            <a:endParaRPr lang="pt-BR" sz="2800" dirty="0"/>
          </a:p>
        </p:txBody>
      </p:sp>
      <p:sp>
        <p:nvSpPr>
          <p:cNvPr id="2" name="Espaço Reservado para Número de Slide 1"/>
          <p:cNvSpPr>
            <a:spLocks noGrp="1"/>
          </p:cNvSpPr>
          <p:nvPr>
            <p:ph type="sldNum" sz="quarter" idx="12"/>
          </p:nvPr>
        </p:nvSpPr>
        <p:spPr/>
        <p:txBody>
          <a:bodyPr/>
          <a:lstStyle/>
          <a:p>
            <a:fld id="{15E67D32-EF65-47F0-9EC2-A569B4A446BB}" type="slidenum">
              <a:rPr lang="pt-BR" altLang="pt-BR" smtClean="0"/>
              <a:pPr/>
              <a:t>15</a:t>
            </a:fld>
            <a:endParaRPr lang="pt-BR" altLang="pt-BR"/>
          </a:p>
        </p:txBody>
      </p:sp>
    </p:spTree>
    <p:extLst>
      <p:ext uri="{BB962C8B-B14F-4D97-AF65-F5344CB8AC3E}">
        <p14:creationId xmlns:p14="http://schemas.microsoft.com/office/powerpoint/2010/main" val="1544365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p:cNvSpPr/>
          <p:nvPr/>
        </p:nvSpPr>
        <p:spPr>
          <a:xfrm>
            <a:off x="899592" y="116632"/>
            <a:ext cx="1152128" cy="115212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accent1"/>
                </a:solidFill>
                <a:latin typeface="Agency FB" panose="020B0503020202020204" pitchFamily="34" charset="0"/>
              </a:rPr>
              <a:t>1</a:t>
            </a:r>
            <a:endParaRPr lang="pt-BR" dirty="0">
              <a:solidFill>
                <a:schemeClr val="accent1"/>
              </a:solidFill>
              <a:latin typeface="Agency FB" panose="020B0503020202020204" pitchFamily="34" charset="0"/>
            </a:endParaRPr>
          </a:p>
        </p:txBody>
      </p:sp>
      <p:sp>
        <p:nvSpPr>
          <p:cNvPr id="4" name="CaixaDeTexto 3"/>
          <p:cNvSpPr txBox="1"/>
          <p:nvPr/>
        </p:nvSpPr>
        <p:spPr>
          <a:xfrm>
            <a:off x="2339752" y="431086"/>
            <a:ext cx="5803192" cy="523220"/>
          </a:xfrm>
          <a:prstGeom prst="rect">
            <a:avLst/>
          </a:prstGeom>
          <a:noFill/>
        </p:spPr>
        <p:txBody>
          <a:bodyPr wrap="none" rtlCol="0">
            <a:spAutoFit/>
          </a:bodyPr>
          <a:lstStyle/>
          <a:p>
            <a:r>
              <a:rPr lang="pt-BR" sz="2800" dirty="0" smtClean="0"/>
              <a:t>Parametrização da função logística</a:t>
            </a:r>
            <a:endParaRPr lang="pt-BR" sz="2800" dirty="0"/>
          </a:p>
        </p:txBody>
      </p:sp>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34481"/>
            <a:ext cx="4306699" cy="2870415"/>
          </a:xfrm>
          <a:prstGeom prst="rect">
            <a:avLst/>
          </a:prstGeom>
        </p:spPr>
      </p:pic>
      <p:pic>
        <p:nvPicPr>
          <p:cNvPr id="11" name="Imagem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7773" y="4061506"/>
            <a:ext cx="4313642" cy="663638"/>
          </a:xfrm>
          <a:prstGeom prst="rect">
            <a:avLst/>
          </a:prstGeom>
        </p:spPr>
      </p:pic>
      <p:sp>
        <p:nvSpPr>
          <p:cNvPr id="15" name="Retângulo 14"/>
          <p:cNvSpPr/>
          <p:nvPr/>
        </p:nvSpPr>
        <p:spPr>
          <a:xfrm>
            <a:off x="4860032" y="2666528"/>
            <a:ext cx="3621550" cy="105050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spaço Reservado para Conteúdo 12"/>
          <p:cNvSpPr>
            <a:spLocks noGrp="1"/>
          </p:cNvSpPr>
          <p:nvPr>
            <p:ph idx="1"/>
          </p:nvPr>
        </p:nvSpPr>
        <p:spPr>
          <a:xfrm>
            <a:off x="4860032" y="2698468"/>
            <a:ext cx="3816424" cy="1450612"/>
          </a:xfrm>
        </p:spPr>
        <p:txBody>
          <a:bodyPr/>
          <a:lstStyle/>
          <a:p>
            <a:r>
              <a:rPr lang="pt-BR" sz="2400" dirty="0" smtClean="0"/>
              <a:t>Diminui os coeficientes</a:t>
            </a:r>
          </a:p>
          <a:p>
            <a:r>
              <a:rPr lang="pt-BR" sz="2400" dirty="0" smtClean="0"/>
              <a:t>Seletor de atributos</a:t>
            </a:r>
            <a:endParaRPr lang="pt-BR" sz="2400" dirty="0"/>
          </a:p>
        </p:txBody>
      </p:sp>
      <p:sp>
        <p:nvSpPr>
          <p:cNvPr id="14" name="CaixaDeTexto 13"/>
          <p:cNvSpPr txBox="1"/>
          <p:nvPr/>
        </p:nvSpPr>
        <p:spPr>
          <a:xfrm>
            <a:off x="6085273" y="2132856"/>
            <a:ext cx="1007007" cy="461665"/>
          </a:xfrm>
          <a:prstGeom prst="rect">
            <a:avLst/>
          </a:prstGeom>
          <a:noFill/>
        </p:spPr>
        <p:txBody>
          <a:bodyPr wrap="none" rtlCol="0">
            <a:spAutoFit/>
          </a:bodyPr>
          <a:lstStyle/>
          <a:p>
            <a:r>
              <a:rPr lang="pt-BR" sz="2400" dirty="0" smtClean="0"/>
              <a:t>Lasso</a:t>
            </a:r>
            <a:endParaRPr lang="pt-BR" sz="2400" dirty="0"/>
          </a:p>
        </p:txBody>
      </p:sp>
      <p:sp>
        <p:nvSpPr>
          <p:cNvPr id="2" name="Espaço Reservado para Número de Slide 1"/>
          <p:cNvSpPr>
            <a:spLocks noGrp="1"/>
          </p:cNvSpPr>
          <p:nvPr>
            <p:ph type="sldNum" sz="quarter" idx="12"/>
          </p:nvPr>
        </p:nvSpPr>
        <p:spPr/>
        <p:txBody>
          <a:bodyPr/>
          <a:lstStyle/>
          <a:p>
            <a:fld id="{58983283-840F-4CBF-A26A-B733957F20C1}" type="slidenum">
              <a:rPr lang="pt-BR" altLang="pt-BR" smtClean="0"/>
              <a:pPr/>
              <a:t>16</a:t>
            </a:fld>
            <a:endParaRPr lang="pt-BR" altLang="pt-BR"/>
          </a:p>
        </p:txBody>
      </p:sp>
    </p:spTree>
    <p:extLst>
      <p:ext uri="{BB962C8B-B14F-4D97-AF65-F5344CB8AC3E}">
        <p14:creationId xmlns:p14="http://schemas.microsoft.com/office/powerpoint/2010/main" val="1816173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4294967295"/>
            <p:extLst>
              <p:ext uri="{D42A27DB-BD31-4B8C-83A1-F6EECF244321}">
                <p14:modId xmlns:p14="http://schemas.microsoft.com/office/powerpoint/2010/main" val="3388238374"/>
              </p:ext>
            </p:extLst>
          </p:nvPr>
        </p:nvGraphicFramePr>
        <p:xfrm>
          <a:off x="900200" y="44625"/>
          <a:ext cx="7343601" cy="40429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Espaço Reservado para Conteúdo 3"/>
          <p:cNvGraphicFramePr>
            <a:graphicFrameLocks/>
          </p:cNvGraphicFramePr>
          <p:nvPr>
            <p:extLst>
              <p:ext uri="{D42A27DB-BD31-4B8C-83A1-F6EECF244321}">
                <p14:modId xmlns:p14="http://schemas.microsoft.com/office/powerpoint/2010/main" val="3702584309"/>
              </p:ext>
            </p:extLst>
          </p:nvPr>
        </p:nvGraphicFramePr>
        <p:xfrm>
          <a:off x="1152228" y="4077072"/>
          <a:ext cx="6839545" cy="2980930"/>
        </p:xfrm>
        <a:graphic>
          <a:graphicData uri="http://schemas.openxmlformats.org/drawingml/2006/table">
            <a:tbl>
              <a:tblPr firstRow="1" bandRow="1">
                <a:tableStyleId>{9D7B26C5-4107-4FEC-AEDC-1716B250A1EF}</a:tableStyleId>
              </a:tblPr>
              <a:tblGrid>
                <a:gridCol w="1798985"/>
                <a:gridCol w="2376264"/>
                <a:gridCol w="2664296"/>
              </a:tblGrid>
              <a:tr h="596186">
                <a:tc>
                  <a:txBody>
                    <a:bodyPr/>
                    <a:lstStyle/>
                    <a:p>
                      <a:pPr algn="ctr"/>
                      <a:r>
                        <a:rPr lang="pt-BR" dirty="0" smtClean="0"/>
                        <a:t>Combinações</a:t>
                      </a:r>
                      <a:endParaRPr lang="en-US" b="1" dirty="0"/>
                    </a:p>
                  </a:txBody>
                  <a:tcPr anchor="ctr"/>
                </a:tc>
                <a:tc>
                  <a:txBody>
                    <a:bodyPr/>
                    <a:lstStyle/>
                    <a:p>
                      <a:pPr algn="ctr"/>
                      <a:r>
                        <a:rPr lang="pt-BR" dirty="0" smtClean="0"/>
                        <a:t>Classes no grupo</a:t>
                      </a:r>
                      <a:r>
                        <a:rPr lang="pt-BR" baseline="0" dirty="0" smtClean="0"/>
                        <a:t> A</a:t>
                      </a:r>
                      <a:endParaRPr lang="en-US" b="1" dirty="0"/>
                    </a:p>
                  </a:txBody>
                  <a:tcPr anchor="ctr"/>
                </a:tc>
                <a:tc>
                  <a:txBody>
                    <a:bodyPr/>
                    <a:lstStyle/>
                    <a:p>
                      <a:pPr algn="ctr"/>
                      <a:r>
                        <a:rPr lang="pt-BR" dirty="0" smtClean="0"/>
                        <a:t>Classes no grupo B</a:t>
                      </a:r>
                      <a:endParaRPr lang="en-US" b="1" dirty="0"/>
                    </a:p>
                  </a:txBody>
                  <a:tcPr anchor="ctr"/>
                </a:tc>
              </a:tr>
              <a:tr h="596186">
                <a:tc>
                  <a:txBody>
                    <a:bodyPr/>
                    <a:lstStyle/>
                    <a:p>
                      <a:pPr algn="ctr"/>
                      <a:r>
                        <a:rPr lang="pt-BR" dirty="0" smtClean="0"/>
                        <a:t>Combinação</a:t>
                      </a:r>
                      <a:r>
                        <a:rPr lang="pt-BR" baseline="0" dirty="0" smtClean="0"/>
                        <a:t> #1</a:t>
                      </a:r>
                      <a:endParaRPr lang="en-US" dirty="0"/>
                    </a:p>
                  </a:txBody>
                  <a:tcPr anchor="ctr"/>
                </a:tc>
                <a:tc>
                  <a:txBody>
                    <a:bodyPr/>
                    <a:lstStyle/>
                    <a:p>
                      <a:pPr algn="ctr"/>
                      <a:r>
                        <a:rPr lang="pt-BR" dirty="0" smtClean="0"/>
                        <a:t>BL</a:t>
                      </a:r>
                      <a:endParaRPr lang="en-US" dirty="0"/>
                    </a:p>
                  </a:txBody>
                  <a:tcPr anchor="ctr"/>
                </a:tc>
                <a:tc>
                  <a:txBody>
                    <a:bodyPr/>
                    <a:lstStyle/>
                    <a:p>
                      <a:pPr algn="ctr"/>
                      <a:r>
                        <a:rPr lang="pt-BR" dirty="0" smtClean="0"/>
                        <a:t>CD10-,</a:t>
                      </a:r>
                      <a:r>
                        <a:rPr lang="pt-BR" baseline="0" dirty="0" smtClean="0"/>
                        <a:t> CD10+, MCL</a:t>
                      </a:r>
                      <a:endParaRPr lang="en-US" dirty="0"/>
                    </a:p>
                  </a:txBody>
                  <a:tcPr anchor="ctr"/>
                </a:tc>
              </a:tr>
              <a:tr h="596186">
                <a:tc>
                  <a:txBody>
                    <a:bodyPr/>
                    <a:lstStyle/>
                    <a:p>
                      <a:pPr algn="ctr"/>
                      <a:r>
                        <a:rPr lang="pt-BR" dirty="0" smtClean="0"/>
                        <a:t>Combinação</a:t>
                      </a:r>
                      <a:r>
                        <a:rPr lang="pt-BR" baseline="0" dirty="0" smtClean="0"/>
                        <a:t> #2</a:t>
                      </a:r>
                      <a:endParaRPr lang="en-US" dirty="0"/>
                    </a:p>
                  </a:txBody>
                  <a:tcPr anchor="ctr"/>
                </a:tc>
                <a:tc>
                  <a:txBody>
                    <a:bodyPr/>
                    <a:lstStyle/>
                    <a:p>
                      <a:pPr algn="ctr"/>
                      <a:r>
                        <a:rPr lang="pt-BR" dirty="0" smtClean="0"/>
                        <a:t>BL,</a:t>
                      </a:r>
                      <a:r>
                        <a:rPr lang="pt-BR" baseline="0" dirty="0" smtClean="0"/>
                        <a:t> MCL</a:t>
                      </a:r>
                      <a:endParaRPr lang="en-US" dirty="0"/>
                    </a:p>
                  </a:txBody>
                  <a:tcPr anchor="ctr"/>
                </a:tc>
                <a:tc>
                  <a:txBody>
                    <a:bodyPr/>
                    <a:lstStyle/>
                    <a:p>
                      <a:pPr algn="ctr"/>
                      <a:r>
                        <a:rPr lang="pt-BR" dirty="0" smtClean="0"/>
                        <a:t>CD010-,</a:t>
                      </a:r>
                      <a:r>
                        <a:rPr lang="pt-BR" baseline="0" dirty="0" smtClean="0"/>
                        <a:t> </a:t>
                      </a:r>
                      <a:r>
                        <a:rPr lang="pt-BR" dirty="0" smtClean="0"/>
                        <a:t>CD10+</a:t>
                      </a:r>
                      <a:endParaRPr lang="en-US" dirty="0"/>
                    </a:p>
                  </a:txBody>
                  <a:tcPr anchor="ctr"/>
                </a:tc>
              </a:tr>
              <a:tr h="596186">
                <a:tc>
                  <a:txBody>
                    <a:bodyPr/>
                    <a:lstStyle/>
                    <a:p>
                      <a:pPr algn="ctr"/>
                      <a:r>
                        <a:rPr lang="pt-BR" dirty="0" smtClean="0"/>
                        <a:t>Combinação</a:t>
                      </a:r>
                      <a:r>
                        <a:rPr lang="pt-BR" baseline="0" dirty="0" smtClean="0"/>
                        <a:t> #3</a:t>
                      </a:r>
                      <a:endParaRPr lang="en-US" dirty="0"/>
                    </a:p>
                  </a:txBody>
                  <a:tcPr anchor="ctr"/>
                </a:tc>
                <a:tc>
                  <a:txBody>
                    <a:bodyPr/>
                    <a:lstStyle/>
                    <a:p>
                      <a:pPr algn="ctr"/>
                      <a:r>
                        <a:rPr lang="pt-BR" dirty="0" smtClean="0"/>
                        <a:t>CD10-</a:t>
                      </a:r>
                      <a:endParaRPr lang="en-US" dirty="0"/>
                    </a:p>
                  </a:txBody>
                  <a:tcPr anchor="ctr"/>
                </a:tc>
                <a:tc>
                  <a:txBody>
                    <a:bodyPr/>
                    <a:lstStyle/>
                    <a:p>
                      <a:pPr algn="ctr"/>
                      <a:r>
                        <a:rPr lang="pt-BR" dirty="0" smtClean="0"/>
                        <a:t>BL, CD10+, MCL</a:t>
                      </a:r>
                      <a:endParaRPr lang="en-US" dirty="0"/>
                    </a:p>
                  </a:txBody>
                  <a:tcPr anchor="ctr"/>
                </a:tc>
              </a:tr>
              <a:tr h="596186">
                <a:tc gridSpan="3">
                  <a:txBody>
                    <a:bodyPr/>
                    <a:lstStyle/>
                    <a:p>
                      <a:pPr algn="ctr"/>
                      <a:r>
                        <a:rPr lang="pt-BR" dirty="0" smtClean="0"/>
                        <a:t>...</a:t>
                      </a:r>
                      <a:endParaRPr lang="en-US" dirty="0"/>
                    </a:p>
                  </a:txBody>
                  <a:tcPr anchor="ctr"/>
                </a:tc>
                <a:tc hMerge="1">
                  <a:txBody>
                    <a:bodyPr/>
                    <a:lstStyle/>
                    <a:p>
                      <a:endParaRPr lang="en-US" dirty="0"/>
                    </a:p>
                  </a:txBody>
                  <a:tcPr/>
                </a:tc>
                <a:tc hMerge="1">
                  <a:txBody>
                    <a:bodyPr/>
                    <a:lstStyle/>
                    <a:p>
                      <a:endParaRPr lang="en-US" dirty="0"/>
                    </a:p>
                  </a:txBody>
                  <a:tcPr/>
                </a:tc>
              </a:tr>
            </a:tbl>
          </a:graphicData>
        </a:graphic>
      </p:graphicFrame>
      <p:sp>
        <p:nvSpPr>
          <p:cNvPr id="2" name="Espaço Reservado para Número de Slide 1"/>
          <p:cNvSpPr>
            <a:spLocks noGrp="1"/>
          </p:cNvSpPr>
          <p:nvPr>
            <p:ph type="sldNum" sz="quarter" idx="12"/>
          </p:nvPr>
        </p:nvSpPr>
        <p:spPr/>
        <p:txBody>
          <a:bodyPr/>
          <a:lstStyle/>
          <a:p>
            <a:fld id="{684D8476-39EF-40A8-8C8E-CCF598E9A2AB}" type="slidenum">
              <a:rPr lang="pt-BR" altLang="pt-BR" smtClean="0"/>
              <a:pPr/>
              <a:t>17</a:t>
            </a:fld>
            <a:endParaRPr lang="pt-BR" altLang="pt-BR"/>
          </a:p>
        </p:txBody>
      </p:sp>
    </p:spTree>
    <p:extLst>
      <p:ext uri="{BB962C8B-B14F-4D97-AF65-F5344CB8AC3E}">
        <p14:creationId xmlns:p14="http://schemas.microsoft.com/office/powerpoint/2010/main" val="1888583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p:cNvSpPr/>
          <p:nvPr/>
        </p:nvSpPr>
        <p:spPr>
          <a:xfrm>
            <a:off x="1187624" y="342528"/>
            <a:ext cx="936104" cy="936104"/>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accent1"/>
                </a:solidFill>
                <a:latin typeface="Agency FB" panose="020B0503020202020204" pitchFamily="34" charset="0"/>
              </a:rPr>
              <a:t>1</a:t>
            </a:r>
            <a:endParaRPr lang="pt-BR" dirty="0">
              <a:solidFill>
                <a:schemeClr val="accent1"/>
              </a:solidFill>
              <a:latin typeface="Agency FB" panose="020B0503020202020204" pitchFamily="34" charset="0"/>
            </a:endParaRPr>
          </a:p>
        </p:txBody>
      </p:sp>
      <p:sp>
        <p:nvSpPr>
          <p:cNvPr id="3" name="CaixaDeTexto 2"/>
          <p:cNvSpPr txBox="1"/>
          <p:nvPr/>
        </p:nvSpPr>
        <p:spPr>
          <a:xfrm>
            <a:off x="2339752" y="431086"/>
            <a:ext cx="5760640" cy="830997"/>
          </a:xfrm>
          <a:prstGeom prst="rect">
            <a:avLst/>
          </a:prstGeom>
          <a:noFill/>
        </p:spPr>
        <p:txBody>
          <a:bodyPr wrap="square" rtlCol="0">
            <a:spAutoFit/>
          </a:bodyPr>
          <a:lstStyle/>
          <a:p>
            <a:r>
              <a:rPr lang="pt-BR" sz="2400" dirty="0" smtClean="0"/>
              <a:t>Parametrização da função logística (critérios para a melhor divisão)</a:t>
            </a:r>
            <a:endParaRPr lang="pt-BR" sz="2400" dirty="0"/>
          </a:p>
        </p:txBody>
      </p:sp>
      <p:sp>
        <p:nvSpPr>
          <p:cNvPr id="5" name="Espaço Reservado para Conteúdo 4"/>
          <p:cNvSpPr>
            <a:spLocks noGrp="1"/>
          </p:cNvSpPr>
          <p:nvPr>
            <p:ph idx="1"/>
          </p:nvPr>
        </p:nvSpPr>
        <p:spPr/>
        <p:txBody>
          <a:bodyPr/>
          <a:lstStyle/>
          <a:p>
            <a:pPr marL="514350" indent="-514350">
              <a:buFont typeface="+mj-lt"/>
              <a:buAutoNum type="arabicPeriod"/>
            </a:pPr>
            <a:r>
              <a:rPr lang="pt-BR" sz="2400" i="1" dirty="0" smtClean="0"/>
              <a:t>Recall</a:t>
            </a:r>
            <a:r>
              <a:rPr lang="pt-BR" sz="2400" dirty="0" smtClean="0"/>
              <a:t> do modelo: pureza de um dos grupos</a:t>
            </a:r>
          </a:p>
          <a:p>
            <a:pPr marL="514350" indent="-514350">
              <a:buFont typeface="+mj-lt"/>
              <a:buAutoNum type="arabicPeriod"/>
            </a:pPr>
            <a:endParaRPr lang="pt-BR" sz="2400" dirty="0" smtClean="0"/>
          </a:p>
          <a:p>
            <a:pPr marL="514350" indent="-514350">
              <a:buFont typeface="+mj-lt"/>
              <a:buAutoNum type="arabicPeriod"/>
            </a:pPr>
            <a:r>
              <a:rPr lang="pt-BR" sz="2400" dirty="0" err="1" smtClean="0"/>
              <a:t>Separabilidade</a:t>
            </a:r>
            <a:r>
              <a:rPr lang="pt-BR" sz="2400" dirty="0" smtClean="0"/>
              <a:t> arredondada: </a:t>
            </a:r>
            <a:br>
              <a:rPr lang="pt-BR" sz="2400" dirty="0" smtClean="0"/>
            </a:br>
            <a:r>
              <a:rPr lang="pt-BR" sz="2400" dirty="0" smtClean="0"/>
              <a:t>distância euclidiana à metade </a:t>
            </a:r>
            <a:br>
              <a:rPr lang="pt-BR" sz="2400" dirty="0" smtClean="0"/>
            </a:br>
            <a:r>
              <a:rPr lang="pt-BR" sz="2400" dirty="0" smtClean="0"/>
              <a:t>da probabilidade (0,5)</a:t>
            </a:r>
          </a:p>
          <a:p>
            <a:pPr marL="514350" indent="-514350">
              <a:buFont typeface="+mj-lt"/>
              <a:buAutoNum type="arabicPeriod"/>
            </a:pPr>
            <a:endParaRPr lang="pt-BR" sz="2400" dirty="0" smtClean="0"/>
          </a:p>
          <a:p>
            <a:pPr marL="514350" indent="-514350">
              <a:buFont typeface="+mj-lt"/>
              <a:buAutoNum type="arabicPeriod"/>
            </a:pPr>
            <a:endParaRPr lang="pt-BR" sz="2400" dirty="0"/>
          </a:p>
          <a:p>
            <a:pPr marL="514350" indent="-514350">
              <a:buFont typeface="+mj-lt"/>
              <a:buAutoNum type="arabicPeriod"/>
            </a:pPr>
            <a:endParaRPr lang="pt-BR" sz="2400" dirty="0" smtClean="0"/>
          </a:p>
          <a:p>
            <a:pPr marL="514350" indent="-514350">
              <a:buFont typeface="+mj-lt"/>
              <a:buAutoNum type="arabicPeriod"/>
            </a:pPr>
            <a:endParaRPr lang="pt-BR" sz="2400" dirty="0" smtClean="0"/>
          </a:p>
          <a:p>
            <a:pPr marL="514350" indent="-514350">
              <a:buFont typeface="+mj-lt"/>
              <a:buAutoNum type="arabicPeriod"/>
            </a:pPr>
            <a:r>
              <a:rPr lang="pt-BR" sz="2400" dirty="0" smtClean="0"/>
              <a:t>Quantidade de atributos: menor complexidade (</a:t>
            </a:r>
            <a:r>
              <a:rPr lang="pt-BR" sz="2400" dirty="0" err="1" smtClean="0"/>
              <a:t>Occam’s</a:t>
            </a:r>
            <a:r>
              <a:rPr lang="pt-BR" sz="2400" dirty="0" smtClean="0"/>
              <a:t> </a:t>
            </a:r>
            <a:r>
              <a:rPr lang="pt-BR" sz="2400" dirty="0" err="1" smtClean="0"/>
              <a:t>Razor</a:t>
            </a:r>
            <a:r>
              <a:rPr lang="pt-BR" sz="2400" dirty="0"/>
              <a:t>)</a:t>
            </a:r>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8064" y="2232633"/>
            <a:ext cx="3672408" cy="3183851"/>
          </a:xfrm>
          <a:prstGeom prst="rect">
            <a:avLst/>
          </a:prstGeom>
        </p:spPr>
      </p:pic>
      <p:sp>
        <p:nvSpPr>
          <p:cNvPr id="6" name="Espaço Reservado para Número de Slide 5"/>
          <p:cNvSpPr>
            <a:spLocks noGrp="1"/>
          </p:cNvSpPr>
          <p:nvPr>
            <p:ph type="sldNum" sz="quarter" idx="12"/>
          </p:nvPr>
        </p:nvSpPr>
        <p:spPr/>
        <p:txBody>
          <a:bodyPr/>
          <a:lstStyle/>
          <a:p>
            <a:fld id="{58983283-840F-4CBF-A26A-B733957F20C1}" type="slidenum">
              <a:rPr lang="pt-BR" altLang="pt-BR" smtClean="0"/>
              <a:pPr/>
              <a:t>18</a:t>
            </a:fld>
            <a:endParaRPr lang="pt-BR" altLang="pt-BR"/>
          </a:p>
        </p:txBody>
      </p:sp>
    </p:spTree>
    <p:extLst>
      <p:ext uri="{BB962C8B-B14F-4D97-AF65-F5344CB8AC3E}">
        <p14:creationId xmlns:p14="http://schemas.microsoft.com/office/powerpoint/2010/main" val="121779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p:cNvGraphicFramePr>
          <p:nvPr>
            <p:extLst>
              <p:ext uri="{D42A27DB-BD31-4B8C-83A1-F6EECF244321}">
                <p14:modId xmlns:p14="http://schemas.microsoft.com/office/powerpoint/2010/main" val="1826945685"/>
              </p:ext>
            </p:extLst>
          </p:nvPr>
        </p:nvGraphicFramePr>
        <p:xfrm>
          <a:off x="1475656" y="1844824"/>
          <a:ext cx="6575549" cy="3383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m 7" descr="user_other.png"/>
          <p:cNvPicPr>
            <a:picLocks noChangeAspect="1"/>
          </p:cNvPicPr>
          <p:nvPr/>
        </p:nvPicPr>
        <p:blipFill>
          <a:blip r:embed="rId8" cstate="print"/>
          <a:stretch>
            <a:fillRect/>
          </a:stretch>
        </p:blipFill>
        <p:spPr>
          <a:xfrm>
            <a:off x="4151876" y="3070857"/>
            <a:ext cx="464416" cy="464416"/>
          </a:xfrm>
          <a:prstGeom prst="rect">
            <a:avLst/>
          </a:prstGeom>
        </p:spPr>
      </p:pic>
      <p:pic>
        <p:nvPicPr>
          <p:cNvPr id="9" name="Imagem 8" descr="user_real_person.png"/>
          <p:cNvPicPr>
            <a:picLocks noChangeAspect="1"/>
          </p:cNvPicPr>
          <p:nvPr/>
        </p:nvPicPr>
        <p:blipFill>
          <a:blip r:embed="rId9" cstate="print"/>
          <a:stretch>
            <a:fillRect/>
          </a:stretch>
        </p:blipFill>
        <p:spPr>
          <a:xfrm>
            <a:off x="4904515" y="3041145"/>
            <a:ext cx="494128" cy="494128"/>
          </a:xfrm>
          <a:prstGeom prst="rect">
            <a:avLst/>
          </a:prstGeom>
        </p:spPr>
      </p:pic>
      <p:sp>
        <p:nvSpPr>
          <p:cNvPr id="10" name="Elipse 9"/>
          <p:cNvSpPr/>
          <p:nvPr/>
        </p:nvSpPr>
        <p:spPr>
          <a:xfrm>
            <a:off x="899592" y="188640"/>
            <a:ext cx="1152128" cy="1152128"/>
          </a:xfrm>
          <a:prstGeom prst="ellipse">
            <a:avLst/>
          </a:prstGeom>
          <a:solidFill>
            <a:schemeClr val="bg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a:solidFill>
                  <a:schemeClr val="accent1"/>
                </a:solidFill>
                <a:latin typeface="Agency FB" panose="020B0503020202020204" pitchFamily="34" charset="0"/>
              </a:rPr>
              <a:t>2</a:t>
            </a:r>
            <a:endParaRPr lang="pt-BR" dirty="0">
              <a:solidFill>
                <a:schemeClr val="accent1"/>
              </a:solidFill>
              <a:latin typeface="Agency FB" panose="020B0503020202020204" pitchFamily="34" charset="0"/>
            </a:endParaRPr>
          </a:p>
        </p:txBody>
      </p:sp>
      <p:sp>
        <p:nvSpPr>
          <p:cNvPr id="11" name="CaixaDeTexto 10"/>
          <p:cNvSpPr txBox="1"/>
          <p:nvPr/>
        </p:nvSpPr>
        <p:spPr>
          <a:xfrm>
            <a:off x="2339752" y="503094"/>
            <a:ext cx="5623655" cy="523220"/>
          </a:xfrm>
          <a:prstGeom prst="rect">
            <a:avLst/>
          </a:prstGeom>
          <a:noFill/>
        </p:spPr>
        <p:txBody>
          <a:bodyPr wrap="none" rtlCol="0">
            <a:spAutoFit/>
          </a:bodyPr>
          <a:lstStyle/>
          <a:p>
            <a:r>
              <a:rPr lang="pt-BR" sz="2800" dirty="0" smtClean="0"/>
              <a:t>Classificação dos pacientes no nó</a:t>
            </a:r>
            <a:endParaRPr lang="pt-BR" sz="2800" dirty="0"/>
          </a:p>
        </p:txBody>
      </p:sp>
      <p:sp>
        <p:nvSpPr>
          <p:cNvPr id="21" name="Retângulo 20"/>
          <p:cNvSpPr/>
          <p:nvPr/>
        </p:nvSpPr>
        <p:spPr>
          <a:xfrm>
            <a:off x="4432947" y="2564890"/>
            <a:ext cx="655103" cy="43205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chemeClr val="tx2"/>
                </a:solidFill>
              </a:ln>
            </a:endParaRPr>
          </a:p>
        </p:txBody>
      </p:sp>
      <p:cxnSp>
        <p:nvCxnSpPr>
          <p:cNvPr id="19" name="Conector em curva 18"/>
          <p:cNvCxnSpPr/>
          <p:nvPr/>
        </p:nvCxnSpPr>
        <p:spPr>
          <a:xfrm rot="10800000" flipV="1">
            <a:off x="4616483" y="2672903"/>
            <a:ext cx="288032" cy="216025"/>
          </a:xfrm>
          <a:prstGeom prst="curvedConnector3">
            <a:avLst/>
          </a:prstGeom>
        </p:spPr>
        <p:style>
          <a:lnRef idx="1">
            <a:schemeClr val="dk1"/>
          </a:lnRef>
          <a:fillRef idx="0">
            <a:schemeClr val="dk1"/>
          </a:fillRef>
          <a:effectRef idx="0">
            <a:schemeClr val="dk1"/>
          </a:effectRef>
          <a:fontRef idx="minor">
            <a:schemeClr val="tx1"/>
          </a:fontRef>
        </p:style>
      </p:cxnSp>
      <p:sp>
        <p:nvSpPr>
          <p:cNvPr id="2" name="Espaço Reservado para Número de Slide 1"/>
          <p:cNvSpPr>
            <a:spLocks noGrp="1"/>
          </p:cNvSpPr>
          <p:nvPr>
            <p:ph type="sldNum" sz="quarter" idx="12"/>
          </p:nvPr>
        </p:nvSpPr>
        <p:spPr/>
        <p:txBody>
          <a:bodyPr/>
          <a:lstStyle/>
          <a:p>
            <a:fld id="{684D8476-39EF-40A8-8C8E-CCF598E9A2AB}" type="slidenum">
              <a:rPr lang="pt-BR" altLang="pt-BR" smtClean="0"/>
              <a:pPr/>
              <a:t>19</a:t>
            </a:fld>
            <a:endParaRPr lang="pt-BR" altLang="pt-BR"/>
          </a:p>
        </p:txBody>
      </p:sp>
    </p:spTree>
    <p:extLst>
      <p:ext uri="{BB962C8B-B14F-4D97-AF65-F5344CB8AC3E}">
        <p14:creationId xmlns:p14="http://schemas.microsoft.com/office/powerpoint/2010/main" val="46414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path" presetSubtype="0" accel="50000" decel="50000" fill="hold" nodeType="clickEffect">
                                  <p:stCondLst>
                                    <p:cond delay="0"/>
                                  </p:stCondLst>
                                  <p:childTnLst>
                                    <p:animMotion origin="layout" path="M -0.00017 -0.00116 L -0.08368 -0.00116 C -0.12118 -0.00116 -0.16719 0.01389 -0.16719 0.02616 L -0.16719 0.05371 " pathEditMode="relative" rAng="5400000" ptsTypes="AAAA">
                                      <p:cBhvr>
                                        <p:cTn id="6" dur="2000" fill="hold"/>
                                        <p:tgtEl>
                                          <p:spTgt spid="8"/>
                                        </p:tgtEl>
                                        <p:attrNameLst>
                                          <p:attrName>ppt_x</p:attrName>
                                          <p:attrName>ppt_y</p:attrName>
                                        </p:attrNameLst>
                                      </p:cBhvr>
                                      <p:rCtr x="-8351" y="2731"/>
                                    </p:animMotion>
                                  </p:childTnLst>
                                </p:cTn>
                              </p:par>
                              <p:par>
                                <p:cTn id="7" presetID="57" presetClass="path" presetSubtype="0" accel="50000" decel="50000" fill="hold" nodeType="withEffect">
                                  <p:stCondLst>
                                    <p:cond delay="0"/>
                                  </p:stCondLst>
                                  <p:childTnLst>
                                    <p:animMotion origin="layout" path="M 0.00035 -0.0007 L 0.08507 -0.0007 C 0.12326 -0.0007 0.17014 0.01528 0.17014 0.02847 L 0.17014 0.0581 " pathEditMode="relative" rAng="5400000" ptsTypes="AAAA">
                                      <p:cBhvr>
                                        <p:cTn id="8" dur="2000" fill="hold"/>
                                        <p:tgtEl>
                                          <p:spTgt spid="9"/>
                                        </p:tgtEl>
                                        <p:attrNameLst>
                                          <p:attrName>ppt_x</p:attrName>
                                          <p:attrName>ppt_y</p:attrName>
                                        </p:attrNameLst>
                                      </p:cBhvr>
                                      <p:rCtr x="8490" y="29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Índice</a:t>
            </a:r>
            <a:endParaRPr lang="pt-BR" dirty="0"/>
          </a:p>
        </p:txBody>
      </p:sp>
      <p:sp>
        <p:nvSpPr>
          <p:cNvPr id="3" name="Espaço Reservado para Conteúdo 2"/>
          <p:cNvSpPr>
            <a:spLocks noGrp="1"/>
          </p:cNvSpPr>
          <p:nvPr>
            <p:ph idx="1"/>
          </p:nvPr>
        </p:nvSpPr>
        <p:spPr/>
        <p:txBody>
          <a:bodyPr/>
          <a:lstStyle/>
          <a:p>
            <a:r>
              <a:rPr lang="pt-BR" sz="2800" dirty="0" smtClean="0"/>
              <a:t>Objetivo</a:t>
            </a:r>
          </a:p>
          <a:p>
            <a:r>
              <a:rPr lang="pt-BR" sz="2800" dirty="0" smtClean="0"/>
              <a:t>Citometria de fluxo</a:t>
            </a:r>
          </a:p>
          <a:p>
            <a:r>
              <a:rPr lang="pt-BR" sz="2800" dirty="0" smtClean="0"/>
              <a:t>Árvores de decisão</a:t>
            </a:r>
          </a:p>
          <a:p>
            <a:r>
              <a:rPr lang="pt-BR" sz="2800" dirty="0" smtClean="0"/>
              <a:t>Proposta 1 – construção da árvore</a:t>
            </a:r>
          </a:p>
          <a:p>
            <a:r>
              <a:rPr lang="pt-BR" sz="2800" dirty="0" smtClean="0"/>
              <a:t>Proposta 1 – robustez contra falsos negativos</a:t>
            </a:r>
          </a:p>
          <a:p>
            <a:r>
              <a:rPr lang="pt-BR" sz="2800" dirty="0" smtClean="0"/>
              <a:t>Resultados da proposta 1</a:t>
            </a:r>
          </a:p>
          <a:p>
            <a:r>
              <a:rPr lang="pt-BR" sz="2800" dirty="0" smtClean="0"/>
              <a:t>Proposta 2 – emulando o exame de citometria</a:t>
            </a:r>
          </a:p>
          <a:p>
            <a:r>
              <a:rPr lang="pt-BR" sz="2800" dirty="0" smtClean="0"/>
              <a:t>Resultados da proposta 2</a:t>
            </a:r>
          </a:p>
          <a:p>
            <a:r>
              <a:rPr lang="pt-BR" sz="2800" dirty="0" smtClean="0"/>
              <a:t>Conclusão</a:t>
            </a:r>
          </a:p>
          <a:p>
            <a:endParaRPr lang="pt-BR" dirty="0" smtClean="0"/>
          </a:p>
          <a:p>
            <a:endParaRPr lang="pt-BR" dirty="0"/>
          </a:p>
        </p:txBody>
      </p:sp>
      <p:sp>
        <p:nvSpPr>
          <p:cNvPr id="4" name="Espaço Reservado para Número de Slide 3"/>
          <p:cNvSpPr>
            <a:spLocks noGrp="1"/>
          </p:cNvSpPr>
          <p:nvPr>
            <p:ph type="sldNum" sz="quarter" idx="12"/>
          </p:nvPr>
        </p:nvSpPr>
        <p:spPr/>
        <p:txBody>
          <a:bodyPr/>
          <a:lstStyle/>
          <a:p>
            <a:fld id="{58983283-840F-4CBF-A26A-B733957F20C1}" type="slidenum">
              <a:rPr lang="pt-BR" altLang="pt-BR" smtClean="0"/>
              <a:pPr/>
              <a:t>2</a:t>
            </a:fld>
            <a:endParaRPr lang="pt-BR" altLang="pt-BR"/>
          </a:p>
        </p:txBody>
      </p:sp>
    </p:spTree>
    <p:extLst>
      <p:ext uri="{BB962C8B-B14F-4D97-AF65-F5344CB8AC3E}">
        <p14:creationId xmlns:p14="http://schemas.microsoft.com/office/powerpoint/2010/main" val="3677665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p:cNvSpPr/>
          <p:nvPr/>
        </p:nvSpPr>
        <p:spPr>
          <a:xfrm>
            <a:off x="899592" y="44624"/>
            <a:ext cx="1152128" cy="1152128"/>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accent1"/>
                </a:solidFill>
                <a:latin typeface="Agency FB" panose="020B0503020202020204" pitchFamily="34" charset="0"/>
              </a:rPr>
              <a:t>3</a:t>
            </a:r>
            <a:endParaRPr lang="pt-BR" dirty="0">
              <a:solidFill>
                <a:schemeClr val="accent1"/>
              </a:solidFill>
              <a:latin typeface="Agency FB" panose="020B0503020202020204" pitchFamily="34" charset="0"/>
            </a:endParaRPr>
          </a:p>
        </p:txBody>
      </p:sp>
      <p:sp>
        <p:nvSpPr>
          <p:cNvPr id="3" name="CaixaDeTexto 2"/>
          <p:cNvSpPr txBox="1"/>
          <p:nvPr/>
        </p:nvSpPr>
        <p:spPr>
          <a:xfrm>
            <a:off x="2339752" y="359078"/>
            <a:ext cx="6846170" cy="523220"/>
          </a:xfrm>
          <a:prstGeom prst="rect">
            <a:avLst/>
          </a:prstGeom>
          <a:noFill/>
        </p:spPr>
        <p:txBody>
          <a:bodyPr wrap="none" rtlCol="0">
            <a:spAutoFit/>
          </a:bodyPr>
          <a:lstStyle/>
          <a:p>
            <a:r>
              <a:rPr lang="pt-BR" sz="2800" dirty="0" smtClean="0"/>
              <a:t>Verificação se atingiu condição de parada</a:t>
            </a:r>
            <a:endParaRPr lang="pt-BR" sz="2800" dirty="0"/>
          </a:p>
        </p:txBody>
      </p:sp>
      <p:sp>
        <p:nvSpPr>
          <p:cNvPr id="5" name="Espaço Reservado para Conteúdo 4"/>
          <p:cNvSpPr>
            <a:spLocks noGrp="1"/>
          </p:cNvSpPr>
          <p:nvPr>
            <p:ph idx="1"/>
          </p:nvPr>
        </p:nvSpPr>
        <p:spPr/>
        <p:txBody>
          <a:bodyPr/>
          <a:lstStyle/>
          <a:p>
            <a:r>
              <a:rPr lang="pt-BR" sz="2800" dirty="0" smtClean="0"/>
              <a:t>Inexistência de um grupo puro: observações classificadas corretamente.</a:t>
            </a:r>
          </a:p>
          <a:p>
            <a:endParaRPr lang="pt-BR" sz="2800" dirty="0" smtClean="0"/>
          </a:p>
          <a:p>
            <a:endParaRPr lang="pt-BR" sz="2800" dirty="0"/>
          </a:p>
          <a:p>
            <a:r>
              <a:rPr lang="pt-BR" sz="2800" dirty="0"/>
              <a:t>&lt;</a:t>
            </a:r>
            <a:r>
              <a:rPr lang="pt-BR" sz="2800" dirty="0" smtClean="0"/>
              <a:t> 40% dos pacientes da classe no nó.</a:t>
            </a:r>
          </a:p>
          <a:p>
            <a:endParaRPr lang="pt-BR" sz="2800" dirty="0" smtClean="0"/>
          </a:p>
          <a:p>
            <a:endParaRPr lang="pt-BR" sz="2800" dirty="0"/>
          </a:p>
          <a:p>
            <a:r>
              <a:rPr lang="pt-BR" sz="2800" dirty="0" smtClean="0"/>
              <a:t>Somente 1 classe. </a:t>
            </a:r>
            <a:endParaRPr lang="pt-BR" sz="2800" dirty="0">
              <a:solidFill>
                <a:srgbClr val="00FF00"/>
              </a:solidFill>
            </a:endParaRPr>
          </a:p>
        </p:txBody>
      </p:sp>
      <p:sp>
        <p:nvSpPr>
          <p:cNvPr id="7" name="CaixaDeTexto 6"/>
          <p:cNvSpPr txBox="1"/>
          <p:nvPr/>
        </p:nvSpPr>
        <p:spPr>
          <a:xfrm>
            <a:off x="3871945" y="4902259"/>
            <a:ext cx="668773" cy="830997"/>
          </a:xfrm>
          <a:prstGeom prst="rect">
            <a:avLst/>
          </a:prstGeom>
          <a:noFill/>
        </p:spPr>
        <p:txBody>
          <a:bodyPr wrap="none" rtlCol="0">
            <a:spAutoFit/>
          </a:bodyPr>
          <a:lstStyle/>
          <a:p>
            <a:r>
              <a:rPr lang="pt-BR" sz="4800" dirty="0" smtClean="0">
                <a:solidFill>
                  <a:srgbClr val="00B050"/>
                </a:solidFill>
                <a:latin typeface="Wingdings" panose="05000000000000000000" pitchFamily="2" charset="2"/>
              </a:rPr>
              <a:t>ü</a:t>
            </a:r>
            <a:endParaRPr lang="pt-BR" dirty="0">
              <a:solidFill>
                <a:srgbClr val="00B050"/>
              </a:solidFill>
              <a:latin typeface="Wingdings" panose="05000000000000000000" pitchFamily="2" charset="2"/>
            </a:endParaRPr>
          </a:p>
        </p:txBody>
      </p:sp>
      <p:sp>
        <p:nvSpPr>
          <p:cNvPr id="4" name="Espaço Reservado para Número de Slide 3"/>
          <p:cNvSpPr>
            <a:spLocks noGrp="1"/>
          </p:cNvSpPr>
          <p:nvPr>
            <p:ph type="sldNum" sz="quarter" idx="12"/>
          </p:nvPr>
        </p:nvSpPr>
        <p:spPr/>
        <p:txBody>
          <a:bodyPr/>
          <a:lstStyle/>
          <a:p>
            <a:fld id="{58983283-840F-4CBF-A26A-B733957F20C1}" type="slidenum">
              <a:rPr lang="pt-BR" altLang="pt-BR" smtClean="0"/>
              <a:pPr/>
              <a:t>20</a:t>
            </a:fld>
            <a:endParaRPr lang="pt-BR" altLang="pt-BR"/>
          </a:p>
        </p:txBody>
      </p:sp>
    </p:spTree>
    <p:extLst>
      <p:ext uri="{BB962C8B-B14F-4D97-AF65-F5344CB8AC3E}">
        <p14:creationId xmlns:p14="http://schemas.microsoft.com/office/powerpoint/2010/main" val="52285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09" y="332656"/>
            <a:ext cx="4419983" cy="3071126"/>
          </a:xfrm>
          <a:prstGeom prst="rect">
            <a:avLst/>
          </a:prstGeom>
          <a:ln>
            <a:solidFill>
              <a:schemeClr val="tx2"/>
            </a:solidFill>
          </a:ln>
        </p:spPr>
      </p:pic>
      <p:pic>
        <p:nvPicPr>
          <p:cNvPr id="11" name="Imagem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8811" y="332656"/>
            <a:ext cx="4161157" cy="3070800"/>
          </a:xfrm>
          <a:prstGeom prst="rect">
            <a:avLst/>
          </a:prstGeom>
          <a:ln>
            <a:solidFill>
              <a:schemeClr val="tx2"/>
            </a:solidFill>
          </a:ln>
        </p:spPr>
      </p:pic>
      <p:pic>
        <p:nvPicPr>
          <p:cNvPr id="12" name="Imagem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192" y="3573016"/>
            <a:ext cx="4420800" cy="3270289"/>
          </a:xfrm>
          <a:prstGeom prst="rect">
            <a:avLst/>
          </a:prstGeom>
          <a:ln>
            <a:solidFill>
              <a:schemeClr val="tx2"/>
            </a:solidFill>
          </a:ln>
        </p:spPr>
      </p:pic>
      <p:pic>
        <p:nvPicPr>
          <p:cNvPr id="13" name="Imagem 12"/>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868811" y="4005064"/>
            <a:ext cx="4161600" cy="2440769"/>
          </a:xfrm>
          <a:prstGeom prst="rect">
            <a:avLst/>
          </a:prstGeom>
          <a:ln>
            <a:solidFill>
              <a:schemeClr val="tx2"/>
            </a:solidFill>
          </a:ln>
        </p:spPr>
      </p:pic>
      <p:sp>
        <p:nvSpPr>
          <p:cNvPr id="16" name="Seta para a direita 15"/>
          <p:cNvSpPr/>
          <p:nvPr/>
        </p:nvSpPr>
        <p:spPr>
          <a:xfrm>
            <a:off x="4499992" y="1616028"/>
            <a:ext cx="368819" cy="50405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Seta para a direita 16"/>
          <p:cNvSpPr/>
          <p:nvPr/>
        </p:nvSpPr>
        <p:spPr>
          <a:xfrm rot="8330618">
            <a:off x="4499992" y="3241735"/>
            <a:ext cx="368819" cy="50405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Seta para a direita 17"/>
          <p:cNvSpPr/>
          <p:nvPr/>
        </p:nvSpPr>
        <p:spPr>
          <a:xfrm>
            <a:off x="4499992" y="4946563"/>
            <a:ext cx="368819" cy="50405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lipse 2"/>
          <p:cNvSpPr/>
          <p:nvPr/>
        </p:nvSpPr>
        <p:spPr>
          <a:xfrm>
            <a:off x="4139952" y="404664"/>
            <a:ext cx="288032" cy="28803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1</a:t>
            </a:r>
            <a:endParaRPr lang="pt-BR" dirty="0"/>
          </a:p>
        </p:txBody>
      </p:sp>
      <p:sp>
        <p:nvSpPr>
          <p:cNvPr id="14" name="Elipse 13"/>
          <p:cNvSpPr/>
          <p:nvPr/>
        </p:nvSpPr>
        <p:spPr>
          <a:xfrm>
            <a:off x="8676456" y="404664"/>
            <a:ext cx="288032" cy="28803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2</a:t>
            </a:r>
            <a:endParaRPr lang="pt-BR" dirty="0"/>
          </a:p>
        </p:txBody>
      </p:sp>
      <p:sp>
        <p:nvSpPr>
          <p:cNvPr id="15" name="Elipse 14"/>
          <p:cNvSpPr/>
          <p:nvPr/>
        </p:nvSpPr>
        <p:spPr>
          <a:xfrm>
            <a:off x="4139952" y="3645024"/>
            <a:ext cx="288032" cy="28803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3</a:t>
            </a:r>
            <a:endParaRPr lang="pt-BR" dirty="0"/>
          </a:p>
        </p:txBody>
      </p:sp>
      <p:sp>
        <p:nvSpPr>
          <p:cNvPr id="19" name="Elipse 18"/>
          <p:cNvSpPr/>
          <p:nvPr/>
        </p:nvSpPr>
        <p:spPr>
          <a:xfrm>
            <a:off x="6444208" y="4002546"/>
            <a:ext cx="288032" cy="28803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1</a:t>
            </a:r>
            <a:endParaRPr lang="pt-BR" dirty="0"/>
          </a:p>
        </p:txBody>
      </p:sp>
      <p:sp>
        <p:nvSpPr>
          <p:cNvPr id="20" name="Elipse 19"/>
          <p:cNvSpPr/>
          <p:nvPr/>
        </p:nvSpPr>
        <p:spPr>
          <a:xfrm>
            <a:off x="8316416" y="4652390"/>
            <a:ext cx="288032" cy="28803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2</a:t>
            </a:r>
            <a:endParaRPr lang="pt-BR" dirty="0"/>
          </a:p>
        </p:txBody>
      </p:sp>
      <p:sp>
        <p:nvSpPr>
          <p:cNvPr id="21" name="Elipse 20"/>
          <p:cNvSpPr/>
          <p:nvPr/>
        </p:nvSpPr>
        <p:spPr>
          <a:xfrm>
            <a:off x="8676456" y="5373216"/>
            <a:ext cx="288032" cy="28803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3</a:t>
            </a:r>
          </a:p>
        </p:txBody>
      </p:sp>
      <p:sp>
        <p:nvSpPr>
          <p:cNvPr id="2" name="Espaço Reservado para Número de Slide 1"/>
          <p:cNvSpPr>
            <a:spLocks noGrp="1"/>
          </p:cNvSpPr>
          <p:nvPr>
            <p:ph type="sldNum" sz="quarter" idx="12"/>
          </p:nvPr>
        </p:nvSpPr>
        <p:spPr/>
        <p:txBody>
          <a:bodyPr/>
          <a:lstStyle/>
          <a:p>
            <a:fld id="{684D8476-39EF-40A8-8C8E-CCF598E9A2AB}" type="slidenum">
              <a:rPr lang="pt-BR" altLang="pt-BR" smtClean="0"/>
              <a:pPr/>
              <a:t>21</a:t>
            </a:fld>
            <a:endParaRPr lang="pt-BR" altLang="pt-BR"/>
          </a:p>
        </p:txBody>
      </p:sp>
    </p:spTree>
    <p:extLst>
      <p:ext uri="{BB962C8B-B14F-4D97-AF65-F5344CB8AC3E}">
        <p14:creationId xmlns:p14="http://schemas.microsoft.com/office/powerpoint/2010/main" val="1726779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sz="2800" dirty="0" smtClean="0"/>
              <a:t>Proposta 1 – Robustez contra falsos negativos</a:t>
            </a:r>
            <a:endParaRPr lang="pt-BR" sz="2800" dirty="0"/>
          </a:p>
        </p:txBody>
      </p:sp>
      <p:sp>
        <p:nvSpPr>
          <p:cNvPr id="5" name="Espaço Reservado para Conteúdo 4"/>
          <p:cNvSpPr>
            <a:spLocks noGrp="1"/>
          </p:cNvSpPr>
          <p:nvPr>
            <p:ph idx="1"/>
          </p:nvPr>
        </p:nvSpPr>
        <p:spPr/>
        <p:txBody>
          <a:bodyPr/>
          <a:lstStyle/>
          <a:p>
            <a:r>
              <a:rPr lang="pt-BR" dirty="0" smtClean="0"/>
              <a:t>Adiciona-se classes extras como possíveis diagnósticos em casos de dúvida.</a:t>
            </a:r>
            <a:endParaRPr lang="pt-BR" dirty="0"/>
          </a:p>
        </p:txBody>
      </p:sp>
      <p:sp>
        <p:nvSpPr>
          <p:cNvPr id="7" name="Retângulo 6"/>
          <p:cNvSpPr/>
          <p:nvPr/>
        </p:nvSpPr>
        <p:spPr>
          <a:xfrm>
            <a:off x="1331640" y="4221088"/>
            <a:ext cx="122413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BL</a:t>
            </a:r>
            <a:endParaRPr lang="pt-BR" dirty="0"/>
          </a:p>
        </p:txBody>
      </p:sp>
      <p:sp>
        <p:nvSpPr>
          <p:cNvPr id="8" name="Retângulo 7"/>
          <p:cNvSpPr/>
          <p:nvPr/>
        </p:nvSpPr>
        <p:spPr>
          <a:xfrm>
            <a:off x="4139952" y="4221088"/>
            <a:ext cx="122413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BL</a:t>
            </a:r>
            <a:endParaRPr lang="pt-BR" dirty="0"/>
          </a:p>
        </p:txBody>
      </p:sp>
      <p:sp>
        <p:nvSpPr>
          <p:cNvPr id="9" name="Retângulo 8"/>
          <p:cNvSpPr/>
          <p:nvPr/>
        </p:nvSpPr>
        <p:spPr>
          <a:xfrm>
            <a:off x="5940152" y="4221088"/>
            <a:ext cx="122413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CLL</a:t>
            </a:r>
            <a:endParaRPr lang="pt-BR" dirty="0"/>
          </a:p>
        </p:txBody>
      </p:sp>
      <p:sp>
        <p:nvSpPr>
          <p:cNvPr id="10" name="CaixaDeTexto 9"/>
          <p:cNvSpPr txBox="1"/>
          <p:nvPr/>
        </p:nvSpPr>
        <p:spPr>
          <a:xfrm>
            <a:off x="5474474" y="4432466"/>
            <a:ext cx="441146" cy="369332"/>
          </a:xfrm>
          <a:prstGeom prst="rect">
            <a:avLst/>
          </a:prstGeom>
          <a:noFill/>
        </p:spPr>
        <p:txBody>
          <a:bodyPr wrap="none" rtlCol="0">
            <a:spAutoFit/>
          </a:bodyPr>
          <a:lstStyle/>
          <a:p>
            <a:r>
              <a:rPr lang="pt-BR" dirty="0" smtClean="0"/>
              <a:t>ou</a:t>
            </a:r>
            <a:endParaRPr lang="pt-BR" dirty="0"/>
          </a:p>
        </p:txBody>
      </p:sp>
      <p:sp>
        <p:nvSpPr>
          <p:cNvPr id="2" name="Espaço Reservado para Número de Slide 1"/>
          <p:cNvSpPr>
            <a:spLocks noGrp="1"/>
          </p:cNvSpPr>
          <p:nvPr>
            <p:ph type="sldNum" sz="quarter" idx="12"/>
          </p:nvPr>
        </p:nvSpPr>
        <p:spPr/>
        <p:txBody>
          <a:bodyPr/>
          <a:lstStyle/>
          <a:p>
            <a:fld id="{58983283-840F-4CBF-A26A-B733957F20C1}" type="slidenum">
              <a:rPr lang="pt-BR" altLang="pt-BR" smtClean="0"/>
              <a:pPr/>
              <a:t>22</a:t>
            </a:fld>
            <a:endParaRPr lang="pt-BR" altLang="pt-BR"/>
          </a:p>
        </p:txBody>
      </p:sp>
    </p:spTree>
    <p:extLst>
      <p:ext uri="{BB962C8B-B14F-4D97-AF65-F5344CB8AC3E}">
        <p14:creationId xmlns:p14="http://schemas.microsoft.com/office/powerpoint/2010/main" val="331206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Comparações a partir da folha</a:t>
            </a:r>
            <a:endParaRPr lang="pt-BR" dirty="0"/>
          </a:p>
        </p:txBody>
      </p:sp>
      <p:pic>
        <p:nvPicPr>
          <p:cNvPr id="9" name="Espaço Reservado para Conteúdo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85917" y="1385567"/>
            <a:ext cx="7972165" cy="4675657"/>
          </a:xfrm>
        </p:spPr>
      </p:pic>
      <p:sp>
        <p:nvSpPr>
          <p:cNvPr id="10" name="Elipse 9"/>
          <p:cNvSpPr/>
          <p:nvPr/>
        </p:nvSpPr>
        <p:spPr>
          <a:xfrm>
            <a:off x="539552" y="5490797"/>
            <a:ext cx="936104" cy="67450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Número de Slide 1"/>
          <p:cNvSpPr>
            <a:spLocks noGrp="1"/>
          </p:cNvSpPr>
          <p:nvPr>
            <p:ph type="sldNum" sz="quarter" idx="12"/>
          </p:nvPr>
        </p:nvSpPr>
        <p:spPr/>
        <p:txBody>
          <a:bodyPr/>
          <a:lstStyle/>
          <a:p>
            <a:fld id="{58983283-840F-4CBF-A26A-B733957F20C1}" type="slidenum">
              <a:rPr lang="pt-BR" altLang="pt-BR" smtClean="0"/>
              <a:pPr/>
              <a:t>23</a:t>
            </a:fld>
            <a:endParaRPr lang="pt-BR" altLang="pt-BR"/>
          </a:p>
        </p:txBody>
      </p:sp>
    </p:spTree>
    <p:extLst>
      <p:ext uri="{BB962C8B-B14F-4D97-AF65-F5344CB8AC3E}">
        <p14:creationId xmlns:p14="http://schemas.microsoft.com/office/powerpoint/2010/main" val="398983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Comparações a partir da folha</a:t>
            </a:r>
            <a:endParaRPr lang="pt-BR" dirty="0"/>
          </a:p>
        </p:txBody>
      </p:sp>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19672" y="1772816"/>
            <a:ext cx="5400600" cy="3990951"/>
          </a:xfrm>
        </p:spPr>
      </p:pic>
      <p:sp>
        <p:nvSpPr>
          <p:cNvPr id="2" name="Espaço Reservado para Número de Slide 1"/>
          <p:cNvSpPr>
            <a:spLocks noGrp="1"/>
          </p:cNvSpPr>
          <p:nvPr>
            <p:ph type="sldNum" sz="quarter" idx="12"/>
          </p:nvPr>
        </p:nvSpPr>
        <p:spPr/>
        <p:txBody>
          <a:bodyPr/>
          <a:lstStyle/>
          <a:p>
            <a:fld id="{58983283-840F-4CBF-A26A-B733957F20C1}" type="slidenum">
              <a:rPr lang="pt-BR" altLang="pt-BR" smtClean="0"/>
              <a:pPr/>
              <a:t>24</a:t>
            </a:fld>
            <a:endParaRPr lang="pt-BR" altLang="pt-BR"/>
          </a:p>
        </p:txBody>
      </p:sp>
    </p:spTree>
    <p:extLst>
      <p:ext uri="{BB962C8B-B14F-4D97-AF65-F5344CB8AC3E}">
        <p14:creationId xmlns:p14="http://schemas.microsoft.com/office/powerpoint/2010/main" val="1077418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1131972"/>
            <a:ext cx="6912768" cy="5175334"/>
          </a:xfrm>
          <a:prstGeom prst="rect">
            <a:avLst/>
          </a:prstGeom>
        </p:spPr>
      </p:pic>
      <p:sp>
        <p:nvSpPr>
          <p:cNvPr id="8" name="CaixaDeTexto 7"/>
          <p:cNvSpPr txBox="1"/>
          <p:nvPr/>
        </p:nvSpPr>
        <p:spPr>
          <a:xfrm>
            <a:off x="2195736" y="5405154"/>
            <a:ext cx="1346595" cy="400110"/>
          </a:xfrm>
          <a:prstGeom prst="rect">
            <a:avLst/>
          </a:prstGeom>
          <a:noFill/>
          <a:ln>
            <a:noFill/>
          </a:ln>
        </p:spPr>
        <p:txBody>
          <a:bodyPr wrap="square" rtlCol="0">
            <a:spAutoFit/>
          </a:bodyPr>
          <a:lstStyle/>
          <a:p>
            <a:r>
              <a:rPr lang="pt-BR" sz="2000" dirty="0" smtClean="0">
                <a:solidFill>
                  <a:srgbClr val="0000FF"/>
                </a:solidFill>
              </a:rPr>
              <a:t>Grupo </a:t>
            </a:r>
            <a:r>
              <a:rPr lang="pt-BR" sz="2000" dirty="0">
                <a:solidFill>
                  <a:srgbClr val="0000FF"/>
                </a:solidFill>
              </a:rPr>
              <a:t>A</a:t>
            </a:r>
            <a:endParaRPr lang="pt-BR" sz="2000" dirty="0">
              <a:solidFill>
                <a:prstClr val="black"/>
              </a:solidFill>
            </a:endParaRPr>
          </a:p>
        </p:txBody>
      </p:sp>
      <p:sp>
        <p:nvSpPr>
          <p:cNvPr id="10" name="CaixaDeTexto 9"/>
          <p:cNvSpPr txBox="1"/>
          <p:nvPr/>
        </p:nvSpPr>
        <p:spPr>
          <a:xfrm>
            <a:off x="2195736" y="2071742"/>
            <a:ext cx="1398362" cy="400110"/>
          </a:xfrm>
          <a:prstGeom prst="rect">
            <a:avLst/>
          </a:prstGeom>
          <a:noFill/>
          <a:ln>
            <a:noFill/>
          </a:ln>
        </p:spPr>
        <p:txBody>
          <a:bodyPr wrap="square" rtlCol="0">
            <a:spAutoFit/>
          </a:bodyPr>
          <a:lstStyle/>
          <a:p>
            <a:r>
              <a:rPr lang="pt-BR" sz="2000" dirty="0" smtClean="0">
                <a:solidFill>
                  <a:srgbClr val="FF0000"/>
                </a:solidFill>
              </a:rPr>
              <a:t>Grupo </a:t>
            </a:r>
            <a:r>
              <a:rPr lang="pt-BR" sz="2000" dirty="0">
                <a:solidFill>
                  <a:srgbClr val="FF0000"/>
                </a:solidFill>
              </a:rPr>
              <a:t>B</a:t>
            </a:r>
            <a:endParaRPr lang="pt-BR" sz="2000" dirty="0">
              <a:solidFill>
                <a:prstClr val="black"/>
              </a:solidFill>
            </a:endParaRPr>
          </a:p>
        </p:txBody>
      </p:sp>
      <p:sp>
        <p:nvSpPr>
          <p:cNvPr id="11" name="CaixaDeTexto 10"/>
          <p:cNvSpPr txBox="1"/>
          <p:nvPr/>
        </p:nvSpPr>
        <p:spPr>
          <a:xfrm>
            <a:off x="1907704" y="4004057"/>
            <a:ext cx="2736304" cy="400110"/>
          </a:xfrm>
          <a:prstGeom prst="rect">
            <a:avLst/>
          </a:prstGeom>
          <a:noFill/>
          <a:ln>
            <a:noFill/>
          </a:ln>
        </p:spPr>
        <p:txBody>
          <a:bodyPr wrap="square" rtlCol="0">
            <a:spAutoFit/>
          </a:bodyPr>
          <a:lstStyle/>
          <a:p>
            <a:r>
              <a:rPr lang="pt-BR" sz="2000" dirty="0" smtClean="0">
                <a:solidFill>
                  <a:srgbClr val="00B050"/>
                </a:solidFill>
              </a:rPr>
              <a:t>Região de incerteza</a:t>
            </a:r>
            <a:endParaRPr lang="pt-BR" sz="2000" dirty="0">
              <a:solidFill>
                <a:srgbClr val="00B050"/>
              </a:solidFill>
            </a:endParaRPr>
          </a:p>
        </p:txBody>
      </p:sp>
      <p:sp>
        <p:nvSpPr>
          <p:cNvPr id="3" name="Título 2"/>
          <p:cNvSpPr>
            <a:spLocks noGrp="1"/>
          </p:cNvSpPr>
          <p:nvPr>
            <p:ph type="title"/>
          </p:nvPr>
        </p:nvSpPr>
        <p:spPr/>
        <p:txBody>
          <a:bodyPr/>
          <a:lstStyle/>
          <a:p>
            <a:r>
              <a:rPr lang="pt-BR" dirty="0" smtClean="0">
                <a:effectLst>
                  <a:outerShdw blurRad="38100" dist="38100" dir="2700000" algn="tl">
                    <a:srgbClr val="000000">
                      <a:alpha val="43137"/>
                    </a:srgbClr>
                  </a:outerShdw>
                </a:effectLst>
              </a:rPr>
              <a:t>Região de Incerteza</a:t>
            </a:r>
            <a:endParaRPr lang="pt-BR" dirty="0">
              <a:effectLst>
                <a:outerShdw blurRad="38100" dist="38100" dir="2700000" algn="tl">
                  <a:srgbClr val="000000">
                    <a:alpha val="43137"/>
                  </a:srgbClr>
                </a:outerShdw>
              </a:effectLst>
            </a:endParaRPr>
          </a:p>
        </p:txBody>
      </p:sp>
      <p:sp>
        <p:nvSpPr>
          <p:cNvPr id="7" name="CaixaDeTexto 6"/>
          <p:cNvSpPr txBox="1"/>
          <p:nvPr/>
        </p:nvSpPr>
        <p:spPr>
          <a:xfrm>
            <a:off x="5444480" y="5005044"/>
            <a:ext cx="2160240" cy="400110"/>
          </a:xfrm>
          <a:prstGeom prst="rect">
            <a:avLst/>
          </a:prstGeom>
          <a:noFill/>
          <a:ln>
            <a:noFill/>
          </a:ln>
        </p:spPr>
        <p:txBody>
          <a:bodyPr wrap="square" rtlCol="0">
            <a:spAutoFit/>
          </a:bodyPr>
          <a:lstStyle/>
          <a:p>
            <a:r>
              <a:rPr lang="pt-BR" sz="2000" dirty="0" smtClean="0"/>
              <a:t>Limite inferior</a:t>
            </a:r>
            <a:endParaRPr lang="pt-BR" sz="2000" dirty="0"/>
          </a:p>
        </p:txBody>
      </p:sp>
      <p:sp>
        <p:nvSpPr>
          <p:cNvPr id="9" name="CaixaDeTexto 8"/>
          <p:cNvSpPr txBox="1"/>
          <p:nvPr/>
        </p:nvSpPr>
        <p:spPr>
          <a:xfrm>
            <a:off x="5444480" y="2611176"/>
            <a:ext cx="2160240" cy="400110"/>
          </a:xfrm>
          <a:prstGeom prst="rect">
            <a:avLst/>
          </a:prstGeom>
          <a:noFill/>
          <a:ln>
            <a:noFill/>
          </a:ln>
        </p:spPr>
        <p:txBody>
          <a:bodyPr wrap="square" rtlCol="0">
            <a:spAutoFit/>
          </a:bodyPr>
          <a:lstStyle/>
          <a:p>
            <a:r>
              <a:rPr lang="pt-BR" sz="2000" dirty="0" smtClean="0"/>
              <a:t>Limite superior</a:t>
            </a:r>
            <a:endParaRPr lang="pt-BR" sz="2000" dirty="0"/>
          </a:p>
        </p:txBody>
      </p:sp>
      <p:sp>
        <p:nvSpPr>
          <p:cNvPr id="4" name="Espaço Reservado para Número de Slide 3"/>
          <p:cNvSpPr>
            <a:spLocks noGrp="1"/>
          </p:cNvSpPr>
          <p:nvPr>
            <p:ph type="sldNum" sz="quarter" idx="12"/>
          </p:nvPr>
        </p:nvSpPr>
        <p:spPr/>
        <p:txBody>
          <a:bodyPr/>
          <a:lstStyle/>
          <a:p>
            <a:fld id="{15E67D32-EF65-47F0-9EC2-A569B4A446BB}" type="slidenum">
              <a:rPr lang="pt-BR" altLang="pt-BR" smtClean="0"/>
              <a:pPr/>
              <a:t>25</a:t>
            </a:fld>
            <a:endParaRPr lang="pt-BR" altLang="pt-BR"/>
          </a:p>
        </p:txBody>
      </p:sp>
    </p:spTree>
    <p:extLst>
      <p:ext uri="{BB962C8B-B14F-4D97-AF65-F5344CB8AC3E}">
        <p14:creationId xmlns:p14="http://schemas.microsoft.com/office/powerpoint/2010/main" val="4126501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260648"/>
            <a:ext cx="4232013" cy="3168352"/>
          </a:xfrm>
          <a:prstGeom prst="rect">
            <a:avLst/>
          </a:prstGeom>
          <a:ln>
            <a:solidFill>
              <a:schemeClr val="tx1"/>
            </a:solidFill>
          </a:ln>
        </p:spPr>
      </p:pic>
      <p:pic>
        <p:nvPicPr>
          <p:cNvPr id="4" name="Imagem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260648"/>
            <a:ext cx="4232013" cy="3168352"/>
          </a:xfrm>
          <a:prstGeom prst="rect">
            <a:avLst/>
          </a:prstGeom>
          <a:ln>
            <a:solidFill>
              <a:schemeClr val="tx1"/>
            </a:solidFill>
          </a:ln>
        </p:spPr>
      </p:pic>
      <p:pic>
        <p:nvPicPr>
          <p:cNvPr id="5" name="Imagem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1760" y="3573016"/>
            <a:ext cx="4233600" cy="3169540"/>
          </a:xfrm>
          <a:prstGeom prst="rect">
            <a:avLst/>
          </a:prstGeom>
          <a:ln>
            <a:solidFill>
              <a:schemeClr val="tx1"/>
            </a:solidFill>
          </a:ln>
        </p:spPr>
      </p:pic>
      <p:sp>
        <p:nvSpPr>
          <p:cNvPr id="2" name="Espaço Reservado para Número de Slide 1"/>
          <p:cNvSpPr>
            <a:spLocks noGrp="1"/>
          </p:cNvSpPr>
          <p:nvPr>
            <p:ph type="sldNum" sz="quarter" idx="12"/>
          </p:nvPr>
        </p:nvSpPr>
        <p:spPr/>
        <p:txBody>
          <a:bodyPr/>
          <a:lstStyle/>
          <a:p>
            <a:fld id="{684D8476-39EF-40A8-8C8E-CCF598E9A2AB}" type="slidenum">
              <a:rPr lang="pt-BR" altLang="pt-BR" smtClean="0"/>
              <a:pPr/>
              <a:t>26</a:t>
            </a:fld>
            <a:endParaRPr lang="pt-BR" altLang="pt-BR"/>
          </a:p>
        </p:txBody>
      </p:sp>
    </p:spTree>
    <p:extLst>
      <p:ext uri="{BB962C8B-B14F-4D97-AF65-F5344CB8AC3E}">
        <p14:creationId xmlns:p14="http://schemas.microsoft.com/office/powerpoint/2010/main" val="25892390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260648"/>
            <a:ext cx="4232013" cy="3168352"/>
          </a:xfrm>
          <a:prstGeom prst="rect">
            <a:avLst/>
          </a:prstGeom>
          <a:ln>
            <a:solidFill>
              <a:schemeClr val="tx1"/>
            </a:solidFill>
          </a:ln>
        </p:spPr>
      </p:pic>
      <p:pic>
        <p:nvPicPr>
          <p:cNvPr id="4" name="Imagem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260648"/>
            <a:ext cx="4232013" cy="3168352"/>
          </a:xfrm>
          <a:prstGeom prst="rect">
            <a:avLst/>
          </a:prstGeom>
          <a:ln>
            <a:solidFill>
              <a:schemeClr val="tx1"/>
            </a:solidFill>
          </a:ln>
        </p:spPr>
      </p:pic>
      <p:pic>
        <p:nvPicPr>
          <p:cNvPr id="5" name="Imagem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1760" y="3573016"/>
            <a:ext cx="4233600" cy="3169540"/>
          </a:xfrm>
          <a:prstGeom prst="rect">
            <a:avLst/>
          </a:prstGeom>
          <a:ln>
            <a:solidFill>
              <a:schemeClr val="tx1"/>
            </a:solidFill>
          </a:ln>
        </p:spPr>
      </p:pic>
      <p:pic>
        <p:nvPicPr>
          <p:cNvPr id="6" name="Imagem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9375" y="1352370"/>
            <a:ext cx="6805250" cy="4153260"/>
          </a:xfrm>
          <a:prstGeom prst="rect">
            <a:avLst/>
          </a:prstGeom>
          <a:ln>
            <a:solidFill>
              <a:schemeClr val="tx1"/>
            </a:solidFill>
          </a:ln>
        </p:spPr>
      </p:pic>
      <p:sp>
        <p:nvSpPr>
          <p:cNvPr id="2" name="Espaço Reservado para Número de Slide 1"/>
          <p:cNvSpPr>
            <a:spLocks noGrp="1"/>
          </p:cNvSpPr>
          <p:nvPr>
            <p:ph type="sldNum" sz="quarter" idx="12"/>
          </p:nvPr>
        </p:nvSpPr>
        <p:spPr/>
        <p:txBody>
          <a:bodyPr/>
          <a:lstStyle/>
          <a:p>
            <a:fld id="{684D8476-39EF-40A8-8C8E-CCF598E9A2AB}" type="slidenum">
              <a:rPr lang="pt-BR" altLang="pt-BR" smtClean="0"/>
              <a:pPr/>
              <a:t>27</a:t>
            </a:fld>
            <a:endParaRPr lang="pt-BR" altLang="pt-BR"/>
          </a:p>
        </p:txBody>
      </p:sp>
    </p:spTree>
    <p:extLst>
      <p:ext uri="{BB962C8B-B14F-4D97-AF65-F5344CB8AC3E}">
        <p14:creationId xmlns:p14="http://schemas.microsoft.com/office/powerpoint/2010/main" val="33272347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7861" y="692696"/>
            <a:ext cx="8803477" cy="5040560"/>
          </a:xfrm>
          <a:prstGeom prst="rect">
            <a:avLst/>
          </a:prstGeom>
        </p:spPr>
      </p:pic>
      <p:sp>
        <p:nvSpPr>
          <p:cNvPr id="2" name="CaixaDeTexto 1"/>
          <p:cNvSpPr txBox="1"/>
          <p:nvPr/>
        </p:nvSpPr>
        <p:spPr>
          <a:xfrm>
            <a:off x="323528" y="6021289"/>
            <a:ext cx="2034531" cy="461665"/>
          </a:xfrm>
          <a:prstGeom prst="rect">
            <a:avLst/>
          </a:prstGeom>
          <a:noFill/>
        </p:spPr>
        <p:txBody>
          <a:bodyPr wrap="none" rtlCol="0">
            <a:spAutoFit/>
          </a:bodyPr>
          <a:lstStyle/>
          <a:p>
            <a:r>
              <a:rPr lang="pt-BR" sz="2400" dirty="0" smtClean="0">
                <a:solidFill>
                  <a:srgbClr val="00B050"/>
                </a:solidFill>
              </a:rPr>
              <a:t>78.4% únicos</a:t>
            </a:r>
            <a:endParaRPr lang="pt-BR" sz="2400" dirty="0">
              <a:solidFill>
                <a:srgbClr val="00B050"/>
              </a:solidFill>
            </a:endParaRPr>
          </a:p>
        </p:txBody>
      </p:sp>
      <p:sp>
        <p:nvSpPr>
          <p:cNvPr id="5" name="CaixaDeTexto 4"/>
          <p:cNvSpPr txBox="1"/>
          <p:nvPr/>
        </p:nvSpPr>
        <p:spPr>
          <a:xfrm>
            <a:off x="2627784" y="6021288"/>
            <a:ext cx="2359941" cy="461665"/>
          </a:xfrm>
          <a:prstGeom prst="rect">
            <a:avLst/>
          </a:prstGeom>
          <a:noFill/>
        </p:spPr>
        <p:txBody>
          <a:bodyPr wrap="none" rtlCol="0">
            <a:spAutoFit/>
          </a:bodyPr>
          <a:lstStyle/>
          <a:p>
            <a:r>
              <a:rPr lang="pt-BR" sz="2400" dirty="0" smtClean="0">
                <a:solidFill>
                  <a:schemeClr val="bg2">
                    <a:lumMod val="75000"/>
                  </a:schemeClr>
                </a:solidFill>
              </a:rPr>
              <a:t>21.6% múltiplos</a:t>
            </a:r>
            <a:endParaRPr lang="pt-BR" sz="2400" dirty="0">
              <a:solidFill>
                <a:schemeClr val="bg2">
                  <a:lumMod val="75000"/>
                </a:schemeClr>
              </a:solidFill>
            </a:endParaRPr>
          </a:p>
        </p:txBody>
      </p:sp>
      <p:sp>
        <p:nvSpPr>
          <p:cNvPr id="6" name="CaixaDeTexto 5"/>
          <p:cNvSpPr txBox="1"/>
          <p:nvPr/>
        </p:nvSpPr>
        <p:spPr>
          <a:xfrm>
            <a:off x="2263582" y="6021289"/>
            <a:ext cx="364202" cy="461665"/>
          </a:xfrm>
          <a:prstGeom prst="rect">
            <a:avLst/>
          </a:prstGeom>
          <a:noFill/>
        </p:spPr>
        <p:txBody>
          <a:bodyPr wrap="none" rtlCol="0">
            <a:spAutoFit/>
          </a:bodyPr>
          <a:lstStyle/>
          <a:p>
            <a:r>
              <a:rPr lang="pt-BR" sz="2400" dirty="0" smtClean="0"/>
              <a:t>+</a:t>
            </a:r>
            <a:endParaRPr lang="pt-BR" sz="2400" dirty="0"/>
          </a:p>
        </p:txBody>
      </p:sp>
      <p:sp>
        <p:nvSpPr>
          <p:cNvPr id="7" name="CaixaDeTexto 6"/>
          <p:cNvSpPr txBox="1"/>
          <p:nvPr/>
        </p:nvSpPr>
        <p:spPr>
          <a:xfrm>
            <a:off x="4927878" y="6021289"/>
            <a:ext cx="364202" cy="461665"/>
          </a:xfrm>
          <a:prstGeom prst="rect">
            <a:avLst/>
          </a:prstGeom>
          <a:noFill/>
        </p:spPr>
        <p:txBody>
          <a:bodyPr wrap="none" rtlCol="0">
            <a:spAutoFit/>
          </a:bodyPr>
          <a:lstStyle/>
          <a:p>
            <a:r>
              <a:rPr lang="pt-BR" sz="2400" dirty="0" smtClean="0"/>
              <a:t>=</a:t>
            </a:r>
            <a:endParaRPr lang="pt-BR" sz="2400" dirty="0"/>
          </a:p>
        </p:txBody>
      </p:sp>
      <p:sp>
        <p:nvSpPr>
          <p:cNvPr id="8" name="CaixaDeTexto 7"/>
          <p:cNvSpPr txBox="1"/>
          <p:nvPr/>
        </p:nvSpPr>
        <p:spPr>
          <a:xfrm>
            <a:off x="5319879" y="6021288"/>
            <a:ext cx="3712876" cy="461665"/>
          </a:xfrm>
          <a:prstGeom prst="rect">
            <a:avLst/>
          </a:prstGeom>
          <a:noFill/>
        </p:spPr>
        <p:txBody>
          <a:bodyPr wrap="none" rtlCol="0">
            <a:spAutoFit/>
          </a:bodyPr>
          <a:lstStyle/>
          <a:p>
            <a:r>
              <a:rPr lang="pt-BR" sz="2400" dirty="0" smtClean="0"/>
              <a:t>100% indicações corretas</a:t>
            </a:r>
            <a:endParaRPr lang="pt-BR" sz="2400" dirty="0"/>
          </a:p>
        </p:txBody>
      </p:sp>
      <p:sp>
        <p:nvSpPr>
          <p:cNvPr id="11" name="Title 10"/>
          <p:cNvSpPr>
            <a:spLocks noGrp="1"/>
          </p:cNvSpPr>
          <p:nvPr>
            <p:ph type="title"/>
          </p:nvPr>
        </p:nvSpPr>
        <p:spPr>
          <a:xfrm>
            <a:off x="457200" y="-231105"/>
            <a:ext cx="8229600" cy="1139825"/>
          </a:xfrm>
        </p:spPr>
        <p:txBody>
          <a:bodyPr/>
          <a:lstStyle/>
          <a:p>
            <a:r>
              <a:rPr lang="pt-BR" sz="3600" dirty="0" smtClean="0"/>
              <a:t>Resultados – Proposta 1</a:t>
            </a:r>
            <a:endParaRPr lang="en-US" sz="3600" dirty="0"/>
          </a:p>
        </p:txBody>
      </p:sp>
      <p:sp>
        <p:nvSpPr>
          <p:cNvPr id="3" name="Espaço Reservado para Número de Slide 2"/>
          <p:cNvSpPr>
            <a:spLocks noGrp="1"/>
          </p:cNvSpPr>
          <p:nvPr>
            <p:ph type="sldNum" sz="quarter" idx="12"/>
          </p:nvPr>
        </p:nvSpPr>
        <p:spPr/>
        <p:txBody>
          <a:bodyPr/>
          <a:lstStyle/>
          <a:p>
            <a:fld id="{15E67D32-EF65-47F0-9EC2-A569B4A446BB}" type="slidenum">
              <a:rPr lang="pt-BR" altLang="pt-BR" smtClean="0"/>
              <a:pPr/>
              <a:t>28</a:t>
            </a:fld>
            <a:endParaRPr lang="pt-BR" altLang="pt-BR"/>
          </a:p>
        </p:txBody>
      </p:sp>
    </p:spTree>
    <p:extLst>
      <p:ext uri="{BB962C8B-B14F-4D97-AF65-F5344CB8AC3E}">
        <p14:creationId xmlns:p14="http://schemas.microsoft.com/office/powerpoint/2010/main" val="29406259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832" y="1196752"/>
            <a:ext cx="9131275" cy="4536504"/>
          </a:xfrm>
          <a:prstGeom prst="rect">
            <a:avLst/>
          </a:prstGeom>
        </p:spPr>
      </p:pic>
      <p:sp>
        <p:nvSpPr>
          <p:cNvPr id="3" name="Espaço Reservado para Número de Slide 2"/>
          <p:cNvSpPr>
            <a:spLocks noGrp="1"/>
          </p:cNvSpPr>
          <p:nvPr>
            <p:ph type="sldNum" sz="quarter" idx="12"/>
          </p:nvPr>
        </p:nvSpPr>
        <p:spPr/>
        <p:txBody>
          <a:bodyPr/>
          <a:lstStyle/>
          <a:p>
            <a:fld id="{684D8476-39EF-40A8-8C8E-CCF598E9A2AB}" type="slidenum">
              <a:rPr lang="pt-BR" altLang="pt-BR" smtClean="0"/>
              <a:pPr/>
              <a:t>29</a:t>
            </a:fld>
            <a:endParaRPr lang="pt-BR" altLang="pt-BR"/>
          </a:p>
        </p:txBody>
      </p:sp>
    </p:spTree>
    <p:extLst>
      <p:ext uri="{BB962C8B-B14F-4D97-AF65-F5344CB8AC3E}">
        <p14:creationId xmlns:p14="http://schemas.microsoft.com/office/powerpoint/2010/main" val="4054373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87267" y="1090068"/>
            <a:ext cx="1428949" cy="1609950"/>
          </a:xfrm>
          <a:prstGeom prst="rect">
            <a:avLst/>
          </a:prstGeom>
        </p:spPr>
      </p:pic>
      <p:sp>
        <p:nvSpPr>
          <p:cNvPr id="2" name="Título 1"/>
          <p:cNvSpPr>
            <a:spLocks noGrp="1"/>
          </p:cNvSpPr>
          <p:nvPr>
            <p:ph type="title"/>
          </p:nvPr>
        </p:nvSpPr>
        <p:spPr/>
        <p:txBody>
          <a:bodyPr/>
          <a:lstStyle/>
          <a:p>
            <a:r>
              <a:rPr lang="pt-BR" dirty="0" smtClean="0"/>
              <a:t>Objetivo</a:t>
            </a:r>
            <a:endParaRPr lang="pt-BR" dirty="0"/>
          </a:p>
        </p:txBody>
      </p:sp>
      <p:pic>
        <p:nvPicPr>
          <p:cNvPr id="3" name="Imagem 2"/>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83968" y="2526147"/>
            <a:ext cx="1419423" cy="1550925"/>
          </a:xfrm>
          <a:prstGeom prst="rect">
            <a:avLst/>
          </a:prstGeom>
        </p:spPr>
      </p:pic>
      <p:pic>
        <p:nvPicPr>
          <p:cNvPr id="4" name="Imagem 3"/>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5536" y="2833141"/>
            <a:ext cx="1457528" cy="1667108"/>
          </a:xfrm>
          <a:prstGeom prst="rect">
            <a:avLst/>
          </a:prstGeom>
        </p:spPr>
      </p:pic>
      <p:pic>
        <p:nvPicPr>
          <p:cNvPr id="5" name="Imagem 4"/>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23728" y="620688"/>
            <a:ext cx="1362265" cy="1514686"/>
          </a:xfrm>
          <a:prstGeom prst="rect">
            <a:avLst/>
          </a:prstGeom>
        </p:spPr>
      </p:pic>
      <p:pic>
        <p:nvPicPr>
          <p:cNvPr id="6" name="Imagem 5"/>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23728" y="5063613"/>
            <a:ext cx="1381318" cy="1533739"/>
          </a:xfrm>
          <a:prstGeom prst="rect">
            <a:avLst/>
          </a:prstGeom>
        </p:spPr>
      </p:pic>
      <p:pic>
        <p:nvPicPr>
          <p:cNvPr id="7" name="Imagem 6"/>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38708" y="485438"/>
            <a:ext cx="1390844" cy="1486107"/>
          </a:xfrm>
          <a:prstGeom prst="rect">
            <a:avLst/>
          </a:prstGeom>
        </p:spPr>
      </p:pic>
      <p:pic>
        <p:nvPicPr>
          <p:cNvPr id="8" name="Imagem 7"/>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71497" y="4941168"/>
            <a:ext cx="1428949" cy="1505160"/>
          </a:xfrm>
          <a:prstGeom prst="rect">
            <a:avLst/>
          </a:prstGeom>
        </p:spPr>
      </p:pic>
      <p:pic>
        <p:nvPicPr>
          <p:cNvPr id="10" name="Imagem 9"/>
          <p:cNvPicPr>
            <a:picLocks noChangeAspect="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57020" y="2852936"/>
            <a:ext cx="1390844" cy="1457528"/>
          </a:xfrm>
          <a:prstGeom prst="rect">
            <a:avLst/>
          </a:prstGeom>
        </p:spPr>
      </p:pic>
      <p:pic>
        <p:nvPicPr>
          <p:cNvPr id="11" name="Imagem 10"/>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0236" y="764704"/>
            <a:ext cx="1428949" cy="1590897"/>
          </a:xfrm>
          <a:prstGeom prst="rect">
            <a:avLst/>
          </a:prstGeom>
        </p:spPr>
      </p:pic>
      <p:pic>
        <p:nvPicPr>
          <p:cNvPr id="12" name="Imagem 11"/>
          <p:cNvPicPr>
            <a:picLocks noChangeAspect="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9552" y="5039237"/>
            <a:ext cx="1457528" cy="1486107"/>
          </a:xfrm>
          <a:prstGeom prst="rect">
            <a:avLst/>
          </a:prstGeom>
        </p:spPr>
      </p:pic>
      <p:pic>
        <p:nvPicPr>
          <p:cNvPr id="13" name="Imagem 12"/>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14892" y="1972042"/>
            <a:ext cx="1438476" cy="1495634"/>
          </a:xfrm>
          <a:prstGeom prst="rect">
            <a:avLst/>
          </a:prstGeom>
        </p:spPr>
      </p:pic>
      <p:pic>
        <p:nvPicPr>
          <p:cNvPr id="14" name="Imagem 13"/>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68144" y="2547536"/>
            <a:ext cx="1371791" cy="1457528"/>
          </a:xfrm>
          <a:prstGeom prst="rect">
            <a:avLst/>
          </a:prstGeom>
        </p:spPr>
      </p:pic>
      <p:sp>
        <p:nvSpPr>
          <p:cNvPr id="15" name="Espaço Reservado para Número de Slide 14"/>
          <p:cNvSpPr>
            <a:spLocks noGrp="1"/>
          </p:cNvSpPr>
          <p:nvPr>
            <p:ph type="sldNum" sz="quarter" idx="12"/>
          </p:nvPr>
        </p:nvSpPr>
        <p:spPr/>
        <p:txBody>
          <a:bodyPr/>
          <a:lstStyle/>
          <a:p>
            <a:fld id="{15E67D32-EF65-47F0-9EC2-A569B4A446BB}" type="slidenum">
              <a:rPr lang="pt-BR" altLang="pt-BR" smtClean="0"/>
              <a:pPr/>
              <a:t>3</a:t>
            </a:fld>
            <a:endParaRPr lang="pt-BR" altLang="pt-BR"/>
          </a:p>
        </p:txBody>
      </p:sp>
    </p:spTree>
    <p:extLst>
      <p:ext uri="{BB962C8B-B14F-4D97-AF65-F5344CB8AC3E}">
        <p14:creationId xmlns:p14="http://schemas.microsoft.com/office/powerpoint/2010/main" val="41104133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132656"/>
            <a:ext cx="9144000" cy="4592688"/>
          </a:xfrm>
          <a:prstGeom prst="rect">
            <a:avLst/>
          </a:prstGeom>
        </p:spPr>
      </p:pic>
      <p:sp>
        <p:nvSpPr>
          <p:cNvPr id="3" name="Espaço Reservado para Número de Slide 2"/>
          <p:cNvSpPr>
            <a:spLocks noGrp="1"/>
          </p:cNvSpPr>
          <p:nvPr>
            <p:ph type="sldNum" sz="quarter" idx="12"/>
          </p:nvPr>
        </p:nvSpPr>
        <p:spPr/>
        <p:txBody>
          <a:bodyPr/>
          <a:lstStyle/>
          <a:p>
            <a:fld id="{684D8476-39EF-40A8-8C8E-CCF598E9A2AB}" type="slidenum">
              <a:rPr lang="pt-BR" altLang="pt-BR" smtClean="0"/>
              <a:pPr/>
              <a:t>30</a:t>
            </a:fld>
            <a:endParaRPr lang="pt-BR" altLang="pt-BR"/>
          </a:p>
        </p:txBody>
      </p:sp>
    </p:spTree>
    <p:extLst>
      <p:ext uri="{BB962C8B-B14F-4D97-AF65-F5344CB8AC3E}">
        <p14:creationId xmlns:p14="http://schemas.microsoft.com/office/powerpoint/2010/main" val="13577073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084" y="2619828"/>
            <a:ext cx="8199831" cy="3185436"/>
          </a:xfrm>
          <a:prstGeom prst="rect">
            <a:avLst/>
          </a:prstGeom>
        </p:spPr>
      </p:pic>
      <p:graphicFrame>
        <p:nvGraphicFramePr>
          <p:cNvPr id="7" name="Tabela 6"/>
          <p:cNvGraphicFramePr>
            <a:graphicFrameLocks noGrp="1"/>
          </p:cNvGraphicFramePr>
          <p:nvPr>
            <p:extLst>
              <p:ext uri="{D42A27DB-BD31-4B8C-83A1-F6EECF244321}">
                <p14:modId xmlns:p14="http://schemas.microsoft.com/office/powerpoint/2010/main" val="2767907451"/>
              </p:ext>
            </p:extLst>
          </p:nvPr>
        </p:nvGraphicFramePr>
        <p:xfrm>
          <a:off x="1115616" y="260648"/>
          <a:ext cx="7556296" cy="1575634"/>
        </p:xfrm>
        <a:graphic>
          <a:graphicData uri="http://schemas.openxmlformats.org/drawingml/2006/table">
            <a:tbl>
              <a:tblPr firstRow="1" bandRow="1"/>
              <a:tblGrid>
                <a:gridCol w="1224136"/>
                <a:gridCol w="791520"/>
                <a:gridCol w="791520"/>
                <a:gridCol w="791520"/>
                <a:gridCol w="791520"/>
                <a:gridCol w="791520"/>
                <a:gridCol w="791520"/>
                <a:gridCol w="791520"/>
                <a:gridCol w="791520"/>
              </a:tblGrid>
              <a:tr h="787817">
                <a:tc>
                  <a:txBody>
                    <a:bodyPr/>
                    <a:lstStyle/>
                    <a:p>
                      <a:pPr algn="ctr" rtl="0" fontAlgn="ctr"/>
                      <a:r>
                        <a:rPr lang="pt-BR" sz="1600" b="1" i="0" u="none" strike="noStrike" dirty="0">
                          <a:solidFill>
                            <a:srgbClr val="FFFFFF"/>
                          </a:solidFill>
                          <a:effectLst/>
                          <a:latin typeface="Arial" panose="020B0604020202020204" pitchFamily="34" charset="0"/>
                        </a:rPr>
                        <a:t>Linfoma</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961E"/>
                    </a:solidFill>
                  </a:tcPr>
                </a:tc>
                <a:tc>
                  <a:txBody>
                    <a:bodyPr/>
                    <a:lstStyle/>
                    <a:p>
                      <a:pPr algn="ctr" rtl="0" fontAlgn="ctr"/>
                      <a:r>
                        <a:rPr lang="pt-BR" sz="1600" b="0" i="0" u="none" strike="noStrike" dirty="0">
                          <a:solidFill>
                            <a:srgbClr val="000000"/>
                          </a:solidFill>
                          <a:effectLst/>
                          <a:latin typeface="Arial" panose="020B0604020202020204" pitchFamily="34" charset="0"/>
                        </a:rPr>
                        <a:t>BL</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CC"/>
                    </a:solidFill>
                  </a:tcPr>
                </a:tc>
                <a:tc>
                  <a:txBody>
                    <a:bodyPr/>
                    <a:lstStyle/>
                    <a:p>
                      <a:pPr algn="ctr" rtl="0" fontAlgn="ctr"/>
                      <a:r>
                        <a:rPr lang="pt-BR" sz="1600" b="0" i="0" u="none" strike="noStrike" dirty="0">
                          <a:solidFill>
                            <a:srgbClr val="000000"/>
                          </a:solidFill>
                          <a:effectLst/>
                          <a:latin typeface="Arial" panose="020B0604020202020204" pitchFamily="34" charset="0"/>
                        </a:rPr>
                        <a:t>CD10-</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pt-BR" sz="1600" b="0" i="0" u="none" strike="noStrike" dirty="0">
                          <a:solidFill>
                            <a:srgbClr val="000000"/>
                          </a:solidFill>
                          <a:effectLst/>
                          <a:latin typeface="Arial" panose="020B0604020202020204" pitchFamily="34" charset="0"/>
                        </a:rPr>
                        <a:t>CD10+</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CC"/>
                    </a:solidFill>
                  </a:tcPr>
                </a:tc>
                <a:tc>
                  <a:txBody>
                    <a:bodyPr/>
                    <a:lstStyle/>
                    <a:p>
                      <a:pPr algn="ctr" rtl="0" fontAlgn="ctr"/>
                      <a:r>
                        <a:rPr lang="pt-BR" sz="1600" b="0" i="0" u="none" strike="noStrike" dirty="0">
                          <a:solidFill>
                            <a:srgbClr val="000000"/>
                          </a:solidFill>
                          <a:effectLst/>
                          <a:latin typeface="Arial" panose="020B0604020202020204" pitchFamily="34" charset="0"/>
                        </a:rPr>
                        <a:t>CLL</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pt-BR" sz="1600" b="0" i="0" u="none" strike="noStrike" dirty="0">
                          <a:solidFill>
                            <a:srgbClr val="000000"/>
                          </a:solidFill>
                          <a:effectLst/>
                          <a:latin typeface="Arial" panose="020B0604020202020204" pitchFamily="34" charset="0"/>
                        </a:rPr>
                        <a:t>FL</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CC"/>
                    </a:solidFill>
                  </a:tcPr>
                </a:tc>
                <a:tc>
                  <a:txBody>
                    <a:bodyPr/>
                    <a:lstStyle/>
                    <a:p>
                      <a:pPr algn="ctr" rtl="0" fontAlgn="ctr"/>
                      <a:r>
                        <a:rPr lang="pt-BR" sz="1600" b="0" i="0" u="none" strike="noStrike" dirty="0">
                          <a:solidFill>
                            <a:srgbClr val="000000"/>
                          </a:solidFill>
                          <a:effectLst/>
                          <a:latin typeface="Arial" panose="020B0604020202020204" pitchFamily="34" charset="0"/>
                        </a:rPr>
                        <a:t>HCL</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pt-BR" sz="1600" b="0" i="0" u="none" strike="noStrike" dirty="0">
                          <a:solidFill>
                            <a:srgbClr val="000000"/>
                          </a:solidFill>
                          <a:effectLst/>
                          <a:latin typeface="Arial" panose="020B0604020202020204" pitchFamily="34" charset="0"/>
                        </a:rPr>
                        <a:t>LPL</a:t>
                      </a:r>
                      <a:r>
                        <a:rPr lang="pt-BR" sz="1600" b="0" i="0" u="none" strike="noStrike" dirty="0" smtClean="0">
                          <a:solidFill>
                            <a:srgbClr val="000000"/>
                          </a:solidFill>
                          <a:effectLst/>
                          <a:latin typeface="Arial" panose="020B0604020202020204" pitchFamily="34" charset="0"/>
                        </a:rPr>
                        <a:t>+</a:t>
                      </a:r>
                    </a:p>
                    <a:p>
                      <a:pPr algn="ctr" rtl="0" fontAlgn="ctr"/>
                      <a:r>
                        <a:rPr lang="pt-BR" sz="1600" b="0" i="0" u="none" strike="noStrike" dirty="0" smtClean="0">
                          <a:solidFill>
                            <a:srgbClr val="000000"/>
                          </a:solidFill>
                          <a:effectLst/>
                          <a:latin typeface="Arial" panose="020B0604020202020204" pitchFamily="34" charset="0"/>
                        </a:rPr>
                        <a:t>MZL</a:t>
                      </a:r>
                      <a:endParaRPr lang="pt-BR" sz="1600" b="0" i="0" u="none" strike="noStrike" dirty="0">
                        <a:solidFill>
                          <a:srgbClr val="000000"/>
                        </a:solidFill>
                        <a:effectLst/>
                        <a:latin typeface="Arial" panose="020B0604020202020204" pitchFamily="34" charset="0"/>
                      </a:endParaRP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CC"/>
                    </a:solidFill>
                  </a:tcPr>
                </a:tc>
                <a:tc>
                  <a:txBody>
                    <a:bodyPr/>
                    <a:lstStyle/>
                    <a:p>
                      <a:pPr algn="ctr" rtl="0" fontAlgn="ctr"/>
                      <a:r>
                        <a:rPr lang="pt-BR" sz="1600" b="0" i="0" u="none" strike="noStrike" dirty="0">
                          <a:solidFill>
                            <a:srgbClr val="000000"/>
                          </a:solidFill>
                          <a:effectLst/>
                          <a:latin typeface="Arial" panose="020B0604020202020204" pitchFamily="34" charset="0"/>
                        </a:rPr>
                        <a:t>MCL</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787817">
                <a:tc>
                  <a:txBody>
                    <a:bodyPr/>
                    <a:lstStyle/>
                    <a:p>
                      <a:pPr algn="ctr" rtl="0" fontAlgn="ctr"/>
                      <a:r>
                        <a:rPr lang="pt-BR" sz="1600" b="1" i="0" u="none" strike="noStrike" dirty="0">
                          <a:solidFill>
                            <a:srgbClr val="FFFFFF"/>
                          </a:solidFill>
                          <a:effectLst/>
                          <a:latin typeface="Arial" panose="020B0604020202020204" pitchFamily="34" charset="0"/>
                        </a:rPr>
                        <a:t># Pacientes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961E"/>
                    </a:solidFill>
                  </a:tcPr>
                </a:tc>
                <a:tc>
                  <a:txBody>
                    <a:bodyPr/>
                    <a:lstStyle/>
                    <a:p>
                      <a:pPr algn="ctr" rtl="0" fontAlgn="ctr"/>
                      <a:r>
                        <a:rPr lang="pt-BR" sz="1600" b="0" i="0" u="none" strike="noStrike" dirty="0">
                          <a:solidFill>
                            <a:srgbClr val="000000"/>
                          </a:solidFill>
                          <a:effectLst/>
                          <a:latin typeface="Arial" panose="020B0604020202020204" pitchFamily="34" charset="0"/>
                        </a:rPr>
                        <a:t>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CC"/>
                    </a:solidFill>
                  </a:tcPr>
                </a:tc>
                <a:tc>
                  <a:txBody>
                    <a:bodyPr/>
                    <a:lstStyle/>
                    <a:p>
                      <a:pPr algn="ctr" rtl="0" fontAlgn="ctr"/>
                      <a:r>
                        <a:rPr lang="pt-BR" sz="1600" b="0" i="0" u="none" strike="noStrike" dirty="0">
                          <a:solidFill>
                            <a:srgbClr val="000000"/>
                          </a:solidFill>
                          <a:effectLst/>
                          <a:latin typeface="Arial" panose="020B0604020202020204" pitchFamily="34" charset="0"/>
                        </a:rPr>
                        <a:t>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pt-BR" sz="1600" b="0" i="0" u="none" strike="noStrike" dirty="0">
                          <a:solidFill>
                            <a:srgbClr val="000000"/>
                          </a:solidFill>
                          <a:effectLst/>
                          <a:latin typeface="Arial" panose="020B0604020202020204" pitchFamily="34" charset="0"/>
                        </a:rPr>
                        <a:t>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CC"/>
                    </a:solidFill>
                  </a:tcPr>
                </a:tc>
                <a:tc>
                  <a:txBody>
                    <a:bodyPr/>
                    <a:lstStyle/>
                    <a:p>
                      <a:pPr algn="ctr" rtl="0" fontAlgn="ctr"/>
                      <a:r>
                        <a:rPr lang="pt-BR" sz="1600" b="0" i="0" u="none" strike="noStrike" dirty="0">
                          <a:solidFill>
                            <a:srgbClr val="000000"/>
                          </a:solidFill>
                          <a:effectLst/>
                          <a:latin typeface="Arial" panose="020B0604020202020204" pitchFamily="34" charset="0"/>
                        </a:rPr>
                        <a:t>28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pt-BR" sz="1600" b="0" i="0" u="none" strike="noStrike" dirty="0">
                          <a:solidFill>
                            <a:srgbClr val="000000"/>
                          </a:solidFill>
                          <a:effectLst/>
                          <a:latin typeface="Arial" panose="020B0604020202020204" pitchFamily="34" charset="0"/>
                        </a:rPr>
                        <a:t>17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CC"/>
                    </a:solidFill>
                  </a:tcPr>
                </a:tc>
                <a:tc>
                  <a:txBody>
                    <a:bodyPr/>
                    <a:lstStyle/>
                    <a:p>
                      <a:pPr algn="ctr" rtl="0" fontAlgn="ctr"/>
                      <a:r>
                        <a:rPr lang="pt-BR" sz="1600" b="0" i="0" u="none" strike="noStrike" dirty="0">
                          <a:solidFill>
                            <a:srgbClr val="000000"/>
                          </a:solidFill>
                          <a:effectLst/>
                          <a:latin typeface="Arial" panose="020B0604020202020204" pitchFamily="34" charset="0"/>
                        </a:rPr>
                        <a:t>11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pt-BR" sz="1600" b="0" i="0" u="none" strike="noStrike" dirty="0">
                          <a:solidFill>
                            <a:srgbClr val="000000"/>
                          </a:solidFill>
                          <a:effectLst/>
                          <a:latin typeface="Arial" panose="020B0604020202020204" pitchFamily="34" charset="0"/>
                        </a:rPr>
                        <a:t>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CC"/>
                    </a:solidFill>
                  </a:tcPr>
                </a:tc>
                <a:tc>
                  <a:txBody>
                    <a:bodyPr/>
                    <a:lstStyle/>
                    <a:p>
                      <a:pPr algn="ctr" rtl="0" fontAlgn="ctr"/>
                      <a:r>
                        <a:rPr lang="pt-BR" sz="1600" b="0" i="0" u="none" strike="noStrike" dirty="0">
                          <a:solidFill>
                            <a:srgbClr val="000000"/>
                          </a:solidFill>
                          <a:effectLst/>
                          <a:latin typeface="Arial" panose="020B0604020202020204" pitchFamily="34" charset="0"/>
                        </a:rPr>
                        <a:t>34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sp>
        <p:nvSpPr>
          <p:cNvPr id="4" name="CaixaDeTexto 3"/>
          <p:cNvSpPr txBox="1"/>
          <p:nvPr/>
        </p:nvSpPr>
        <p:spPr>
          <a:xfrm>
            <a:off x="6978114" y="2060848"/>
            <a:ext cx="902811" cy="369332"/>
          </a:xfrm>
          <a:prstGeom prst="rect">
            <a:avLst/>
          </a:prstGeom>
          <a:noFill/>
        </p:spPr>
        <p:txBody>
          <a:bodyPr wrap="none" rtlCol="0">
            <a:spAutoFit/>
          </a:bodyPr>
          <a:lstStyle/>
          <a:p>
            <a:r>
              <a:rPr lang="pt-BR" dirty="0" smtClean="0"/>
              <a:t>Fonte: </a:t>
            </a:r>
            <a:endParaRPr lang="pt-BR" dirty="0"/>
          </a:p>
        </p:txBody>
      </p:sp>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352" y="1916832"/>
            <a:ext cx="1019453" cy="463851"/>
          </a:xfrm>
          <a:prstGeom prst="rect">
            <a:avLst/>
          </a:prstGeom>
        </p:spPr>
      </p:pic>
      <p:sp>
        <p:nvSpPr>
          <p:cNvPr id="2" name="Espaço Reservado para Número de Slide 1"/>
          <p:cNvSpPr>
            <a:spLocks noGrp="1"/>
          </p:cNvSpPr>
          <p:nvPr>
            <p:ph type="sldNum" sz="quarter" idx="12"/>
          </p:nvPr>
        </p:nvSpPr>
        <p:spPr/>
        <p:txBody>
          <a:bodyPr/>
          <a:lstStyle/>
          <a:p>
            <a:fld id="{684D8476-39EF-40A8-8C8E-CCF598E9A2AB}" type="slidenum">
              <a:rPr lang="pt-BR" altLang="pt-BR" smtClean="0"/>
              <a:pPr/>
              <a:t>31</a:t>
            </a:fld>
            <a:endParaRPr lang="pt-BR" altLang="pt-BR"/>
          </a:p>
        </p:txBody>
      </p:sp>
    </p:spTree>
    <p:extLst>
      <p:ext uri="{BB962C8B-B14F-4D97-AF65-F5344CB8AC3E}">
        <p14:creationId xmlns:p14="http://schemas.microsoft.com/office/powerpoint/2010/main" val="13859792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709376"/>
            <a:ext cx="8801863" cy="1935648"/>
          </a:xfrm>
          <a:prstGeom prst="rect">
            <a:avLst/>
          </a:prstGeom>
        </p:spPr>
      </p:pic>
      <p:sp>
        <p:nvSpPr>
          <p:cNvPr id="3" name="Espaço Reservado para Conteúdo 2"/>
          <p:cNvSpPr txBox="1">
            <a:spLocks/>
          </p:cNvSpPr>
          <p:nvPr/>
        </p:nvSpPr>
        <p:spPr>
          <a:xfrm>
            <a:off x="751775" y="4149080"/>
            <a:ext cx="8229600" cy="2448272"/>
          </a:xfrm>
          <a:prstGeom prst="rect">
            <a:avLst/>
          </a:prstGeom>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Considerando somente as classes com observações nos “novos casos”</a:t>
            </a:r>
          </a:p>
          <a:p>
            <a:endParaRPr lang="pt-BR" sz="2400" dirty="0" smtClean="0"/>
          </a:p>
          <a:p>
            <a:r>
              <a:rPr lang="pt-BR" sz="2400" dirty="0" smtClean="0"/>
              <a:t>Estimativa de erro fora da amostra dada pela VC ~ prática</a:t>
            </a:r>
          </a:p>
        </p:txBody>
      </p:sp>
      <p:sp>
        <p:nvSpPr>
          <p:cNvPr id="4" name="Espaço Reservado para Número de Slide 3"/>
          <p:cNvSpPr>
            <a:spLocks noGrp="1"/>
          </p:cNvSpPr>
          <p:nvPr>
            <p:ph type="sldNum" sz="quarter" idx="12"/>
          </p:nvPr>
        </p:nvSpPr>
        <p:spPr/>
        <p:txBody>
          <a:bodyPr/>
          <a:lstStyle/>
          <a:p>
            <a:fld id="{684D8476-39EF-40A8-8C8E-CCF598E9A2AB}" type="slidenum">
              <a:rPr lang="pt-BR" altLang="pt-BR" smtClean="0"/>
              <a:pPr/>
              <a:t>32</a:t>
            </a:fld>
            <a:endParaRPr lang="pt-BR" altLang="pt-BR"/>
          </a:p>
        </p:txBody>
      </p:sp>
    </p:spTree>
    <p:extLst>
      <p:ext uri="{BB962C8B-B14F-4D97-AF65-F5344CB8AC3E}">
        <p14:creationId xmlns:p14="http://schemas.microsoft.com/office/powerpoint/2010/main" val="1051798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Resultados – proposta 1</a:t>
            </a:r>
            <a:endParaRPr lang="pt-BR" dirty="0"/>
          </a:p>
        </p:txBody>
      </p:sp>
      <p:sp>
        <p:nvSpPr>
          <p:cNvPr id="3" name="Espaço Reservado para Conteúdo 2"/>
          <p:cNvSpPr>
            <a:spLocks noGrp="1"/>
          </p:cNvSpPr>
          <p:nvPr>
            <p:ph idx="1"/>
          </p:nvPr>
        </p:nvSpPr>
        <p:spPr/>
        <p:txBody>
          <a:bodyPr/>
          <a:lstStyle/>
          <a:p>
            <a:r>
              <a:rPr lang="pt-BR" dirty="0" smtClean="0"/>
              <a:t>Preferência de uma categoria vs. demais</a:t>
            </a:r>
          </a:p>
          <a:p>
            <a:pPr lvl="1"/>
            <a:r>
              <a:rPr lang="pt-BR" dirty="0" smtClean="0"/>
              <a:t>Critério 3: menos atributos</a:t>
            </a:r>
          </a:p>
          <a:p>
            <a:pPr lvl="1"/>
            <a:endParaRPr lang="pt-BR" dirty="0" smtClean="0"/>
          </a:p>
          <a:p>
            <a:endParaRPr lang="pt-BR" dirty="0"/>
          </a:p>
          <a:p>
            <a:r>
              <a:rPr lang="pt-BR" dirty="0" smtClean="0"/>
              <a:t>Caso especial: CD10+ x FL</a:t>
            </a:r>
            <a:endParaRPr lang="pt-BR" dirty="0"/>
          </a:p>
        </p:txBody>
      </p:sp>
      <p:sp>
        <p:nvSpPr>
          <p:cNvPr id="4" name="Espaço Reservado para Número de Slide 3"/>
          <p:cNvSpPr>
            <a:spLocks noGrp="1"/>
          </p:cNvSpPr>
          <p:nvPr>
            <p:ph type="sldNum" sz="quarter" idx="12"/>
          </p:nvPr>
        </p:nvSpPr>
        <p:spPr/>
        <p:txBody>
          <a:bodyPr/>
          <a:lstStyle/>
          <a:p>
            <a:fld id="{58983283-840F-4CBF-A26A-B733957F20C1}" type="slidenum">
              <a:rPr lang="pt-BR" altLang="pt-BR" smtClean="0"/>
              <a:pPr/>
              <a:t>33</a:t>
            </a:fld>
            <a:endParaRPr lang="pt-BR" altLang="pt-BR"/>
          </a:p>
        </p:txBody>
      </p:sp>
    </p:spTree>
    <p:extLst>
      <p:ext uri="{BB962C8B-B14F-4D97-AF65-F5344CB8AC3E}">
        <p14:creationId xmlns:p14="http://schemas.microsoft.com/office/powerpoint/2010/main" val="34359329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CD10+ x FL</a:t>
            </a:r>
            <a:endParaRPr lang="pt-BR" dirty="0"/>
          </a:p>
        </p:txBody>
      </p:sp>
      <p:pic>
        <p:nvPicPr>
          <p:cNvPr id="4"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417638"/>
            <a:ext cx="5400600" cy="4050450"/>
          </a:xfrm>
        </p:spPr>
      </p:pic>
      <p:sp>
        <p:nvSpPr>
          <p:cNvPr id="5" name="Espaço Reservado para Conteúdo 2"/>
          <p:cNvSpPr txBox="1">
            <a:spLocks/>
          </p:cNvSpPr>
          <p:nvPr/>
        </p:nvSpPr>
        <p:spPr bwMode="auto">
          <a:xfrm>
            <a:off x="5400600" y="1600200"/>
            <a:ext cx="32862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800" dirty="0" smtClean="0"/>
              <a:t>Extensa região de incerteza.</a:t>
            </a:r>
          </a:p>
          <a:p>
            <a:pPr lvl="1"/>
            <a:endParaRPr lang="pt-BR" sz="2400" dirty="0" smtClean="0"/>
          </a:p>
          <a:p>
            <a:r>
              <a:rPr lang="pt-BR" sz="2800" dirty="0" smtClean="0"/>
              <a:t>Cálculo da transformação de FL em CD10+.</a:t>
            </a:r>
            <a:endParaRPr lang="pt-BR" sz="2800" dirty="0"/>
          </a:p>
        </p:txBody>
      </p:sp>
      <p:sp>
        <p:nvSpPr>
          <p:cNvPr id="3" name="Espaço Reservado para Número de Slide 2"/>
          <p:cNvSpPr>
            <a:spLocks noGrp="1"/>
          </p:cNvSpPr>
          <p:nvPr>
            <p:ph type="sldNum" sz="quarter" idx="12"/>
          </p:nvPr>
        </p:nvSpPr>
        <p:spPr/>
        <p:txBody>
          <a:bodyPr/>
          <a:lstStyle/>
          <a:p>
            <a:fld id="{58983283-840F-4CBF-A26A-B733957F20C1}" type="slidenum">
              <a:rPr lang="pt-BR" altLang="pt-BR" smtClean="0"/>
              <a:pPr/>
              <a:t>34</a:t>
            </a:fld>
            <a:endParaRPr lang="pt-BR" altLang="pt-BR"/>
          </a:p>
        </p:txBody>
      </p:sp>
    </p:spTree>
    <p:extLst>
      <p:ext uri="{BB962C8B-B14F-4D97-AF65-F5344CB8AC3E}">
        <p14:creationId xmlns:p14="http://schemas.microsoft.com/office/powerpoint/2010/main" val="7366880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4"/>
          <p:cNvGraphicFramePr>
            <a:graphicFrameLocks/>
          </p:cNvGraphicFramePr>
          <p:nvPr>
            <p:extLst>
              <p:ext uri="{D42A27DB-BD31-4B8C-83A1-F6EECF244321}">
                <p14:modId xmlns:p14="http://schemas.microsoft.com/office/powerpoint/2010/main" val="3264526163"/>
              </p:ext>
            </p:extLst>
          </p:nvPr>
        </p:nvGraphicFramePr>
        <p:xfrm>
          <a:off x="899592" y="620688"/>
          <a:ext cx="8064896" cy="3840480"/>
        </p:xfrm>
        <a:graphic>
          <a:graphicData uri="http://schemas.openxmlformats.org/drawingml/2006/table">
            <a:tbl>
              <a:tblPr firstRow="1" bandRow="1">
                <a:tableStyleId>{93296810-A885-4BE3-A3E7-6D5BEEA58F35}</a:tableStyleId>
              </a:tblPr>
              <a:tblGrid>
                <a:gridCol w="1080120"/>
                <a:gridCol w="6984776"/>
              </a:tblGrid>
              <a:tr h="640080">
                <a:tc>
                  <a:txBody>
                    <a:bodyPr/>
                    <a:lstStyle/>
                    <a:p>
                      <a:pPr algn="r"/>
                      <a:r>
                        <a:rPr lang="pt-BR" dirty="0" smtClean="0">
                          <a:solidFill>
                            <a:schemeClr val="accent1"/>
                          </a:solidFill>
                        </a:rPr>
                        <a:t>Tubos</a:t>
                      </a:r>
                      <a:endParaRPr lang="pt-BR"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961E"/>
                    </a:solidFill>
                  </a:tcPr>
                </a:tc>
                <a:tc>
                  <a:txBody>
                    <a:bodyPr/>
                    <a:lstStyle/>
                    <a:p>
                      <a:pPr algn="ctr"/>
                      <a:r>
                        <a:rPr lang="pt-BR" dirty="0" smtClean="0">
                          <a:solidFill>
                            <a:schemeClr val="accent1"/>
                          </a:solidFill>
                        </a:rPr>
                        <a:t>Marcadores presentes</a:t>
                      </a:r>
                      <a:endParaRPr lang="pt-BR"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961E"/>
                    </a:solidFill>
                  </a:tcPr>
                </a:tc>
              </a:tr>
              <a:tr h="640080">
                <a:tc>
                  <a:txBody>
                    <a:bodyPr/>
                    <a:lstStyle/>
                    <a:p>
                      <a:pPr algn="r"/>
                      <a:r>
                        <a:rPr lang="pt-BR" dirty="0" smtClean="0"/>
                        <a:t>Tubo 1</a:t>
                      </a:r>
                      <a:endParaRPr lang="pt-B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pt-BR" dirty="0" smtClean="0"/>
                        <a:t>CD19*, CD20*,</a:t>
                      </a:r>
                      <a:r>
                        <a:rPr lang="pt-BR" baseline="0" dirty="0" smtClean="0"/>
                        <a:t> CD45*, CD5, CD38</a:t>
                      </a:r>
                      <a:endParaRPr lang="pt-B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64008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err="1" smtClean="0"/>
                        <a:t>Tubo</a:t>
                      </a:r>
                      <a:r>
                        <a:rPr lang="en-US" sz="1800" dirty="0" smtClean="0"/>
                        <a: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5000"/>
                      </a:schemeClr>
                    </a:solidFill>
                  </a:tcPr>
                </a:tc>
                <a:tc>
                  <a:txBody>
                    <a:bodyPr/>
                    <a:lstStyle/>
                    <a:p>
                      <a:pPr algn="ctr"/>
                      <a:r>
                        <a:rPr lang="pt-BR" dirty="0" smtClean="0"/>
                        <a:t>CD10,</a:t>
                      </a:r>
                      <a:r>
                        <a:rPr lang="pt-BR" baseline="0" dirty="0" smtClean="0"/>
                        <a:t> CD19*, CD20*, CD200, CD23, CD43, CD45*, CD79b</a:t>
                      </a:r>
                      <a:endParaRPr lang="pt-B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5000"/>
                      </a:schemeClr>
                    </a:solidFill>
                  </a:tcPr>
                </a:tc>
              </a:tr>
              <a:tr h="64008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err="1" smtClean="0"/>
                        <a:t>Tubo</a:t>
                      </a:r>
                      <a:r>
                        <a:rPr lang="en-US" sz="1800" dirty="0" smtClean="0"/>
                        <a: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pt-BR" dirty="0" smtClean="0"/>
                        <a:t>CD11c,</a:t>
                      </a:r>
                      <a:r>
                        <a:rPr lang="pt-BR" baseline="0" dirty="0" smtClean="0"/>
                        <a:t> CD19*, CD20*, CD31, CD45*, CD81, </a:t>
                      </a:r>
                      <a:r>
                        <a:rPr lang="pt-BR" baseline="0" dirty="0" err="1" smtClean="0"/>
                        <a:t>IgM</a:t>
                      </a:r>
                      <a:r>
                        <a:rPr lang="pt-BR" baseline="0" dirty="0" smtClean="0"/>
                        <a:t>, LAIR1</a:t>
                      </a:r>
                      <a:endParaRPr lang="pt-BR"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64008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err="1" smtClean="0"/>
                        <a:t>Tubo</a:t>
                      </a:r>
                      <a:r>
                        <a:rPr lang="en-US" sz="1800" dirty="0" smtClean="0"/>
                        <a:t>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5000"/>
                      </a:schemeClr>
                    </a:solidFill>
                  </a:tcPr>
                </a:tc>
                <a:tc>
                  <a:txBody>
                    <a:bodyPr/>
                    <a:lstStyle/>
                    <a:p>
                      <a:pPr algn="ctr"/>
                      <a:r>
                        <a:rPr lang="pt-BR" dirty="0" smtClean="0"/>
                        <a:t>CD103,</a:t>
                      </a:r>
                      <a:r>
                        <a:rPr lang="pt-BR" baseline="0" dirty="0" smtClean="0"/>
                        <a:t> CD19*, CD20*, CD22, CD45*, CD49d, CD95, CXCR5</a:t>
                      </a:r>
                      <a:endParaRPr lang="pt-B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5000"/>
                      </a:schemeClr>
                    </a:solidFill>
                  </a:tcPr>
                </a:tc>
              </a:tr>
              <a:tr h="640080">
                <a:tc>
                  <a:txBody>
                    <a:bodyPr/>
                    <a:lstStyle/>
                    <a:p>
                      <a:pPr algn="r"/>
                      <a:r>
                        <a:rPr lang="en-US" sz="1800" dirty="0" err="1" smtClean="0"/>
                        <a:t>Tubo</a:t>
                      </a:r>
                      <a:r>
                        <a:rPr lang="en-US" sz="1800" dirty="0" smtClean="0"/>
                        <a:t> 5</a:t>
                      </a:r>
                      <a:endParaRPr lang="pt-B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pt-BR" dirty="0" smtClean="0"/>
                        <a:t>CD19*,</a:t>
                      </a:r>
                      <a:r>
                        <a:rPr lang="pt-BR" baseline="0" dirty="0" smtClean="0"/>
                        <a:t> CD20*, CD27, CD39, CD45*, CD62L, HLADR</a:t>
                      </a:r>
                      <a:endParaRPr lang="pt-B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bl>
          </a:graphicData>
        </a:graphic>
      </p:graphicFrame>
      <p:sp>
        <p:nvSpPr>
          <p:cNvPr id="7" name="Espaço Reservado para Conteúdo 2"/>
          <p:cNvSpPr txBox="1">
            <a:spLocks/>
          </p:cNvSpPr>
          <p:nvPr/>
        </p:nvSpPr>
        <p:spPr>
          <a:xfrm>
            <a:off x="457200" y="4581128"/>
            <a:ext cx="8229600" cy="2592288"/>
          </a:xfrm>
          <a:prstGeom prst="rect">
            <a:avLst/>
          </a:prstGeom>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Repetidos = </a:t>
            </a:r>
            <a:r>
              <a:rPr lang="pt-BR" sz="2400" b="1" i="1" dirty="0" err="1" smtClean="0"/>
              <a:t>backbones</a:t>
            </a:r>
            <a:endParaRPr lang="pt-BR" sz="2400" b="1" i="1" dirty="0" smtClean="0"/>
          </a:p>
          <a:p>
            <a:endParaRPr lang="pt-BR" sz="2400" b="1" i="1" dirty="0" smtClean="0"/>
          </a:p>
          <a:p>
            <a:r>
              <a:rPr lang="pt-BR" sz="2400" dirty="0" smtClean="0"/>
              <a:t>8 atributos por vez (5 novos)</a:t>
            </a:r>
          </a:p>
          <a:p>
            <a:endParaRPr lang="pt-BR" sz="2400" dirty="0" smtClean="0"/>
          </a:p>
          <a:p>
            <a:r>
              <a:rPr lang="pt-BR" sz="2400" dirty="0" smtClean="0"/>
              <a:t>Realiza-se o exame com um ou mais tubos</a:t>
            </a:r>
          </a:p>
        </p:txBody>
      </p:sp>
      <p:sp>
        <p:nvSpPr>
          <p:cNvPr id="2" name="Title 1"/>
          <p:cNvSpPr>
            <a:spLocks noGrp="1"/>
          </p:cNvSpPr>
          <p:nvPr>
            <p:ph type="title"/>
          </p:nvPr>
        </p:nvSpPr>
        <p:spPr>
          <a:xfrm>
            <a:off x="457200" y="-231105"/>
            <a:ext cx="8229600" cy="1139825"/>
          </a:xfrm>
        </p:spPr>
        <p:txBody>
          <a:bodyPr/>
          <a:lstStyle/>
          <a:p>
            <a:r>
              <a:rPr lang="pt-BR" sz="2800" dirty="0" smtClean="0"/>
              <a:t>Proposta 2 – Emulando o exame de citometria</a:t>
            </a:r>
            <a:endParaRPr lang="en-US" sz="4000" dirty="0"/>
          </a:p>
        </p:txBody>
      </p:sp>
      <p:sp>
        <p:nvSpPr>
          <p:cNvPr id="3" name="Espaço Reservado para Número de Slide 2"/>
          <p:cNvSpPr>
            <a:spLocks noGrp="1"/>
          </p:cNvSpPr>
          <p:nvPr>
            <p:ph type="sldNum" sz="quarter" idx="12"/>
          </p:nvPr>
        </p:nvSpPr>
        <p:spPr/>
        <p:txBody>
          <a:bodyPr/>
          <a:lstStyle/>
          <a:p>
            <a:fld id="{15E67D32-EF65-47F0-9EC2-A569B4A446BB}" type="slidenum">
              <a:rPr lang="pt-BR" altLang="pt-BR" smtClean="0"/>
              <a:pPr/>
              <a:t>35</a:t>
            </a:fld>
            <a:endParaRPr lang="pt-BR" altLang="pt-BR"/>
          </a:p>
        </p:txBody>
      </p:sp>
    </p:spTree>
    <p:extLst>
      <p:ext uri="{BB962C8B-B14F-4D97-AF65-F5344CB8AC3E}">
        <p14:creationId xmlns:p14="http://schemas.microsoft.com/office/powerpoint/2010/main" val="39638567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429534"/>
            <a:ext cx="9144000" cy="3998931"/>
          </a:xfrm>
          <a:prstGeom prst="rect">
            <a:avLst/>
          </a:prstGeom>
        </p:spPr>
      </p:pic>
      <p:sp>
        <p:nvSpPr>
          <p:cNvPr id="3" name="Espaço Reservado para Número de Slide 2"/>
          <p:cNvSpPr>
            <a:spLocks noGrp="1"/>
          </p:cNvSpPr>
          <p:nvPr>
            <p:ph type="sldNum" sz="quarter" idx="12"/>
          </p:nvPr>
        </p:nvSpPr>
        <p:spPr/>
        <p:txBody>
          <a:bodyPr/>
          <a:lstStyle/>
          <a:p>
            <a:fld id="{684D8476-39EF-40A8-8C8E-CCF598E9A2AB}" type="slidenum">
              <a:rPr lang="pt-BR" altLang="pt-BR" smtClean="0"/>
              <a:pPr/>
              <a:t>36</a:t>
            </a:fld>
            <a:endParaRPr lang="pt-BR" altLang="pt-BR"/>
          </a:p>
        </p:txBody>
      </p:sp>
    </p:spTree>
    <p:extLst>
      <p:ext uri="{BB962C8B-B14F-4D97-AF65-F5344CB8AC3E}">
        <p14:creationId xmlns:p14="http://schemas.microsoft.com/office/powerpoint/2010/main" val="17151940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764704"/>
            <a:ext cx="9144000" cy="3033954"/>
          </a:xfrm>
          <a:prstGeom prst="rect">
            <a:avLst/>
          </a:prstGeom>
        </p:spPr>
      </p:pic>
      <p:sp>
        <p:nvSpPr>
          <p:cNvPr id="12" name="Espaço Reservado para Conteúdo 2"/>
          <p:cNvSpPr txBox="1">
            <a:spLocks/>
          </p:cNvSpPr>
          <p:nvPr/>
        </p:nvSpPr>
        <p:spPr>
          <a:xfrm>
            <a:off x="457200" y="3789040"/>
            <a:ext cx="8229600" cy="2592288"/>
          </a:xfrm>
          <a:prstGeom prst="rect">
            <a:avLst/>
          </a:prstGeom>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Resultado dentro da amostra igual ao anterior mesmo com menos atributos</a:t>
            </a:r>
          </a:p>
          <a:p>
            <a:endParaRPr lang="pt-BR" sz="2400" dirty="0" smtClean="0"/>
          </a:p>
          <a:p>
            <a:r>
              <a:rPr lang="pt-BR" sz="2400" dirty="0" smtClean="0"/>
              <a:t>Início: 5 atributos</a:t>
            </a:r>
            <a:endParaRPr lang="pt-BR" sz="2400" baseline="30000" dirty="0" smtClean="0"/>
          </a:p>
          <a:p>
            <a:endParaRPr lang="pt-BR" sz="2400" dirty="0" smtClean="0"/>
          </a:p>
          <a:p>
            <a:r>
              <a:rPr lang="pt-BR" sz="2400" dirty="0" smtClean="0"/>
              <a:t>82.7% dos pacientes BL, CLL, HCL e MCL (tubos 1+2)</a:t>
            </a:r>
          </a:p>
        </p:txBody>
      </p:sp>
      <p:sp>
        <p:nvSpPr>
          <p:cNvPr id="2" name="Title 1"/>
          <p:cNvSpPr>
            <a:spLocks noGrp="1"/>
          </p:cNvSpPr>
          <p:nvPr>
            <p:ph type="title"/>
          </p:nvPr>
        </p:nvSpPr>
        <p:spPr>
          <a:xfrm>
            <a:off x="457200" y="-171400"/>
            <a:ext cx="8229600" cy="1139825"/>
          </a:xfrm>
        </p:spPr>
        <p:txBody>
          <a:bodyPr/>
          <a:lstStyle/>
          <a:p>
            <a:r>
              <a:rPr lang="pt-BR" sz="3600" dirty="0" smtClean="0"/>
              <a:t>Resultados – Proposta 2</a:t>
            </a:r>
            <a:endParaRPr lang="en-US" sz="3600" dirty="0"/>
          </a:p>
        </p:txBody>
      </p:sp>
      <p:sp>
        <p:nvSpPr>
          <p:cNvPr id="3" name="Espaço Reservado para Número de Slide 2"/>
          <p:cNvSpPr>
            <a:spLocks noGrp="1"/>
          </p:cNvSpPr>
          <p:nvPr>
            <p:ph type="sldNum" sz="quarter" idx="12"/>
          </p:nvPr>
        </p:nvSpPr>
        <p:spPr/>
        <p:txBody>
          <a:bodyPr/>
          <a:lstStyle/>
          <a:p>
            <a:fld id="{15E67D32-EF65-47F0-9EC2-A569B4A446BB}" type="slidenum">
              <a:rPr lang="pt-BR" altLang="pt-BR" smtClean="0"/>
              <a:pPr/>
              <a:t>37</a:t>
            </a:fld>
            <a:endParaRPr lang="pt-BR" altLang="pt-BR"/>
          </a:p>
        </p:txBody>
      </p:sp>
    </p:spTree>
    <p:extLst>
      <p:ext uri="{BB962C8B-B14F-4D97-AF65-F5344CB8AC3E}">
        <p14:creationId xmlns:p14="http://schemas.microsoft.com/office/powerpoint/2010/main" val="3873662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Conclusão - Classificação</a:t>
            </a:r>
            <a:endParaRPr lang="pt-BR" dirty="0"/>
          </a:p>
        </p:txBody>
      </p:sp>
      <p:sp>
        <p:nvSpPr>
          <p:cNvPr id="5" name="Espaço Reservado para Conteúdo 4"/>
          <p:cNvSpPr>
            <a:spLocks noGrp="1"/>
          </p:cNvSpPr>
          <p:nvPr>
            <p:ph idx="1"/>
          </p:nvPr>
        </p:nvSpPr>
        <p:spPr/>
        <p:txBody>
          <a:bodyPr/>
          <a:lstStyle/>
          <a:p>
            <a:r>
              <a:rPr lang="pt-BR" dirty="0" smtClean="0"/>
              <a:t>Arquitetura proposta classifica os pacientes oferecendo como resposta </a:t>
            </a:r>
            <a:r>
              <a:rPr lang="pt-BR" b="1" dirty="0" smtClean="0"/>
              <a:t>uma ou mais </a:t>
            </a:r>
            <a:r>
              <a:rPr lang="pt-BR" dirty="0" smtClean="0"/>
              <a:t>opções de linfoma.</a:t>
            </a:r>
          </a:p>
          <a:p>
            <a:r>
              <a:rPr lang="pt-BR" dirty="0" smtClean="0"/>
              <a:t>~95% dos casos: </a:t>
            </a:r>
            <a:r>
              <a:rPr lang="pt-BR" sz="3600" dirty="0" smtClean="0">
                <a:solidFill>
                  <a:srgbClr val="00B050"/>
                </a:solidFill>
                <a:latin typeface="Wingdings" panose="05000000000000000000" pitchFamily="2" charset="2"/>
              </a:rPr>
              <a:t>ü</a:t>
            </a:r>
            <a:endParaRPr lang="pt-BR" dirty="0" smtClean="0"/>
          </a:p>
          <a:p>
            <a:r>
              <a:rPr lang="pt-BR" dirty="0" smtClean="0"/>
              <a:t>Árvores permitem uma </a:t>
            </a:r>
            <a:r>
              <a:rPr lang="pt-BR" b="1" dirty="0" smtClean="0"/>
              <a:t>interpretação visual</a:t>
            </a:r>
            <a:r>
              <a:rPr lang="pt-BR" dirty="0" smtClean="0"/>
              <a:t> do modelo:</a:t>
            </a:r>
          </a:p>
          <a:p>
            <a:pPr lvl="1">
              <a:buFont typeface="Wingdings" panose="05000000000000000000" pitchFamily="2" charset="2"/>
              <a:buChar char=""/>
            </a:pPr>
            <a:r>
              <a:rPr lang="pt-BR" dirty="0" smtClean="0"/>
              <a:t>Múltiplos atributos por nó podem dificultar a compreensão</a:t>
            </a:r>
          </a:p>
          <a:p>
            <a:pPr lvl="1">
              <a:buFont typeface="Wingdings" panose="05000000000000000000" pitchFamily="2" charset="2"/>
              <a:buChar char=""/>
            </a:pPr>
            <a:r>
              <a:rPr lang="pt-BR" dirty="0" smtClean="0"/>
              <a:t>Contexto específico de medicina: marcadores que caracterizam uma doença</a:t>
            </a:r>
            <a:endParaRPr lang="pt-BR" dirty="0"/>
          </a:p>
          <a:p>
            <a:pPr lvl="1"/>
            <a:endParaRPr lang="pt-BR" b="1" dirty="0" smtClean="0"/>
          </a:p>
          <a:p>
            <a:pPr lvl="1"/>
            <a:endParaRPr lang="pt-BR" b="1" dirty="0" smtClean="0"/>
          </a:p>
        </p:txBody>
      </p:sp>
      <p:sp>
        <p:nvSpPr>
          <p:cNvPr id="2" name="Espaço Reservado para Número de Slide 1"/>
          <p:cNvSpPr>
            <a:spLocks noGrp="1"/>
          </p:cNvSpPr>
          <p:nvPr>
            <p:ph type="sldNum" sz="quarter" idx="12"/>
          </p:nvPr>
        </p:nvSpPr>
        <p:spPr/>
        <p:txBody>
          <a:bodyPr/>
          <a:lstStyle/>
          <a:p>
            <a:fld id="{58983283-840F-4CBF-A26A-B733957F20C1}" type="slidenum">
              <a:rPr lang="pt-BR" altLang="pt-BR" smtClean="0"/>
              <a:pPr/>
              <a:t>38</a:t>
            </a:fld>
            <a:endParaRPr lang="pt-BR" altLang="pt-BR"/>
          </a:p>
        </p:txBody>
      </p:sp>
    </p:spTree>
    <p:extLst>
      <p:ext uri="{BB962C8B-B14F-4D97-AF65-F5344CB8AC3E}">
        <p14:creationId xmlns:p14="http://schemas.microsoft.com/office/powerpoint/2010/main" val="33417065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Conclusão – </a:t>
            </a:r>
            <a:r>
              <a:rPr lang="pt-BR" dirty="0" err="1" smtClean="0"/>
              <a:t>Preditor</a:t>
            </a:r>
            <a:endParaRPr lang="pt-BR" dirty="0"/>
          </a:p>
        </p:txBody>
      </p:sp>
      <p:sp>
        <p:nvSpPr>
          <p:cNvPr id="3" name="Espaço Reservado para Conteúdo 2"/>
          <p:cNvSpPr>
            <a:spLocks noGrp="1"/>
          </p:cNvSpPr>
          <p:nvPr>
            <p:ph idx="1"/>
          </p:nvPr>
        </p:nvSpPr>
        <p:spPr/>
        <p:txBody>
          <a:bodyPr/>
          <a:lstStyle/>
          <a:p>
            <a:r>
              <a:rPr lang="pt-BR" dirty="0" smtClean="0"/>
              <a:t>Lasso: </a:t>
            </a:r>
          </a:p>
          <a:p>
            <a:endParaRPr lang="pt-BR" dirty="0" smtClean="0"/>
          </a:p>
          <a:p>
            <a:pPr lvl="1"/>
            <a:r>
              <a:rPr lang="pt-BR" dirty="0" smtClean="0"/>
              <a:t>Seleção de atributos diminui o </a:t>
            </a:r>
            <a:r>
              <a:rPr lang="pt-BR" i="1" dirty="0" smtClean="0"/>
              <a:t>overfitting</a:t>
            </a:r>
          </a:p>
          <a:p>
            <a:pPr lvl="1"/>
            <a:endParaRPr lang="pt-BR" i="1" dirty="0" smtClean="0"/>
          </a:p>
          <a:p>
            <a:pPr lvl="1"/>
            <a:r>
              <a:rPr lang="pt-BR" dirty="0" smtClean="0"/>
              <a:t>Pesos mais coerentes: escolhidos com os mesmos critérios da seleção de atributos</a:t>
            </a:r>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1405943"/>
            <a:ext cx="765008" cy="849000"/>
          </a:xfrm>
          <a:prstGeom prst="rect">
            <a:avLst/>
          </a:prstGeom>
        </p:spPr>
      </p:pic>
      <p:sp>
        <p:nvSpPr>
          <p:cNvPr id="5" name="Espaço Reservado para Número de Slide 4"/>
          <p:cNvSpPr>
            <a:spLocks noGrp="1"/>
          </p:cNvSpPr>
          <p:nvPr>
            <p:ph type="sldNum" sz="quarter" idx="12"/>
          </p:nvPr>
        </p:nvSpPr>
        <p:spPr/>
        <p:txBody>
          <a:bodyPr/>
          <a:lstStyle/>
          <a:p>
            <a:fld id="{58983283-840F-4CBF-A26A-B733957F20C1}" type="slidenum">
              <a:rPr lang="pt-BR" altLang="pt-BR" smtClean="0"/>
              <a:pPr/>
              <a:t>39</a:t>
            </a:fld>
            <a:endParaRPr lang="pt-BR" altLang="pt-BR"/>
          </a:p>
        </p:txBody>
      </p:sp>
    </p:spTree>
    <p:extLst>
      <p:ext uri="{BB962C8B-B14F-4D97-AF65-F5344CB8AC3E}">
        <p14:creationId xmlns:p14="http://schemas.microsoft.com/office/powerpoint/2010/main" val="2220067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3" cstate="print">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5087267" y="1090068"/>
            <a:ext cx="1428949" cy="1609950"/>
          </a:xfrm>
          <a:prstGeom prst="rect">
            <a:avLst/>
          </a:prstGeom>
        </p:spPr>
      </p:pic>
      <p:sp>
        <p:nvSpPr>
          <p:cNvPr id="2" name="Título 1"/>
          <p:cNvSpPr>
            <a:spLocks noGrp="1"/>
          </p:cNvSpPr>
          <p:nvPr>
            <p:ph type="title"/>
          </p:nvPr>
        </p:nvSpPr>
        <p:spPr/>
        <p:txBody>
          <a:bodyPr/>
          <a:lstStyle/>
          <a:p>
            <a:r>
              <a:rPr lang="pt-BR" dirty="0" smtClean="0"/>
              <a:t>Objetivo</a:t>
            </a:r>
            <a:endParaRPr lang="pt-BR" dirty="0"/>
          </a:p>
        </p:txBody>
      </p:sp>
      <p:pic>
        <p:nvPicPr>
          <p:cNvPr id="3" name="Imagem 2"/>
          <p:cNvPicPr>
            <a:picLocks noChangeAspect="1"/>
          </p:cNvPicPr>
          <p:nvPr/>
        </p:nvPicPr>
        <p:blipFill>
          <a:blip r:embed="rId4" cstate="print">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4283968" y="2526147"/>
            <a:ext cx="1419423" cy="1550925"/>
          </a:xfrm>
          <a:prstGeom prst="rect">
            <a:avLst/>
          </a:prstGeom>
        </p:spPr>
      </p:pic>
      <p:pic>
        <p:nvPicPr>
          <p:cNvPr id="4" name="Imagem 3"/>
          <p:cNvPicPr>
            <a:picLocks noChangeAspect="1"/>
          </p:cNvPicPr>
          <p:nvPr/>
        </p:nvPicPr>
        <p:blipFill>
          <a:blip r:embed="rId5" cstate="print">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395536" y="2833141"/>
            <a:ext cx="1457528" cy="1667108"/>
          </a:xfrm>
          <a:prstGeom prst="rect">
            <a:avLst/>
          </a:prstGeom>
        </p:spPr>
      </p:pic>
      <p:pic>
        <p:nvPicPr>
          <p:cNvPr id="5" name="Imagem 4"/>
          <p:cNvPicPr>
            <a:picLocks noChangeAspect="1"/>
          </p:cNvPicPr>
          <p:nvPr/>
        </p:nvPicPr>
        <p:blipFill>
          <a:blip r:embed="rId6" cstate="print">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2123728" y="620688"/>
            <a:ext cx="1362265" cy="1514686"/>
          </a:xfrm>
          <a:prstGeom prst="rect">
            <a:avLst/>
          </a:prstGeom>
        </p:spPr>
      </p:pic>
      <p:pic>
        <p:nvPicPr>
          <p:cNvPr id="6" name="Imagem 5"/>
          <p:cNvPicPr>
            <a:picLocks noChangeAspect="1"/>
          </p:cNvPicPr>
          <p:nvPr/>
        </p:nvPicPr>
        <p:blipFill>
          <a:blip r:embed="rId7" cstate="print">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2123728" y="5063613"/>
            <a:ext cx="1381318" cy="1533739"/>
          </a:xfrm>
          <a:prstGeom prst="rect">
            <a:avLst/>
          </a:prstGeom>
        </p:spPr>
      </p:pic>
      <p:pic>
        <p:nvPicPr>
          <p:cNvPr id="7" name="Imagem 6"/>
          <p:cNvPicPr>
            <a:picLocks noChangeAspect="1"/>
          </p:cNvPicPr>
          <p:nvPr/>
        </p:nvPicPr>
        <p:blipFill>
          <a:blip r:embed="rId8" cstate="print">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7438708" y="485438"/>
            <a:ext cx="1390844" cy="1486107"/>
          </a:xfrm>
          <a:prstGeom prst="rect">
            <a:avLst/>
          </a:prstGeom>
        </p:spPr>
      </p:pic>
      <p:pic>
        <p:nvPicPr>
          <p:cNvPr id="8" name="Imagem 7"/>
          <p:cNvPicPr>
            <a:picLocks noChangeAspect="1"/>
          </p:cNvPicPr>
          <p:nvPr/>
        </p:nvPicPr>
        <p:blipFill>
          <a:blip r:embed="rId9" cstate="print">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7171497" y="4941168"/>
            <a:ext cx="1428949" cy="1505160"/>
          </a:xfrm>
          <a:prstGeom prst="rect">
            <a:avLst/>
          </a:prstGeom>
        </p:spPr>
      </p:pic>
      <p:pic>
        <p:nvPicPr>
          <p:cNvPr id="10" name="Imagem 9"/>
          <p:cNvPicPr>
            <a:picLocks noChangeAspect="1"/>
          </p:cNvPicPr>
          <p:nvPr/>
        </p:nvPicPr>
        <p:blipFill>
          <a:blip r:embed="rId10" cstate="print">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1957020" y="2852936"/>
            <a:ext cx="1390844" cy="1457528"/>
          </a:xfrm>
          <a:prstGeom prst="rect">
            <a:avLst/>
          </a:prstGeom>
        </p:spPr>
      </p:pic>
      <p:pic>
        <p:nvPicPr>
          <p:cNvPr id="11" name="Imagem 10"/>
          <p:cNvPicPr>
            <a:picLocks noChangeAspect="1"/>
          </p:cNvPicPr>
          <p:nvPr/>
        </p:nvPicPr>
        <p:blipFill>
          <a:blip r:embed="rId11" cstate="print">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610236" y="764704"/>
            <a:ext cx="1428949" cy="1590897"/>
          </a:xfrm>
          <a:prstGeom prst="rect">
            <a:avLst/>
          </a:prstGeom>
        </p:spPr>
      </p:pic>
      <p:pic>
        <p:nvPicPr>
          <p:cNvPr id="12" name="Imagem 11"/>
          <p:cNvPicPr>
            <a:picLocks noChangeAspect="1"/>
          </p:cNvPicPr>
          <p:nvPr/>
        </p:nvPicPr>
        <p:blipFill>
          <a:blip r:embed="rId12" cstate="print">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539552" y="5039237"/>
            <a:ext cx="1457528" cy="1486107"/>
          </a:xfrm>
          <a:prstGeom prst="rect">
            <a:avLst/>
          </a:prstGeom>
        </p:spPr>
      </p:pic>
      <p:pic>
        <p:nvPicPr>
          <p:cNvPr id="13" name="Imagem 12"/>
          <p:cNvPicPr>
            <a:picLocks noChangeAspect="1"/>
          </p:cNvPicPr>
          <p:nvPr/>
        </p:nvPicPr>
        <p:blipFill>
          <a:blip r:embed="rId13" cstate="print">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7414892" y="1972042"/>
            <a:ext cx="1438476" cy="1495634"/>
          </a:xfrm>
          <a:prstGeom prst="rect">
            <a:avLst/>
          </a:prstGeom>
        </p:spPr>
      </p:pic>
      <p:pic>
        <p:nvPicPr>
          <p:cNvPr id="14" name="Imagem 13"/>
          <p:cNvPicPr>
            <a:picLocks noChangeAspect="1"/>
          </p:cNvPicPr>
          <p:nvPr/>
        </p:nvPicPr>
        <p:blipFill>
          <a:blip r:embed="rId14" cstate="print">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5868144" y="2547536"/>
            <a:ext cx="1371791" cy="1457528"/>
          </a:xfrm>
          <a:prstGeom prst="rect">
            <a:avLst/>
          </a:prstGeom>
        </p:spPr>
      </p:pic>
      <p:pic>
        <p:nvPicPr>
          <p:cNvPr id="17" name="Imagem 16"/>
          <p:cNvPicPr>
            <a:picLocks noChangeAspect="1"/>
          </p:cNvPicPr>
          <p:nvPr/>
        </p:nvPicPr>
        <p:blipFill>
          <a:blip r:embed="rId15" cstate="print">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3781338" y="2800987"/>
            <a:ext cx="1637468" cy="1561425"/>
          </a:xfrm>
          <a:prstGeom prst="rect">
            <a:avLst/>
          </a:prstGeom>
        </p:spPr>
      </p:pic>
      <p:pic>
        <p:nvPicPr>
          <p:cNvPr id="18" name="Imagem 17"/>
          <p:cNvPicPr>
            <a:picLocks noChangeAspect="1"/>
          </p:cNvPicPr>
          <p:nvPr/>
        </p:nvPicPr>
        <p:blipFill>
          <a:blip r:embed="rId16" cstate="print">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7308304" y="3555792"/>
            <a:ext cx="1903928" cy="1433546"/>
          </a:xfrm>
          <a:prstGeom prst="rect">
            <a:avLst/>
          </a:prstGeom>
        </p:spPr>
      </p:pic>
      <p:sp>
        <p:nvSpPr>
          <p:cNvPr id="15" name="Espaço Reservado para Número de Slide 14"/>
          <p:cNvSpPr>
            <a:spLocks noGrp="1"/>
          </p:cNvSpPr>
          <p:nvPr>
            <p:ph type="sldNum" sz="quarter" idx="12"/>
          </p:nvPr>
        </p:nvSpPr>
        <p:spPr/>
        <p:txBody>
          <a:bodyPr/>
          <a:lstStyle/>
          <a:p>
            <a:fld id="{15E67D32-EF65-47F0-9EC2-A569B4A446BB}" type="slidenum">
              <a:rPr lang="pt-BR" altLang="pt-BR" smtClean="0"/>
              <a:pPr/>
              <a:t>4</a:t>
            </a:fld>
            <a:endParaRPr lang="pt-BR" altLang="pt-BR"/>
          </a:p>
        </p:txBody>
      </p:sp>
    </p:spTree>
    <p:extLst>
      <p:ext uri="{BB962C8B-B14F-4D97-AF65-F5344CB8AC3E}">
        <p14:creationId xmlns:p14="http://schemas.microsoft.com/office/powerpoint/2010/main" val="136280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889E-6 -2.22222E-6 L 0.39861 0.10185 " pathEditMode="relative" rAng="0" ptsTypes="AA">
                                      <p:cBhvr>
                                        <p:cTn id="6" dur="2000" fill="hold"/>
                                        <p:tgtEl>
                                          <p:spTgt spid="17"/>
                                        </p:tgtEl>
                                        <p:attrNameLst>
                                          <p:attrName>ppt_x</p:attrName>
                                          <p:attrName>ppt_y</p:attrName>
                                        </p:attrNameLst>
                                      </p:cBhvr>
                                      <p:rCtr x="19931" y="5093"/>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xit" presetSubtype="0" fill="hold" nodeType="withEffect">
                                  <p:stCondLst>
                                    <p:cond delay="0"/>
                                  </p:stCondLst>
                                  <p:childTnLst>
                                    <p:animEffect transition="out" filter="fad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Conclusão - Robustez</a:t>
            </a:r>
            <a:endParaRPr lang="pt-BR" dirty="0"/>
          </a:p>
        </p:txBody>
      </p:sp>
      <p:sp>
        <p:nvSpPr>
          <p:cNvPr id="3" name="Espaço Reservado para Conteúdo 2"/>
          <p:cNvSpPr>
            <a:spLocks noGrp="1"/>
          </p:cNvSpPr>
          <p:nvPr>
            <p:ph idx="1"/>
          </p:nvPr>
        </p:nvSpPr>
        <p:spPr/>
        <p:txBody>
          <a:bodyPr/>
          <a:lstStyle/>
          <a:p>
            <a:r>
              <a:rPr lang="pt-BR" dirty="0" smtClean="0"/>
              <a:t>Foram desenvolvidos 2 métodos para aumentar o robustez do algoritmo.</a:t>
            </a:r>
          </a:p>
          <a:p>
            <a:endParaRPr lang="pt-BR" dirty="0"/>
          </a:p>
          <a:p>
            <a:r>
              <a:rPr lang="pt-BR" dirty="0" smtClean="0"/>
              <a:t>~70% </a:t>
            </a:r>
            <a:r>
              <a:rPr lang="pt-BR" dirty="0" smtClean="0">
                <a:sym typeface="Wingdings" panose="05000000000000000000" pitchFamily="2" charset="2"/>
              </a:rPr>
              <a:t> ~95% a indicação de classes corretas (fora da amostra)</a:t>
            </a:r>
            <a:endParaRPr lang="pt-BR" dirty="0"/>
          </a:p>
        </p:txBody>
      </p:sp>
      <p:sp>
        <p:nvSpPr>
          <p:cNvPr id="4" name="Espaço Reservado para Número de Slide 3"/>
          <p:cNvSpPr>
            <a:spLocks noGrp="1"/>
          </p:cNvSpPr>
          <p:nvPr>
            <p:ph type="sldNum" sz="quarter" idx="12"/>
          </p:nvPr>
        </p:nvSpPr>
        <p:spPr/>
        <p:txBody>
          <a:bodyPr/>
          <a:lstStyle/>
          <a:p>
            <a:fld id="{58983283-840F-4CBF-A26A-B733957F20C1}" type="slidenum">
              <a:rPr lang="pt-BR" altLang="pt-BR" smtClean="0"/>
              <a:pPr/>
              <a:t>40</a:t>
            </a:fld>
            <a:endParaRPr lang="pt-BR" altLang="pt-BR"/>
          </a:p>
        </p:txBody>
      </p:sp>
    </p:spTree>
    <p:extLst>
      <p:ext uri="{BB962C8B-B14F-4D97-AF65-F5344CB8AC3E}">
        <p14:creationId xmlns:p14="http://schemas.microsoft.com/office/powerpoint/2010/main" val="4683751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Conclusão - Bônus</a:t>
            </a:r>
            <a:endParaRPr lang="pt-BR" dirty="0"/>
          </a:p>
        </p:txBody>
      </p:sp>
      <p:sp>
        <p:nvSpPr>
          <p:cNvPr id="3" name="Espaço Reservado para Conteúdo 2"/>
          <p:cNvSpPr>
            <a:spLocks noGrp="1"/>
          </p:cNvSpPr>
          <p:nvPr>
            <p:ph idx="1"/>
          </p:nvPr>
        </p:nvSpPr>
        <p:spPr/>
        <p:txBody>
          <a:bodyPr/>
          <a:lstStyle/>
          <a:p>
            <a:r>
              <a:rPr lang="pt-BR" dirty="0" smtClean="0"/>
              <a:t>Construção de modelos utilizando atributos parcialmente se mostrou </a:t>
            </a:r>
            <a:r>
              <a:rPr lang="pt-BR" b="1" dirty="0" smtClean="0"/>
              <a:t>viável</a:t>
            </a:r>
            <a:r>
              <a:rPr lang="pt-BR" dirty="0" smtClean="0"/>
              <a:t>:</a:t>
            </a:r>
          </a:p>
          <a:p>
            <a:endParaRPr lang="pt-BR" dirty="0" smtClean="0"/>
          </a:p>
          <a:p>
            <a:pPr lvl="1"/>
            <a:r>
              <a:rPr lang="pt-BR" dirty="0" smtClean="0"/>
              <a:t>Tempo de resposta e barateamento do exame</a:t>
            </a:r>
          </a:p>
          <a:p>
            <a:pPr lvl="1"/>
            <a:endParaRPr lang="pt-BR" dirty="0" smtClean="0"/>
          </a:p>
          <a:p>
            <a:pPr lvl="1"/>
            <a:r>
              <a:rPr lang="pt-BR" dirty="0" smtClean="0"/>
              <a:t>Menor custo computacional</a:t>
            </a:r>
          </a:p>
          <a:p>
            <a:pPr lvl="1"/>
            <a:endParaRPr lang="pt-BR" dirty="0" smtClean="0"/>
          </a:p>
          <a:p>
            <a:pPr lvl="1"/>
            <a:r>
              <a:rPr lang="pt-BR" dirty="0" smtClean="0"/>
              <a:t>Modelos mais simples e interpretáveis (condição 1)</a:t>
            </a:r>
          </a:p>
          <a:p>
            <a:endParaRPr lang="pt-BR" dirty="0"/>
          </a:p>
        </p:txBody>
      </p:sp>
      <p:sp>
        <p:nvSpPr>
          <p:cNvPr id="4" name="Espaço Reservado para Número de Slide 3"/>
          <p:cNvSpPr>
            <a:spLocks noGrp="1"/>
          </p:cNvSpPr>
          <p:nvPr>
            <p:ph type="sldNum" sz="quarter" idx="12"/>
          </p:nvPr>
        </p:nvSpPr>
        <p:spPr/>
        <p:txBody>
          <a:bodyPr/>
          <a:lstStyle/>
          <a:p>
            <a:fld id="{58983283-840F-4CBF-A26A-B733957F20C1}" type="slidenum">
              <a:rPr lang="pt-BR" altLang="pt-BR" smtClean="0"/>
              <a:pPr/>
              <a:t>41</a:t>
            </a:fld>
            <a:endParaRPr lang="pt-BR" altLang="pt-BR"/>
          </a:p>
        </p:txBody>
      </p:sp>
    </p:spTree>
    <p:extLst>
      <p:ext uri="{BB962C8B-B14F-4D97-AF65-F5344CB8AC3E}">
        <p14:creationId xmlns:p14="http://schemas.microsoft.com/office/powerpoint/2010/main" val="31629896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Trabalhos futuros</a:t>
            </a:r>
            <a:endParaRPr lang="pt-BR" dirty="0"/>
          </a:p>
        </p:txBody>
      </p:sp>
      <p:sp>
        <p:nvSpPr>
          <p:cNvPr id="3" name="Espaço Reservado para Conteúdo 2"/>
          <p:cNvSpPr>
            <a:spLocks noGrp="1"/>
          </p:cNvSpPr>
          <p:nvPr>
            <p:ph idx="1"/>
          </p:nvPr>
        </p:nvSpPr>
        <p:spPr/>
        <p:txBody>
          <a:bodyPr/>
          <a:lstStyle/>
          <a:p>
            <a:r>
              <a:rPr lang="pt-BR" dirty="0" smtClean="0"/>
              <a:t>Extrapolação do método para outros ambientes e problemas</a:t>
            </a:r>
          </a:p>
          <a:p>
            <a:endParaRPr lang="pt-BR" dirty="0" smtClean="0"/>
          </a:p>
          <a:p>
            <a:r>
              <a:rPr lang="pt-BR" dirty="0" smtClean="0"/>
              <a:t>Busca por critérios de melhor divisão do nó que sejam mais apropriados na generalização do método</a:t>
            </a:r>
          </a:p>
          <a:p>
            <a:endParaRPr lang="pt-BR" dirty="0" smtClean="0"/>
          </a:p>
          <a:p>
            <a:r>
              <a:rPr lang="pt-BR" dirty="0" smtClean="0"/>
              <a:t>Exploração da curva ROC para definir região de incerteza</a:t>
            </a:r>
          </a:p>
        </p:txBody>
      </p:sp>
      <p:sp>
        <p:nvSpPr>
          <p:cNvPr id="4" name="Espaço Reservado para Número de Slide 3"/>
          <p:cNvSpPr>
            <a:spLocks noGrp="1"/>
          </p:cNvSpPr>
          <p:nvPr>
            <p:ph type="sldNum" sz="quarter" idx="12"/>
          </p:nvPr>
        </p:nvSpPr>
        <p:spPr/>
        <p:txBody>
          <a:bodyPr/>
          <a:lstStyle/>
          <a:p>
            <a:fld id="{58983283-840F-4CBF-A26A-B733957F20C1}" type="slidenum">
              <a:rPr lang="pt-BR" altLang="pt-BR" smtClean="0"/>
              <a:pPr/>
              <a:t>42</a:t>
            </a:fld>
            <a:endParaRPr lang="pt-BR" altLang="pt-BR"/>
          </a:p>
        </p:txBody>
      </p:sp>
    </p:spTree>
    <p:extLst>
      <p:ext uri="{BB962C8B-B14F-4D97-AF65-F5344CB8AC3E}">
        <p14:creationId xmlns:p14="http://schemas.microsoft.com/office/powerpoint/2010/main" val="1108611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1268760"/>
            <a:ext cx="8640960" cy="4668611"/>
          </a:xfrm>
          <a:prstGeom prst="rect">
            <a:avLst/>
          </a:prstGeom>
        </p:spPr>
      </p:pic>
      <p:sp>
        <p:nvSpPr>
          <p:cNvPr id="4" name="Título 3"/>
          <p:cNvSpPr>
            <a:spLocks noGrp="1"/>
          </p:cNvSpPr>
          <p:nvPr>
            <p:ph type="title"/>
          </p:nvPr>
        </p:nvSpPr>
        <p:spPr/>
        <p:txBody>
          <a:bodyPr/>
          <a:lstStyle/>
          <a:p>
            <a:r>
              <a:rPr lang="pt-BR" dirty="0" smtClean="0"/>
              <a:t>Objetivo</a:t>
            </a:r>
            <a:endParaRPr lang="pt-BR" dirty="0"/>
          </a:p>
        </p:txBody>
      </p:sp>
      <p:sp>
        <p:nvSpPr>
          <p:cNvPr id="8" name="CaixaDeTexto 7"/>
          <p:cNvSpPr txBox="1"/>
          <p:nvPr/>
        </p:nvSpPr>
        <p:spPr>
          <a:xfrm>
            <a:off x="1151620" y="2636912"/>
            <a:ext cx="6840760" cy="2092881"/>
          </a:xfrm>
          <a:prstGeom prst="rect">
            <a:avLst/>
          </a:prstGeom>
          <a:noFill/>
        </p:spPr>
        <p:txBody>
          <a:bodyPr wrap="square" rtlCol="0">
            <a:spAutoFit/>
          </a:bodyPr>
          <a:lstStyle/>
          <a:p>
            <a:pPr algn="ctr"/>
            <a:r>
              <a:rPr lang="pt-BR" sz="2800" dirty="0"/>
              <a:t>Criar um esquema de apoio ao diagnóstico através de um modelo de classificação supervisionada utilizando dados </a:t>
            </a:r>
            <a:r>
              <a:rPr lang="pt-BR" sz="2800" dirty="0" smtClean="0"/>
              <a:t>de citometria de fluxo.</a:t>
            </a:r>
            <a:endParaRPr lang="pt-BR" sz="2800" dirty="0"/>
          </a:p>
          <a:p>
            <a:endParaRPr lang="pt-BR" dirty="0"/>
          </a:p>
        </p:txBody>
      </p:sp>
      <p:sp>
        <p:nvSpPr>
          <p:cNvPr id="2" name="Espaço Reservado para Número de Slide 1"/>
          <p:cNvSpPr>
            <a:spLocks noGrp="1"/>
          </p:cNvSpPr>
          <p:nvPr>
            <p:ph type="sldNum" sz="quarter" idx="12"/>
          </p:nvPr>
        </p:nvSpPr>
        <p:spPr/>
        <p:txBody>
          <a:bodyPr/>
          <a:lstStyle/>
          <a:p>
            <a:fld id="{15E67D32-EF65-47F0-9EC2-A569B4A446BB}" type="slidenum">
              <a:rPr lang="pt-BR" altLang="pt-BR" smtClean="0"/>
              <a:pPr/>
              <a:t>5</a:t>
            </a:fld>
            <a:endParaRPr lang="pt-BR" altLang="pt-BR"/>
          </a:p>
        </p:txBody>
      </p:sp>
    </p:spTree>
    <p:extLst>
      <p:ext uri="{BB962C8B-B14F-4D97-AF65-F5344CB8AC3E}">
        <p14:creationId xmlns:p14="http://schemas.microsoft.com/office/powerpoint/2010/main" val="3697166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Condições</a:t>
            </a:r>
            <a:endParaRPr lang="pt-BR" dirty="0"/>
          </a:p>
        </p:txBody>
      </p:sp>
      <p:sp>
        <p:nvSpPr>
          <p:cNvPr id="4" name="Espaço Reservado para Conteúdo 3"/>
          <p:cNvSpPr>
            <a:spLocks noGrp="1"/>
          </p:cNvSpPr>
          <p:nvPr>
            <p:ph idx="1"/>
          </p:nvPr>
        </p:nvSpPr>
        <p:spPr/>
        <p:txBody>
          <a:bodyPr/>
          <a:lstStyle/>
          <a:p>
            <a:r>
              <a:rPr lang="pt-BR" dirty="0" smtClean="0"/>
              <a:t>Decisões ao longo do processo devem ser compreendidas pelo tomador de decisão.</a:t>
            </a:r>
          </a:p>
          <a:p>
            <a:endParaRPr lang="pt-BR" dirty="0" smtClean="0"/>
          </a:p>
          <a:p>
            <a:r>
              <a:rPr lang="pt-BR" dirty="0" smtClean="0"/>
              <a:t>Falsos negativos possuem um custo alto.</a:t>
            </a:r>
          </a:p>
        </p:txBody>
      </p:sp>
      <p:sp>
        <p:nvSpPr>
          <p:cNvPr id="5" name="Título 3"/>
          <p:cNvSpPr txBox="1">
            <a:spLocks/>
          </p:cNvSpPr>
          <p:nvPr/>
        </p:nvSpPr>
        <p:spPr bwMode="auto">
          <a:xfrm>
            <a:off x="609600" y="400506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lvl1pPr algn="ctr" rtl="0" fontAlgn="base">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9pPr>
          </a:lstStyle>
          <a:p>
            <a:r>
              <a:rPr lang="pt-BR" dirty="0" smtClean="0"/>
              <a:t>Bônus</a:t>
            </a:r>
            <a:endParaRPr lang="pt-BR" dirty="0"/>
          </a:p>
        </p:txBody>
      </p:sp>
      <p:sp>
        <p:nvSpPr>
          <p:cNvPr id="6" name="Espaço Reservado para Conteúdo 4"/>
          <p:cNvSpPr txBox="1">
            <a:spLocks/>
          </p:cNvSpPr>
          <p:nvPr/>
        </p:nvSpPr>
        <p:spPr bwMode="auto">
          <a:xfrm>
            <a:off x="609600" y="5327451"/>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mtClean="0"/>
              <a:t>Utilização de conjuntos de atributos ao invés de todos os atributos de uma vez.</a:t>
            </a:r>
          </a:p>
          <a:p>
            <a:pPr marL="0" indent="0">
              <a:buFont typeface="Wingdings" panose="05000000000000000000" pitchFamily="2" charset="2"/>
              <a:buNone/>
            </a:pPr>
            <a:endParaRPr lang="pt-BR" dirty="0"/>
          </a:p>
        </p:txBody>
      </p:sp>
      <p:sp>
        <p:nvSpPr>
          <p:cNvPr id="2" name="Espaço Reservado para Número de Slide 1"/>
          <p:cNvSpPr>
            <a:spLocks noGrp="1"/>
          </p:cNvSpPr>
          <p:nvPr>
            <p:ph type="sldNum" sz="quarter" idx="12"/>
          </p:nvPr>
        </p:nvSpPr>
        <p:spPr/>
        <p:txBody>
          <a:bodyPr/>
          <a:lstStyle/>
          <a:p>
            <a:fld id="{58983283-840F-4CBF-A26A-B733957F20C1}" type="slidenum">
              <a:rPr lang="pt-BR" altLang="pt-BR" smtClean="0"/>
              <a:pPr/>
              <a:t>6</a:t>
            </a:fld>
            <a:endParaRPr lang="pt-BR" altLang="pt-BR"/>
          </a:p>
        </p:txBody>
      </p:sp>
    </p:spTree>
    <p:extLst>
      <p:ext uri="{BB962C8B-B14F-4D97-AF65-F5344CB8AC3E}">
        <p14:creationId xmlns:p14="http://schemas.microsoft.com/office/powerpoint/2010/main" val="438954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Espaço Reservado para Número de Slide 1"/>
          <p:cNvSpPr>
            <a:spLocks noGrp="1"/>
          </p:cNvSpPr>
          <p:nvPr>
            <p:ph type="sldNum" sz="quarter" idx="12"/>
          </p:nvPr>
        </p:nvSpPr>
        <p:spPr/>
        <p:txBody>
          <a:bodyPr/>
          <a:lstStyle/>
          <a:p>
            <a:fld id="{684D8476-39EF-40A8-8C8E-CCF598E9A2AB}" type="slidenum">
              <a:rPr lang="pt-BR" altLang="pt-BR" smtClean="0"/>
              <a:pPr/>
              <a:t>7</a:t>
            </a:fld>
            <a:endParaRPr lang="pt-BR" altLang="pt-BR"/>
          </a:p>
        </p:txBody>
      </p:sp>
    </p:spTree>
    <p:extLst>
      <p:ext uri="{BB962C8B-B14F-4D97-AF65-F5344CB8AC3E}">
        <p14:creationId xmlns:p14="http://schemas.microsoft.com/office/powerpoint/2010/main" val="367293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5" descr="cytometer-labels.png"/>
          <p:cNvPicPr>
            <a:picLocks noChangeAspect="1"/>
          </p:cNvPicPr>
          <p:nvPr/>
        </p:nvPicPr>
        <p:blipFill>
          <a:blip r:embed="rId3" cstate="print">
            <a:clrChange>
              <a:clrFrom>
                <a:srgbClr val="FFFFFF"/>
              </a:clrFrom>
              <a:clrTo>
                <a:srgbClr val="FFFFFF">
                  <a:alpha val="0"/>
                </a:srgbClr>
              </a:clrTo>
            </a:clrChange>
          </a:blip>
          <a:stretch>
            <a:fillRect/>
          </a:stretch>
        </p:blipFill>
        <p:spPr>
          <a:xfrm>
            <a:off x="35496" y="1556792"/>
            <a:ext cx="8920825" cy="4608512"/>
          </a:xfrm>
          <a:prstGeom prst="rect">
            <a:avLst/>
          </a:prstGeom>
        </p:spPr>
      </p:pic>
      <p:sp>
        <p:nvSpPr>
          <p:cNvPr id="2" name="Espaço Reservado para Número de Slide 1"/>
          <p:cNvSpPr>
            <a:spLocks noGrp="1"/>
          </p:cNvSpPr>
          <p:nvPr>
            <p:ph type="sldNum" sz="quarter" idx="12"/>
          </p:nvPr>
        </p:nvSpPr>
        <p:spPr/>
        <p:txBody>
          <a:bodyPr/>
          <a:lstStyle/>
          <a:p>
            <a:fld id="{684D8476-39EF-40A8-8C8E-CCF598E9A2AB}" type="slidenum">
              <a:rPr lang="pt-BR" altLang="pt-BR" smtClean="0"/>
              <a:pPr/>
              <a:t>8</a:t>
            </a:fld>
            <a:endParaRPr lang="pt-BR" altLang="pt-BR"/>
          </a:p>
        </p:txBody>
      </p:sp>
    </p:spTree>
    <p:extLst>
      <p:ext uri="{BB962C8B-B14F-4D97-AF65-F5344CB8AC3E}">
        <p14:creationId xmlns:p14="http://schemas.microsoft.com/office/powerpoint/2010/main" val="4239082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Base de dados</a:t>
            </a:r>
            <a:endParaRPr lang="pt-BR" dirty="0"/>
          </a:p>
        </p:txBody>
      </p:sp>
      <p:graphicFrame>
        <p:nvGraphicFramePr>
          <p:cNvPr id="5" name="Espaço Reservado para Conteúdo 4"/>
          <p:cNvGraphicFramePr>
            <a:graphicFrameLocks noGrp="1"/>
          </p:cNvGraphicFramePr>
          <p:nvPr>
            <p:ph idx="1"/>
            <p:extLst>
              <p:ext uri="{D42A27DB-BD31-4B8C-83A1-F6EECF244321}">
                <p14:modId xmlns:p14="http://schemas.microsoft.com/office/powerpoint/2010/main" val="3473013306"/>
              </p:ext>
            </p:extLst>
          </p:nvPr>
        </p:nvGraphicFramePr>
        <p:xfrm>
          <a:off x="3131840" y="1268760"/>
          <a:ext cx="5760640" cy="5100706"/>
        </p:xfrm>
        <a:graphic>
          <a:graphicData uri="http://schemas.openxmlformats.org/drawingml/2006/table">
            <a:tbl>
              <a:tblPr firstRow="1" bandRow="1">
                <a:tableStyleId>{93296810-A885-4BE3-A3E7-6D5BEEA58F35}</a:tableStyleId>
              </a:tblPr>
              <a:tblGrid>
                <a:gridCol w="3783107"/>
                <a:gridCol w="1977533"/>
              </a:tblGrid>
              <a:tr h="127024">
                <a:tc>
                  <a:txBody>
                    <a:bodyPr/>
                    <a:lstStyle/>
                    <a:p>
                      <a:pPr algn="r"/>
                      <a:r>
                        <a:rPr lang="pt-BR" dirty="0" smtClean="0">
                          <a:solidFill>
                            <a:schemeClr val="accent1"/>
                          </a:solidFill>
                        </a:rPr>
                        <a:t>Linfoma</a:t>
                      </a:r>
                      <a:endParaRPr lang="pt-BR" dirty="0">
                        <a:solidFill>
                          <a:schemeClr val="accent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961E"/>
                    </a:solidFill>
                  </a:tcPr>
                </a:tc>
                <a:tc>
                  <a:txBody>
                    <a:bodyPr/>
                    <a:lstStyle/>
                    <a:p>
                      <a:pPr algn="ctr"/>
                      <a:r>
                        <a:rPr lang="pt-BR" dirty="0" smtClean="0">
                          <a:solidFill>
                            <a:schemeClr val="accent1"/>
                          </a:solidFill>
                        </a:rPr>
                        <a:t>#</a:t>
                      </a:r>
                      <a:r>
                        <a:rPr lang="pt-BR" baseline="0" dirty="0" smtClean="0">
                          <a:solidFill>
                            <a:schemeClr val="accent1"/>
                          </a:solidFill>
                        </a:rPr>
                        <a:t> Pacientes</a:t>
                      </a:r>
                      <a:endParaRPr lang="pt-BR" dirty="0">
                        <a:solidFill>
                          <a:schemeClr val="accent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961E"/>
                    </a:solidFill>
                  </a:tcPr>
                </a:tc>
              </a:tr>
              <a:tr h="443656">
                <a:tc>
                  <a:txBody>
                    <a:bodyPr/>
                    <a:lstStyle/>
                    <a:p>
                      <a:pPr algn="r"/>
                      <a:r>
                        <a:rPr lang="pt-BR" dirty="0" err="1" smtClean="0"/>
                        <a:t>Burkitt</a:t>
                      </a:r>
                      <a:r>
                        <a:rPr lang="pt-BR" dirty="0" smtClean="0"/>
                        <a:t> </a:t>
                      </a:r>
                      <a:r>
                        <a:rPr lang="pt-BR" dirty="0" err="1" smtClean="0"/>
                        <a:t>Lymphoma</a:t>
                      </a:r>
                      <a:r>
                        <a:rPr lang="pt-BR" dirty="0" smtClean="0"/>
                        <a:t> (BL)</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pt-BR" dirty="0" smtClean="0"/>
                        <a:t>15</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44365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t>Diffuse Large B-cell Lymphoma (CD10-)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5000"/>
                      </a:schemeClr>
                    </a:solidFill>
                  </a:tcPr>
                </a:tc>
                <a:tc>
                  <a:txBody>
                    <a:bodyPr/>
                    <a:lstStyle/>
                    <a:p>
                      <a:pPr algn="ctr"/>
                      <a:r>
                        <a:rPr lang="pt-BR" dirty="0" smtClean="0"/>
                        <a:t>24</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5000"/>
                      </a:schemeClr>
                    </a:solidFill>
                  </a:tcPr>
                </a:tc>
              </a:tr>
              <a:tr h="765762">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t>Diffuse Large B-cell Lymphoma (CD10+)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pt-BR" dirty="0" smtClean="0"/>
                        <a:t>30</a:t>
                      </a:r>
                    </a:p>
                    <a:p>
                      <a:pPr algn="ct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44365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t>Chronic Lymphocytic Leukemia (CLL)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5000"/>
                      </a:schemeClr>
                    </a:solidFill>
                  </a:tcPr>
                </a:tc>
                <a:tc>
                  <a:txBody>
                    <a:bodyPr/>
                    <a:lstStyle/>
                    <a:p>
                      <a:pPr algn="ctr"/>
                      <a:r>
                        <a:rPr lang="pt-BR" dirty="0" smtClean="0"/>
                        <a:t>43</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5000"/>
                      </a:schemeClr>
                    </a:solidFill>
                  </a:tcPr>
                </a:tc>
              </a:tr>
              <a:tr h="443656">
                <a:tc>
                  <a:txBody>
                    <a:bodyPr/>
                    <a:lstStyle/>
                    <a:p>
                      <a:pPr algn="r"/>
                      <a:r>
                        <a:rPr lang="en-US" sz="1800" dirty="0" smtClean="0"/>
                        <a:t>Follicular Lymphoma (FL)</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pt-BR" dirty="0" smtClean="0"/>
                        <a:t>36</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443656">
                <a:tc>
                  <a:txBody>
                    <a:bodyPr/>
                    <a:lstStyle/>
                    <a:p>
                      <a:pPr algn="r"/>
                      <a:r>
                        <a:rPr lang="en-US" sz="1800" dirty="0" smtClean="0"/>
                        <a:t>Hairy Cell Leukemia (HCL)</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5000"/>
                      </a:schemeClr>
                    </a:solidFill>
                  </a:tcPr>
                </a:tc>
                <a:tc>
                  <a:txBody>
                    <a:bodyPr/>
                    <a:lstStyle/>
                    <a:p>
                      <a:pPr algn="ctr"/>
                      <a:r>
                        <a:rPr lang="pt-BR" dirty="0" smtClean="0"/>
                        <a:t>33</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5000"/>
                      </a:schemeClr>
                    </a:solidFill>
                  </a:tcPr>
                </a:tc>
              </a:tr>
              <a:tr h="765762">
                <a:tc>
                  <a:txBody>
                    <a:bodyPr/>
                    <a:lstStyle/>
                    <a:p>
                      <a:pPr algn="r"/>
                      <a:r>
                        <a:rPr lang="en-US" sz="1800" dirty="0" err="1" smtClean="0"/>
                        <a:t>Lymphoplasmacytic</a:t>
                      </a:r>
                      <a:r>
                        <a:rPr lang="en-US" sz="1800" dirty="0" smtClean="0"/>
                        <a:t> Lymphoma and Marginal Zone Lymphoma (LPL+MZL)</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pt-BR" dirty="0" smtClean="0"/>
                        <a:t>66</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443656">
                <a:tc>
                  <a:txBody>
                    <a:bodyPr/>
                    <a:lstStyle/>
                    <a:p>
                      <a:pPr algn="r"/>
                      <a:r>
                        <a:rPr lang="en-US" sz="1800" dirty="0" smtClean="0"/>
                        <a:t>Mantle Cell Lymphoma (MCL)</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5000"/>
                      </a:schemeClr>
                    </a:solidFill>
                  </a:tcPr>
                </a:tc>
                <a:tc>
                  <a:txBody>
                    <a:bodyPr/>
                    <a:lstStyle/>
                    <a:p>
                      <a:pPr algn="ctr"/>
                      <a:r>
                        <a:rPr lang="pt-BR" dirty="0" smtClean="0"/>
                        <a:t>36</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5000"/>
                      </a:schemeClr>
                    </a:solidFill>
                  </a:tcPr>
                </a:tc>
              </a:tr>
            </a:tbl>
          </a:graphicData>
        </a:graphic>
      </p:graphicFrame>
      <p:sp>
        <p:nvSpPr>
          <p:cNvPr id="9" name="Espaço Reservado para Conteúdo 2"/>
          <p:cNvSpPr txBox="1">
            <a:spLocks/>
          </p:cNvSpPr>
          <p:nvPr/>
        </p:nvSpPr>
        <p:spPr bwMode="auto">
          <a:xfrm>
            <a:off x="251520" y="1600200"/>
            <a:ext cx="288032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t-BR" sz="2400" dirty="0" smtClean="0"/>
          </a:p>
          <a:p>
            <a:r>
              <a:rPr lang="pt-BR" sz="2400" dirty="0" smtClean="0"/>
              <a:t>Mediana do valor de fluorescência das células</a:t>
            </a:r>
            <a:endParaRPr lang="pt-BR" sz="2400" dirty="0"/>
          </a:p>
          <a:p>
            <a:pPr marL="0" indent="0">
              <a:buNone/>
            </a:pPr>
            <a:endParaRPr lang="pt-BR" sz="2400" dirty="0" smtClean="0"/>
          </a:p>
          <a:p>
            <a:r>
              <a:rPr lang="pt-BR" sz="2400" dirty="0" smtClean="0"/>
              <a:t>24 marcadores de fluorescência</a:t>
            </a:r>
          </a:p>
          <a:p>
            <a:endParaRPr lang="pt-BR" sz="2400" dirty="0"/>
          </a:p>
          <a:p>
            <a:r>
              <a:rPr lang="pt-BR" sz="2400" dirty="0" smtClean="0"/>
              <a:t>Escalados entre 0 e 10</a:t>
            </a:r>
            <a:endParaRPr lang="pt-BR" sz="2400" dirty="0"/>
          </a:p>
        </p:txBody>
      </p:sp>
      <p:sp>
        <p:nvSpPr>
          <p:cNvPr id="2" name="CaixaDeTexto 1"/>
          <p:cNvSpPr txBox="1"/>
          <p:nvPr/>
        </p:nvSpPr>
        <p:spPr>
          <a:xfrm>
            <a:off x="3381157" y="6525344"/>
            <a:ext cx="902811" cy="369332"/>
          </a:xfrm>
          <a:prstGeom prst="rect">
            <a:avLst/>
          </a:prstGeom>
          <a:noFill/>
        </p:spPr>
        <p:txBody>
          <a:bodyPr wrap="none" rtlCol="0">
            <a:spAutoFit/>
          </a:bodyPr>
          <a:lstStyle/>
          <a:p>
            <a:r>
              <a:rPr lang="pt-BR" dirty="0" smtClean="0"/>
              <a:t>Fonte: </a:t>
            </a:r>
            <a:endParaRPr lang="pt-B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3395" y="6381328"/>
            <a:ext cx="1019453" cy="463851"/>
          </a:xfrm>
          <a:prstGeom prst="rect">
            <a:avLst/>
          </a:prstGeom>
        </p:spPr>
      </p:pic>
      <p:sp>
        <p:nvSpPr>
          <p:cNvPr id="6" name="Espaço Reservado para Número de Slide 5"/>
          <p:cNvSpPr>
            <a:spLocks noGrp="1"/>
          </p:cNvSpPr>
          <p:nvPr>
            <p:ph type="sldNum" sz="quarter" idx="12"/>
          </p:nvPr>
        </p:nvSpPr>
        <p:spPr/>
        <p:txBody>
          <a:bodyPr/>
          <a:lstStyle/>
          <a:p>
            <a:fld id="{58983283-840F-4CBF-A26A-B733957F20C1}" type="slidenum">
              <a:rPr lang="pt-BR" altLang="pt-BR" smtClean="0"/>
              <a:pPr/>
              <a:t>9</a:t>
            </a:fld>
            <a:endParaRPr lang="pt-BR" altLang="pt-BR"/>
          </a:p>
        </p:txBody>
      </p:sp>
    </p:spTree>
    <p:extLst>
      <p:ext uri="{BB962C8B-B14F-4D97-AF65-F5344CB8AC3E}">
        <p14:creationId xmlns:p14="http://schemas.microsoft.com/office/powerpoint/2010/main" val="3288500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rbit">
  <a:themeElements>
    <a:clrScheme name="Orbit 10">
      <a:dk1>
        <a:srgbClr val="000000"/>
      </a:dk1>
      <a:lt1>
        <a:srgbClr val="3399FF"/>
      </a:lt1>
      <a:dk2>
        <a:srgbClr val="000000"/>
      </a:dk2>
      <a:lt2>
        <a:srgbClr val="FF9900"/>
      </a:lt2>
      <a:accent1>
        <a:srgbClr val="FFFFFF"/>
      </a:accent1>
      <a:accent2>
        <a:srgbClr val="33CCCC"/>
      </a:accent2>
      <a:accent3>
        <a:srgbClr val="ADCAFF"/>
      </a:accent3>
      <a:accent4>
        <a:srgbClr val="000000"/>
      </a:accent4>
      <a:accent5>
        <a:srgbClr val="FFFFFF"/>
      </a:accent5>
      <a:accent6>
        <a:srgbClr val="2DB9B9"/>
      </a:accent6>
      <a:hlink>
        <a:srgbClr val="0000FF"/>
      </a:hlink>
      <a:folHlink>
        <a:srgbClr val="006699"/>
      </a:folHlink>
    </a:clrScheme>
    <a:fontScheme name="Orbit">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
      <a:clrScheme name="Orbit 10">
        <a:dk1>
          <a:srgbClr val="000000"/>
        </a:dk1>
        <a:lt1>
          <a:srgbClr val="3399FF"/>
        </a:lt1>
        <a:dk2>
          <a:srgbClr val="000000"/>
        </a:dk2>
        <a:lt2>
          <a:srgbClr val="FF9900"/>
        </a:lt2>
        <a:accent1>
          <a:srgbClr val="FFFFFF"/>
        </a:accent1>
        <a:accent2>
          <a:srgbClr val="33CCCC"/>
        </a:accent2>
        <a:accent3>
          <a:srgbClr val="ADCAFF"/>
        </a:accent3>
        <a:accent4>
          <a:srgbClr val="000000"/>
        </a:accent4>
        <a:accent5>
          <a:srgbClr val="FFFF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3610</TotalTime>
  <Words>2528</Words>
  <Application>Microsoft Office PowerPoint</Application>
  <PresentationFormat>Apresentação na tela (4:3)</PresentationFormat>
  <Paragraphs>376</Paragraphs>
  <Slides>42</Slides>
  <Notes>42</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42</vt:i4>
      </vt:variant>
    </vt:vector>
  </HeadingPairs>
  <TitlesOfParts>
    <vt:vector size="46" baseType="lpstr">
      <vt:lpstr>Agency FB</vt:lpstr>
      <vt:lpstr>Arial</vt:lpstr>
      <vt:lpstr>Wingdings</vt:lpstr>
      <vt:lpstr>Orbit</vt:lpstr>
      <vt:lpstr>CLASSIFICAÇÃO DE LINFOMAS UTILIZANDO UMA ABORDAGEM BASEADA EM ÁRVORES DE DECISÃO</vt:lpstr>
      <vt:lpstr>Índice</vt:lpstr>
      <vt:lpstr>Objetivo</vt:lpstr>
      <vt:lpstr>Objetivo</vt:lpstr>
      <vt:lpstr>Objetivo</vt:lpstr>
      <vt:lpstr>Condições</vt:lpstr>
      <vt:lpstr>Apresentação do PowerPoint</vt:lpstr>
      <vt:lpstr>Apresentação do PowerPoint</vt:lpstr>
      <vt:lpstr>Base de dados</vt:lpstr>
      <vt:lpstr>Apresentação do PowerPoint</vt:lpstr>
      <vt:lpstr>Apresentação do PowerPoint</vt:lpstr>
      <vt:lpstr>Apresentação do PowerPoint</vt:lpstr>
      <vt:lpstr>Apresentação do PowerPoint</vt:lpstr>
      <vt:lpstr>Proposta 1 – Construção da árvore</vt:lpstr>
      <vt:lpstr>Construção da árvore (nó a nó)</vt:lpstr>
      <vt:lpstr>Apresentação do PowerPoint</vt:lpstr>
      <vt:lpstr>Apresentação do PowerPoint</vt:lpstr>
      <vt:lpstr>Apresentação do PowerPoint</vt:lpstr>
      <vt:lpstr>Apresentação do PowerPoint</vt:lpstr>
      <vt:lpstr>Apresentação do PowerPoint</vt:lpstr>
      <vt:lpstr>Apresentação do PowerPoint</vt:lpstr>
      <vt:lpstr>Proposta 1 – Robustez contra falsos negativos</vt:lpstr>
      <vt:lpstr>Comparações a partir da folha</vt:lpstr>
      <vt:lpstr>Comparações a partir da folha</vt:lpstr>
      <vt:lpstr>Região de Incerteza</vt:lpstr>
      <vt:lpstr>Apresentação do PowerPoint</vt:lpstr>
      <vt:lpstr>Apresentação do PowerPoint</vt:lpstr>
      <vt:lpstr>Resultados – Proposta 1</vt:lpstr>
      <vt:lpstr>Apresentação do PowerPoint</vt:lpstr>
      <vt:lpstr>Apresentação do PowerPoint</vt:lpstr>
      <vt:lpstr>Apresentação do PowerPoint</vt:lpstr>
      <vt:lpstr>Apresentação do PowerPoint</vt:lpstr>
      <vt:lpstr>Resultados – proposta 1</vt:lpstr>
      <vt:lpstr>CD10+ x FL</vt:lpstr>
      <vt:lpstr>Proposta 2 – Emulando o exame de citometria</vt:lpstr>
      <vt:lpstr>Apresentação do PowerPoint</vt:lpstr>
      <vt:lpstr>Resultados – Proposta 2</vt:lpstr>
      <vt:lpstr>Conclusão - Classificação</vt:lpstr>
      <vt:lpstr>Conclusão – Preditor</vt:lpstr>
      <vt:lpstr>Conclusão - Robustez</vt:lpstr>
      <vt:lpstr>Conclusão - Bônus</vt:lpstr>
      <vt:lpstr>Trabalhos futuros</vt:lpstr>
    </vt:vector>
  </TitlesOfParts>
  <Company>labbd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Management in Software Engineering</dc:title>
  <dc:creator>Jano</dc:creator>
  <cp:lastModifiedBy>Laura Moraes</cp:lastModifiedBy>
  <cp:revision>139</cp:revision>
  <dcterms:created xsi:type="dcterms:W3CDTF">2006-05-15T18:07:35Z</dcterms:created>
  <dcterms:modified xsi:type="dcterms:W3CDTF">2016-02-23T10:37:21Z</dcterms:modified>
</cp:coreProperties>
</file>