
<file path=[Content_Types].xml><?xml version="1.0" encoding="utf-8"?>
<Types xmlns="http://schemas.openxmlformats.org/package/2006/content-types">
  <Default Extension="jpeg" ContentType="image/jpeg"/>
  <Default Extension="jp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4"/>
  </p:sldMasterIdLst>
  <p:notesMasterIdLst>
    <p:notesMasterId r:id="rId15"/>
  </p:notesMasterIdLst>
  <p:sldIdLst>
    <p:sldId id="256" r:id="rId5"/>
    <p:sldId id="257" r:id="rId6"/>
    <p:sldId id="259" r:id="rId7"/>
    <p:sldId id="264" r:id="rId8"/>
    <p:sldId id="258" r:id="rId9"/>
    <p:sldId id="265" r:id="rId10"/>
    <p:sldId id="266" r:id="rId11"/>
    <p:sldId id="261" r:id="rId12"/>
    <p:sldId id="262" r:id="rId13"/>
    <p:sldId id="263" r:id="rId14"/>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635"/>
    <a:srgbClr val="FF0D97"/>
    <a:srgbClr val="0000CC"/>
    <a:srgbClr val="9EFF29"/>
    <a:srgbClr val="C80064"/>
    <a:srgbClr val="C33A1F"/>
    <a:srgbClr val="FF2549"/>
    <a:srgbClr val="007033"/>
    <a:srgbClr val="D6370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3BBDCC-BC70-4E49-A550-19A1C2615BC2}" v="52" dt="2025-04-20T22:46:15.172"/>
    <p1510:client id="{C662EE03-0886-A871-687A-9A8B35DC4BAE}" v="425" dt="2025-04-20T19:44:58.583"/>
    <p1510:client id="{FBDBA5C5-F1D8-D8E9-1E85-DE3EB7F7A0F5}" v="137" dt="2025-04-20T21:57:14.4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25"/>
  </p:normalViewPr>
  <p:slideViewPr>
    <p:cSldViewPr snapToGrid="0">
      <p:cViewPr varScale="1">
        <p:scale>
          <a:sx n="133" d="100"/>
          <a:sy n="133" d="100"/>
        </p:scale>
        <p:origin x="944" y="168"/>
      </p:cViewPr>
      <p:guideLst>
        <p:guide orient="horz" pos="1620"/>
        <p:guide pos="2880"/>
      </p:guideLst>
    </p:cSldViewPr>
  </p:slideViewPr>
  <p:notesTextViewPr>
    <p:cViewPr>
      <p:scale>
        <a:sx n="1" d="1"/>
        <a:sy n="1" d="1"/>
      </p:scale>
      <p:origin x="0" y="-176"/>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ittman, Laura" userId="c7de3c73-4269-462c-9d86-d5777b6ae433" providerId="ADAL" clId="{A03BBDCC-BC70-4E49-A550-19A1C2615BC2}"/>
    <pc:docChg chg="modSld">
      <pc:chgData name="Pittman, Laura" userId="c7de3c73-4269-462c-9d86-d5777b6ae433" providerId="ADAL" clId="{A03BBDCC-BC70-4E49-A550-19A1C2615BC2}" dt="2025-04-20T22:46:15.172" v="272"/>
      <pc:docMkLst>
        <pc:docMk/>
      </pc:docMkLst>
      <pc:sldChg chg="addSp delSp modSp modTransition modAnim">
        <pc:chgData name="Pittman, Laura" userId="c7de3c73-4269-462c-9d86-d5777b6ae433" providerId="ADAL" clId="{A03BBDCC-BC70-4E49-A550-19A1C2615BC2}" dt="2025-04-20T22:27:23.694" v="2"/>
        <pc:sldMkLst>
          <pc:docMk/>
          <pc:sldMk cId="3626748915" sldId="261"/>
        </pc:sldMkLst>
        <pc:picChg chg="add del mod">
          <ac:chgData name="Pittman, Laura" userId="c7de3c73-4269-462c-9d86-d5777b6ae433" providerId="ADAL" clId="{A03BBDCC-BC70-4E49-A550-19A1C2615BC2}" dt="2025-04-20T22:26:51.759" v="1"/>
          <ac:picMkLst>
            <pc:docMk/>
            <pc:sldMk cId="3626748915" sldId="261"/>
            <ac:picMk id="22" creationId="{9B5A3A46-4F8B-6C38-63E0-2A3793DFAAE6}"/>
          </ac:picMkLst>
        </pc:picChg>
        <pc:picChg chg="add mod">
          <ac:chgData name="Pittman, Laura" userId="c7de3c73-4269-462c-9d86-d5777b6ae433" providerId="ADAL" clId="{A03BBDCC-BC70-4E49-A550-19A1C2615BC2}" dt="2025-04-20T22:27:23.694" v="2"/>
          <ac:picMkLst>
            <pc:docMk/>
            <pc:sldMk cId="3626748915" sldId="261"/>
            <ac:picMk id="26" creationId="{18FFDB62-4B52-1A19-2885-F536C2DB8117}"/>
          </ac:picMkLst>
        </pc:picChg>
      </pc:sldChg>
      <pc:sldChg chg="addSp delSp modSp modTransition modAnim modNotesTx">
        <pc:chgData name="Pittman, Laura" userId="c7de3c73-4269-462c-9d86-d5777b6ae433" providerId="ADAL" clId="{A03BBDCC-BC70-4E49-A550-19A1C2615BC2}" dt="2025-04-20T22:46:15.172" v="272"/>
        <pc:sldMkLst>
          <pc:docMk/>
          <pc:sldMk cId="109689694" sldId="262"/>
        </pc:sldMkLst>
        <pc:picChg chg="add del mod">
          <ac:chgData name="Pittman, Laura" userId="c7de3c73-4269-462c-9d86-d5777b6ae433" providerId="ADAL" clId="{A03BBDCC-BC70-4E49-A550-19A1C2615BC2}" dt="2025-04-20T22:28:20.435" v="4"/>
          <ac:picMkLst>
            <pc:docMk/>
            <pc:sldMk cId="109689694" sldId="262"/>
            <ac:picMk id="29" creationId="{E6B2AE2B-C16C-500C-317C-6257C0200769}"/>
          </ac:picMkLst>
        </pc:picChg>
        <pc:picChg chg="add del mod">
          <ac:chgData name="Pittman, Laura" userId="c7de3c73-4269-462c-9d86-d5777b6ae433" providerId="ADAL" clId="{A03BBDCC-BC70-4E49-A550-19A1C2615BC2}" dt="2025-04-20T22:29:28.165" v="6"/>
          <ac:picMkLst>
            <pc:docMk/>
            <pc:sldMk cId="109689694" sldId="262"/>
            <ac:picMk id="33" creationId="{2E8EA4D3-99AC-14B8-D99A-D90B1355B4D3}"/>
          </ac:picMkLst>
        </pc:picChg>
        <pc:picChg chg="add del mod">
          <ac:chgData name="Pittman, Laura" userId="c7de3c73-4269-462c-9d86-d5777b6ae433" providerId="ADAL" clId="{A03BBDCC-BC70-4E49-A550-19A1C2615BC2}" dt="2025-04-20T22:30:54.265" v="31"/>
          <ac:picMkLst>
            <pc:docMk/>
            <pc:sldMk cId="109689694" sldId="262"/>
            <ac:picMk id="40" creationId="{B063958D-7F29-A737-224F-8D3476296CD5}"/>
          </ac:picMkLst>
        </pc:picChg>
        <pc:picChg chg="add del mod">
          <ac:chgData name="Pittman, Laura" userId="c7de3c73-4269-462c-9d86-d5777b6ae433" providerId="ADAL" clId="{A03BBDCC-BC70-4E49-A550-19A1C2615BC2}" dt="2025-04-20T22:32:06.752" v="33"/>
          <ac:picMkLst>
            <pc:docMk/>
            <pc:sldMk cId="109689694" sldId="262"/>
            <ac:picMk id="45" creationId="{6F27D006-C37B-D6E1-D22E-5D8B348D45A9}"/>
          </ac:picMkLst>
        </pc:picChg>
        <pc:picChg chg="add del mod">
          <ac:chgData name="Pittman, Laura" userId="c7de3c73-4269-462c-9d86-d5777b6ae433" providerId="ADAL" clId="{A03BBDCC-BC70-4E49-A550-19A1C2615BC2}" dt="2025-04-20T22:34:32.846" v="208"/>
          <ac:picMkLst>
            <pc:docMk/>
            <pc:sldMk cId="109689694" sldId="262"/>
            <ac:picMk id="49" creationId="{175088D1-B81B-D668-4AEE-46B3B92F9945}"/>
          </ac:picMkLst>
        </pc:picChg>
        <pc:picChg chg="add del mod">
          <ac:chgData name="Pittman, Laura" userId="c7de3c73-4269-462c-9d86-d5777b6ae433" providerId="ADAL" clId="{A03BBDCC-BC70-4E49-A550-19A1C2615BC2}" dt="2025-04-20T22:37:05.777" v="232"/>
          <ac:picMkLst>
            <pc:docMk/>
            <pc:sldMk cId="109689694" sldId="262"/>
            <ac:picMk id="56" creationId="{E0820CFF-3DFF-ED4A-0F74-8D2A3904DB0E}"/>
          </ac:picMkLst>
        </pc:picChg>
        <pc:picChg chg="add mod">
          <ac:chgData name="Pittman, Laura" userId="c7de3c73-4269-462c-9d86-d5777b6ae433" providerId="ADAL" clId="{A03BBDCC-BC70-4E49-A550-19A1C2615BC2}" dt="2025-04-20T22:46:15.172" v="272"/>
          <ac:picMkLst>
            <pc:docMk/>
            <pc:sldMk cId="109689694" sldId="262"/>
            <ac:picMk id="65" creationId="{A8150498-124A-35D1-1B3E-1282657E60A1}"/>
          </ac:picMkLst>
        </pc:picChg>
      </pc:sldChg>
      <pc:sldChg chg="addSp delSp modSp modTransition modAnim modNotesTx">
        <pc:chgData name="Pittman, Laura" userId="c7de3c73-4269-462c-9d86-d5777b6ae433" providerId="ADAL" clId="{A03BBDCC-BC70-4E49-A550-19A1C2615BC2}" dt="2025-04-20T22:44:41.637" v="271"/>
        <pc:sldMkLst>
          <pc:docMk/>
          <pc:sldMk cId="1073989541" sldId="263"/>
        </pc:sldMkLst>
        <pc:picChg chg="add del mod">
          <ac:chgData name="Pittman, Laura" userId="c7de3c73-4269-462c-9d86-d5777b6ae433" providerId="ADAL" clId="{A03BBDCC-BC70-4E49-A550-19A1C2615BC2}" dt="2025-04-20T22:37:57.818" v="253"/>
          <ac:picMkLst>
            <pc:docMk/>
            <pc:sldMk cId="1073989541" sldId="263"/>
            <ac:picMk id="32" creationId="{F70148FE-4688-402B-2B47-78AD94E221C4}"/>
          </ac:picMkLst>
        </pc:picChg>
        <pc:picChg chg="add del mod">
          <ac:chgData name="Pittman, Laura" userId="c7de3c73-4269-462c-9d86-d5777b6ae433" providerId="ADAL" clId="{A03BBDCC-BC70-4E49-A550-19A1C2615BC2}" dt="2025-04-20T22:38:58.896" v="255"/>
          <ac:picMkLst>
            <pc:docMk/>
            <pc:sldMk cId="1073989541" sldId="263"/>
            <ac:picMk id="36" creationId="{E76EE9EE-01C5-1FEC-0E83-5E3140EF9F96}"/>
          </ac:picMkLst>
        </pc:picChg>
        <pc:picChg chg="add del mod">
          <ac:chgData name="Pittman, Laura" userId="c7de3c73-4269-462c-9d86-d5777b6ae433" providerId="ADAL" clId="{A03BBDCC-BC70-4E49-A550-19A1C2615BC2}" dt="2025-04-20T22:39:38.997" v="257"/>
          <ac:picMkLst>
            <pc:docMk/>
            <pc:sldMk cId="1073989541" sldId="263"/>
            <ac:picMk id="43" creationId="{EFB53F06-C180-A525-477D-FC6F5414E4B8}"/>
          </ac:picMkLst>
        </pc:picChg>
        <pc:picChg chg="add del mod">
          <ac:chgData name="Pittman, Laura" userId="c7de3c73-4269-462c-9d86-d5777b6ae433" providerId="ADAL" clId="{A03BBDCC-BC70-4E49-A550-19A1C2615BC2}" dt="2025-04-20T22:43:29.001" v="268"/>
          <ac:picMkLst>
            <pc:docMk/>
            <pc:sldMk cId="1073989541" sldId="263"/>
            <ac:picMk id="47" creationId="{6ECB9831-5250-1B2A-C7F6-4A9B804D8EF5}"/>
          </ac:picMkLst>
        </pc:picChg>
        <pc:picChg chg="add del mod">
          <ac:chgData name="Pittman, Laura" userId="c7de3c73-4269-462c-9d86-d5777b6ae433" providerId="ADAL" clId="{A03BBDCC-BC70-4E49-A550-19A1C2615BC2}" dt="2025-04-20T22:44:01.894" v="270"/>
          <ac:picMkLst>
            <pc:docMk/>
            <pc:sldMk cId="1073989541" sldId="263"/>
            <ac:picMk id="54" creationId="{8F6EEF6B-BD22-5B50-7A1E-B46A7081710D}"/>
          </ac:picMkLst>
        </pc:picChg>
        <pc:picChg chg="add mod">
          <ac:chgData name="Pittman, Laura" userId="c7de3c73-4269-462c-9d86-d5777b6ae433" providerId="ADAL" clId="{A03BBDCC-BC70-4E49-A550-19A1C2615BC2}" dt="2025-04-20T22:44:41.637" v="271"/>
          <ac:picMkLst>
            <pc:docMk/>
            <pc:sldMk cId="1073989541" sldId="263"/>
            <ac:picMk id="58" creationId="{4BB93447-D520-7156-F91A-DA8D7D2149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Laura Pittman, and I am a senior in my last term at Southern New Hampshire University working on my bachelor’s degree in Computer Science.</a:t>
            </a:r>
          </a:p>
        </p:txBody>
      </p:sp>
      <p:sp>
        <p:nvSpPr>
          <p:cNvPr id="4" name="Slide Number Placeholder 3"/>
          <p:cNvSpPr>
            <a:spLocks noGrp="1"/>
          </p:cNvSpPr>
          <p:nvPr>
            <p:ph type="sldNum" sz="quarter" idx="5"/>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21815214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Overall, it is clear to see that cloud development is superior to other migration methods due to it being serverless which frees up time for developers to focus on code, secure with easy implementation of various levels of authentication and authorization controls through IAM roles and CORS rules and automatically scales in response to the demand changing through elasticity and the pay-for-use model which ensures that cloud development is both cost-effective and efficient.</a:t>
            </a:r>
            <a:endParaRPr lang="en-US" dirty="0"/>
          </a:p>
        </p:txBody>
      </p:sp>
      <p:sp>
        <p:nvSpPr>
          <p:cNvPr id="4" name="Slide Number Placeholder 3"/>
          <p:cNvSpPr>
            <a:spLocks noGrp="1"/>
          </p:cNvSpPr>
          <p:nvPr>
            <p:ph type="sldNum" sz="quarter" idx="5"/>
          </p:nvPr>
        </p:nvSpPr>
        <p:spPr/>
        <p:txBody>
          <a:bodyPr/>
          <a:lstStyle/>
          <a:p>
            <a:fld id="{AF533E96-F078-4B3D-A8F4-F1AF21EBC357}" type="slidenum">
              <a:rPr lang="en-US" smtClean="0"/>
              <a:t>10</a:t>
            </a:fld>
            <a:endParaRPr lang="en-US"/>
          </a:p>
        </p:txBody>
      </p:sp>
    </p:spTree>
    <p:extLst>
      <p:ext uri="{BB962C8B-B14F-4D97-AF65-F5344CB8AC3E}">
        <p14:creationId xmlns:p14="http://schemas.microsoft.com/office/powerpoint/2010/main" val="314536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will assess and discuss the intricacies of cloud development, specifically the process of migrating from a full stack application to a cloud-native web application using AWS microservices, in a way that is easily understood by both technical and non-technical audiences. </a:t>
            </a:r>
          </a:p>
        </p:txBody>
      </p:sp>
      <p:sp>
        <p:nvSpPr>
          <p:cNvPr id="4" name="Slide Number Placeholder 3"/>
          <p:cNvSpPr>
            <a:spLocks noGrp="1"/>
          </p:cNvSpPr>
          <p:nvPr>
            <p:ph type="sldNum" sz="quarter" idx="5"/>
          </p:nvPr>
        </p:nvSpPr>
        <p:spPr/>
        <p:txBody>
          <a:bodyPr/>
          <a:lstStyle/>
          <a:p>
            <a:fld id="{AF533E96-F078-4B3D-A8F4-F1AF21EBC357}" type="slidenum">
              <a:rPr lang="en-US" smtClean="0"/>
              <a:t>2</a:t>
            </a:fld>
            <a:endParaRPr lang="en-US"/>
          </a:p>
        </p:txBody>
      </p:sp>
    </p:spTree>
    <p:extLst>
      <p:ext uri="{BB962C8B-B14F-4D97-AF65-F5344CB8AC3E}">
        <p14:creationId xmlns:p14="http://schemas.microsoft.com/office/powerpoint/2010/main" val="183344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a:t>
            </a:r>
            <a:r>
              <a:rPr lang="en-US" dirty="0"/>
              <a:t>model used to migrate the full stack application to the cloud </a:t>
            </a:r>
            <a:r>
              <a:rPr lang="en-US" dirty="0">
                <a:ea typeface="Calibri"/>
                <a:cs typeface="Calibri"/>
              </a:rPr>
              <a:t>was replatforming which included</a:t>
            </a:r>
            <a:r>
              <a:rPr lang="en-US" dirty="0"/>
              <a:t> making very minimal changes to optimize it for the cloud platform and updating the application's database and other dependencies to cloud-native versions. </a:t>
            </a:r>
            <a:r>
              <a:rPr lang="en-US" dirty="0">
                <a:ea typeface="Calibri"/>
                <a:cs typeface="Calibri"/>
              </a:rPr>
              <a:t>Docker and Docker Compose are necessary</a:t>
            </a:r>
            <a:r>
              <a:rPr lang="en-US" dirty="0"/>
              <a:t> tools for this task as they allow for containerization. This is the process that allows the original application to be broken down into smaller parts like the frontend, backend, and database and packaging each part into a separate container that can later be deployed to the cloud.</a:t>
            </a:r>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3291921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value of using Docker Compose is unmatched as it necessary </a:t>
            </a:r>
            <a:r>
              <a:rPr lang="en-US" dirty="0"/>
              <a:t>to make the management of multi-container Docker applications even easier. It allows you to define and run multiple services in a single configuration file, also known as docker-</a:t>
            </a:r>
            <a:r>
              <a:rPr lang="en-US" dirty="0" err="1"/>
              <a:t>compose.yml</a:t>
            </a:r>
            <a:r>
              <a:rPr lang="en-US" dirty="0"/>
              <a:t>. This process makes it much easier to manage dependencies, environments, and scaling if needed.</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2863862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Serverless </a:t>
            </a:r>
            <a:r>
              <a:rPr lang="en-US" dirty="0"/>
              <a:t>computing is a cloud computing model that eliminates the need for users to manage and provision servers</a:t>
            </a:r>
            <a:r>
              <a:rPr lang="en-US" dirty="0">
                <a:ea typeface="Calibri"/>
                <a:cs typeface="Calibri"/>
              </a:rPr>
              <a:t> as they are monitored by another entity, </a:t>
            </a:r>
            <a:r>
              <a:rPr lang="en-US" dirty="0"/>
              <a:t>for this particular instance</a:t>
            </a:r>
            <a:r>
              <a:rPr lang="en-US" dirty="0">
                <a:ea typeface="Calibri"/>
                <a:cs typeface="Calibri"/>
              </a:rPr>
              <a:t> that is AWS. This type of application has various advantages such as </a:t>
            </a:r>
            <a:r>
              <a:rPr lang="en-US" dirty="0"/>
              <a:t>no need to maintain or provision servers</a:t>
            </a:r>
            <a:r>
              <a:rPr lang="en-US" dirty="0">
                <a:ea typeface="Calibri"/>
                <a:cs typeface="Calibri"/>
              </a:rPr>
              <a:t>, authentication through </a:t>
            </a:r>
            <a:r>
              <a:rPr lang="en-US" dirty="0"/>
              <a:t>JSON Web Tokens which are a compact and self-contained way for securely transmitting information</a:t>
            </a:r>
            <a:r>
              <a:rPr lang="en-US" dirty="0">
                <a:ea typeface="Calibri"/>
                <a:cs typeface="Calibri"/>
              </a:rPr>
              <a:t> by verifying the client's credentials and what actions they are allowed to perform. Furthermore, S3 storage is</a:t>
            </a:r>
            <a:r>
              <a:rPr lang="en-US" dirty="0"/>
              <a:t> a cloud-based object storage built to retrieve any amount of data from anywhere</a:t>
            </a:r>
            <a:r>
              <a:rPr lang="en-US" dirty="0">
                <a:ea typeface="Calibri"/>
                <a:cs typeface="Calibri"/>
              </a:rPr>
              <a:t> that offers </a:t>
            </a:r>
            <a:r>
              <a:rPr lang="en-US" dirty="0"/>
              <a:t>scalability, data availability, security, and performance</a:t>
            </a:r>
            <a:r>
              <a:rPr lang="en-US" dirty="0">
                <a:ea typeface="Calibri"/>
                <a:cs typeface="Calibri"/>
              </a:rPr>
              <a:t>, and it is rather different from local storage as </a:t>
            </a:r>
            <a:r>
              <a:rPr lang="en-US" dirty="0"/>
              <a:t>it is not limited by the physical device's capacity</a:t>
            </a:r>
            <a:r>
              <a:rPr lang="en-US" dirty="0">
                <a:ea typeface="Calibri"/>
                <a:cs typeface="Calibri"/>
              </a:rPr>
              <a:t>, but rather the server capacity. </a:t>
            </a:r>
          </a:p>
        </p:txBody>
      </p:sp>
      <p:sp>
        <p:nvSpPr>
          <p:cNvPr id="4" name="Slide Number Placeholder 3"/>
          <p:cNvSpPr>
            <a:spLocks noGrp="1"/>
          </p:cNvSpPr>
          <p:nvPr>
            <p:ph type="sldNum" sz="quarter" idx="5"/>
          </p:nvPr>
        </p:nvSpPr>
        <p:spPr/>
        <p:txBody>
          <a:bodyPr/>
          <a:lstStyle/>
          <a:p>
            <a:fld id="{AF533E96-F078-4B3D-A8F4-F1AF21EBC357}" type="slidenum">
              <a:rPr lang="en-US" smtClean="0"/>
              <a:t>5</a:t>
            </a:fld>
            <a:endParaRPr lang="en-US"/>
          </a:p>
        </p:txBody>
      </p:sp>
    </p:spTree>
    <p:extLst>
      <p:ext uri="{BB962C8B-B14F-4D97-AF65-F5344CB8AC3E}">
        <p14:creationId xmlns:p14="http://schemas.microsoft.com/office/powerpoint/2010/main" val="2128570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The advantages of using a serverless API are </a:t>
            </a:r>
            <a:r>
              <a:rPr lang="en-US" dirty="0"/>
              <a:t>no server management, automatic scaling based on demand, and improved functionality from backend services, such as code running on AWS Lambda. The Lambda</a:t>
            </a:r>
            <a:r>
              <a:rPr lang="en-US" dirty="0">
                <a:ea typeface="Calibri"/>
                <a:cs typeface="Calibri"/>
              </a:rPr>
              <a:t> API Logic starts with </a:t>
            </a:r>
            <a:r>
              <a:rPr lang="en-US" dirty="0"/>
              <a:t>the API Gateway which routes the request to a Lambda function that runs the appropriate logic, communicates with the database, and returns a response</a:t>
            </a:r>
            <a:r>
              <a:rPr lang="en-US" dirty="0">
                <a:ea typeface="Calibri"/>
                <a:cs typeface="Calibri"/>
              </a:rPr>
              <a:t>. Integrating the frontend with the backend of the application </a:t>
            </a:r>
            <a:r>
              <a:rPr lang="en-US"/>
              <a:t>involves using API Gateway endpoints to interact with the Lambda functions, making the backend accessible through HTTP requests. It starts with implementing the backend, then testing the API, and connecting the frontend where you can then deploy the application.</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6</a:t>
            </a:fld>
            <a:endParaRPr lang="en-US"/>
          </a:p>
        </p:txBody>
      </p:sp>
    </p:spTree>
    <p:extLst>
      <p:ext uri="{BB962C8B-B14F-4D97-AF65-F5344CB8AC3E}">
        <p14:creationId xmlns:p14="http://schemas.microsoft.com/office/powerpoint/2010/main" val="94836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DynamoDB is a serverless, NoSQL, fully managed database by Amazon that supports key-value and document data while storing it in JSON format with single-digit millisecond performance at any scale. Meanwhile, MongoDB is a general purpose, document-based distributed NoSQL database that stores data primarily in BSON format with some JSON formatted data. This means that the data in MongoDB is stored in binary whereas DynamoDB stores data in a text file format. DynamoDB was used to perform the CRUD operations, or Create, Read, Update, and Delete which easily allows for access and modification to the data being stored through JavaScript. </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7</a:t>
            </a:fld>
            <a:endParaRPr lang="en-US"/>
          </a:p>
        </p:txBody>
      </p:sp>
    </p:spTree>
    <p:extLst>
      <p:ext uri="{BB962C8B-B14F-4D97-AF65-F5344CB8AC3E}">
        <p14:creationId xmlns:p14="http://schemas.microsoft.com/office/powerpoint/2010/main" val="263578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Cloud-based development principles include elasticity and pay-for-use model. Elasticity </a:t>
            </a:r>
            <a:r>
              <a:rPr lang="en-US" dirty="0"/>
              <a:t>refers to the ability of a cloud system to scale resources automatically in response to demand changes. A pay-for-use model refers to a pricing model in which customers only pay for the resources they use. These principles work together to allow businesses to optimize both performance and cost</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8</a:t>
            </a:fld>
            <a:endParaRPr lang="en-US"/>
          </a:p>
        </p:txBody>
      </p:sp>
    </p:spTree>
    <p:extLst>
      <p:ext uri="{BB962C8B-B14F-4D97-AF65-F5344CB8AC3E}">
        <p14:creationId xmlns:p14="http://schemas.microsoft.com/office/powerpoint/2010/main" val="284151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To secure your cloud app there are a few things you need to keep in mind which include unauthorized access, policies, and API security. To prevent unauthorized access, you must implement CORS rules (Cross-Origin-Resource-Sharing) and IAM roles </a:t>
            </a:r>
            <a:r>
              <a:rPr lang="en-US" dirty="0"/>
              <a:t>to define identities, for example Lambda functions and users, that can access AWS resources</a:t>
            </a:r>
            <a:r>
              <a:rPr lang="en-US" dirty="0">
                <a:ea typeface="Calibri"/>
                <a:cs typeface="Calibri"/>
              </a:rPr>
              <a:t>. Additionally, r</a:t>
            </a:r>
            <a:r>
              <a:rPr lang="en-US" dirty="0"/>
              <a:t>oles define who (or what) can access resources whereas policies determine what actions those identities can perform on those resources</a:t>
            </a:r>
            <a:r>
              <a:rPr lang="en-US" dirty="0">
                <a:ea typeface="Calibri"/>
                <a:cs typeface="Calibri"/>
              </a:rPr>
              <a:t>. The custom policies created for this project include CRUD operations which are create, read, update, and delete. Furthermore, securing the connection between Lambda and Gateway includes </a:t>
            </a:r>
            <a:r>
              <a:rPr lang="en-US" dirty="0"/>
              <a:t>MFA (Mutli-Factor Authentication) and authorization controls</a:t>
            </a:r>
            <a:r>
              <a:rPr lang="en-US" dirty="0">
                <a:ea typeface="Calibri"/>
                <a:cs typeface="Calibri"/>
              </a:rPr>
              <a:t>. Securing the </a:t>
            </a:r>
            <a:r>
              <a:rPr lang="en-US" dirty="0"/>
              <a:t>connection between Lambda and DynamoDB includes IAM roles and policies. Securing the S3 bucket includes employing bucket policies that ensure no unauthorized access can occur, implementing IAM roles to manage temporary credentials for applications/services that need to access S3, and ensuring AWS identity and access management.</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AF533E96-F078-4B3D-A8F4-F1AF21EBC357}" type="slidenum">
              <a:rPr lang="en-US" smtClean="0"/>
              <a:t>9</a:t>
            </a:fld>
            <a:endParaRPr lang="en-US"/>
          </a:p>
        </p:txBody>
      </p:sp>
    </p:spTree>
    <p:extLst>
      <p:ext uri="{BB962C8B-B14F-4D97-AF65-F5344CB8AC3E}">
        <p14:creationId xmlns:p14="http://schemas.microsoft.com/office/powerpoint/2010/main" val="28225921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3175" y="1120876"/>
            <a:ext cx="8008376" cy="1710814"/>
          </a:xfrm>
          <a:noFill/>
          <a:effectLst>
            <a:outerShdw blurRad="50800" dist="38100" dir="2700000" algn="tl" rotWithShape="0">
              <a:prstClr val="black">
                <a:alpha val="40000"/>
              </a:prstClr>
            </a:outerShdw>
          </a:effectLst>
        </p:spPr>
        <p:txBody>
          <a:bodyPr>
            <a:normAutofit/>
          </a:bodyPr>
          <a:lstStyle>
            <a:lvl1pPr algn="r">
              <a:defRPr sz="3600">
                <a:solidFill>
                  <a:srgbClr val="002060"/>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678426" y="3709218"/>
            <a:ext cx="8001000" cy="678426"/>
          </a:xfrm>
        </p:spPr>
        <p:txBody>
          <a:bodyPr>
            <a:normAutofit/>
          </a:bodyPr>
          <a:lstStyle>
            <a:lvl1pPr marL="0" indent="0" algn="r">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9824" y="224337"/>
            <a:ext cx="8259098" cy="763526"/>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63714" y="1415845"/>
            <a:ext cx="8246070" cy="3362630"/>
          </a:xfrm>
        </p:spPr>
        <p:txBody>
          <a:bodyPr/>
          <a:lstStyle>
            <a:lvl1pPr algn="l">
              <a:defRPr sz="2800">
                <a:solidFill>
                  <a:srgbClr val="002060"/>
                </a:solidFill>
              </a:defRPr>
            </a:lvl1pPr>
            <a:lvl2pPr algn="l">
              <a:defRPr>
                <a:solidFill>
                  <a:srgbClr val="002060"/>
                </a:solidFill>
              </a:defRPr>
            </a:lvl2pPr>
            <a:lvl3pPr algn="l">
              <a:defRPr>
                <a:solidFill>
                  <a:srgbClr val="002060"/>
                </a:solidFill>
              </a:defRPr>
            </a:lvl3pPr>
            <a:lvl4pPr algn="l">
              <a:defRPr>
                <a:solidFill>
                  <a:srgbClr val="002060"/>
                </a:solidFill>
              </a:defRPr>
            </a:lvl4pPr>
            <a:lvl5pPr algn="l">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16872" y="406537"/>
            <a:ext cx="6937885" cy="725349"/>
          </a:xfrm>
        </p:spPr>
        <p:txBody>
          <a:bodyPr>
            <a:normAutofit/>
          </a:bodyPr>
          <a:lstStyle>
            <a:lvl1pPr algn="l">
              <a:defRPr sz="360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1718186" y="1143000"/>
            <a:ext cx="6961240" cy="3545497"/>
          </a:xfrm>
        </p:spPr>
        <p:txBody>
          <a:bodyPr/>
          <a:lstStyle>
            <a:lvl1pPr>
              <a:defRPr sz="2800">
                <a:solidFill>
                  <a:srgbClr val="002060"/>
                </a:solidFill>
              </a:defRPr>
            </a:lvl1pPr>
            <a:lvl2pPr>
              <a:defRPr>
                <a:solidFill>
                  <a:srgbClr val="002060"/>
                </a:solidFill>
              </a:defRPr>
            </a:lvl2pPr>
            <a:lvl3pPr>
              <a:defRPr>
                <a:solidFill>
                  <a:srgbClr val="002060"/>
                </a:solidFill>
              </a:defRPr>
            </a:lvl3pPr>
            <a:lvl4pPr>
              <a:defRPr>
                <a:solidFill>
                  <a:srgbClr val="002060"/>
                </a:solidFill>
              </a:defRPr>
            </a:lvl4pPr>
            <a:lvl5pPr>
              <a:defRPr>
                <a:solidFill>
                  <a:srgbClr val="00206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5318" y="212651"/>
            <a:ext cx="8093365" cy="763525"/>
          </a:xfrm>
        </p:spPr>
        <p:txBody>
          <a:bodyPr>
            <a:normAutofit/>
          </a:bodyPr>
          <a:lstStyle>
            <a:lvl1pPr algn="r">
              <a:defRPr sz="3600" baseline="0">
                <a:solidFill>
                  <a:srgbClr val="00206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22131" y="1530153"/>
            <a:ext cx="4040188"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22131" y="2002550"/>
            <a:ext cx="4040188"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57252" y="1530153"/>
            <a:ext cx="4041775" cy="479822"/>
          </a:xfrm>
        </p:spPr>
        <p:txBody>
          <a:bodyPr anchor="b"/>
          <a:lstStyle>
            <a:lvl1pPr marL="0" indent="0" algn="ctr">
              <a:buNone/>
              <a:defRPr sz="2400" b="1">
                <a:solidFill>
                  <a:srgbClr val="00206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57252" y="2002550"/>
            <a:ext cx="4041775" cy="2276294"/>
          </a:xfrm>
        </p:spPr>
        <p:txBody>
          <a:bodyPr/>
          <a:lstStyle>
            <a:lvl1pPr algn="ctr">
              <a:defRPr sz="2400">
                <a:solidFill>
                  <a:srgbClr val="002060"/>
                </a:solidFill>
              </a:defRPr>
            </a:lvl1pPr>
            <a:lvl2pPr algn="ctr">
              <a:defRPr sz="2000">
                <a:solidFill>
                  <a:srgbClr val="002060"/>
                </a:solidFill>
              </a:defRPr>
            </a:lvl2pPr>
            <a:lvl3pPr algn="ctr">
              <a:defRPr sz="1800">
                <a:solidFill>
                  <a:srgbClr val="002060"/>
                </a:solidFill>
              </a:defRPr>
            </a:lvl3pPr>
            <a:lvl4pPr algn="ctr">
              <a:defRPr sz="1600">
                <a:solidFill>
                  <a:srgbClr val="002060"/>
                </a:solidFill>
              </a:defRPr>
            </a:lvl4pPr>
            <a:lvl5pPr algn="ctr">
              <a:defRPr sz="1600">
                <a:solidFill>
                  <a:srgbClr val="00206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5.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10.m4a"/><Relationship Id="rId1" Type="http://schemas.microsoft.com/office/2007/relationships/media" Target="../media/media10.m4a"/><Relationship Id="rId5" Type="http://schemas.openxmlformats.org/officeDocument/2006/relationships/image" Target="../media/image5.png"/><Relationship Id="rId4"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5.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png"/><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hyperlink" Target="https://www.docker.com/resources/what-container/" TargetMode="External"/><Relationship Id="rId5" Type="http://schemas.openxmlformats.org/officeDocument/2006/relationships/image" Target="../media/image6.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hyperlink" Target="https://blog.devops.dev/what-and-why-of-docker-compose-dc95314c74b8" TargetMode="External"/><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hyperlink" Target="https://www.xenonstack.com/blog/aws-serverless-computing/" TargetMode="External"/><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9.png"/><Relationship Id="rId5" Type="http://schemas.openxmlformats.org/officeDocument/2006/relationships/hyperlink" Target="https://docs.aws.amazon.com/apigateway/latest/developerguide/welcome.html" TargetMode="Externa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5.png"/><Relationship Id="rId2" Type="http://schemas.openxmlformats.org/officeDocument/2006/relationships/audio" Target="../media/media7.m4a"/><Relationship Id="rId1" Type="http://schemas.microsoft.com/office/2007/relationships/media" Target="../media/media7.m4a"/><Relationship Id="rId6" Type="http://schemas.openxmlformats.org/officeDocument/2006/relationships/image" Target="../media/image10.png"/><Relationship Id="rId5" Type="http://schemas.openxmlformats.org/officeDocument/2006/relationships/hyperlink" Target="https://www.bmc.com/blogs/mongodb-vs-dynamodb/" TargetMode="Externa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8.m4a"/><Relationship Id="rId1" Type="http://schemas.microsoft.com/office/2007/relationships/media" Target="../media/media8.m4a"/><Relationship Id="rId6" Type="http://schemas.openxmlformats.org/officeDocument/2006/relationships/image" Target="../media/image5.png"/><Relationship Id="rId5" Type="http://schemas.openxmlformats.org/officeDocument/2006/relationships/image" Target="../media/image11.jp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9.m4a"/><Relationship Id="rId1" Type="http://schemas.microsoft.com/office/2007/relationships/media" Target="../media/media9.m4a"/><Relationship Id="rId5" Type="http://schemas.openxmlformats.org/officeDocument/2006/relationships/image" Target="../media/image5.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5127" y="324020"/>
            <a:ext cx="8067368" cy="1755053"/>
          </a:xfrm>
          <a:solidFill>
            <a:schemeClr val="accent1">
              <a:alpha val="40000"/>
            </a:schemeClr>
          </a:solidFill>
        </p:spPr>
        <p:txBody>
          <a:bodyPr>
            <a:normAutofit/>
          </a:bodyPr>
          <a:lstStyle/>
          <a:p>
            <a:r>
              <a:rPr lang="en-US" dirty="0"/>
              <a:t> CS 470 Project Two</a:t>
            </a:r>
            <a:br>
              <a:rPr lang="en-US" dirty="0"/>
            </a:br>
            <a:r>
              <a:rPr lang="en-US" dirty="0"/>
              <a:t>Conference Presentation:</a:t>
            </a:r>
            <a:br>
              <a:rPr lang="en-US" dirty="0"/>
            </a:br>
            <a:r>
              <a:rPr lang="en-US" dirty="0"/>
              <a:t>Cloud Development</a:t>
            </a:r>
          </a:p>
        </p:txBody>
      </p:sp>
      <p:sp>
        <p:nvSpPr>
          <p:cNvPr id="3" name="Subtitle 2"/>
          <p:cNvSpPr>
            <a:spLocks noGrp="1"/>
          </p:cNvSpPr>
          <p:nvPr>
            <p:ph type="subTitle" idx="1"/>
          </p:nvPr>
        </p:nvSpPr>
        <p:spPr>
          <a:xfrm>
            <a:off x="516194" y="3447321"/>
            <a:ext cx="8096864" cy="730043"/>
          </a:xfrm>
        </p:spPr>
        <p:txBody>
          <a:bodyPr/>
          <a:lstStyle/>
          <a:p>
            <a:r>
              <a:rPr lang="en-US" dirty="0"/>
              <a:t>Laura Pittman</a:t>
            </a:r>
          </a:p>
        </p:txBody>
      </p:sp>
      <p:sp>
        <p:nvSpPr>
          <p:cNvPr id="4" name="Subtitle 2">
            <a:extLst>
              <a:ext uri="{FF2B5EF4-FFF2-40B4-BE49-F238E27FC236}">
                <a16:creationId xmlns:a16="http://schemas.microsoft.com/office/drawing/2014/main" id="{D90D4CAB-B834-F74A-8181-DAC33FAEF649}"/>
              </a:ext>
            </a:extLst>
          </p:cNvPr>
          <p:cNvSpPr txBox="1">
            <a:spLocks/>
          </p:cNvSpPr>
          <p:nvPr/>
        </p:nvSpPr>
        <p:spPr>
          <a:xfrm>
            <a:off x="516193" y="3956035"/>
            <a:ext cx="8096864" cy="730043"/>
          </a:xfrm>
          <a:prstGeom prst="rect">
            <a:avLst/>
          </a:prstGeom>
        </p:spPr>
        <p:txBody>
          <a:bodyPr vert="horz" lIns="91440" tIns="45720" rIns="91440" bIns="45720" rtlCol="0">
            <a:normAutofit/>
          </a:bodyPr>
          <a:lstStyle>
            <a:lvl1pPr marL="0" indent="0" algn="r" defTabSz="914400" rtl="0" eaLnBrk="1" latinLnBrk="0" hangingPunct="1">
              <a:spcBef>
                <a:spcPct val="20000"/>
              </a:spcBef>
              <a:buFont typeface="Arial" pitchFamily="34" charset="0"/>
              <a:buNone/>
              <a:defRPr sz="2800" b="0" i="0" kern="1200">
                <a:solidFill>
                  <a:schemeClr val="bg1"/>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a:t>April 2025</a:t>
            </a:r>
            <a:endParaRPr lang="en-US" dirty="0"/>
          </a:p>
        </p:txBody>
      </p:sp>
      <p:pic>
        <p:nvPicPr>
          <p:cNvPr id="7" name="Audio 6">
            <a:extLst>
              <a:ext uri="{FF2B5EF4-FFF2-40B4-BE49-F238E27FC236}">
                <a16:creationId xmlns:a16="http://schemas.microsoft.com/office/drawing/2014/main" id="{7586A585-03B0-76B7-9911-A87B7BC07CC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363920370"/>
      </p:ext>
    </p:extLst>
  </p:cSld>
  <p:clrMapOvr>
    <a:masterClrMapping/>
  </p:clrMapOvr>
  <mc:AlternateContent xmlns:mc="http://schemas.openxmlformats.org/markup-compatibility/2006" xmlns:p14="http://schemas.microsoft.com/office/powerpoint/2010/main">
    <mc:Choice Requires="p14">
      <p:transition spd="slow" p14:dur="2000" advTm="9440"/>
    </mc:Choice>
    <mc:Fallback xmlns="">
      <p:transition spd="slow" advTm="944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E0C3-B7BB-8D4C-AF0F-9CC7682D8A51}"/>
              </a:ext>
            </a:extLst>
          </p:cNvPr>
          <p:cNvSpPr>
            <a:spLocks noGrp="1"/>
          </p:cNvSpPr>
          <p:nvPr>
            <p:ph type="title"/>
          </p:nvPr>
        </p:nvSpPr>
        <p:spPr>
          <a:xfrm>
            <a:off x="1234377" y="86488"/>
            <a:ext cx="7772400" cy="1021556"/>
          </a:xfrm>
        </p:spPr>
        <p:txBody>
          <a:bodyPr>
            <a:normAutofit/>
          </a:bodyPr>
          <a:lstStyle/>
          <a:p>
            <a:pPr algn="r"/>
            <a:r>
              <a:rPr lang="en-US" sz="3200" dirty="0">
                <a:effectLst>
                  <a:outerShdw blurRad="50800" dist="38100" dir="2700000" algn="tl" rotWithShape="0">
                    <a:prstClr val="black">
                      <a:alpha val="40000"/>
                    </a:prstClr>
                  </a:outerShdw>
                </a:effectLst>
              </a:rPr>
              <a:t>Conclusion</a:t>
            </a:r>
          </a:p>
        </p:txBody>
      </p:sp>
      <p:sp>
        <p:nvSpPr>
          <p:cNvPr id="3" name="Text Placeholder 2">
            <a:extLst>
              <a:ext uri="{FF2B5EF4-FFF2-40B4-BE49-F238E27FC236}">
                <a16:creationId xmlns:a16="http://schemas.microsoft.com/office/drawing/2014/main" id="{7C4EABF8-3AD7-2741-95B7-967F9D77161C}"/>
              </a:ext>
            </a:extLst>
          </p:cNvPr>
          <p:cNvSpPr>
            <a:spLocks noGrp="1"/>
          </p:cNvSpPr>
          <p:nvPr>
            <p:ph type="body" idx="1"/>
          </p:nvPr>
        </p:nvSpPr>
        <p:spPr>
          <a:xfrm>
            <a:off x="265113" y="3842580"/>
            <a:ext cx="7772400" cy="1125140"/>
          </a:xfrm>
        </p:spPr>
        <p:txBody>
          <a:bodyPr/>
          <a:lstStyle/>
          <a:p>
            <a:r>
              <a:rPr lang="en-US" dirty="0"/>
              <a:t>Thank you for your time. </a:t>
            </a:r>
          </a:p>
        </p:txBody>
      </p:sp>
      <p:sp>
        <p:nvSpPr>
          <p:cNvPr id="4" name="Content Placeholder 2">
            <a:extLst>
              <a:ext uri="{FF2B5EF4-FFF2-40B4-BE49-F238E27FC236}">
                <a16:creationId xmlns:a16="http://schemas.microsoft.com/office/drawing/2014/main" id="{BC84F4AD-0F18-4FAD-A3BB-59FA5D7E81A6}"/>
              </a:ext>
            </a:extLst>
          </p:cNvPr>
          <p:cNvSpPr txBox="1">
            <a:spLocks/>
          </p:cNvSpPr>
          <p:nvPr/>
        </p:nvSpPr>
        <p:spPr>
          <a:xfrm>
            <a:off x="463714" y="1415845"/>
            <a:ext cx="8246070" cy="3362630"/>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
        <p:nvSpPr>
          <p:cNvPr id="5" name="Rectangle 4">
            <a:extLst>
              <a:ext uri="{FF2B5EF4-FFF2-40B4-BE49-F238E27FC236}">
                <a16:creationId xmlns:a16="http://schemas.microsoft.com/office/drawing/2014/main" id="{8A135D3D-FA03-4786-B974-2F39D5B2AA89}"/>
              </a:ext>
            </a:extLst>
          </p:cNvPr>
          <p:cNvSpPr/>
          <p:nvPr/>
        </p:nvSpPr>
        <p:spPr>
          <a:xfrm>
            <a:off x="308180" y="1289716"/>
            <a:ext cx="7997619" cy="1323439"/>
          </a:xfrm>
          <a:prstGeom prst="rect">
            <a:avLst/>
          </a:prstGeom>
        </p:spPr>
        <p:txBody>
          <a:bodyPr wrap="square" lIns="91440" tIns="45720" rIns="91440" bIns="45720" anchor="t">
            <a:spAutoFit/>
          </a:bodyPr>
          <a:lstStyle/>
          <a:p>
            <a:pPr marL="285750" indent="-285750">
              <a:buFont typeface="Arial" panose="020B0604020202020204" pitchFamily="34" charset="0"/>
              <a:buChar char="•"/>
            </a:pPr>
            <a:r>
              <a:rPr lang="en-US" sz="2000" dirty="0">
                <a:ea typeface="Calibri"/>
                <a:cs typeface="Calibri"/>
              </a:rPr>
              <a:t>Cloud Development:</a:t>
            </a:r>
          </a:p>
          <a:p>
            <a:pPr marL="742950" lvl="1" indent="-285750">
              <a:buFont typeface="Courier New" panose="020B0604020202020204" pitchFamily="34" charset="0"/>
              <a:buChar char="o"/>
            </a:pPr>
            <a:r>
              <a:rPr lang="en-US" sz="2000" dirty="0">
                <a:ea typeface="Calibri"/>
                <a:cs typeface="Calibri"/>
              </a:rPr>
              <a:t>Serverless</a:t>
            </a:r>
          </a:p>
          <a:p>
            <a:pPr marL="742950" lvl="1" indent="-285750">
              <a:buFont typeface="Courier New" panose="020B0604020202020204" pitchFamily="34" charset="0"/>
              <a:buChar char="o"/>
            </a:pPr>
            <a:r>
              <a:rPr lang="en-US" sz="2000" dirty="0">
                <a:ea typeface="Calibri"/>
                <a:cs typeface="Calibri"/>
              </a:rPr>
              <a:t>Secure</a:t>
            </a:r>
          </a:p>
          <a:p>
            <a:pPr marL="742950" lvl="1" indent="-285750">
              <a:buFont typeface="Courier New" panose="020B0604020202020204" pitchFamily="34" charset="0"/>
              <a:buChar char="o"/>
            </a:pPr>
            <a:r>
              <a:rPr lang="en-US" sz="2000" dirty="0">
                <a:ea typeface="Calibri"/>
                <a:cs typeface="Calibri"/>
              </a:rPr>
              <a:t>Automatic scalability</a:t>
            </a:r>
          </a:p>
        </p:txBody>
      </p:sp>
      <p:pic>
        <p:nvPicPr>
          <p:cNvPr id="58" name="Audio 57">
            <a:extLst>
              <a:ext uri="{FF2B5EF4-FFF2-40B4-BE49-F238E27FC236}">
                <a16:creationId xmlns:a16="http://schemas.microsoft.com/office/drawing/2014/main" id="{4BB93447-D520-7156-F91A-DA8D7D214952}"/>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1073989541"/>
      </p:ext>
    </p:extLst>
  </p:cSld>
  <p:clrMapOvr>
    <a:masterClrMapping/>
  </p:clrMapOvr>
  <mc:AlternateContent xmlns:mc="http://schemas.openxmlformats.org/markup-compatibility/2006">
    <mc:Choice xmlns:p14="http://schemas.microsoft.com/office/powerpoint/2010/main" Requires="p14">
      <p:transition spd="slow" p14:dur="2000" advTm="34856"/>
    </mc:Choice>
    <mc:Fallback>
      <p:transition spd="slow" advTm="348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8"/>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Overview</a:t>
            </a:r>
          </a:p>
        </p:txBody>
      </p:sp>
      <p:sp>
        <p:nvSpPr>
          <p:cNvPr id="3" name="Content Placeholder 2"/>
          <p:cNvSpPr>
            <a:spLocks noGrp="1"/>
          </p:cNvSpPr>
          <p:nvPr>
            <p:ph idx="1"/>
          </p:nvPr>
        </p:nvSpPr>
        <p:spPr>
          <a:xfrm>
            <a:off x="453131" y="1288845"/>
            <a:ext cx="8246070" cy="3362630"/>
          </a:xfrm>
        </p:spPr>
        <p:txBody>
          <a:bodyPr vert="horz" lIns="91440" tIns="45720" rIns="91440" bIns="45720" rtlCol="0" anchor="ctr">
            <a:normAutofit/>
          </a:bodyPr>
          <a:lstStyle/>
          <a:p>
            <a:r>
              <a:rPr lang="en-US" dirty="0"/>
              <a:t>Cloud development</a:t>
            </a:r>
            <a:endParaRPr lang="en-US" dirty="0">
              <a:ea typeface="Calibri"/>
              <a:cs typeface="Calibri"/>
            </a:endParaRPr>
          </a:p>
          <a:p>
            <a:r>
              <a:rPr lang="en-US" dirty="0">
                <a:ea typeface="+mn-lt"/>
                <a:cs typeface="+mn-lt"/>
              </a:rPr>
              <a:t>Migrating a full stack application to an AWS serverless solution</a:t>
            </a:r>
            <a:endParaRPr lang="en-US" dirty="0">
              <a:ea typeface="Calibri"/>
              <a:cs typeface="Calibri"/>
            </a:endParaRPr>
          </a:p>
          <a:p>
            <a:endParaRPr lang="en-US" dirty="0"/>
          </a:p>
          <a:p>
            <a:endParaRPr lang="en-US" dirty="0">
              <a:ea typeface="Calibri"/>
              <a:cs typeface="Calibri"/>
            </a:endParaRPr>
          </a:p>
        </p:txBody>
      </p:sp>
      <p:pic>
        <p:nvPicPr>
          <p:cNvPr id="33" name="Audio 32">
            <a:extLst>
              <a:ext uri="{FF2B5EF4-FFF2-40B4-BE49-F238E27FC236}">
                <a16:creationId xmlns:a16="http://schemas.microsoft.com/office/drawing/2014/main" id="{F3724FE6-0903-39E0-A0A7-21893025816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4103309497"/>
      </p:ext>
    </p:extLst>
  </p:cSld>
  <p:clrMapOvr>
    <a:masterClrMapping/>
  </p:clrMapOvr>
  <mc:AlternateContent xmlns:mc="http://schemas.openxmlformats.org/markup-compatibility/2006" xmlns:p14="http://schemas.microsoft.com/office/powerpoint/2010/main">
    <mc:Choice Requires="p14">
      <p:transition spd="slow" p14:dur="2000" advTm="25515"/>
    </mc:Choice>
    <mc:Fallback xmlns="">
      <p:transition spd="slow" advTm="255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Containerization</a:t>
            </a:r>
          </a:p>
        </p:txBody>
      </p:sp>
      <p:sp>
        <p:nvSpPr>
          <p:cNvPr id="5" name="Content Placeholder 4"/>
          <p:cNvSpPr>
            <a:spLocks noGrp="1"/>
          </p:cNvSpPr>
          <p:nvPr>
            <p:ph idx="1"/>
          </p:nvPr>
        </p:nvSpPr>
        <p:spPr>
          <a:xfrm>
            <a:off x="1983294" y="1131886"/>
            <a:ext cx="3460803" cy="3545497"/>
          </a:xfrm>
        </p:spPr>
        <p:txBody>
          <a:bodyPr vert="horz" lIns="91440" tIns="45720" rIns="91440" bIns="45720" rtlCol="0" anchor="t">
            <a:normAutofit/>
          </a:bodyPr>
          <a:lstStyle/>
          <a:p>
            <a:r>
              <a:rPr lang="en-US" dirty="0">
                <a:ea typeface="Calibri"/>
                <a:cs typeface="Calibri"/>
              </a:rPr>
              <a:t>Model: Replatform</a:t>
            </a:r>
          </a:p>
          <a:p>
            <a:r>
              <a:rPr lang="en-US" dirty="0">
                <a:ea typeface="Calibri"/>
                <a:cs typeface="Calibri"/>
              </a:rPr>
              <a:t>Tools: Docker and Docker Compose</a:t>
            </a:r>
          </a:p>
          <a:p>
            <a:r>
              <a:rPr lang="en-US" dirty="0">
                <a:ea typeface="Calibri"/>
                <a:cs typeface="Calibri"/>
              </a:rPr>
              <a:t>Application Parts: Frontend, Backend, and Database</a:t>
            </a:r>
          </a:p>
          <a:p>
            <a:endParaRPr lang="en-US" dirty="0">
              <a:ea typeface="Calibri"/>
              <a:cs typeface="Calibri"/>
            </a:endParaRPr>
          </a:p>
        </p:txBody>
      </p:sp>
      <p:pic>
        <p:nvPicPr>
          <p:cNvPr id="3" name="Picture 2" descr="What is a Container? | Docker">
            <a:extLst>
              <a:ext uri="{FF2B5EF4-FFF2-40B4-BE49-F238E27FC236}">
                <a16:creationId xmlns:a16="http://schemas.microsoft.com/office/drawing/2014/main" id="{A77CF09F-C727-C330-15C2-2656F26358B3}"/>
              </a:ext>
            </a:extLst>
          </p:cNvPr>
          <p:cNvPicPr>
            <a:picLocks noChangeAspect="1"/>
          </p:cNvPicPr>
          <p:nvPr/>
        </p:nvPicPr>
        <p:blipFill>
          <a:blip r:embed="rId5"/>
          <a:stretch>
            <a:fillRect/>
          </a:stretch>
        </p:blipFill>
        <p:spPr>
          <a:xfrm>
            <a:off x="5328217" y="1134195"/>
            <a:ext cx="3676989" cy="2951652"/>
          </a:xfrm>
          <a:prstGeom prst="rect">
            <a:avLst/>
          </a:prstGeom>
        </p:spPr>
      </p:pic>
      <p:sp>
        <p:nvSpPr>
          <p:cNvPr id="6" name="TextBox 5">
            <a:extLst>
              <a:ext uri="{FF2B5EF4-FFF2-40B4-BE49-F238E27FC236}">
                <a16:creationId xmlns:a16="http://schemas.microsoft.com/office/drawing/2014/main" id="{E8B62421-0018-27F5-F21F-BACA05B526F8}"/>
              </a:ext>
            </a:extLst>
          </p:cNvPr>
          <p:cNvSpPr txBox="1"/>
          <p:nvPr/>
        </p:nvSpPr>
        <p:spPr>
          <a:xfrm>
            <a:off x="5359513" y="4197803"/>
            <a:ext cx="364671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Docker Inc. (2025). </a:t>
            </a:r>
            <a:r>
              <a:rPr lang="en-US" sz="1100" i="1" dirty="0">
                <a:ea typeface="+mn-lt"/>
                <a:cs typeface="+mn-lt"/>
              </a:rPr>
              <a:t>Containerized Applications</a:t>
            </a:r>
            <a:r>
              <a:rPr lang="en-US" sz="1100" dirty="0">
                <a:ea typeface="+mn-lt"/>
                <a:cs typeface="+mn-lt"/>
              </a:rPr>
              <a:t>. Docker. Retrieved from </a:t>
            </a:r>
            <a:r>
              <a:rPr lang="en-US" sz="1100" dirty="0">
                <a:ea typeface="+mn-lt"/>
                <a:cs typeface="+mn-lt"/>
                <a:hlinkClick r:id="rId6"/>
              </a:rPr>
              <a:t>https://www.docker.com/resources/what-container/</a:t>
            </a:r>
            <a:r>
              <a:rPr lang="en-US" sz="1100" dirty="0">
                <a:ea typeface="+mn-lt"/>
                <a:cs typeface="+mn-lt"/>
              </a:rPr>
              <a:t>. </a:t>
            </a:r>
            <a:endParaRPr lang="en-US" dirty="0"/>
          </a:p>
          <a:p>
            <a:endParaRPr lang="en-US" sz="1100" dirty="0">
              <a:ea typeface="Calibri"/>
              <a:cs typeface="Calibri"/>
            </a:endParaRPr>
          </a:p>
        </p:txBody>
      </p:sp>
      <p:pic>
        <p:nvPicPr>
          <p:cNvPr id="28" name="Audio 27">
            <a:extLst>
              <a:ext uri="{FF2B5EF4-FFF2-40B4-BE49-F238E27FC236}">
                <a16:creationId xmlns:a16="http://schemas.microsoft.com/office/drawing/2014/main" id="{39BFB525-C992-ED2F-CD0C-0ADD7205FFF1}"/>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1101633878"/>
      </p:ext>
    </p:extLst>
  </p:cSld>
  <p:clrMapOvr>
    <a:masterClrMapping/>
  </p:clrMapOvr>
  <mc:AlternateContent xmlns:mc="http://schemas.openxmlformats.org/markup-compatibility/2006" xmlns:p14="http://schemas.microsoft.com/office/powerpoint/2010/main">
    <mc:Choice Requires="p14">
      <p:transition spd="slow" p14:dur="2000" advTm="36976"/>
    </mc:Choice>
    <mc:Fallback xmlns="">
      <p:transition spd="slow" advTm="3697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8"/>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8"/>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r"/>
            <a:r>
              <a:rPr lang="en-US" dirty="0"/>
              <a:t>Orchestration</a:t>
            </a:r>
          </a:p>
        </p:txBody>
      </p:sp>
      <p:sp>
        <p:nvSpPr>
          <p:cNvPr id="5" name="Content Placeholder 4"/>
          <p:cNvSpPr>
            <a:spLocks noGrp="1"/>
          </p:cNvSpPr>
          <p:nvPr>
            <p:ph idx="1"/>
          </p:nvPr>
        </p:nvSpPr>
        <p:spPr>
          <a:xfrm>
            <a:off x="1875069" y="1131794"/>
            <a:ext cx="7073298" cy="1197864"/>
          </a:xfrm>
        </p:spPr>
        <p:txBody>
          <a:bodyPr vert="horz" lIns="91440" tIns="45720" rIns="91440" bIns="45720" rtlCol="0" anchor="t">
            <a:normAutofit fontScale="92500"/>
          </a:bodyPr>
          <a:lstStyle/>
          <a:p>
            <a:r>
              <a:rPr lang="en-US" dirty="0"/>
              <a:t>Docker Compose allows for containerization and management of multi-container applications</a:t>
            </a:r>
          </a:p>
        </p:txBody>
      </p:sp>
      <p:pic>
        <p:nvPicPr>
          <p:cNvPr id="2" name="Picture 1" descr="A diagram of a docker&#10;&#10;AI-generated content may be incorrect.">
            <a:extLst>
              <a:ext uri="{FF2B5EF4-FFF2-40B4-BE49-F238E27FC236}">
                <a16:creationId xmlns:a16="http://schemas.microsoft.com/office/drawing/2014/main" id="{000D0E73-8CB9-9EBB-04AF-0AFE98827FDB}"/>
              </a:ext>
            </a:extLst>
          </p:cNvPr>
          <p:cNvPicPr>
            <a:picLocks noChangeAspect="1"/>
          </p:cNvPicPr>
          <p:nvPr/>
        </p:nvPicPr>
        <p:blipFill>
          <a:blip r:embed="rId5"/>
          <a:stretch>
            <a:fillRect/>
          </a:stretch>
        </p:blipFill>
        <p:spPr>
          <a:xfrm>
            <a:off x="2147048" y="2128155"/>
            <a:ext cx="6794122" cy="2187073"/>
          </a:xfrm>
          <a:prstGeom prst="rect">
            <a:avLst/>
          </a:prstGeom>
        </p:spPr>
      </p:pic>
      <p:sp>
        <p:nvSpPr>
          <p:cNvPr id="3" name="TextBox 2">
            <a:extLst>
              <a:ext uri="{FF2B5EF4-FFF2-40B4-BE49-F238E27FC236}">
                <a16:creationId xmlns:a16="http://schemas.microsoft.com/office/drawing/2014/main" id="{F290D00F-B3A1-31B7-ECA2-553F674D5262}"/>
              </a:ext>
            </a:extLst>
          </p:cNvPr>
          <p:cNvSpPr txBox="1"/>
          <p:nvPr/>
        </p:nvSpPr>
        <p:spPr>
          <a:xfrm>
            <a:off x="4439128" y="4313464"/>
            <a:ext cx="4503967"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Sohail, J. (2024). </a:t>
            </a:r>
            <a:r>
              <a:rPr lang="en-US" sz="1100" i="1" dirty="0">
                <a:ea typeface="+mn-lt"/>
                <a:cs typeface="+mn-lt"/>
              </a:rPr>
              <a:t>Docker Compose</a:t>
            </a:r>
            <a:r>
              <a:rPr lang="en-US" sz="1100" dirty="0">
                <a:ea typeface="+mn-lt"/>
                <a:cs typeface="+mn-lt"/>
              </a:rPr>
              <a:t>. </a:t>
            </a:r>
            <a:r>
              <a:rPr lang="en-US" sz="1100" dirty="0" err="1">
                <a:ea typeface="+mn-lt"/>
                <a:cs typeface="+mn-lt"/>
              </a:rPr>
              <a:t>DevOps.dev</a:t>
            </a:r>
            <a:r>
              <a:rPr lang="en-US" sz="1100" dirty="0">
                <a:ea typeface="+mn-lt"/>
                <a:cs typeface="+mn-lt"/>
              </a:rPr>
              <a:t>. Medium. Retrieved from </a:t>
            </a:r>
            <a:r>
              <a:rPr lang="en-US" sz="1100" dirty="0">
                <a:ea typeface="+mn-lt"/>
                <a:cs typeface="+mn-lt"/>
                <a:hlinkClick r:id="rId6"/>
              </a:rPr>
              <a:t>https://blog.devops.dev/what-and-why-of-docker-compose-dc95314c74b8</a:t>
            </a:r>
            <a:r>
              <a:rPr lang="en-US" sz="1100" dirty="0">
                <a:ea typeface="+mn-lt"/>
                <a:cs typeface="+mn-lt"/>
              </a:rPr>
              <a:t>. </a:t>
            </a:r>
            <a:endParaRPr lang="en-US" dirty="0"/>
          </a:p>
          <a:p>
            <a:endParaRPr lang="en-US" sz="1100" dirty="0">
              <a:ea typeface="Calibri"/>
              <a:cs typeface="Calibri"/>
            </a:endParaRPr>
          </a:p>
        </p:txBody>
      </p:sp>
      <p:pic>
        <p:nvPicPr>
          <p:cNvPr id="33" name="Audio 32">
            <a:extLst>
              <a:ext uri="{FF2B5EF4-FFF2-40B4-BE49-F238E27FC236}">
                <a16:creationId xmlns:a16="http://schemas.microsoft.com/office/drawing/2014/main" id="{04F92B54-EC99-41E7-5B97-5383FBAB64E0}"/>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537783423"/>
      </p:ext>
    </p:extLst>
  </p:cSld>
  <p:clrMapOvr>
    <a:masterClrMapping/>
  </p:clrMapOvr>
  <mc:AlternateContent xmlns:mc="http://schemas.openxmlformats.org/markup-compatibility/2006" xmlns:p14="http://schemas.microsoft.com/office/powerpoint/2010/main">
    <mc:Choice Requires="p14">
      <p:transition spd="slow" p14:dur="2000" advTm="25686"/>
    </mc:Choice>
    <mc:Fallback xmlns="">
      <p:transition spd="slow" advTm="2568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6" name="Content Placeholder 5"/>
          <p:cNvSpPr>
            <a:spLocks noGrp="1"/>
          </p:cNvSpPr>
          <p:nvPr>
            <p:ph sz="half" idx="2"/>
          </p:nvPr>
        </p:nvSpPr>
        <p:spPr>
          <a:xfrm>
            <a:off x="5303040" y="1671384"/>
            <a:ext cx="3552010" cy="2919873"/>
          </a:xfrm>
        </p:spPr>
        <p:txBody>
          <a:bodyPr vert="horz" lIns="91440" tIns="45720" rIns="91440" bIns="45720" rtlCol="0" anchor="t">
            <a:normAutofit/>
          </a:bodyPr>
          <a:lstStyle/>
          <a:p>
            <a:pPr algn="l"/>
            <a:r>
              <a:rPr lang="en-US" sz="1800" dirty="0">
                <a:ea typeface="+mn-lt"/>
                <a:cs typeface="+mn-lt"/>
              </a:rPr>
              <a:t>Cloud computing model</a:t>
            </a:r>
          </a:p>
          <a:p>
            <a:pPr algn="l"/>
            <a:r>
              <a:rPr lang="en-US" sz="1800" dirty="0">
                <a:ea typeface="+mn-lt"/>
                <a:cs typeface="+mn-lt"/>
              </a:rPr>
              <a:t>No server management</a:t>
            </a:r>
            <a:endParaRPr lang="en-US" sz="1800" dirty="0">
              <a:ea typeface="Calibri"/>
              <a:cs typeface="Calibri"/>
            </a:endParaRPr>
          </a:p>
          <a:p>
            <a:pPr algn="l"/>
            <a:r>
              <a:rPr lang="en-US" sz="1800" dirty="0">
                <a:ea typeface="+mn-lt"/>
                <a:cs typeface="+mn-lt"/>
              </a:rPr>
              <a:t>Authentication with JSON Web Tokens (JWT)</a:t>
            </a:r>
          </a:p>
          <a:p>
            <a:pPr algn="l"/>
            <a:r>
              <a:rPr lang="en-US" sz="1800" b="1" dirty="0">
                <a:ea typeface="+mn-lt"/>
                <a:cs typeface="+mn-lt"/>
              </a:rPr>
              <a:t>S3 storage</a:t>
            </a:r>
            <a:r>
              <a:rPr lang="en-US" sz="1800" dirty="0">
                <a:ea typeface="+mn-lt"/>
                <a:cs typeface="+mn-lt"/>
              </a:rPr>
              <a:t> is a cloud-based object storage</a:t>
            </a:r>
          </a:p>
        </p:txBody>
      </p:sp>
      <p:sp>
        <p:nvSpPr>
          <p:cNvPr id="7" name="Text Placeholder 6">
            <a:extLst>
              <a:ext uri="{FF2B5EF4-FFF2-40B4-BE49-F238E27FC236}">
                <a16:creationId xmlns:a16="http://schemas.microsoft.com/office/drawing/2014/main" id="{75C5E173-249F-416B-B3E9-1559BEC384DE}"/>
              </a:ext>
            </a:extLst>
          </p:cNvPr>
          <p:cNvSpPr>
            <a:spLocks noGrp="1"/>
          </p:cNvSpPr>
          <p:nvPr>
            <p:ph type="body" idx="1"/>
          </p:nvPr>
        </p:nvSpPr>
        <p:spPr>
          <a:xfrm>
            <a:off x="5305904" y="1191562"/>
            <a:ext cx="2969530" cy="479822"/>
          </a:xfrm>
        </p:spPr>
        <p:txBody>
          <a:bodyPr/>
          <a:lstStyle/>
          <a:p>
            <a:r>
              <a:rPr lang="en-US" dirty="0"/>
              <a:t>Serverless</a:t>
            </a:r>
            <a:endParaRPr lang="en-US"/>
          </a:p>
        </p:txBody>
      </p:sp>
      <p:pic>
        <p:nvPicPr>
          <p:cNvPr id="2" name="Picture 1" descr="AWS Serverless Computing Benefits and Architecture Explained">
            <a:extLst>
              <a:ext uri="{FF2B5EF4-FFF2-40B4-BE49-F238E27FC236}">
                <a16:creationId xmlns:a16="http://schemas.microsoft.com/office/drawing/2014/main" id="{D3F901B6-EBF8-4D0A-4DB1-CDFC6704BC18}"/>
              </a:ext>
            </a:extLst>
          </p:cNvPr>
          <p:cNvPicPr>
            <a:picLocks noChangeAspect="1"/>
          </p:cNvPicPr>
          <p:nvPr/>
        </p:nvPicPr>
        <p:blipFill>
          <a:blip r:embed="rId5"/>
          <a:stretch>
            <a:fillRect/>
          </a:stretch>
        </p:blipFill>
        <p:spPr>
          <a:xfrm>
            <a:off x="281968" y="1296661"/>
            <a:ext cx="4771463" cy="2714062"/>
          </a:xfrm>
          <a:prstGeom prst="rect">
            <a:avLst/>
          </a:prstGeom>
        </p:spPr>
      </p:pic>
      <p:sp>
        <p:nvSpPr>
          <p:cNvPr id="3" name="TextBox 2">
            <a:extLst>
              <a:ext uri="{FF2B5EF4-FFF2-40B4-BE49-F238E27FC236}">
                <a16:creationId xmlns:a16="http://schemas.microsoft.com/office/drawing/2014/main" id="{FD109A24-153B-0562-D26B-BA108273038F}"/>
              </a:ext>
            </a:extLst>
          </p:cNvPr>
          <p:cNvSpPr txBox="1"/>
          <p:nvPr/>
        </p:nvSpPr>
        <p:spPr>
          <a:xfrm>
            <a:off x="296450" y="4063044"/>
            <a:ext cx="4760088"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Gill, J. K. (2025). </a:t>
            </a:r>
            <a:r>
              <a:rPr lang="en-US" sz="1100" i="1" dirty="0">
                <a:ea typeface="+mn-lt"/>
                <a:cs typeface="+mn-lt"/>
              </a:rPr>
              <a:t>AWS Serverless Computing</a:t>
            </a:r>
            <a:r>
              <a:rPr lang="en-US" sz="1100" dirty="0">
                <a:ea typeface="+mn-lt"/>
                <a:cs typeface="+mn-lt"/>
              </a:rPr>
              <a:t>. </a:t>
            </a:r>
            <a:r>
              <a:rPr lang="en-US" sz="1100" err="1">
                <a:ea typeface="+mn-lt"/>
                <a:cs typeface="+mn-lt"/>
              </a:rPr>
              <a:t>XenonStack</a:t>
            </a:r>
            <a:r>
              <a:rPr lang="en-US" sz="1100" dirty="0">
                <a:ea typeface="+mn-lt"/>
                <a:cs typeface="+mn-lt"/>
              </a:rPr>
              <a:t>. Retrieved from </a:t>
            </a:r>
            <a:r>
              <a:rPr lang="en-US" sz="1100" dirty="0">
                <a:ea typeface="+mn-lt"/>
                <a:cs typeface="+mn-lt"/>
                <a:hlinkClick r:id="rId6"/>
              </a:rPr>
              <a:t>https://www.xenonstack.com/blog/aws-serverless-computing/</a:t>
            </a:r>
            <a:r>
              <a:rPr lang="en-US" sz="1100" dirty="0">
                <a:ea typeface="+mn-lt"/>
                <a:cs typeface="+mn-lt"/>
              </a:rPr>
              <a:t>. </a:t>
            </a:r>
            <a:endParaRPr lang="en-US" sz="1100">
              <a:ea typeface="Calibri"/>
              <a:cs typeface="Calibri"/>
            </a:endParaRPr>
          </a:p>
        </p:txBody>
      </p:sp>
      <p:pic>
        <p:nvPicPr>
          <p:cNvPr id="33" name="Audio 32">
            <a:extLst>
              <a:ext uri="{FF2B5EF4-FFF2-40B4-BE49-F238E27FC236}">
                <a16:creationId xmlns:a16="http://schemas.microsoft.com/office/drawing/2014/main" id="{276ACA10-744B-A047-FB6A-2BBDE55531E4}"/>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4170783713"/>
      </p:ext>
    </p:extLst>
  </p:cSld>
  <p:clrMapOvr>
    <a:masterClrMapping/>
  </p:clrMapOvr>
  <mc:AlternateContent xmlns:mc="http://schemas.openxmlformats.org/markup-compatibility/2006" xmlns:p14="http://schemas.microsoft.com/office/powerpoint/2010/main">
    <mc:Choice Requires="p14">
      <p:transition spd="slow" p14:dur="2000" advTm="55117"/>
    </mc:Choice>
    <mc:Fallback xmlns="">
      <p:transition spd="slow" advTm="5511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7" name="Text Placeholder 6"/>
          <p:cNvSpPr>
            <a:spLocks noGrp="1"/>
          </p:cNvSpPr>
          <p:nvPr>
            <p:ph type="body" sz="quarter" idx="3"/>
          </p:nvPr>
        </p:nvSpPr>
        <p:spPr>
          <a:xfrm>
            <a:off x="136570" y="1051624"/>
            <a:ext cx="3748887" cy="479822"/>
          </a:xfrm>
        </p:spPr>
        <p:txBody>
          <a:bodyPr>
            <a:normAutofit/>
          </a:bodyPr>
          <a:lstStyle/>
          <a:p>
            <a:r>
              <a:rPr lang="en-US" dirty="0"/>
              <a:t>API &amp; Lambda</a:t>
            </a:r>
            <a:endParaRPr lang="en-US">
              <a:ea typeface="Calibri"/>
              <a:cs typeface="Calibri"/>
            </a:endParaRPr>
          </a:p>
        </p:txBody>
      </p:sp>
      <p:sp>
        <p:nvSpPr>
          <p:cNvPr id="8" name="Content Placeholder 7"/>
          <p:cNvSpPr>
            <a:spLocks noGrp="1"/>
          </p:cNvSpPr>
          <p:nvPr>
            <p:ph sz="quarter" idx="4"/>
          </p:nvPr>
        </p:nvSpPr>
        <p:spPr>
          <a:xfrm>
            <a:off x="1329" y="1488884"/>
            <a:ext cx="3997839" cy="3651858"/>
          </a:xfrm>
        </p:spPr>
        <p:txBody>
          <a:bodyPr vert="horz" lIns="91440" tIns="45720" rIns="91440" bIns="45720" rtlCol="0" anchor="t">
            <a:normAutofit lnSpcReduction="10000"/>
          </a:bodyPr>
          <a:lstStyle/>
          <a:p>
            <a:pPr algn="l"/>
            <a:r>
              <a:rPr lang="en-US" sz="1800" dirty="0"/>
              <a:t>Serverless API: No server management, automatic scaling, and functionality from backend</a:t>
            </a:r>
            <a:endParaRPr lang="en-US" sz="1800">
              <a:ea typeface="Calibri"/>
              <a:cs typeface="Calibri"/>
            </a:endParaRPr>
          </a:p>
          <a:p>
            <a:pPr algn="l"/>
            <a:r>
              <a:rPr lang="en-US" sz="1800" dirty="0"/>
              <a:t>Lambda API: API Gateway sends request to Lambda, Lambda communicates with database and returns response</a:t>
            </a:r>
            <a:endParaRPr lang="en-US" sz="1800">
              <a:ea typeface="Calibri"/>
              <a:cs typeface="Calibri"/>
            </a:endParaRPr>
          </a:p>
          <a:p>
            <a:pPr algn="l"/>
            <a:r>
              <a:rPr lang="en-US" sz="1800" dirty="0"/>
              <a:t>Integrating the frontend with the backend:</a:t>
            </a:r>
            <a:endParaRPr lang="en-US" sz="1800" dirty="0">
              <a:ea typeface="Calibri"/>
              <a:cs typeface="Calibri"/>
            </a:endParaRPr>
          </a:p>
          <a:p>
            <a:pPr lvl="1" algn="l">
              <a:buFont typeface="Courier New" pitchFamily="34" charset="0"/>
              <a:buChar char="o"/>
            </a:pPr>
            <a:r>
              <a:rPr lang="en-US" sz="1600" dirty="0">
                <a:ea typeface="Calibri"/>
                <a:cs typeface="Calibri"/>
              </a:rPr>
              <a:t>Implement backend</a:t>
            </a:r>
          </a:p>
          <a:p>
            <a:pPr lvl="1" algn="l">
              <a:buFont typeface="Courier New" pitchFamily="34" charset="0"/>
              <a:buChar char="o"/>
            </a:pPr>
            <a:r>
              <a:rPr lang="en-US" sz="1600" dirty="0">
                <a:ea typeface="Calibri"/>
                <a:cs typeface="Calibri"/>
              </a:rPr>
              <a:t>Test API</a:t>
            </a:r>
          </a:p>
          <a:p>
            <a:pPr lvl="1" algn="l">
              <a:buFont typeface="Courier New" pitchFamily="34" charset="0"/>
              <a:buChar char="o"/>
            </a:pPr>
            <a:r>
              <a:rPr lang="en-US" sz="1600" dirty="0">
                <a:ea typeface="Calibri"/>
                <a:cs typeface="Calibri"/>
              </a:rPr>
              <a:t>Connect frontend</a:t>
            </a:r>
          </a:p>
          <a:p>
            <a:pPr lvl="1" algn="l">
              <a:buFont typeface="Courier New" pitchFamily="34" charset="0"/>
              <a:buChar char="o"/>
            </a:pPr>
            <a:r>
              <a:rPr lang="en-US" sz="1600" dirty="0">
                <a:ea typeface="Calibri"/>
                <a:cs typeface="Calibri"/>
              </a:rPr>
              <a:t>Deploy the application</a:t>
            </a:r>
          </a:p>
        </p:txBody>
      </p:sp>
      <p:sp>
        <p:nvSpPr>
          <p:cNvPr id="6" name="TextBox 5">
            <a:extLst>
              <a:ext uri="{FF2B5EF4-FFF2-40B4-BE49-F238E27FC236}">
                <a16:creationId xmlns:a16="http://schemas.microsoft.com/office/drawing/2014/main" id="{68F19D18-5610-9D6C-4313-A8059EC0BF2A}"/>
              </a:ext>
            </a:extLst>
          </p:cNvPr>
          <p:cNvSpPr txBox="1"/>
          <p:nvPr/>
        </p:nvSpPr>
        <p:spPr>
          <a:xfrm>
            <a:off x="4112930" y="3796887"/>
            <a:ext cx="4873548"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Amazon. (2025). </a:t>
            </a:r>
            <a:r>
              <a:rPr lang="en-US" sz="1200" i="1" dirty="0">
                <a:solidFill>
                  <a:srgbClr val="0F141A"/>
                </a:solidFill>
                <a:ea typeface="+mn-lt"/>
                <a:cs typeface="+mn-lt"/>
              </a:rPr>
              <a:t>API Gateway architecture</a:t>
            </a:r>
            <a:r>
              <a:rPr lang="en-US" sz="1100" dirty="0">
                <a:ea typeface="+mn-lt"/>
                <a:cs typeface="+mn-lt"/>
              </a:rPr>
              <a:t>. AWS. Retrieved from </a:t>
            </a:r>
            <a:r>
              <a:rPr lang="en-US" sz="1100" dirty="0">
                <a:ea typeface="+mn-lt"/>
                <a:cs typeface="+mn-lt"/>
                <a:hlinkClick r:id="rId5"/>
              </a:rPr>
              <a:t>https://docs.aws.amazon.com/apigateway/latest/developerguide/welcome.html</a:t>
            </a:r>
            <a:endParaRPr lang="en-US" dirty="0">
              <a:ea typeface="+mn-lt"/>
              <a:cs typeface="+mn-lt"/>
            </a:endParaRPr>
          </a:p>
          <a:p>
            <a:endParaRPr lang="en-US" sz="1100" dirty="0">
              <a:ea typeface="Calibri"/>
              <a:cs typeface="Calibri"/>
            </a:endParaRPr>
          </a:p>
        </p:txBody>
      </p:sp>
      <p:pic>
        <p:nvPicPr>
          <p:cNvPr id="2" name="Picture 1" descr="API Gateway architecture diagram">
            <a:extLst>
              <a:ext uri="{FF2B5EF4-FFF2-40B4-BE49-F238E27FC236}">
                <a16:creationId xmlns:a16="http://schemas.microsoft.com/office/drawing/2014/main" id="{1087B123-80F6-F798-6C36-F0CB22D2C57D}"/>
              </a:ext>
            </a:extLst>
          </p:cNvPr>
          <p:cNvPicPr>
            <a:picLocks noChangeAspect="1"/>
          </p:cNvPicPr>
          <p:nvPr/>
        </p:nvPicPr>
        <p:blipFill>
          <a:blip r:embed="rId6"/>
          <a:srcRect l="7054" t="4979" r="4046" b="6467"/>
          <a:stretch/>
        </p:blipFill>
        <p:spPr>
          <a:xfrm>
            <a:off x="4000712" y="1292426"/>
            <a:ext cx="5099195" cy="2393429"/>
          </a:xfrm>
          <a:prstGeom prst="rect">
            <a:avLst/>
          </a:prstGeom>
        </p:spPr>
      </p:pic>
      <p:pic>
        <p:nvPicPr>
          <p:cNvPr id="25" name="Audio 24">
            <a:extLst>
              <a:ext uri="{FF2B5EF4-FFF2-40B4-BE49-F238E27FC236}">
                <a16:creationId xmlns:a16="http://schemas.microsoft.com/office/drawing/2014/main" id="{181BE5DD-A719-52AA-CF94-2E0679CAC1B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1153563915"/>
      </p:ext>
    </p:extLst>
  </p:cSld>
  <p:clrMapOvr>
    <a:masterClrMapping/>
  </p:clrMapOvr>
  <mc:AlternateContent xmlns:mc="http://schemas.openxmlformats.org/markup-compatibility/2006" xmlns:p14="http://schemas.microsoft.com/office/powerpoint/2010/main">
    <mc:Choice Requires="p14">
      <p:transition spd="slow" p14:dur="2000" advTm="47582"/>
    </mc:Choice>
    <mc:Fallback xmlns="">
      <p:transition spd="slow" advTm="475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The Serverless Cloud</a:t>
            </a: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5226136" y="1054825"/>
            <a:ext cx="3747894" cy="465354"/>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Database</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5226311" y="1519691"/>
            <a:ext cx="3744257" cy="3442131"/>
          </a:xfrm>
          <a:prstGeom prst="rect">
            <a:avLst/>
          </a:prstGeom>
        </p:spPr>
        <p:txBody>
          <a:bodyPr vert="horz" lIns="91440" tIns="45720" rIns="91440" bIns="45720" rtlCol="0" anchor="t">
            <a:norm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800" dirty="0"/>
              <a:t>DynamoDB: Key-value and document-based data stored in JSON format but limited to AWS</a:t>
            </a:r>
            <a:endParaRPr lang="en-US" dirty="0"/>
          </a:p>
          <a:p>
            <a:pPr algn="l"/>
            <a:r>
              <a:rPr lang="en-US" sz="1800" dirty="0">
                <a:ea typeface="Calibri"/>
                <a:cs typeface="Calibri"/>
              </a:rPr>
              <a:t>MongoDB: Document-based data stored in BSON format that can be used with nearly any platform</a:t>
            </a:r>
          </a:p>
          <a:p>
            <a:pPr algn="l"/>
            <a:r>
              <a:rPr lang="en-US" sz="1800" dirty="0"/>
              <a:t>Queries performed: CRUD operations</a:t>
            </a:r>
            <a:endParaRPr lang="en-US" sz="1800" dirty="0">
              <a:ea typeface="Calibri"/>
              <a:cs typeface="Calibri"/>
            </a:endParaRPr>
          </a:p>
          <a:p>
            <a:pPr algn="l"/>
            <a:r>
              <a:rPr lang="en-US" sz="1800" dirty="0"/>
              <a:t>Scripts: JavaScript</a:t>
            </a:r>
            <a:endParaRPr lang="en-US" sz="1800" dirty="0">
              <a:ea typeface="Calibri"/>
              <a:cs typeface="Calibri"/>
            </a:endParaRPr>
          </a:p>
        </p:txBody>
      </p:sp>
      <p:sp>
        <p:nvSpPr>
          <p:cNvPr id="5" name="TextBox 4">
            <a:extLst>
              <a:ext uri="{FF2B5EF4-FFF2-40B4-BE49-F238E27FC236}">
                <a16:creationId xmlns:a16="http://schemas.microsoft.com/office/drawing/2014/main" id="{0C28C812-984F-A958-76F4-9AC0EE4C48B6}"/>
              </a:ext>
            </a:extLst>
          </p:cNvPr>
          <p:cNvSpPr txBox="1"/>
          <p:nvPr/>
        </p:nvSpPr>
        <p:spPr>
          <a:xfrm>
            <a:off x="-3093" y="4440789"/>
            <a:ext cx="4873548" cy="6001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dirty="0">
                <a:ea typeface="+mn-lt"/>
                <a:cs typeface="+mn-lt"/>
              </a:rPr>
              <a:t>Wickramasinghe, S. (2024). </a:t>
            </a:r>
            <a:r>
              <a:rPr lang="en-US" sz="1100" i="1" dirty="0">
                <a:ea typeface="+mn-lt"/>
                <a:cs typeface="+mn-lt"/>
              </a:rPr>
              <a:t>Serverless Architectures with AWS Lambda</a:t>
            </a:r>
            <a:r>
              <a:rPr lang="en-US" sz="1100" dirty="0">
                <a:ea typeface="+mn-lt"/>
                <a:cs typeface="+mn-lt"/>
              </a:rPr>
              <a:t>. BNC Software. Retrieved from </a:t>
            </a:r>
            <a:r>
              <a:rPr lang="en-US" sz="1100" dirty="0">
                <a:ea typeface="+mn-lt"/>
                <a:cs typeface="+mn-lt"/>
                <a:hlinkClick r:id="rId5"/>
              </a:rPr>
              <a:t>https://www.bmc.com/blogs/mongodb-vs-dynamodb/</a:t>
            </a:r>
            <a:endParaRPr lang="en-US">
              <a:ea typeface="+mn-lt"/>
              <a:cs typeface="+mn-lt"/>
            </a:endParaRPr>
          </a:p>
          <a:p>
            <a:endParaRPr lang="en-US" sz="1100" dirty="0">
              <a:ea typeface="Calibri"/>
              <a:cs typeface="Calibri"/>
            </a:endParaRPr>
          </a:p>
        </p:txBody>
      </p:sp>
      <p:pic>
        <p:nvPicPr>
          <p:cNvPr id="12" name="Picture 11" descr="DynamoDB vs MongoDB: Comparing NoSQL Databases – BMC Software | Blogs">
            <a:extLst>
              <a:ext uri="{FF2B5EF4-FFF2-40B4-BE49-F238E27FC236}">
                <a16:creationId xmlns:a16="http://schemas.microsoft.com/office/drawing/2014/main" id="{51202DD4-50E7-84D3-C98A-2185F8BD3A1A}"/>
              </a:ext>
            </a:extLst>
          </p:cNvPr>
          <p:cNvPicPr>
            <a:picLocks noChangeAspect="1"/>
          </p:cNvPicPr>
          <p:nvPr/>
        </p:nvPicPr>
        <p:blipFill>
          <a:blip r:embed="rId6"/>
          <a:stretch>
            <a:fillRect/>
          </a:stretch>
        </p:blipFill>
        <p:spPr>
          <a:xfrm>
            <a:off x="88042" y="1286202"/>
            <a:ext cx="4998306" cy="3158044"/>
          </a:xfrm>
          <a:prstGeom prst="rect">
            <a:avLst/>
          </a:prstGeom>
        </p:spPr>
      </p:pic>
      <p:pic>
        <p:nvPicPr>
          <p:cNvPr id="21" name="Audio 20">
            <a:extLst>
              <a:ext uri="{FF2B5EF4-FFF2-40B4-BE49-F238E27FC236}">
                <a16:creationId xmlns:a16="http://schemas.microsoft.com/office/drawing/2014/main" id="{B221EDCF-8307-B2FB-D3B6-AC02B8D3EAA6}"/>
              </a:ext>
            </a:extLst>
          </p:cNvPr>
          <p:cNvPicPr>
            <a:picLocks noChangeAspect="1"/>
          </p:cNvPicPr>
          <p:nvPr>
            <a:audioFile r:link="rId2"/>
            <p:extLst>
              <p:ext uri="{DAA4B4D4-6D71-4841-9C94-3DE7FCFB9230}">
                <p14:media xmlns:p14="http://schemas.microsoft.com/office/powerpoint/2010/main" r:embed="rId1"/>
              </p:ext>
            </p:extLst>
          </p:nvPr>
        </p:nvPicPr>
        <p:blipFill>
          <a:blip r:embed="rId7"/>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235968559"/>
      </p:ext>
    </p:extLst>
  </p:cSld>
  <p:clrMapOvr>
    <a:masterClrMapping/>
  </p:clrMapOvr>
  <mc:AlternateContent xmlns:mc="http://schemas.openxmlformats.org/markup-compatibility/2006" xmlns:p14="http://schemas.microsoft.com/office/powerpoint/2010/main">
    <mc:Choice Requires="p14">
      <p:transition spd="slow" p14:dur="2000" advTm="51184"/>
    </mc:Choice>
    <mc:Fallback xmlns="">
      <p:transition spd="slow" advTm="5118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1"/>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1"/>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tx1"/>
                </a:solidFill>
              </a:rPr>
              <a:t>Cloud-Based </a:t>
            </a:r>
            <a:br>
              <a:rPr lang="en-US" dirty="0">
                <a:solidFill>
                  <a:schemeClr val="tx1"/>
                </a:solidFill>
              </a:rPr>
            </a:br>
            <a:r>
              <a:rPr lang="en-US" dirty="0"/>
              <a:t>Development Principles</a:t>
            </a:r>
          </a:p>
        </p:txBody>
      </p:sp>
      <p:sp>
        <p:nvSpPr>
          <p:cNvPr id="3" name="Content Placeholder 2"/>
          <p:cNvSpPr>
            <a:spLocks noGrp="1"/>
          </p:cNvSpPr>
          <p:nvPr>
            <p:ph idx="1"/>
          </p:nvPr>
        </p:nvSpPr>
        <p:spPr>
          <a:xfrm>
            <a:off x="450039" y="1269109"/>
            <a:ext cx="3491292" cy="3509366"/>
          </a:xfrm>
        </p:spPr>
        <p:txBody>
          <a:bodyPr vert="horz" lIns="91440" tIns="45720" rIns="91440" bIns="45720" rtlCol="0" anchor="t">
            <a:normAutofit fontScale="92500" lnSpcReduction="10000"/>
          </a:bodyPr>
          <a:lstStyle/>
          <a:p>
            <a:r>
              <a:rPr lang="en-US" dirty="0"/>
              <a:t>Elasticity: </a:t>
            </a:r>
            <a:r>
              <a:rPr lang="en-US" dirty="0">
                <a:ea typeface="+mn-lt"/>
                <a:cs typeface="+mn-lt"/>
              </a:rPr>
              <a:t>The ability of a cloud system to scale resources automatically</a:t>
            </a:r>
          </a:p>
          <a:p>
            <a:r>
              <a:rPr lang="en-US" dirty="0"/>
              <a:t>Pay-for-use model: </a:t>
            </a:r>
            <a:r>
              <a:rPr lang="en-US" dirty="0">
                <a:ea typeface="+mn-lt"/>
                <a:cs typeface="+mn-lt"/>
              </a:rPr>
              <a:t>A pricing model where customers only pay for the resources they use</a:t>
            </a:r>
            <a:endParaRPr lang="en-US" dirty="0">
              <a:ea typeface="Calibri"/>
              <a:cs typeface="Calibri"/>
            </a:endParaRPr>
          </a:p>
          <a:p>
            <a:pPr marL="0" indent="0">
              <a:buNone/>
            </a:pPr>
            <a:endParaRPr lang="en-US" dirty="0"/>
          </a:p>
          <a:p>
            <a:endParaRPr lang="en-US" dirty="0"/>
          </a:p>
          <a:p>
            <a:endParaRPr lang="en-US" dirty="0"/>
          </a:p>
        </p:txBody>
      </p:sp>
      <p:pic>
        <p:nvPicPr>
          <p:cNvPr id="5" name="Picture 4" descr="Capacity vs Usage (Traditional Data Center) graph. The X axis is &quot;Time&quot; and the Y axis is &quot;Computer Power&quot;. A blue line representing &quot;Planned Capacity&quot; goes up at regular intervals. A red line representing &quot;Actual Usage&quot; is more smooth. A dip in Actual Usage is labeled &quot;waste&quot;. A plateau in &quot;Planned Capacity&quot; is labeled &quot;Customer dissatisfaction&quot;. ">
            <a:extLst>
              <a:ext uri="{FF2B5EF4-FFF2-40B4-BE49-F238E27FC236}">
                <a16:creationId xmlns:a16="http://schemas.microsoft.com/office/drawing/2014/main" id="{42F5C989-4359-F443-9F01-2743C388174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57968" y="1244709"/>
            <a:ext cx="4711688" cy="3533766"/>
          </a:xfrm>
          <a:prstGeom prst="rect">
            <a:avLst/>
          </a:prstGeom>
        </p:spPr>
      </p:pic>
      <p:pic>
        <p:nvPicPr>
          <p:cNvPr id="26" name="Audio 25">
            <a:extLst>
              <a:ext uri="{FF2B5EF4-FFF2-40B4-BE49-F238E27FC236}">
                <a16:creationId xmlns:a16="http://schemas.microsoft.com/office/drawing/2014/main" id="{18FFDB62-4B52-1A19-2885-F536C2DB8117}"/>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3626748915"/>
      </p:ext>
    </p:extLst>
  </p:cSld>
  <p:clrMapOvr>
    <a:masterClrMapping/>
  </p:clrMapOvr>
  <mc:AlternateContent xmlns:mc="http://schemas.openxmlformats.org/markup-compatibility/2006">
    <mc:Choice xmlns:p14="http://schemas.microsoft.com/office/powerpoint/2010/main" Requires="p14">
      <p:transition spd="slow" p14:dur="2000" advTm="25750"/>
    </mc:Choice>
    <mc:Fallback>
      <p:transition spd="slow" advTm="257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6"/>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6"/>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Securing Your Cloud App</a:t>
            </a:r>
          </a:p>
        </p:txBody>
      </p:sp>
      <p:sp>
        <p:nvSpPr>
          <p:cNvPr id="5" name="Text Placeholder 4"/>
          <p:cNvSpPr>
            <a:spLocks noGrp="1"/>
          </p:cNvSpPr>
          <p:nvPr>
            <p:ph type="body" idx="1"/>
          </p:nvPr>
        </p:nvSpPr>
        <p:spPr>
          <a:xfrm>
            <a:off x="314887" y="1284191"/>
            <a:ext cx="2351700" cy="479822"/>
          </a:xfrm>
        </p:spPr>
        <p:txBody>
          <a:bodyPr>
            <a:normAutofit/>
          </a:bodyPr>
          <a:lstStyle/>
          <a:p>
            <a:r>
              <a:rPr lang="en-US" dirty="0"/>
              <a:t>Access</a:t>
            </a:r>
          </a:p>
        </p:txBody>
      </p:sp>
      <p:sp>
        <p:nvSpPr>
          <p:cNvPr id="6" name="Content Placeholder 5"/>
          <p:cNvSpPr>
            <a:spLocks noGrp="1"/>
          </p:cNvSpPr>
          <p:nvPr>
            <p:ph sz="half" idx="2"/>
          </p:nvPr>
        </p:nvSpPr>
        <p:spPr>
          <a:xfrm>
            <a:off x="184672" y="1778291"/>
            <a:ext cx="2612955" cy="3138814"/>
          </a:xfrm>
        </p:spPr>
        <p:txBody>
          <a:bodyPr vert="horz" lIns="91440" tIns="45720" rIns="91440" bIns="45720" rtlCol="0" anchor="t">
            <a:normAutofit/>
          </a:bodyPr>
          <a:lstStyle/>
          <a:p>
            <a:pPr algn="l"/>
            <a:r>
              <a:rPr lang="en-US" sz="1800" dirty="0"/>
              <a:t>Unauthorized access is prevented with:</a:t>
            </a:r>
          </a:p>
          <a:p>
            <a:pPr lvl="1" algn="l">
              <a:buFont typeface="Courier New" pitchFamily="34" charset="0"/>
              <a:buChar char="o"/>
            </a:pPr>
            <a:r>
              <a:rPr lang="en-US" sz="1600" dirty="0"/>
              <a:t>IAM roles</a:t>
            </a:r>
            <a:endParaRPr lang="en-US" sz="1600" dirty="0">
              <a:ea typeface="Calibri"/>
              <a:cs typeface="Calibri"/>
            </a:endParaRPr>
          </a:p>
          <a:p>
            <a:pPr lvl="1" algn="l">
              <a:buFont typeface="Courier New" pitchFamily="34" charset="0"/>
              <a:buChar char="o"/>
            </a:pPr>
            <a:r>
              <a:rPr lang="en-US" sz="1600" dirty="0">
                <a:ea typeface="Calibri"/>
                <a:cs typeface="Calibri"/>
              </a:rPr>
              <a:t>CORS rules</a:t>
            </a:r>
          </a:p>
          <a:p>
            <a:pPr algn="l"/>
            <a:endParaRPr lang="en-US" sz="1800" dirty="0">
              <a:ea typeface="Calibri"/>
              <a:cs typeface="Calibri"/>
            </a:endParaRPr>
          </a:p>
        </p:txBody>
      </p:sp>
      <p:sp>
        <p:nvSpPr>
          <p:cNvPr id="7" name="Text Placeholder 6"/>
          <p:cNvSpPr>
            <a:spLocks noGrp="1"/>
          </p:cNvSpPr>
          <p:nvPr>
            <p:ph type="body" sz="quarter" idx="3"/>
          </p:nvPr>
        </p:nvSpPr>
        <p:spPr>
          <a:xfrm>
            <a:off x="3173805" y="1275944"/>
            <a:ext cx="2786743" cy="479822"/>
          </a:xfrm>
        </p:spPr>
        <p:txBody>
          <a:bodyPr>
            <a:normAutofit/>
          </a:bodyPr>
          <a:lstStyle/>
          <a:p>
            <a:r>
              <a:rPr lang="en-US" dirty="0"/>
              <a:t>Policies</a:t>
            </a:r>
          </a:p>
        </p:txBody>
      </p:sp>
      <p:sp>
        <p:nvSpPr>
          <p:cNvPr id="8" name="Content Placeholder 7"/>
          <p:cNvSpPr>
            <a:spLocks noGrp="1"/>
          </p:cNvSpPr>
          <p:nvPr>
            <p:ph sz="quarter" idx="4"/>
          </p:nvPr>
        </p:nvSpPr>
        <p:spPr>
          <a:xfrm>
            <a:off x="3173805" y="1763823"/>
            <a:ext cx="2786743" cy="3134818"/>
          </a:xfrm>
        </p:spPr>
        <p:txBody>
          <a:bodyPr vert="horz" lIns="91440" tIns="45720" rIns="91440" bIns="45720" rtlCol="0" anchor="t">
            <a:normAutofit/>
          </a:bodyPr>
          <a:lstStyle/>
          <a:p>
            <a:pPr algn="l"/>
            <a:r>
              <a:rPr lang="en-US" sz="1800" dirty="0"/>
              <a:t>Roles: Define who can access resources</a:t>
            </a:r>
            <a:endParaRPr lang="en-US" sz="1800" dirty="0">
              <a:ea typeface="Calibri"/>
              <a:cs typeface="Calibri"/>
            </a:endParaRPr>
          </a:p>
          <a:p>
            <a:pPr algn="l"/>
            <a:r>
              <a:rPr lang="en-US" sz="1800" dirty="0">
                <a:ea typeface="Calibri"/>
                <a:cs typeface="Calibri"/>
              </a:rPr>
              <a:t>Policies: Determine what actions can be performed on those resources</a:t>
            </a:r>
            <a:endParaRPr lang="en-US" sz="1800" dirty="0"/>
          </a:p>
          <a:p>
            <a:pPr algn="l"/>
            <a:r>
              <a:rPr lang="en-US" sz="1800" dirty="0"/>
              <a:t>Custom policies: CRUD operations</a:t>
            </a:r>
            <a:endParaRPr lang="en-US" sz="1800" dirty="0">
              <a:ea typeface="Calibri"/>
              <a:cs typeface="Calibri"/>
            </a:endParaRPr>
          </a:p>
        </p:txBody>
      </p:sp>
      <p:sp>
        <p:nvSpPr>
          <p:cNvPr id="9" name="Text Placeholder 4">
            <a:extLst>
              <a:ext uri="{FF2B5EF4-FFF2-40B4-BE49-F238E27FC236}">
                <a16:creationId xmlns:a16="http://schemas.microsoft.com/office/drawing/2014/main" id="{36210530-5CE0-F74C-A0F3-72C9EFE756BD}"/>
              </a:ext>
            </a:extLst>
          </p:cNvPr>
          <p:cNvSpPr txBox="1">
            <a:spLocks/>
          </p:cNvSpPr>
          <p:nvPr/>
        </p:nvSpPr>
        <p:spPr>
          <a:xfrm>
            <a:off x="6262455" y="1276956"/>
            <a:ext cx="2351699" cy="479822"/>
          </a:xfrm>
          <a:prstGeom prst="rect">
            <a:avLst/>
          </a:prstGeom>
        </p:spPr>
        <p:txBody>
          <a:bodyPr vert="horz" lIns="91440" tIns="45720" rIns="91440" bIns="45720" rtlCol="0" anchor="b">
            <a:normAutofit/>
          </a:bodyPr>
          <a:lstStyle>
            <a:lvl1pPr marL="0" indent="0" algn="ctr" defTabSz="914400" rtl="0" eaLnBrk="1" latinLnBrk="0" hangingPunct="1">
              <a:spcBef>
                <a:spcPct val="20000"/>
              </a:spcBef>
              <a:buFont typeface="Arial" pitchFamily="34" charset="0"/>
              <a:buNone/>
              <a:defRPr sz="2400" b="1" kern="1200">
                <a:solidFill>
                  <a:srgbClr val="002060"/>
                </a:solidFill>
                <a:latin typeface="+mn-lt"/>
                <a:ea typeface="+mn-ea"/>
                <a:cs typeface="+mn-cs"/>
              </a:defRPr>
            </a:lvl1pPr>
            <a:lvl2pPr marL="457200" indent="0" algn="l" defTabSz="914400" rtl="0" eaLnBrk="1" latinLnBrk="0" hangingPunct="1">
              <a:spcBef>
                <a:spcPct val="20000"/>
              </a:spcBef>
              <a:buFont typeface="Arial" pitchFamily="34" charset="0"/>
              <a:buNone/>
              <a:defRPr sz="2000" b="1" kern="1200">
                <a:solidFill>
                  <a:schemeClr val="tx1"/>
                </a:solidFill>
                <a:latin typeface="+mn-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solidFill>
                <a:latin typeface="+mn-lt"/>
                <a:ea typeface="+mn-ea"/>
                <a:cs typeface="+mn-cs"/>
              </a:defRPr>
            </a:lvl3pPr>
            <a:lvl4pPr marL="1371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5pPr>
            <a:lvl6pPr marL="22860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7pPr>
            <a:lvl8pPr marL="32004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solidFill>
                <a:latin typeface="+mn-lt"/>
                <a:ea typeface="+mn-ea"/>
                <a:cs typeface="+mn-cs"/>
              </a:defRPr>
            </a:lvl9pPr>
          </a:lstStyle>
          <a:p>
            <a:r>
              <a:rPr lang="en-US" dirty="0"/>
              <a:t>API Security</a:t>
            </a:r>
          </a:p>
        </p:txBody>
      </p:sp>
      <p:sp>
        <p:nvSpPr>
          <p:cNvPr id="10" name="Content Placeholder 5">
            <a:extLst>
              <a:ext uri="{FF2B5EF4-FFF2-40B4-BE49-F238E27FC236}">
                <a16:creationId xmlns:a16="http://schemas.microsoft.com/office/drawing/2014/main" id="{44874B83-EADC-3044-85A5-11893100D0C6}"/>
              </a:ext>
            </a:extLst>
          </p:cNvPr>
          <p:cNvSpPr txBox="1">
            <a:spLocks/>
          </p:cNvSpPr>
          <p:nvPr/>
        </p:nvSpPr>
        <p:spPr>
          <a:xfrm>
            <a:off x="6033727" y="1785525"/>
            <a:ext cx="2881557" cy="3133212"/>
          </a:xfrm>
          <a:prstGeom prst="rect">
            <a:avLst/>
          </a:prstGeom>
        </p:spPr>
        <p:txBody>
          <a:bodyPr vert="horz" lIns="91440" tIns="45720" rIns="91440" bIns="45720" rtlCol="0" anchor="t">
            <a:normAutofit/>
          </a:bodyPr>
          <a:lstStyle>
            <a:lvl1pPr marL="342900" indent="-342900" algn="ctr" defTabSz="914400" rtl="0" eaLnBrk="1" latinLnBrk="0" hangingPunct="1">
              <a:spcBef>
                <a:spcPct val="20000"/>
              </a:spcBef>
              <a:buFont typeface="Arial" pitchFamily="34" charset="0"/>
              <a:buChar char="•"/>
              <a:defRPr sz="2400" kern="1200">
                <a:solidFill>
                  <a:srgbClr val="00206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000" kern="1200">
                <a:solidFill>
                  <a:srgbClr val="00206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1800" kern="1200">
                <a:solidFill>
                  <a:srgbClr val="00206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1600" kern="1200">
                <a:solidFill>
                  <a:srgbClr val="00206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algn="l"/>
            <a:r>
              <a:rPr lang="en-US" sz="1800" dirty="0"/>
              <a:t>Secure the connection between Lambda and API Gateway: MFA</a:t>
            </a:r>
            <a:r>
              <a:rPr lang="en-US" sz="1800" dirty="0">
                <a:ea typeface="+mn-lt"/>
                <a:cs typeface="+mn-lt"/>
              </a:rPr>
              <a:t> and authorization controls</a:t>
            </a:r>
          </a:p>
          <a:p>
            <a:pPr algn="l"/>
            <a:r>
              <a:rPr lang="en-US" sz="1800" dirty="0"/>
              <a:t>Lambda and DynamoDB: IAM roles and policies</a:t>
            </a:r>
            <a:endParaRPr lang="en-US" sz="1800" dirty="0">
              <a:ea typeface="Calibri"/>
              <a:cs typeface="Calibri"/>
            </a:endParaRPr>
          </a:p>
          <a:p>
            <a:pPr algn="l"/>
            <a:r>
              <a:rPr lang="en-US" sz="1800" dirty="0"/>
              <a:t>S3 Bucket: Bucket policies, IAM roles, and </a:t>
            </a:r>
            <a:r>
              <a:rPr lang="en-US" sz="1800" dirty="0">
                <a:ea typeface="+mn-lt"/>
                <a:cs typeface="+mn-lt"/>
              </a:rPr>
              <a:t>AWS identity and access management</a:t>
            </a:r>
            <a:endParaRPr lang="en-US" sz="1800" dirty="0">
              <a:ea typeface="Calibri"/>
              <a:cs typeface="Calibri"/>
            </a:endParaRPr>
          </a:p>
        </p:txBody>
      </p:sp>
      <p:pic>
        <p:nvPicPr>
          <p:cNvPr id="65" name="Audio 64">
            <a:extLst>
              <a:ext uri="{FF2B5EF4-FFF2-40B4-BE49-F238E27FC236}">
                <a16:creationId xmlns:a16="http://schemas.microsoft.com/office/drawing/2014/main" id="{A8150498-124A-35D1-1B3E-1282657E60A1}"/>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178800" y="4178300"/>
            <a:ext cx="812800" cy="812800"/>
          </a:xfrm>
          <a:prstGeom prst="rect">
            <a:avLst/>
          </a:prstGeom>
        </p:spPr>
      </p:pic>
    </p:spTree>
    <p:extLst>
      <p:ext uri="{BB962C8B-B14F-4D97-AF65-F5344CB8AC3E}">
        <p14:creationId xmlns:p14="http://schemas.microsoft.com/office/powerpoint/2010/main" val="109689694"/>
      </p:ext>
    </p:extLst>
  </p:cSld>
  <p:clrMapOvr>
    <a:masterClrMapping/>
  </p:clrMapOvr>
  <mc:AlternateContent xmlns:mc="http://schemas.openxmlformats.org/markup-compatibility/2006">
    <mc:Choice xmlns:p14="http://schemas.microsoft.com/office/powerpoint/2010/main" Requires="p14">
      <p:transition spd="slow" p14:dur="2000" advTm="82609"/>
    </mc:Choice>
    <mc:Fallback>
      <p:transition spd="slow" advTm="826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6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E524F5-8F9B-4E83-ABD8-EF3E90295E3F}">
  <ds:schemaRefs>
    <ds:schemaRef ds:uri="http://schemas.openxmlformats.org/package/2006/metadata/core-properties"/>
    <ds:schemaRef ds:uri="http://www.w3.org/XML/1998/namespace"/>
    <ds:schemaRef ds:uri="http://schemas.microsoft.com/office/2006/documentManagement/types"/>
    <ds:schemaRef ds:uri="http://schemas.microsoft.com/office/infopath/2007/PartnerControls"/>
    <ds:schemaRef ds:uri="http://schemas.microsoft.com/office/2006/metadata/properties"/>
    <ds:schemaRef ds:uri="http://purl.org/dc/elements/1.1/"/>
    <ds:schemaRef ds:uri="http://purl.org/dc/dcmitype/"/>
    <ds:schemaRef ds:uri="http://purl.org/dc/terms/"/>
  </ds:schemaRefs>
</ds:datastoreItem>
</file>

<file path=customXml/itemProps2.xml><?xml version="1.0" encoding="utf-8"?>
<ds:datastoreItem xmlns:ds="http://schemas.openxmlformats.org/officeDocument/2006/customXml" ds:itemID="{1B7C02EB-927C-42F0-8F53-965880015444}">
  <ds:schemaRefs>
    <ds:schemaRef ds:uri="http://schemas.microsoft.com/sharepoint/v3/contenttype/forms"/>
  </ds:schemaRefs>
</ds:datastoreItem>
</file>

<file path=customXml/itemProps3.xml><?xml version="1.0" encoding="utf-8"?>
<ds:datastoreItem xmlns:ds="http://schemas.openxmlformats.org/officeDocument/2006/customXml" ds:itemID="{C51428B3-1E7D-46FF-9992-03AB3B060AA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1369</Words>
  <Application>Microsoft Macintosh PowerPoint</Application>
  <PresentationFormat>On-screen Show (16:9)</PresentationFormat>
  <Paragraphs>81</Paragraphs>
  <Slides>10</Slides>
  <Notes>10</Notes>
  <HiddenSlides>0</HiddenSlides>
  <MMClips>10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Office Theme</vt:lpstr>
      <vt:lpstr> CS 470 Project Two Conference Presentation: Cloud Development</vt:lpstr>
      <vt:lpstr>Overview</vt:lpstr>
      <vt:lpstr>Containerization</vt:lpstr>
      <vt:lpstr>Orchestration</vt:lpstr>
      <vt:lpstr>The Serverless Cloud</vt:lpstr>
      <vt:lpstr>The Serverless Cloud</vt:lpstr>
      <vt:lpstr>The Serverless Cloud</vt:lpstr>
      <vt:lpstr>Cloud-Based  Development Principles</vt:lpstr>
      <vt:lpstr>Securing Your Cloud App</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470 Project Two Presentation Template</dc:title>
  <dc:creator/>
  <cp:lastModifiedBy/>
  <cp:revision>835</cp:revision>
  <dcterms:created xsi:type="dcterms:W3CDTF">2017-08-01T15:40:51Z</dcterms:created>
  <dcterms:modified xsi:type="dcterms:W3CDTF">2025-04-20T22:46:25Z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0x01010019267F6D1A260A4394C18F5AF72445EA</vt:lpwstr>
  </property>
</Properties>
</file>