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256" r:id="rId2"/>
    <p:sldId id="257" r:id="rId3"/>
    <p:sldId id="268" r:id="rId4"/>
    <p:sldId id="258" r:id="rId5"/>
    <p:sldId id="259" r:id="rId6"/>
    <p:sldId id="262" r:id="rId7"/>
    <p:sldId id="263" r:id="rId8"/>
    <p:sldId id="261" r:id="rId9"/>
    <p:sldId id="265" r:id="rId10"/>
    <p:sldId id="266" r:id="rId11"/>
    <p:sldId id="267" r:id="rId12"/>
    <p:sldId id="269" r:id="rId13"/>
    <p:sldId id="270" r:id="rId14"/>
    <p:sldId id="271" r:id="rId15"/>
    <p:sldId id="275" r:id="rId16"/>
    <p:sldId id="272" r:id="rId17"/>
    <p:sldId id="273" r:id="rId18"/>
    <p:sldId id="274" r:id="rId19"/>
    <p:sldId id="276" r:id="rId20"/>
    <p:sldId id="277" r:id="rId21"/>
    <p:sldId id="278" r:id="rId22"/>
    <p:sldId id="279" r:id="rId23"/>
    <p:sldId id="280" r:id="rId24"/>
    <p:sldId id="290" r:id="rId25"/>
    <p:sldId id="281" r:id="rId26"/>
    <p:sldId id="282" r:id="rId27"/>
    <p:sldId id="283" r:id="rId28"/>
    <p:sldId id="284" r:id="rId29"/>
    <p:sldId id="285" r:id="rId30"/>
    <p:sldId id="291" r:id="rId31"/>
    <p:sldId id="288" r:id="rId32"/>
    <p:sldId id="286" r:id="rId33"/>
    <p:sldId id="287" r:id="rId34"/>
    <p:sldId id="289" r:id="rId35"/>
    <p:sldId id="294" r:id="rId36"/>
    <p:sldId id="292"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autoAdjust="0"/>
    <p:restoredTop sz="60933" autoAdjust="0"/>
  </p:normalViewPr>
  <p:slideViewPr>
    <p:cSldViewPr snapToGrid="0" snapToObjects="1">
      <p:cViewPr varScale="1">
        <p:scale>
          <a:sx n="35" d="100"/>
          <a:sy n="35" d="100"/>
        </p:scale>
        <p:origin x="-2136"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0A42B2-291C-3C4B-9618-CCD8906F0570}" type="datetimeFigureOut">
              <a:rPr lang="en-US" smtClean="0"/>
              <a:t>10/13/15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202676-0A53-BE4C-9A47-B9DADA696FF8}" type="slidenum">
              <a:rPr lang="en-US" smtClean="0"/>
              <a:t>‹#›</a:t>
            </a:fld>
            <a:endParaRPr lang="en-US"/>
          </a:p>
        </p:txBody>
      </p:sp>
    </p:spTree>
    <p:extLst>
      <p:ext uri="{BB962C8B-B14F-4D97-AF65-F5344CB8AC3E}">
        <p14:creationId xmlns:p14="http://schemas.microsoft.com/office/powerpoint/2010/main" val="18117251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Unusual</a:t>
            </a:r>
            <a:r>
              <a:rPr lang="en-US" baseline="0" dirty="0" smtClean="0"/>
              <a:t> career trajectory:</a:t>
            </a:r>
          </a:p>
          <a:p>
            <a:pPr marL="171450" indent="-171450">
              <a:buFontTx/>
              <a:buChar char="-"/>
            </a:pPr>
            <a:r>
              <a:rPr lang="en-US" baseline="0" dirty="0" smtClean="0"/>
              <a:t>AmeriCorps after graduating</a:t>
            </a:r>
          </a:p>
          <a:p>
            <a:pPr marL="171450" indent="-171450">
              <a:buFontTx/>
              <a:buChar char="-"/>
            </a:pPr>
            <a:r>
              <a:rPr lang="en-US" baseline="0" dirty="0" smtClean="0"/>
              <a:t>Human Services briefly</a:t>
            </a:r>
          </a:p>
          <a:p>
            <a:pPr marL="171450" indent="-171450">
              <a:buFontTx/>
              <a:buChar char="-"/>
            </a:pPr>
            <a:r>
              <a:rPr lang="en-US" baseline="0" dirty="0" smtClean="0"/>
              <a:t>Return to what I enjoyed in high school – computers</a:t>
            </a:r>
          </a:p>
          <a:p>
            <a:pPr marL="628650" lvl="1" indent="-171450">
              <a:buFontTx/>
              <a:buChar char="-"/>
            </a:pPr>
            <a:r>
              <a:rPr lang="en-US" baseline="0" dirty="0" smtClean="0"/>
              <a:t>Got temp job in QA</a:t>
            </a:r>
          </a:p>
          <a:p>
            <a:pPr marL="628650" lvl="1" indent="-171450">
              <a:buFontTx/>
              <a:buChar char="-"/>
            </a:pPr>
            <a:r>
              <a:rPr lang="en-US" dirty="0" smtClean="0"/>
              <a:t>Company liked me and hired me full time</a:t>
            </a:r>
          </a:p>
          <a:p>
            <a:pPr marL="628650" lvl="1" indent="-171450">
              <a:buFontTx/>
              <a:buChar char="-"/>
            </a:pPr>
            <a:r>
              <a:rPr lang="en-US" dirty="0" smtClean="0"/>
              <a:t>Began</a:t>
            </a:r>
            <a:r>
              <a:rPr lang="en-US" baseline="0" dirty="0" smtClean="0"/>
              <a:t> to learn Python on my own via online classes</a:t>
            </a:r>
            <a:endParaRPr lang="en-US" dirty="0" smtClean="0"/>
          </a:p>
          <a:p>
            <a:endParaRPr lang="en-US" dirty="0" smtClean="0"/>
          </a:p>
          <a:p>
            <a:r>
              <a:rPr lang="en-US" dirty="0" smtClean="0"/>
              <a:t>Background</a:t>
            </a:r>
            <a:r>
              <a:rPr lang="en-US" baseline="0" dirty="0" smtClean="0"/>
              <a:t> in QA:</a:t>
            </a:r>
          </a:p>
          <a:p>
            <a:pPr marL="171450" indent="-171450">
              <a:buFontTx/>
              <a:buChar char="-"/>
            </a:pPr>
            <a:r>
              <a:rPr lang="en-US" baseline="0" dirty="0" smtClean="0"/>
              <a:t>Manual testing</a:t>
            </a:r>
          </a:p>
          <a:p>
            <a:pPr marL="171450" indent="-171450">
              <a:buFontTx/>
              <a:buChar char="-"/>
            </a:pPr>
            <a:r>
              <a:rPr lang="en-US" baseline="0" dirty="0" smtClean="0"/>
              <a:t>Automated smoke and UAT with Selenium (Python) – GUI testing</a:t>
            </a:r>
          </a:p>
          <a:p>
            <a:pPr marL="171450" indent="-171450">
              <a:buFontTx/>
              <a:buChar char="-"/>
            </a:pPr>
            <a:endParaRPr lang="en-US" baseline="0" dirty="0" smtClean="0"/>
          </a:p>
          <a:p>
            <a:pPr marL="0" indent="0">
              <a:buFontTx/>
              <a:buNone/>
            </a:pPr>
            <a:r>
              <a:rPr lang="en-US" baseline="0" dirty="0" smtClean="0"/>
              <a:t>Background in Operations:</a:t>
            </a:r>
          </a:p>
          <a:p>
            <a:pPr marL="171450" indent="-171450">
              <a:buFontTx/>
              <a:buChar char="-"/>
            </a:pPr>
            <a:r>
              <a:rPr lang="en-US" baseline="0" dirty="0" smtClean="0"/>
              <a:t>Linux </a:t>
            </a:r>
          </a:p>
          <a:p>
            <a:pPr marL="171450" indent="-171450">
              <a:buFontTx/>
              <a:buChar char="-"/>
            </a:pPr>
            <a:r>
              <a:rPr lang="en-US" baseline="0" dirty="0" smtClean="0"/>
              <a:t>Puppet management</a:t>
            </a:r>
          </a:p>
          <a:p>
            <a:pPr marL="171450" indent="-171450">
              <a:buFontTx/>
              <a:buChar char="-"/>
            </a:pPr>
            <a:r>
              <a:rPr lang="en-US" baseline="0" dirty="0" smtClean="0"/>
              <a:t>AWS infrastructure management</a:t>
            </a:r>
          </a:p>
          <a:p>
            <a:pPr marL="628650" lvl="1" indent="-171450">
              <a:buFontTx/>
              <a:buChar char="-"/>
            </a:pPr>
            <a:r>
              <a:rPr lang="en-US" baseline="0" dirty="0" smtClean="0"/>
              <a:t>Python scripting (</a:t>
            </a:r>
            <a:r>
              <a:rPr lang="en-US" baseline="0" dirty="0" err="1" smtClean="0"/>
              <a:t>boto</a:t>
            </a:r>
            <a:r>
              <a:rPr lang="en-US" baseline="0" dirty="0" smtClean="0"/>
              <a:t>)</a:t>
            </a:r>
          </a:p>
        </p:txBody>
      </p:sp>
      <p:sp>
        <p:nvSpPr>
          <p:cNvPr id="4" name="Slide Number Placeholder 3"/>
          <p:cNvSpPr>
            <a:spLocks noGrp="1"/>
          </p:cNvSpPr>
          <p:nvPr>
            <p:ph type="sldNum" sz="quarter" idx="10"/>
          </p:nvPr>
        </p:nvSpPr>
        <p:spPr/>
        <p:txBody>
          <a:bodyPr/>
          <a:lstStyle/>
          <a:p>
            <a:fld id="{D1202676-0A53-BE4C-9A47-B9DADA696FF8}" type="slidenum">
              <a:rPr lang="en-US" smtClean="0"/>
              <a:t>2</a:t>
            </a:fld>
            <a:endParaRPr lang="en-US"/>
          </a:p>
        </p:txBody>
      </p:sp>
    </p:spTree>
    <p:extLst>
      <p:ext uri="{BB962C8B-B14F-4D97-AF65-F5344CB8AC3E}">
        <p14:creationId xmlns:p14="http://schemas.microsoft.com/office/powerpoint/2010/main" val="2449331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DevOps</a:t>
            </a:r>
            <a:r>
              <a:rPr lang="en-US" dirty="0" smtClean="0"/>
              <a:t> is a </a:t>
            </a:r>
            <a:r>
              <a:rPr lang="en-US" dirty="0" err="1" smtClean="0"/>
              <a:t>hashtag</a:t>
            </a:r>
            <a:r>
              <a:rPr lang="en-US" dirty="0" smtClean="0"/>
              <a:t>:</a:t>
            </a:r>
          </a:p>
          <a:p>
            <a:endParaRPr lang="en-US" dirty="0" smtClean="0"/>
          </a:p>
          <a:p>
            <a:pPr marL="171450" indent="-171450">
              <a:buFontTx/>
              <a:buChar char="-"/>
            </a:pPr>
            <a:r>
              <a:rPr lang="en-US" baseline="0" dirty="0" smtClean="0"/>
              <a:t>It emerged from the first </a:t>
            </a:r>
            <a:r>
              <a:rPr lang="en-US" baseline="0" dirty="0" err="1" smtClean="0"/>
              <a:t>DevOpsDays</a:t>
            </a:r>
            <a:r>
              <a:rPr lang="en-US" baseline="0" dirty="0" smtClean="0"/>
              <a:t> </a:t>
            </a:r>
            <a:r>
              <a:rPr lang="en-US" baseline="0" dirty="0" err="1" smtClean="0"/>
              <a:t>unconference</a:t>
            </a:r>
            <a:r>
              <a:rPr lang="en-US" baseline="0" dirty="0" smtClean="0"/>
              <a:t>, which was held in Ghent in 2009 (Ghent is in Belgium…do not feel bad if you did not know this, I had to look it up)</a:t>
            </a:r>
          </a:p>
          <a:p>
            <a:pPr marL="628650" lvl="1" indent="-171450">
              <a:buFontTx/>
              <a:buChar char="-"/>
            </a:pPr>
            <a:r>
              <a:rPr lang="en-US" baseline="0" dirty="0" smtClean="0"/>
              <a:t>Organized by Patrick </a:t>
            </a:r>
            <a:r>
              <a:rPr lang="en-US" baseline="0" dirty="0" err="1" smtClean="0"/>
              <a:t>Debois</a:t>
            </a:r>
            <a:r>
              <a:rPr lang="en-US" baseline="0" dirty="0" smtClean="0"/>
              <a:t> </a:t>
            </a:r>
          </a:p>
          <a:p>
            <a:pPr marL="628650" lvl="1" indent="-171450">
              <a:buFontTx/>
              <a:buChar char="-"/>
            </a:pPr>
            <a:r>
              <a:rPr lang="en-US" dirty="0" smtClean="0"/>
              <a:t>Outgrowth of the idea of “Agile</a:t>
            </a:r>
            <a:r>
              <a:rPr lang="en-US" baseline="0" dirty="0" smtClean="0"/>
              <a:t> Infrastructure/Agile System Administration”</a:t>
            </a:r>
          </a:p>
          <a:p>
            <a:pPr marL="628650" lvl="1" indent="-171450">
              <a:buFontTx/>
              <a:buChar char="-"/>
            </a:pPr>
            <a:r>
              <a:rPr lang="en-US" baseline="0" dirty="0" smtClean="0"/>
              <a:t>Centered around how to facilitate cooperation between operations engineers/</a:t>
            </a:r>
            <a:r>
              <a:rPr lang="en-US" baseline="0" dirty="0" err="1" smtClean="0"/>
              <a:t>sysadmins</a:t>
            </a:r>
            <a:r>
              <a:rPr lang="en-US" baseline="0" dirty="0" smtClean="0"/>
              <a:t> and developers</a:t>
            </a:r>
          </a:p>
          <a:p>
            <a:pPr marL="171450" lvl="0" indent="-171450">
              <a:buFontTx/>
              <a:buChar char="-"/>
            </a:pPr>
            <a:r>
              <a:rPr lang="en-US" baseline="0" dirty="0" smtClean="0"/>
              <a:t>Conference was 1 day event – but conversation continued on Twitter</a:t>
            </a:r>
          </a:p>
          <a:p>
            <a:pPr marL="628650" lvl="1" indent="-171450">
              <a:buFontTx/>
              <a:buChar char="-"/>
            </a:pPr>
            <a:r>
              <a:rPr lang="en-US" baseline="0" dirty="0" smtClean="0"/>
              <a:t>“Days” portion of </a:t>
            </a:r>
            <a:r>
              <a:rPr lang="en-US" baseline="0" dirty="0" err="1" smtClean="0"/>
              <a:t>hashtag</a:t>
            </a:r>
            <a:r>
              <a:rPr lang="en-US" baseline="0" dirty="0" smtClean="0"/>
              <a:t> dropped because 150 char limit = precious real estate</a:t>
            </a:r>
          </a:p>
          <a:p>
            <a:pPr marL="171450" lvl="0" indent="-171450">
              <a:buFontTx/>
              <a:buChar char="-"/>
            </a:pPr>
            <a:r>
              <a:rPr lang="en-US" baseline="0" dirty="0" smtClean="0"/>
              <a:t>In 2011, Gartner picked up the term and forecasted that it would be a mainstream strategy employed by enterprise companies</a:t>
            </a:r>
          </a:p>
          <a:p>
            <a:pPr marL="628650" lvl="1" indent="-171450">
              <a:buFontTx/>
              <a:buChar char="-"/>
            </a:pPr>
            <a:r>
              <a:rPr lang="en-US" baseline="0" dirty="0" smtClean="0"/>
              <a:t>And the fighting for thought leadership began</a:t>
            </a:r>
          </a:p>
          <a:p>
            <a:pPr marL="171450" lvl="0" indent="-171450">
              <a:buFontTx/>
              <a:buChar char="-"/>
            </a:pPr>
            <a:r>
              <a:rPr lang="en-US" baseline="0" dirty="0" smtClean="0"/>
              <a:t>Still, </a:t>
            </a:r>
            <a:r>
              <a:rPr lang="en-US" baseline="0" dirty="0" err="1" smtClean="0"/>
              <a:t>DevOps</a:t>
            </a:r>
            <a:r>
              <a:rPr lang="en-US" baseline="0" dirty="0" smtClean="0"/>
              <a:t> is ground-up movement (by engineers, for engineers)</a:t>
            </a:r>
          </a:p>
          <a:p>
            <a:pPr marL="171450" lvl="0" indent="-171450">
              <a:buFontTx/>
              <a:buChar char="-"/>
            </a:pPr>
            <a:r>
              <a:rPr lang="en-US" baseline="0" dirty="0" err="1" smtClean="0"/>
              <a:t>DevOps</a:t>
            </a:r>
            <a:r>
              <a:rPr lang="en-US" baseline="0" dirty="0" smtClean="0"/>
              <a:t> is an experience-based movement</a:t>
            </a:r>
          </a:p>
          <a:p>
            <a:pPr marL="628650" lvl="1" indent="-171450">
              <a:buFontTx/>
              <a:buChar char="-"/>
            </a:pPr>
            <a:r>
              <a:rPr lang="en-US" baseline="0" dirty="0" smtClean="0"/>
              <a:t>Sharing what works, what doesn’t work, collaborating to make themselves better</a:t>
            </a:r>
          </a:p>
          <a:p>
            <a:pPr marL="628650" lvl="1" indent="-171450">
              <a:buFontTx/>
              <a:buChar char="-"/>
            </a:pPr>
            <a:r>
              <a:rPr lang="en-US" baseline="0" dirty="0" smtClean="0"/>
              <a:t>Decentralized</a:t>
            </a:r>
          </a:p>
          <a:p>
            <a:pPr marL="171450" lvl="0" indent="-171450">
              <a:buFontTx/>
              <a:buChar char="-"/>
            </a:pPr>
            <a:r>
              <a:rPr lang="en-US" baseline="0" dirty="0" err="1" smtClean="0"/>
              <a:t>DevOpsDays</a:t>
            </a:r>
            <a:r>
              <a:rPr lang="en-US" baseline="0" dirty="0" smtClean="0"/>
              <a:t> </a:t>
            </a:r>
            <a:r>
              <a:rPr lang="en-US" baseline="0" dirty="0" err="1" smtClean="0"/>
              <a:t>unconferences</a:t>
            </a:r>
            <a:r>
              <a:rPr lang="en-US" baseline="0" dirty="0" smtClean="0"/>
              <a:t> have taken off  </a:t>
            </a:r>
          </a:p>
          <a:p>
            <a:pPr marL="628650" lvl="1" indent="-171450">
              <a:buFontTx/>
              <a:buChar char="-"/>
            </a:pPr>
            <a:r>
              <a:rPr lang="en-US" baseline="0" dirty="0" smtClean="0"/>
              <a:t>14 </a:t>
            </a:r>
            <a:r>
              <a:rPr lang="en-US" baseline="0" dirty="0" err="1" smtClean="0"/>
              <a:t>unconferences</a:t>
            </a:r>
            <a:r>
              <a:rPr lang="en-US" baseline="0" dirty="0" smtClean="0"/>
              <a:t> in 2015 so far, across 3 continents and 6 countries</a:t>
            </a:r>
          </a:p>
          <a:p>
            <a:pPr marL="628650" lvl="1" indent="-171450">
              <a:buFontTx/>
              <a:buChar char="-"/>
            </a:pPr>
            <a:r>
              <a:rPr lang="en-US" baseline="0" dirty="0" smtClean="0"/>
              <a:t>Another 8 </a:t>
            </a:r>
            <a:r>
              <a:rPr lang="en-US" baseline="0" dirty="0" err="1" smtClean="0"/>
              <a:t>unconferences</a:t>
            </a:r>
            <a:r>
              <a:rPr lang="en-US" baseline="0" dirty="0" smtClean="0"/>
              <a:t> this year</a:t>
            </a:r>
          </a:p>
          <a:p>
            <a:pPr marL="628650" lvl="1" indent="-171450">
              <a:buFontTx/>
              <a:buChar char="-"/>
            </a:pPr>
            <a:endParaRPr lang="en-US" baseline="0" dirty="0" smtClean="0"/>
          </a:p>
          <a:p>
            <a:pPr marL="457200" lvl="1" indent="0">
              <a:buFontTx/>
              <a:buNone/>
            </a:pPr>
            <a:r>
              <a:rPr lang="en-US" baseline="0" dirty="0" smtClean="0"/>
              <a:t>Short History of </a:t>
            </a:r>
            <a:r>
              <a:rPr lang="en-US" baseline="0" dirty="0" err="1" smtClean="0"/>
              <a:t>DevOps</a:t>
            </a:r>
            <a:r>
              <a:rPr lang="en-US" baseline="0" dirty="0" smtClean="0"/>
              <a:t> video: https://</a:t>
            </a:r>
            <a:r>
              <a:rPr lang="en-US" baseline="0" dirty="0" err="1" smtClean="0"/>
              <a:t>www.youtube.com</a:t>
            </a:r>
            <a:r>
              <a:rPr lang="en-US" baseline="0" dirty="0" smtClean="0"/>
              <a:t>/</a:t>
            </a:r>
            <a:r>
              <a:rPr lang="en-US" baseline="0" dirty="0" err="1" smtClean="0"/>
              <a:t>watch?v</a:t>
            </a:r>
            <a:r>
              <a:rPr lang="en-US" baseline="0" dirty="0" smtClean="0"/>
              <a:t>=o7-IuYS0iSE</a:t>
            </a:r>
          </a:p>
          <a:p>
            <a:pPr marL="457200" lvl="1" indent="0">
              <a:buFontTx/>
              <a:buNone/>
            </a:pPr>
            <a:r>
              <a:rPr lang="en-US" baseline="0" dirty="0" err="1" smtClean="0"/>
              <a:t>DevOpsDays</a:t>
            </a:r>
            <a:r>
              <a:rPr lang="en-US" baseline="0" dirty="0" smtClean="0"/>
              <a:t> website: http://</a:t>
            </a:r>
            <a:r>
              <a:rPr lang="en-US" baseline="0" dirty="0" err="1" smtClean="0"/>
              <a:t>www.devopsdays.org</a:t>
            </a:r>
            <a:r>
              <a:rPr lang="en-US" baseline="0" dirty="0" smtClean="0"/>
              <a:t>/</a:t>
            </a:r>
          </a:p>
        </p:txBody>
      </p:sp>
      <p:sp>
        <p:nvSpPr>
          <p:cNvPr id="4" name="Slide Number Placeholder 3"/>
          <p:cNvSpPr>
            <a:spLocks noGrp="1"/>
          </p:cNvSpPr>
          <p:nvPr>
            <p:ph type="sldNum" sz="quarter" idx="10"/>
          </p:nvPr>
        </p:nvSpPr>
        <p:spPr/>
        <p:txBody>
          <a:bodyPr/>
          <a:lstStyle/>
          <a:p>
            <a:fld id="{D1202676-0A53-BE4C-9A47-B9DADA696FF8}" type="slidenum">
              <a:rPr lang="en-US" smtClean="0"/>
              <a:t>11</a:t>
            </a:fld>
            <a:endParaRPr lang="en-US"/>
          </a:p>
        </p:txBody>
      </p:sp>
    </p:spTree>
    <p:extLst>
      <p:ext uri="{BB962C8B-B14F-4D97-AF65-F5344CB8AC3E}">
        <p14:creationId xmlns:p14="http://schemas.microsoft.com/office/powerpoint/2010/main" val="2422120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theagileadmin.com</a:t>
            </a:r>
            <a:r>
              <a:rPr lang="en-US" dirty="0" smtClean="0"/>
              <a:t>/what-is-</a:t>
            </a:r>
            <a:r>
              <a:rPr lang="en-US" dirty="0" err="1" smtClean="0"/>
              <a:t>devops</a:t>
            </a:r>
            <a:r>
              <a:rPr lang="en-US" dirty="0" smtClean="0"/>
              <a:t>/ - </a:t>
            </a:r>
            <a:r>
              <a:rPr lang="en-US" dirty="0" err="1" smtClean="0"/>
              <a:t>Jezz</a:t>
            </a:r>
            <a:r>
              <a:rPr lang="en-US" dirty="0" smtClean="0"/>
              <a:t> Humble</a:t>
            </a:r>
          </a:p>
          <a:p>
            <a:r>
              <a:rPr lang="en-US" dirty="0" smtClean="0"/>
              <a:t>https://</a:t>
            </a:r>
            <a:r>
              <a:rPr lang="en-US" dirty="0" err="1" smtClean="0"/>
              <a:t>www.youtube.com</a:t>
            </a:r>
            <a:r>
              <a:rPr lang="en-US" dirty="0" smtClean="0"/>
              <a:t>/</a:t>
            </a:r>
            <a:r>
              <a:rPr lang="en-US" dirty="0" err="1" smtClean="0"/>
              <a:t>watch?v</a:t>
            </a:r>
            <a:r>
              <a:rPr lang="en-US" dirty="0" smtClean="0"/>
              <a:t>=_</a:t>
            </a:r>
            <a:r>
              <a:rPr lang="en-US" dirty="0" err="1" smtClean="0"/>
              <a:t>DEToXsgrPc</a:t>
            </a:r>
            <a:r>
              <a:rPr lang="en-US" dirty="0" smtClean="0"/>
              <a:t> – Chef Style </a:t>
            </a:r>
            <a:r>
              <a:rPr lang="en-US" dirty="0" err="1" smtClean="0"/>
              <a:t>DevOps</a:t>
            </a:r>
            <a:r>
              <a:rPr lang="en-US" dirty="0" smtClean="0"/>
              <a:t> Kung Fu – Adam Jacob</a:t>
            </a:r>
          </a:p>
        </p:txBody>
      </p:sp>
      <p:sp>
        <p:nvSpPr>
          <p:cNvPr id="4" name="Slide Number Placeholder 3"/>
          <p:cNvSpPr>
            <a:spLocks noGrp="1"/>
          </p:cNvSpPr>
          <p:nvPr>
            <p:ph type="sldNum" sz="quarter" idx="10"/>
          </p:nvPr>
        </p:nvSpPr>
        <p:spPr/>
        <p:txBody>
          <a:bodyPr/>
          <a:lstStyle/>
          <a:p>
            <a:fld id="{D1202676-0A53-BE4C-9A47-B9DADA696FF8}" type="slidenum">
              <a:rPr lang="en-US" smtClean="0"/>
              <a:t>12</a:t>
            </a:fld>
            <a:endParaRPr lang="en-US"/>
          </a:p>
        </p:txBody>
      </p:sp>
    </p:spTree>
    <p:extLst>
      <p:ext uri="{BB962C8B-B14F-4D97-AF65-F5344CB8AC3E}">
        <p14:creationId xmlns:p14="http://schemas.microsoft.com/office/powerpoint/2010/main" val="3565660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1202676-0A53-BE4C-9A47-B9DADA696FF8}" type="slidenum">
              <a:rPr lang="en-US" smtClean="0"/>
              <a:t>13</a:t>
            </a:fld>
            <a:endParaRPr lang="en-US"/>
          </a:p>
        </p:txBody>
      </p:sp>
    </p:spTree>
    <p:extLst>
      <p:ext uri="{BB962C8B-B14F-4D97-AF65-F5344CB8AC3E}">
        <p14:creationId xmlns:p14="http://schemas.microsoft.com/office/powerpoint/2010/main" val="2422120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Cross-disciplinary</a:t>
            </a:r>
          </a:p>
          <a:p>
            <a:endParaRPr lang="en-US" baseline="0" dirty="0" smtClean="0"/>
          </a:p>
          <a:p>
            <a:r>
              <a:rPr lang="en-US" baseline="0" dirty="0" smtClean="0"/>
              <a:t>“</a:t>
            </a:r>
            <a:r>
              <a:rPr lang="en-US" baseline="0" dirty="0" err="1" smtClean="0"/>
              <a:t>Dev</a:t>
            </a:r>
            <a:r>
              <a:rPr lang="en-US" baseline="0" dirty="0" smtClean="0"/>
              <a:t>” – Development – ANYONE involved in developing the product </a:t>
            </a:r>
          </a:p>
          <a:p>
            <a:r>
              <a:rPr lang="en-US" baseline="0" dirty="0" smtClean="0"/>
              <a:t>  - Software Engineers</a:t>
            </a:r>
          </a:p>
          <a:p>
            <a:r>
              <a:rPr lang="en-US" baseline="0" dirty="0" smtClean="0"/>
              <a:t>  - Product management</a:t>
            </a:r>
          </a:p>
          <a:p>
            <a:r>
              <a:rPr lang="en-US" baseline="0" dirty="0" smtClean="0"/>
              <a:t>  - QA</a:t>
            </a:r>
          </a:p>
          <a:p>
            <a:r>
              <a:rPr lang="en-US" baseline="0" dirty="0" smtClean="0"/>
              <a:t>  - UX Folks</a:t>
            </a:r>
          </a:p>
          <a:p>
            <a:endParaRPr lang="en-US" baseline="0" dirty="0" smtClean="0"/>
          </a:p>
          <a:p>
            <a:r>
              <a:rPr lang="en-US" baseline="0" dirty="0" smtClean="0"/>
              <a:t>“Ops” – Operations – blanket term for:</a:t>
            </a:r>
          </a:p>
          <a:p>
            <a:r>
              <a:rPr lang="en-US" baseline="0" dirty="0" smtClean="0"/>
              <a:t>  - Systems Engineers</a:t>
            </a:r>
          </a:p>
          <a:p>
            <a:r>
              <a:rPr lang="en-US" baseline="0" dirty="0" smtClean="0"/>
              <a:t>  - System Administrators</a:t>
            </a:r>
          </a:p>
          <a:p>
            <a:r>
              <a:rPr lang="en-US" baseline="0" dirty="0" smtClean="0"/>
              <a:t>  - Release Engineers</a:t>
            </a:r>
          </a:p>
          <a:p>
            <a:r>
              <a:rPr lang="en-US" baseline="0" dirty="0" smtClean="0"/>
              <a:t>  - Database Engineers</a:t>
            </a:r>
          </a:p>
          <a:p>
            <a:r>
              <a:rPr lang="en-US" baseline="0" dirty="0" smtClean="0"/>
              <a:t>  - Security professionals (analysts, etc.)</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 cross-disciplinary movement dedicated to the praxis of building and delivering quality systems</a:t>
            </a:r>
            <a:r>
              <a:rPr lang="en-US" sz="1200" baseline="0" dirty="0" smtClean="0"/>
              <a:t> </a:t>
            </a:r>
            <a:r>
              <a:rPr lang="en-US" sz="1200" dirty="0" smtClean="0"/>
              <a:t>in order to solve business problems and provide value to customers”</a:t>
            </a:r>
          </a:p>
          <a:p>
            <a:endParaRPr lang="en-US" baseline="0" dirty="0" smtClean="0"/>
          </a:p>
        </p:txBody>
      </p:sp>
      <p:sp>
        <p:nvSpPr>
          <p:cNvPr id="4" name="Slide Number Placeholder 3"/>
          <p:cNvSpPr>
            <a:spLocks noGrp="1"/>
          </p:cNvSpPr>
          <p:nvPr>
            <p:ph type="sldNum" sz="quarter" idx="10"/>
          </p:nvPr>
        </p:nvSpPr>
        <p:spPr/>
        <p:txBody>
          <a:bodyPr/>
          <a:lstStyle/>
          <a:p>
            <a:fld id="{D1202676-0A53-BE4C-9A47-B9DADA696FF8}" type="slidenum">
              <a:rPr lang="en-US" smtClean="0"/>
              <a:t>14</a:t>
            </a:fld>
            <a:endParaRPr lang="en-US"/>
          </a:p>
        </p:txBody>
      </p:sp>
    </p:spTree>
    <p:extLst>
      <p:ext uri="{BB962C8B-B14F-4D97-AF65-F5344CB8AC3E}">
        <p14:creationId xmlns:p14="http://schemas.microsoft.com/office/powerpoint/2010/main" val="2422120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Movement</a:t>
            </a:r>
          </a:p>
          <a:p>
            <a:endParaRPr lang="en-US" baseline="0" dirty="0" smtClean="0"/>
          </a:p>
          <a:p>
            <a:pPr marL="171450" indent="-171450">
              <a:buFontTx/>
              <a:buChar char="-"/>
            </a:pPr>
            <a:r>
              <a:rPr lang="en-US" baseline="0" dirty="0" smtClean="0"/>
              <a:t>NOT A TOOL</a:t>
            </a:r>
          </a:p>
          <a:p>
            <a:pPr marL="171450" indent="-171450">
              <a:buFontTx/>
              <a:buChar char="-"/>
            </a:pPr>
            <a:r>
              <a:rPr lang="en-US" sz="1200" dirty="0" smtClean="0"/>
              <a:t>NOT</a:t>
            </a:r>
            <a:r>
              <a:rPr lang="en-US" sz="1200" baseline="0" dirty="0" smtClean="0"/>
              <a:t> A JOB TITLE</a:t>
            </a:r>
          </a:p>
          <a:p>
            <a:pPr marL="171450" indent="-171450">
              <a:buFontTx/>
              <a:buChar char="-"/>
            </a:pPr>
            <a:r>
              <a:rPr lang="en-US" sz="1200" baseline="0" dirty="0" smtClean="0"/>
              <a:t>NOT “EVERYTHING”</a:t>
            </a:r>
          </a:p>
          <a:p>
            <a:pPr marL="171450" indent="-171450">
              <a:buFontTx/>
              <a:buChar char="-"/>
            </a:pPr>
            <a:endParaRPr lang="en-US" sz="1200" baseline="0" dirty="0" smtClean="0"/>
          </a:p>
          <a:p>
            <a:pPr marL="171450" indent="-171450">
              <a:buFontTx/>
              <a:buChar char="-"/>
            </a:pPr>
            <a:r>
              <a:rPr lang="en-US" sz="1200" baseline="0" dirty="0" smtClean="0"/>
              <a:t>NOT REALLY A “THING YOU DO”*</a:t>
            </a:r>
          </a:p>
          <a:p>
            <a:pPr marL="171450" indent="-171450">
              <a:buFontTx/>
              <a:buChar char="-"/>
            </a:pPr>
            <a:endParaRPr lang="en-US" sz="120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 cross-disciplinary movement dedicated to the praxis of building and delivering quality systems in order to solve business problems and provide value to customers”</a:t>
            </a:r>
          </a:p>
          <a:p>
            <a:pPr marL="0" indent="0">
              <a:buFontTx/>
              <a:buNone/>
            </a:pPr>
            <a:endParaRPr lang="en-US" sz="1200" baseline="0" dirty="0" smtClean="0"/>
          </a:p>
        </p:txBody>
      </p:sp>
      <p:sp>
        <p:nvSpPr>
          <p:cNvPr id="4" name="Slide Number Placeholder 3"/>
          <p:cNvSpPr>
            <a:spLocks noGrp="1"/>
          </p:cNvSpPr>
          <p:nvPr>
            <p:ph type="sldNum" sz="quarter" idx="10"/>
          </p:nvPr>
        </p:nvSpPr>
        <p:spPr/>
        <p:txBody>
          <a:bodyPr/>
          <a:lstStyle/>
          <a:p>
            <a:fld id="{D1202676-0A53-BE4C-9A47-B9DADA696FF8}" type="slidenum">
              <a:rPr lang="en-US" smtClean="0"/>
              <a:t>15</a:t>
            </a:fld>
            <a:endParaRPr lang="en-US"/>
          </a:p>
        </p:txBody>
      </p:sp>
    </p:spTree>
    <p:extLst>
      <p:ext uri="{BB962C8B-B14F-4D97-AF65-F5344CB8AC3E}">
        <p14:creationId xmlns:p14="http://schemas.microsoft.com/office/powerpoint/2010/main" val="2422120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Praxis – putting theory into practice</a:t>
            </a:r>
          </a:p>
          <a:p>
            <a:endParaRPr lang="en-US" baseline="0" dirty="0" smtClean="0"/>
          </a:p>
          <a:p>
            <a:r>
              <a:rPr lang="en-US" baseline="0" dirty="0" smtClean="0"/>
              <a:t>https://</a:t>
            </a:r>
            <a:r>
              <a:rPr lang="en-US" baseline="0" dirty="0" err="1" smtClean="0"/>
              <a:t>afeministtheorydictionary.wordpress.com</a:t>
            </a:r>
            <a:r>
              <a:rPr lang="en-US" baseline="0" dirty="0" smtClean="0"/>
              <a:t>/2007/07/02/praxis/</a:t>
            </a:r>
          </a:p>
          <a:p>
            <a:endParaRPr lang="en-US" baseline="0" dirty="0" smtClean="0"/>
          </a:p>
          <a:p>
            <a:r>
              <a:rPr lang="en-US" baseline="0" dirty="0" smtClean="0"/>
              <a:t>Luke </a:t>
            </a:r>
            <a:r>
              <a:rPr lang="en-US" baseline="0" dirty="0" err="1" smtClean="0"/>
              <a:t>Kaines</a:t>
            </a:r>
            <a:r>
              <a:rPr lang="en-US" baseline="0" dirty="0" smtClean="0"/>
              <a:t> (CEO of </a:t>
            </a:r>
            <a:r>
              <a:rPr lang="en-US" baseline="0" dirty="0" err="1" smtClean="0"/>
              <a:t>PuppetLabs</a:t>
            </a:r>
            <a:r>
              <a:rPr lang="en-US" baseline="0" dirty="0" smtClean="0"/>
              <a:t>) – “</a:t>
            </a:r>
            <a:r>
              <a:rPr lang="en-US" baseline="0" dirty="0" err="1" smtClean="0"/>
              <a:t>DevOps</a:t>
            </a:r>
            <a:r>
              <a:rPr lang="en-US" baseline="0" dirty="0" smtClean="0"/>
              <a:t> is still mostly theory”</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 cross-disciplinary movement dedicated to the praxis of building and delivering quality systems in order to solve business problems and provide value to customers”</a:t>
            </a:r>
          </a:p>
          <a:p>
            <a:endParaRPr lang="en-US" baseline="0" dirty="0" smtClean="0"/>
          </a:p>
        </p:txBody>
      </p:sp>
      <p:sp>
        <p:nvSpPr>
          <p:cNvPr id="4" name="Slide Number Placeholder 3"/>
          <p:cNvSpPr>
            <a:spLocks noGrp="1"/>
          </p:cNvSpPr>
          <p:nvPr>
            <p:ph type="sldNum" sz="quarter" idx="10"/>
          </p:nvPr>
        </p:nvSpPr>
        <p:spPr/>
        <p:txBody>
          <a:bodyPr/>
          <a:lstStyle/>
          <a:p>
            <a:fld id="{D1202676-0A53-BE4C-9A47-B9DADA696FF8}" type="slidenum">
              <a:rPr lang="en-US" smtClean="0"/>
              <a:t>16</a:t>
            </a:fld>
            <a:endParaRPr lang="en-US"/>
          </a:p>
        </p:txBody>
      </p:sp>
    </p:spTree>
    <p:extLst>
      <p:ext uri="{BB962C8B-B14F-4D97-AF65-F5344CB8AC3E}">
        <p14:creationId xmlns:p14="http://schemas.microsoft.com/office/powerpoint/2010/main" val="2422120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Align different sections of organization around what really matters:</a:t>
            </a:r>
          </a:p>
          <a:p>
            <a:endParaRPr lang="en-US" baseline="0" dirty="0" smtClean="0"/>
          </a:p>
          <a:p>
            <a:r>
              <a:rPr lang="en-US" baseline="0" dirty="0" smtClean="0"/>
              <a:t>1. Your customers</a:t>
            </a:r>
          </a:p>
          <a:p>
            <a:r>
              <a:rPr lang="en-US" baseline="0" dirty="0" smtClean="0"/>
              <a:t>2. The bottom line</a:t>
            </a:r>
          </a:p>
          <a:p>
            <a:endParaRPr lang="en-US" baseline="0" dirty="0" smtClean="0"/>
          </a:p>
          <a:p>
            <a:r>
              <a:rPr lang="en-US" baseline="0" dirty="0" smtClean="0"/>
              <a:t>These two things are very similar but slightly different</a:t>
            </a:r>
          </a:p>
        </p:txBody>
      </p:sp>
      <p:sp>
        <p:nvSpPr>
          <p:cNvPr id="4" name="Slide Number Placeholder 3"/>
          <p:cNvSpPr>
            <a:spLocks noGrp="1"/>
          </p:cNvSpPr>
          <p:nvPr>
            <p:ph type="sldNum" sz="quarter" idx="10"/>
          </p:nvPr>
        </p:nvSpPr>
        <p:spPr/>
        <p:txBody>
          <a:bodyPr/>
          <a:lstStyle/>
          <a:p>
            <a:fld id="{D1202676-0A53-BE4C-9A47-B9DADA696FF8}" type="slidenum">
              <a:rPr lang="en-US" smtClean="0"/>
              <a:t>17</a:t>
            </a:fld>
            <a:endParaRPr lang="en-US"/>
          </a:p>
        </p:txBody>
      </p:sp>
    </p:spTree>
    <p:extLst>
      <p:ext uri="{BB962C8B-B14F-4D97-AF65-F5344CB8AC3E}">
        <p14:creationId xmlns:p14="http://schemas.microsoft.com/office/powerpoint/2010/main" val="2422120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202676-0A53-BE4C-9A47-B9DADA696FF8}" type="slidenum">
              <a:rPr lang="en-US" smtClean="0"/>
              <a:t>18</a:t>
            </a:fld>
            <a:endParaRPr lang="en-US"/>
          </a:p>
        </p:txBody>
      </p:sp>
    </p:spTree>
    <p:extLst>
      <p:ext uri="{BB962C8B-B14F-4D97-AF65-F5344CB8AC3E}">
        <p14:creationId xmlns:p14="http://schemas.microsoft.com/office/powerpoint/2010/main" val="2422120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CAMS</a:t>
            </a:r>
          </a:p>
          <a:p>
            <a:pPr marL="171450" indent="-171450">
              <a:buFontTx/>
              <a:buChar char="-"/>
            </a:pPr>
            <a:r>
              <a:rPr lang="en-US" dirty="0" smtClean="0"/>
              <a:t>Acronym describing one</a:t>
            </a:r>
            <a:r>
              <a:rPr lang="en-US" baseline="0" dirty="0" smtClean="0"/>
              <a:t> version of </a:t>
            </a:r>
            <a:r>
              <a:rPr lang="en-US" baseline="0" dirty="0" err="1" smtClean="0"/>
              <a:t>DevOps</a:t>
            </a:r>
            <a:r>
              <a:rPr lang="en-US" baseline="0" dirty="0" smtClean="0"/>
              <a:t> methodology</a:t>
            </a:r>
          </a:p>
          <a:p>
            <a:pPr marL="171450" indent="-171450">
              <a:buFontTx/>
              <a:buChar char="-"/>
            </a:pPr>
            <a:r>
              <a:rPr lang="en-US" baseline="0" dirty="0" smtClean="0"/>
              <a:t>Coined by John Willis and Damon Edwards in 2010 at first </a:t>
            </a:r>
            <a:r>
              <a:rPr lang="en-US" baseline="0" dirty="0" err="1" smtClean="0"/>
              <a:t>DevOpsDays</a:t>
            </a:r>
            <a:r>
              <a:rPr lang="en-US" baseline="0" dirty="0" smtClean="0"/>
              <a:t> US (Mountain View, CA)</a:t>
            </a:r>
          </a:p>
          <a:p>
            <a:pPr marL="171450" indent="-171450">
              <a:buFontTx/>
              <a:buChar char="-"/>
            </a:pPr>
            <a:r>
              <a:rPr lang="en-US" baseline="0" dirty="0" smtClean="0"/>
              <a:t>Many variations:</a:t>
            </a:r>
          </a:p>
          <a:p>
            <a:pPr marL="628650" lvl="1" indent="-171450">
              <a:buFontTx/>
              <a:buChar char="-"/>
            </a:pPr>
            <a:r>
              <a:rPr lang="en-US" baseline="0" dirty="0" smtClean="0"/>
              <a:t>CALMS (adding Lean specifically)</a:t>
            </a:r>
          </a:p>
          <a:p>
            <a:pPr marL="628650" lvl="1" indent="-171450">
              <a:buFontTx/>
              <a:buChar char="-"/>
            </a:pPr>
            <a:r>
              <a:rPr lang="en-US" baseline="0" dirty="0" smtClean="0"/>
              <a:t>CALMSS (adding Lean and Sourcing Strategy)</a:t>
            </a:r>
          </a:p>
          <a:p>
            <a:pPr marL="628650" lvl="1" indent="-171450">
              <a:buFontTx/>
              <a:buChar char="-"/>
            </a:pPr>
            <a:endParaRPr lang="en-US" baseline="0" dirty="0" smtClean="0"/>
          </a:p>
          <a:p>
            <a:pPr marL="171450" lvl="0" indent="-171450">
              <a:buFontTx/>
              <a:buChar char="-"/>
            </a:pPr>
            <a:r>
              <a:rPr lang="en-US" baseline="0" dirty="0" smtClean="0"/>
              <a:t>Other methodologies similar to CAMS:</a:t>
            </a:r>
          </a:p>
          <a:p>
            <a:pPr marL="628650" lvl="1" indent="-171450">
              <a:buFontTx/>
              <a:buChar char="-"/>
            </a:pPr>
            <a:r>
              <a:rPr lang="en-US" baseline="0" dirty="0" smtClean="0"/>
              <a:t>Gene Kim’s Three Ways</a:t>
            </a:r>
          </a:p>
          <a:p>
            <a:pPr marL="628650" lvl="1" indent="-171450">
              <a:buFontTx/>
              <a:buChar char="-"/>
            </a:pPr>
            <a:r>
              <a:rPr lang="en-US" baseline="0" dirty="0" smtClean="0"/>
              <a:t>Chef Style </a:t>
            </a:r>
            <a:r>
              <a:rPr lang="en-US" baseline="0" dirty="0" err="1" smtClean="0"/>
              <a:t>DevOps</a:t>
            </a:r>
            <a:r>
              <a:rPr lang="en-US" baseline="0" dirty="0" smtClean="0"/>
              <a:t> Kung Fu</a:t>
            </a:r>
            <a:endParaRPr lang="en-US" dirty="0" smtClean="0"/>
          </a:p>
          <a:p>
            <a:endParaRPr lang="en-US" dirty="0" smtClean="0"/>
          </a:p>
          <a:p>
            <a:r>
              <a:rPr lang="en-US" dirty="0" smtClean="0"/>
              <a:t>Reference: http://</a:t>
            </a:r>
            <a:r>
              <a:rPr lang="en-US" dirty="0" err="1" smtClean="0"/>
              <a:t>sd.keepcalm</a:t>
            </a:r>
            <a:r>
              <a:rPr lang="en-US" dirty="0" smtClean="0"/>
              <a:t>-o-</a:t>
            </a:r>
            <a:r>
              <a:rPr lang="en-US" dirty="0" err="1" smtClean="0"/>
              <a:t>matic.co.uk</a:t>
            </a:r>
            <a:r>
              <a:rPr lang="en-US" dirty="0" smtClean="0"/>
              <a:t>/</a:t>
            </a:r>
            <a:r>
              <a:rPr lang="en-US" dirty="0" err="1" smtClean="0"/>
              <a:t>i</a:t>
            </a:r>
            <a:r>
              <a:rPr lang="en-US" dirty="0" smtClean="0"/>
              <a:t>/keep-cams-and-</a:t>
            </a:r>
            <a:r>
              <a:rPr lang="en-US" dirty="0" err="1" smtClean="0"/>
              <a:t>devops.png</a:t>
            </a:r>
            <a:endParaRPr lang="en-US" dirty="0" smtClean="0"/>
          </a:p>
          <a:p>
            <a:endParaRPr lang="en-US" dirty="0" smtClean="0"/>
          </a:p>
          <a:p>
            <a:r>
              <a:rPr lang="en-US" dirty="0" smtClean="0"/>
              <a:t>http://</a:t>
            </a:r>
            <a:r>
              <a:rPr lang="en-US" dirty="0" err="1" smtClean="0"/>
              <a:t>devops.com</a:t>
            </a:r>
            <a:r>
              <a:rPr lang="en-US" dirty="0" smtClean="0"/>
              <a:t>/2015/05/13/surprise-broad-agreement-on-the-definition-of-</a:t>
            </a:r>
            <a:r>
              <a:rPr lang="en-US" dirty="0" err="1" smtClean="0"/>
              <a:t>devops</a:t>
            </a:r>
            <a:r>
              <a:rPr lang="en-US" dirty="0" smtClean="0"/>
              <a:t>/</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D1202676-0A53-BE4C-9A47-B9DADA696FF8}" type="slidenum">
              <a:rPr lang="en-US" smtClean="0"/>
              <a:t>19</a:t>
            </a:fld>
            <a:endParaRPr lang="en-US"/>
          </a:p>
        </p:txBody>
      </p:sp>
    </p:spTree>
    <p:extLst>
      <p:ext uri="{BB962C8B-B14F-4D97-AF65-F5344CB8AC3E}">
        <p14:creationId xmlns:p14="http://schemas.microsoft.com/office/powerpoint/2010/main" val="3565660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CULTURE</a:t>
            </a:r>
            <a:r>
              <a:rPr lang="en-US" baseline="0" dirty="0" smtClean="0"/>
              <a:t> IS HARDEST PART TO DEFINE</a:t>
            </a:r>
          </a:p>
          <a:p>
            <a:endParaRPr lang="en-US" baseline="0" dirty="0" smtClean="0"/>
          </a:p>
          <a:p>
            <a:r>
              <a:rPr lang="en-US" baseline="0" dirty="0" smtClean="0"/>
              <a:t>ITS ALSO THE MOST IMPORTANT</a:t>
            </a:r>
          </a:p>
          <a:p>
            <a:endParaRPr lang="en-US" baseline="0" dirty="0" smtClean="0"/>
          </a:p>
          <a:p>
            <a:r>
              <a:rPr lang="en-US" baseline="0" dirty="0" smtClean="0"/>
              <a:t>GENERAL IDEA IS…(next slide)</a:t>
            </a:r>
            <a:endParaRPr lang="en-US" dirty="0" smtClean="0"/>
          </a:p>
        </p:txBody>
      </p:sp>
      <p:sp>
        <p:nvSpPr>
          <p:cNvPr id="4" name="Slide Number Placeholder 3"/>
          <p:cNvSpPr>
            <a:spLocks noGrp="1"/>
          </p:cNvSpPr>
          <p:nvPr>
            <p:ph type="sldNum" sz="quarter" idx="10"/>
          </p:nvPr>
        </p:nvSpPr>
        <p:spPr/>
        <p:txBody>
          <a:bodyPr/>
          <a:lstStyle/>
          <a:p>
            <a:fld id="{D1202676-0A53-BE4C-9A47-B9DADA696FF8}" type="slidenum">
              <a:rPr lang="en-US" smtClean="0"/>
              <a:t>20</a:t>
            </a:fld>
            <a:endParaRPr lang="en-US"/>
          </a:p>
        </p:txBody>
      </p:sp>
    </p:spTree>
    <p:extLst>
      <p:ext uri="{BB962C8B-B14F-4D97-AF65-F5344CB8AC3E}">
        <p14:creationId xmlns:p14="http://schemas.microsoft.com/office/powerpoint/2010/main" val="3565660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Unusual</a:t>
            </a:r>
            <a:r>
              <a:rPr lang="en-US" baseline="0" dirty="0" smtClean="0"/>
              <a:t> career trajectory:</a:t>
            </a:r>
          </a:p>
          <a:p>
            <a:pPr marL="171450" indent="-171450">
              <a:buFontTx/>
              <a:buChar char="-"/>
            </a:pPr>
            <a:r>
              <a:rPr lang="en-US" baseline="0" dirty="0" smtClean="0"/>
              <a:t>AmeriCorps after graduating</a:t>
            </a:r>
          </a:p>
          <a:p>
            <a:pPr marL="171450" indent="-171450">
              <a:buFontTx/>
              <a:buChar char="-"/>
            </a:pPr>
            <a:r>
              <a:rPr lang="en-US" baseline="0" dirty="0" smtClean="0"/>
              <a:t>Human Services briefly</a:t>
            </a:r>
          </a:p>
          <a:p>
            <a:pPr marL="171450" indent="-171450">
              <a:buFontTx/>
              <a:buChar char="-"/>
            </a:pPr>
            <a:r>
              <a:rPr lang="en-US" baseline="0" dirty="0" smtClean="0"/>
              <a:t>Return to what I enjoyed in high school - computers</a:t>
            </a:r>
            <a:endParaRPr lang="en-US" dirty="0" smtClean="0"/>
          </a:p>
          <a:p>
            <a:endParaRPr lang="en-US" dirty="0" smtClean="0"/>
          </a:p>
          <a:p>
            <a:r>
              <a:rPr lang="en-US" dirty="0" smtClean="0"/>
              <a:t>Background</a:t>
            </a:r>
            <a:r>
              <a:rPr lang="en-US" baseline="0" dirty="0" smtClean="0"/>
              <a:t> in QA:</a:t>
            </a:r>
          </a:p>
          <a:p>
            <a:pPr marL="171450" indent="-171450">
              <a:buFontTx/>
              <a:buChar char="-"/>
            </a:pPr>
            <a:r>
              <a:rPr lang="en-US" baseline="0" dirty="0" smtClean="0"/>
              <a:t>Manual testing</a:t>
            </a:r>
          </a:p>
          <a:p>
            <a:pPr marL="171450" indent="-171450">
              <a:buFontTx/>
              <a:buChar char="-"/>
            </a:pPr>
            <a:r>
              <a:rPr lang="en-US" baseline="0" dirty="0" smtClean="0"/>
              <a:t>Automated smoke and UAT with Selenium (Python) – GUI testing</a:t>
            </a:r>
          </a:p>
          <a:p>
            <a:pPr marL="171450" indent="-171450">
              <a:buFontTx/>
              <a:buChar char="-"/>
            </a:pPr>
            <a:endParaRPr lang="en-US" baseline="0" dirty="0" smtClean="0"/>
          </a:p>
          <a:p>
            <a:pPr marL="0" indent="0">
              <a:buFontTx/>
              <a:buNone/>
            </a:pPr>
            <a:r>
              <a:rPr lang="en-US" baseline="0" dirty="0" smtClean="0"/>
              <a:t>Background in Operations:</a:t>
            </a:r>
          </a:p>
          <a:p>
            <a:pPr marL="171450" indent="-171450">
              <a:buFontTx/>
              <a:buChar char="-"/>
            </a:pPr>
            <a:r>
              <a:rPr lang="en-US" baseline="0" dirty="0" smtClean="0"/>
              <a:t>Linux </a:t>
            </a:r>
          </a:p>
          <a:p>
            <a:pPr marL="171450" indent="-171450">
              <a:buFontTx/>
              <a:buChar char="-"/>
            </a:pPr>
            <a:r>
              <a:rPr lang="en-US" baseline="0" dirty="0" smtClean="0"/>
              <a:t>Puppet management</a:t>
            </a:r>
          </a:p>
          <a:p>
            <a:pPr marL="171450" indent="-171450">
              <a:buFontTx/>
              <a:buChar char="-"/>
            </a:pPr>
            <a:r>
              <a:rPr lang="en-US" baseline="0" dirty="0" smtClean="0"/>
              <a:t>AWS infrastructure management</a:t>
            </a:r>
          </a:p>
          <a:p>
            <a:pPr marL="628650" lvl="1" indent="-171450">
              <a:buFontTx/>
              <a:buChar char="-"/>
            </a:pPr>
            <a:r>
              <a:rPr lang="en-US" baseline="0" dirty="0" smtClean="0"/>
              <a:t>Python scripting (</a:t>
            </a:r>
            <a:r>
              <a:rPr lang="en-US" baseline="0" dirty="0" err="1" smtClean="0"/>
              <a:t>boto</a:t>
            </a:r>
            <a:r>
              <a:rPr lang="en-US" baseline="0" dirty="0" smtClean="0"/>
              <a:t>)</a:t>
            </a:r>
          </a:p>
        </p:txBody>
      </p:sp>
      <p:sp>
        <p:nvSpPr>
          <p:cNvPr id="4" name="Slide Number Placeholder 3"/>
          <p:cNvSpPr>
            <a:spLocks noGrp="1"/>
          </p:cNvSpPr>
          <p:nvPr>
            <p:ph type="sldNum" sz="quarter" idx="10"/>
          </p:nvPr>
        </p:nvSpPr>
        <p:spPr/>
        <p:txBody>
          <a:bodyPr/>
          <a:lstStyle/>
          <a:p>
            <a:fld id="{D1202676-0A53-BE4C-9A47-B9DADA696FF8}" type="slidenum">
              <a:rPr lang="en-US" smtClean="0"/>
              <a:t>3</a:t>
            </a:fld>
            <a:endParaRPr lang="en-US"/>
          </a:p>
        </p:txBody>
      </p:sp>
    </p:spTree>
    <p:extLst>
      <p:ext uri="{BB962C8B-B14F-4D97-AF65-F5344CB8AC3E}">
        <p14:creationId xmlns:p14="http://schemas.microsoft.com/office/powerpoint/2010/main" val="2449331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Lean Startup</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1202676-0A53-BE4C-9A47-B9DADA696FF8}" type="slidenum">
              <a:rPr lang="en-US" smtClean="0"/>
              <a:t>21</a:t>
            </a:fld>
            <a:endParaRPr lang="en-US"/>
          </a:p>
        </p:txBody>
      </p:sp>
    </p:spTree>
    <p:extLst>
      <p:ext uri="{BB962C8B-B14F-4D97-AF65-F5344CB8AC3E}">
        <p14:creationId xmlns:p14="http://schemas.microsoft.com/office/powerpoint/2010/main" val="2422120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known as people over products</a:t>
            </a:r>
            <a:r>
              <a:rPr lang="en-US" baseline="0" dirty="0" smtClean="0"/>
              <a:t> over companies</a:t>
            </a:r>
            <a:endParaRPr lang="en-US" dirty="0"/>
          </a:p>
        </p:txBody>
      </p:sp>
      <p:sp>
        <p:nvSpPr>
          <p:cNvPr id="4" name="Slide Number Placeholder 3"/>
          <p:cNvSpPr>
            <a:spLocks noGrp="1"/>
          </p:cNvSpPr>
          <p:nvPr>
            <p:ph type="sldNum" sz="quarter" idx="10"/>
          </p:nvPr>
        </p:nvSpPr>
        <p:spPr/>
        <p:txBody>
          <a:bodyPr/>
          <a:lstStyle/>
          <a:p>
            <a:fld id="{D1202676-0A53-BE4C-9A47-B9DADA696FF8}" type="slidenum">
              <a:rPr lang="en-US" smtClean="0"/>
              <a:t>22</a:t>
            </a:fld>
            <a:endParaRPr lang="en-US"/>
          </a:p>
        </p:txBody>
      </p:sp>
    </p:spTree>
    <p:extLst>
      <p:ext uri="{BB962C8B-B14F-4D97-AF65-F5344CB8AC3E}">
        <p14:creationId xmlns:p14="http://schemas.microsoft.com/office/powerpoint/2010/main" val="831833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Automate</a:t>
            </a:r>
            <a:r>
              <a:rPr lang="en-US" baseline="0" dirty="0" smtClean="0"/>
              <a:t> everything possible</a:t>
            </a:r>
          </a:p>
          <a:p>
            <a:endParaRPr lang="en-US" baseline="0" dirty="0" smtClean="0"/>
          </a:p>
          <a:p>
            <a:r>
              <a:rPr lang="en-US" baseline="0" dirty="0" smtClean="0"/>
              <a:t>Continuous delivery </a:t>
            </a:r>
            <a:r>
              <a:rPr lang="en-US" baseline="0" dirty="0" err="1" smtClean="0"/>
              <a:t>vs</a:t>
            </a:r>
            <a:r>
              <a:rPr lang="en-US" baseline="0" dirty="0" smtClean="0"/>
              <a:t> continuous integration</a:t>
            </a:r>
          </a:p>
          <a:p>
            <a:r>
              <a:rPr lang="en-US" baseline="0" dirty="0" smtClean="0"/>
              <a:t>	(Build, test, deploy, release)</a:t>
            </a:r>
          </a:p>
          <a:p>
            <a:endParaRPr lang="en-US" baseline="0" dirty="0" smtClean="0"/>
          </a:p>
          <a:p>
            <a:r>
              <a:rPr lang="en-US" baseline="0" dirty="0" err="1" smtClean="0"/>
              <a:t>Idempotence</a:t>
            </a:r>
            <a:endParaRPr lang="en-US" dirty="0" smtClean="0"/>
          </a:p>
          <a:p>
            <a:endParaRPr lang="en-US" dirty="0" smtClean="0"/>
          </a:p>
          <a:p>
            <a:r>
              <a:rPr lang="en-US" dirty="0" smtClean="0"/>
              <a:t>Reference:</a:t>
            </a:r>
            <a:r>
              <a:rPr lang="en-US" baseline="0" dirty="0" smtClean="0"/>
              <a:t> https://</a:t>
            </a:r>
            <a:r>
              <a:rPr lang="en-US" baseline="0" dirty="0" err="1" smtClean="0"/>
              <a:t>www.getfilecloud.com</a:t>
            </a:r>
            <a:r>
              <a:rPr lang="en-US" baseline="0" dirty="0" smtClean="0"/>
              <a:t>/blog/</a:t>
            </a:r>
            <a:r>
              <a:rPr lang="en-US" baseline="0" dirty="0" err="1" smtClean="0"/>
              <a:t>wp</a:t>
            </a:r>
            <a:r>
              <a:rPr lang="en-US" baseline="0" dirty="0" smtClean="0"/>
              <a:t>-content/uploads/2014/07/CMTs1.jpg</a:t>
            </a:r>
            <a:endParaRPr lang="en-US" dirty="0" smtClean="0"/>
          </a:p>
          <a:p>
            <a:r>
              <a:rPr lang="en-US" dirty="0" smtClean="0"/>
              <a:t>Reference: http://</a:t>
            </a:r>
            <a:r>
              <a:rPr lang="en-US" dirty="0" err="1" smtClean="0"/>
              <a:t>wpforce.com</a:t>
            </a:r>
            <a:r>
              <a:rPr lang="en-US" dirty="0" smtClean="0"/>
              <a:t>/media/</a:t>
            </a:r>
            <a:r>
              <a:rPr lang="en-US" dirty="0" err="1" smtClean="0"/>
              <a:t>wordpress</a:t>
            </a:r>
            <a:r>
              <a:rPr lang="en-US" dirty="0" smtClean="0"/>
              <a:t>-version-</a:t>
            </a:r>
            <a:r>
              <a:rPr lang="en-US" dirty="0" err="1" smtClean="0"/>
              <a:t>control.jpg</a:t>
            </a:r>
            <a:endParaRPr lang="en-US" dirty="0" smtClean="0"/>
          </a:p>
        </p:txBody>
      </p:sp>
      <p:sp>
        <p:nvSpPr>
          <p:cNvPr id="4" name="Slide Number Placeholder 3"/>
          <p:cNvSpPr>
            <a:spLocks noGrp="1"/>
          </p:cNvSpPr>
          <p:nvPr>
            <p:ph type="sldNum" sz="quarter" idx="10"/>
          </p:nvPr>
        </p:nvSpPr>
        <p:spPr/>
        <p:txBody>
          <a:bodyPr/>
          <a:lstStyle/>
          <a:p>
            <a:fld id="{D1202676-0A53-BE4C-9A47-B9DADA696FF8}" type="slidenum">
              <a:rPr lang="en-US" smtClean="0"/>
              <a:t>23</a:t>
            </a:fld>
            <a:endParaRPr lang="en-US"/>
          </a:p>
        </p:txBody>
      </p:sp>
    </p:spTree>
    <p:extLst>
      <p:ext uri="{BB962C8B-B14F-4D97-AF65-F5344CB8AC3E}">
        <p14:creationId xmlns:p14="http://schemas.microsoft.com/office/powerpoint/2010/main" val="3565660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continuousdelivery.com</a:t>
            </a:r>
            <a:r>
              <a:rPr lang="en-US" dirty="0" smtClean="0"/>
              <a:t>/2014/02/visualizations-of-continuous-delivery/</a:t>
            </a:r>
          </a:p>
          <a:p>
            <a:endParaRPr lang="en-US" dirty="0" smtClean="0"/>
          </a:p>
          <a:p>
            <a:r>
              <a:rPr lang="en-US" dirty="0" err="1" smtClean="0"/>
              <a:t>Nhan</a:t>
            </a:r>
            <a:r>
              <a:rPr lang="en-US" dirty="0" smtClean="0"/>
              <a:t> Ngo – QA Engineer at </a:t>
            </a:r>
            <a:r>
              <a:rPr lang="en-US" dirty="0" err="1" smtClean="0"/>
              <a:t>Spotify</a:t>
            </a:r>
            <a:endParaRPr lang="en-US" dirty="0"/>
          </a:p>
        </p:txBody>
      </p:sp>
      <p:sp>
        <p:nvSpPr>
          <p:cNvPr id="4" name="Slide Number Placeholder 3"/>
          <p:cNvSpPr>
            <a:spLocks noGrp="1"/>
          </p:cNvSpPr>
          <p:nvPr>
            <p:ph type="sldNum" sz="quarter" idx="10"/>
          </p:nvPr>
        </p:nvSpPr>
        <p:spPr/>
        <p:txBody>
          <a:bodyPr/>
          <a:lstStyle/>
          <a:p>
            <a:fld id="{D1202676-0A53-BE4C-9A47-B9DADA696FF8}" type="slidenum">
              <a:rPr lang="en-US" smtClean="0"/>
              <a:t>24</a:t>
            </a:fld>
            <a:endParaRPr lang="en-US"/>
          </a:p>
        </p:txBody>
      </p:sp>
    </p:spTree>
    <p:extLst>
      <p:ext uri="{BB962C8B-B14F-4D97-AF65-F5344CB8AC3E}">
        <p14:creationId xmlns:p14="http://schemas.microsoft.com/office/powerpoint/2010/main" val="831833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Several</a:t>
            </a:r>
            <a:r>
              <a:rPr lang="en-US" baseline="0" dirty="0" smtClean="0"/>
              <a:t> important things to note:</a:t>
            </a:r>
          </a:p>
          <a:p>
            <a:endParaRPr lang="en-US" baseline="0" dirty="0" smtClean="0"/>
          </a:p>
          <a:p>
            <a:pPr marL="171450" indent="-171450">
              <a:buFontTx/>
              <a:buChar char="-"/>
            </a:pPr>
            <a:r>
              <a:rPr lang="en-US" baseline="0" dirty="0" smtClean="0"/>
              <a:t>Point is to amplify feedback loops (like continuous delivery)</a:t>
            </a:r>
          </a:p>
          <a:p>
            <a:pPr marL="171450" indent="-171450">
              <a:buFontTx/>
              <a:buChar char="-"/>
            </a:pPr>
            <a:r>
              <a:rPr lang="en-US" baseline="0" dirty="0" smtClean="0"/>
              <a:t>Importance of key metrics</a:t>
            </a:r>
          </a:p>
          <a:p>
            <a:pPr marL="628650" lvl="1" indent="-171450">
              <a:buFontTx/>
              <a:buChar char="-"/>
            </a:pPr>
            <a:r>
              <a:rPr lang="en-US" baseline="0" dirty="0" smtClean="0"/>
              <a:t>Key metrics will change over time</a:t>
            </a:r>
          </a:p>
          <a:p>
            <a:pPr marL="457200" lvl="1" indent="0">
              <a:buFontTx/>
              <a:buNone/>
            </a:pPr>
            <a:endParaRPr lang="en-US" baseline="0" dirty="0" smtClean="0"/>
          </a:p>
          <a:p>
            <a:pPr marL="457200" lvl="1" indent="0">
              <a:buFontTx/>
              <a:buNone/>
            </a:pPr>
            <a:r>
              <a:rPr lang="en-US" baseline="0" dirty="0" smtClean="0"/>
              <a:t>Reference: http://</a:t>
            </a:r>
            <a:r>
              <a:rPr lang="en-US" baseline="0" dirty="0" err="1" smtClean="0"/>
              <a:t>images.clipartpanda.com</a:t>
            </a:r>
            <a:r>
              <a:rPr lang="en-US" baseline="0" dirty="0" smtClean="0"/>
              <a:t>/12-inch-ruler-printable-8710_ruler-teal_pp.png</a:t>
            </a:r>
          </a:p>
        </p:txBody>
      </p:sp>
      <p:sp>
        <p:nvSpPr>
          <p:cNvPr id="4" name="Slide Number Placeholder 3"/>
          <p:cNvSpPr>
            <a:spLocks noGrp="1"/>
          </p:cNvSpPr>
          <p:nvPr>
            <p:ph type="sldNum" sz="quarter" idx="10"/>
          </p:nvPr>
        </p:nvSpPr>
        <p:spPr/>
        <p:txBody>
          <a:bodyPr/>
          <a:lstStyle/>
          <a:p>
            <a:fld id="{D1202676-0A53-BE4C-9A47-B9DADA696FF8}" type="slidenum">
              <a:rPr lang="en-US" smtClean="0"/>
              <a:t>25</a:t>
            </a:fld>
            <a:endParaRPr lang="en-US"/>
          </a:p>
        </p:txBody>
      </p:sp>
    </p:spTree>
    <p:extLst>
      <p:ext uri="{BB962C8B-B14F-4D97-AF65-F5344CB8AC3E}">
        <p14:creationId xmlns:p14="http://schemas.microsoft.com/office/powerpoint/2010/main" val="35656601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r>
              <a:rPr lang="en-US" baseline="0" dirty="0" smtClean="0"/>
              <a:t> https://</a:t>
            </a:r>
            <a:r>
              <a:rPr lang="en-US" baseline="0" dirty="0" err="1" smtClean="0"/>
              <a:t>upload.wikimedia.org</a:t>
            </a:r>
            <a:r>
              <a:rPr lang="en-US" baseline="0" dirty="0" smtClean="0"/>
              <a:t>/</a:t>
            </a:r>
            <a:r>
              <a:rPr lang="en-US" baseline="0" dirty="0" err="1" smtClean="0"/>
              <a:t>wikipedia</a:t>
            </a:r>
            <a:r>
              <a:rPr lang="en-US" baseline="0" dirty="0" smtClean="0"/>
              <a:t>/commons/7/73/Meetup_Logo_2015.png</a:t>
            </a:r>
          </a:p>
          <a:p>
            <a:r>
              <a:rPr lang="en-US" dirty="0" smtClean="0"/>
              <a:t>Reference</a:t>
            </a:r>
            <a:r>
              <a:rPr lang="en-US" baseline="0" dirty="0" smtClean="0"/>
              <a:t>: </a:t>
            </a:r>
            <a:r>
              <a:rPr lang="en-US" dirty="0" smtClean="0"/>
              <a:t>http://</a:t>
            </a:r>
            <a:r>
              <a:rPr lang="en-US" dirty="0" err="1" smtClean="0"/>
              <a:t>iub.openhatch.org</a:t>
            </a:r>
            <a:r>
              <a:rPr lang="en-US" dirty="0" smtClean="0"/>
              <a:t>/</a:t>
            </a:r>
            <a:r>
              <a:rPr lang="en-US" dirty="0" err="1" smtClean="0"/>
              <a:t>imgs</a:t>
            </a:r>
            <a:r>
              <a:rPr lang="en-US" dirty="0" smtClean="0"/>
              <a:t>/</a:t>
            </a:r>
            <a:r>
              <a:rPr lang="en-US" dirty="0" err="1" smtClean="0"/>
              <a:t>Code_is_fun.png</a:t>
            </a:r>
            <a:endParaRPr lang="en-US" dirty="0" smtClean="0"/>
          </a:p>
        </p:txBody>
      </p:sp>
      <p:sp>
        <p:nvSpPr>
          <p:cNvPr id="4" name="Slide Number Placeholder 3"/>
          <p:cNvSpPr>
            <a:spLocks noGrp="1"/>
          </p:cNvSpPr>
          <p:nvPr>
            <p:ph type="sldNum" sz="quarter" idx="10"/>
          </p:nvPr>
        </p:nvSpPr>
        <p:spPr/>
        <p:txBody>
          <a:bodyPr/>
          <a:lstStyle/>
          <a:p>
            <a:fld id="{D1202676-0A53-BE4C-9A47-B9DADA696FF8}" type="slidenum">
              <a:rPr lang="en-US" smtClean="0"/>
              <a:t>26</a:t>
            </a:fld>
            <a:endParaRPr lang="en-US"/>
          </a:p>
        </p:txBody>
      </p:sp>
    </p:spTree>
    <p:extLst>
      <p:ext uri="{BB962C8B-B14F-4D97-AF65-F5344CB8AC3E}">
        <p14:creationId xmlns:p14="http://schemas.microsoft.com/office/powerpoint/2010/main" val="3565660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202676-0A53-BE4C-9A47-B9DADA696FF8}" type="slidenum">
              <a:rPr lang="en-US" smtClean="0"/>
              <a:t>27</a:t>
            </a:fld>
            <a:endParaRPr lang="en-US"/>
          </a:p>
        </p:txBody>
      </p:sp>
    </p:spTree>
    <p:extLst>
      <p:ext uri="{BB962C8B-B14F-4D97-AF65-F5344CB8AC3E}">
        <p14:creationId xmlns:p14="http://schemas.microsoft.com/office/powerpoint/2010/main" val="24221203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202676-0A53-BE4C-9A47-B9DADA696FF8}" type="slidenum">
              <a:rPr lang="en-US" smtClean="0"/>
              <a:t>28</a:t>
            </a:fld>
            <a:endParaRPr lang="en-US"/>
          </a:p>
        </p:txBody>
      </p:sp>
    </p:spTree>
    <p:extLst>
      <p:ext uri="{BB962C8B-B14F-4D97-AF65-F5344CB8AC3E}">
        <p14:creationId xmlns:p14="http://schemas.microsoft.com/office/powerpoint/2010/main" val="24221203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202676-0A53-BE4C-9A47-B9DADA696FF8}" type="slidenum">
              <a:rPr lang="en-US" smtClean="0"/>
              <a:t>29</a:t>
            </a:fld>
            <a:endParaRPr lang="en-US"/>
          </a:p>
        </p:txBody>
      </p:sp>
    </p:spTree>
    <p:extLst>
      <p:ext uri="{BB962C8B-B14F-4D97-AF65-F5344CB8AC3E}">
        <p14:creationId xmlns:p14="http://schemas.microsoft.com/office/powerpoint/2010/main" val="2422120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202676-0A53-BE4C-9A47-B9DADA696FF8}" type="slidenum">
              <a:rPr lang="en-US" smtClean="0"/>
              <a:t>30</a:t>
            </a:fld>
            <a:endParaRPr lang="en-US"/>
          </a:p>
        </p:txBody>
      </p:sp>
    </p:spTree>
    <p:extLst>
      <p:ext uri="{BB962C8B-B14F-4D97-AF65-F5344CB8AC3E}">
        <p14:creationId xmlns:p14="http://schemas.microsoft.com/office/powerpoint/2010/main" val="2422120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AUDIENCE PARTICIPATION: Ask people what they think </a:t>
            </a:r>
            <a:r>
              <a:rPr lang="en-US" dirty="0" err="1" smtClean="0"/>
              <a:t>DevOps</a:t>
            </a:r>
            <a:r>
              <a:rPr lang="en-US" baseline="0" dirty="0" smtClean="0"/>
              <a:t> is</a:t>
            </a:r>
            <a:endParaRPr lang="en-US" dirty="0"/>
          </a:p>
        </p:txBody>
      </p:sp>
      <p:sp>
        <p:nvSpPr>
          <p:cNvPr id="4" name="Slide Number Placeholder 3"/>
          <p:cNvSpPr>
            <a:spLocks noGrp="1"/>
          </p:cNvSpPr>
          <p:nvPr>
            <p:ph type="sldNum" sz="quarter" idx="10"/>
          </p:nvPr>
        </p:nvSpPr>
        <p:spPr/>
        <p:txBody>
          <a:bodyPr/>
          <a:lstStyle/>
          <a:p>
            <a:fld id="{D1202676-0A53-BE4C-9A47-B9DADA696FF8}" type="slidenum">
              <a:rPr lang="en-US" smtClean="0"/>
              <a:t>4</a:t>
            </a:fld>
            <a:endParaRPr lang="en-US"/>
          </a:p>
        </p:txBody>
      </p:sp>
    </p:spTree>
    <p:extLst>
      <p:ext uri="{BB962C8B-B14F-4D97-AF65-F5344CB8AC3E}">
        <p14:creationId xmlns:p14="http://schemas.microsoft.com/office/powerpoint/2010/main" val="27369294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Fabric – SSH client running in a loop</a:t>
            </a:r>
          </a:p>
          <a:p>
            <a:r>
              <a:rPr lang="en-US" dirty="0" err="1" smtClean="0"/>
              <a:t>Boto</a:t>
            </a:r>
            <a:r>
              <a:rPr lang="en-US" dirty="0" smtClean="0"/>
              <a:t> – Python library to interact with AWS</a:t>
            </a:r>
            <a:r>
              <a:rPr lang="en-US" baseline="0" dirty="0" smtClean="0"/>
              <a:t> (interface)</a:t>
            </a:r>
            <a:endParaRPr lang="en-US" dirty="0" smtClean="0"/>
          </a:p>
          <a:p>
            <a:r>
              <a:rPr lang="en-US" dirty="0" smtClean="0"/>
              <a:t>Troposphere</a:t>
            </a:r>
            <a:r>
              <a:rPr lang="en-US" baseline="0" dirty="0" smtClean="0"/>
              <a:t> – Python library for creating AWS </a:t>
            </a:r>
            <a:r>
              <a:rPr lang="en-US" baseline="0" dirty="0" err="1" smtClean="0"/>
              <a:t>CloudFormation</a:t>
            </a:r>
            <a:r>
              <a:rPr lang="en-US" baseline="0" dirty="0" smtClean="0"/>
              <a:t> templates</a:t>
            </a:r>
          </a:p>
          <a:p>
            <a:endParaRPr lang="en-US" baseline="0" dirty="0" smtClean="0"/>
          </a:p>
          <a:p>
            <a:r>
              <a:rPr lang="en-US" baseline="0" dirty="0" err="1" smtClean="0"/>
              <a:t>Ansible</a:t>
            </a:r>
            <a:r>
              <a:rPr lang="en-US" baseline="0" dirty="0" smtClean="0"/>
              <a:t> – configuration management and deployment tool written in Python (you write YAML)</a:t>
            </a:r>
          </a:p>
          <a:p>
            <a:r>
              <a:rPr lang="en-US" baseline="0" dirty="0" smtClean="0"/>
              <a:t>Salt(Stack) – same as </a:t>
            </a:r>
            <a:r>
              <a:rPr lang="en-US" baseline="0" dirty="0" err="1" smtClean="0"/>
              <a:t>Ansible</a:t>
            </a:r>
            <a:r>
              <a:rPr lang="en-US" baseline="0" dirty="0" smtClean="0"/>
              <a:t> </a:t>
            </a:r>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D1202676-0A53-BE4C-9A47-B9DADA696FF8}" type="slidenum">
              <a:rPr lang="en-US" smtClean="0"/>
              <a:t>31</a:t>
            </a:fld>
            <a:endParaRPr lang="en-US"/>
          </a:p>
        </p:txBody>
      </p:sp>
    </p:spTree>
    <p:extLst>
      <p:ext uri="{BB962C8B-B14F-4D97-AF65-F5344CB8AC3E}">
        <p14:creationId xmlns:p14="http://schemas.microsoft.com/office/powerpoint/2010/main" val="3565660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Resources</a:t>
            </a:r>
          </a:p>
          <a:p>
            <a:endParaRPr lang="en-US" dirty="0" smtClean="0"/>
          </a:p>
        </p:txBody>
      </p:sp>
      <p:sp>
        <p:nvSpPr>
          <p:cNvPr id="4" name="Slide Number Placeholder 3"/>
          <p:cNvSpPr>
            <a:spLocks noGrp="1"/>
          </p:cNvSpPr>
          <p:nvPr>
            <p:ph type="sldNum" sz="quarter" idx="10"/>
          </p:nvPr>
        </p:nvSpPr>
        <p:spPr/>
        <p:txBody>
          <a:bodyPr/>
          <a:lstStyle/>
          <a:p>
            <a:fld id="{D1202676-0A53-BE4C-9A47-B9DADA696FF8}" type="slidenum">
              <a:rPr lang="en-US" smtClean="0"/>
              <a:t>32</a:t>
            </a:fld>
            <a:endParaRPr lang="en-US"/>
          </a:p>
        </p:txBody>
      </p:sp>
    </p:spTree>
    <p:extLst>
      <p:ext uri="{BB962C8B-B14F-4D97-AF65-F5344CB8AC3E}">
        <p14:creationId xmlns:p14="http://schemas.microsoft.com/office/powerpoint/2010/main" val="35656601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Resources</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D1202676-0A53-BE4C-9A47-B9DADA696FF8}" type="slidenum">
              <a:rPr lang="en-US" smtClean="0"/>
              <a:t>33</a:t>
            </a:fld>
            <a:endParaRPr lang="en-US"/>
          </a:p>
        </p:txBody>
      </p:sp>
    </p:spTree>
    <p:extLst>
      <p:ext uri="{BB962C8B-B14F-4D97-AF65-F5344CB8AC3E}">
        <p14:creationId xmlns:p14="http://schemas.microsoft.com/office/powerpoint/2010/main" val="35656601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Resources</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D1202676-0A53-BE4C-9A47-B9DADA696FF8}" type="slidenum">
              <a:rPr lang="en-US" smtClean="0"/>
              <a:t>34</a:t>
            </a:fld>
            <a:endParaRPr lang="en-US"/>
          </a:p>
        </p:txBody>
      </p:sp>
    </p:spTree>
    <p:extLst>
      <p:ext uri="{BB962C8B-B14F-4D97-AF65-F5344CB8AC3E}">
        <p14:creationId xmlns:p14="http://schemas.microsoft.com/office/powerpoint/2010/main" val="35656601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back to idea of culture</a:t>
            </a:r>
          </a:p>
          <a:p>
            <a:endParaRPr lang="en-US" dirty="0" smtClean="0"/>
          </a:p>
          <a:p>
            <a:pPr marL="171450" indent="-171450">
              <a:buFontTx/>
              <a:buChar char="-"/>
            </a:pPr>
            <a:r>
              <a:rPr lang="en-US" dirty="0" smtClean="0"/>
              <a:t>Very</a:t>
            </a:r>
            <a:r>
              <a:rPr lang="en-US" baseline="0" dirty="0" smtClean="0"/>
              <a:t> male dominated space (most of tech is, this particularly so)</a:t>
            </a:r>
          </a:p>
          <a:p>
            <a:pPr marL="171450" indent="-171450">
              <a:buFontTx/>
              <a:buChar char="-"/>
            </a:pPr>
            <a:r>
              <a:rPr lang="en-US" baseline="0" dirty="0" err="1" smtClean="0"/>
              <a:t>PuppetLabs</a:t>
            </a:r>
            <a:r>
              <a:rPr lang="en-US" baseline="0" dirty="0" smtClean="0"/>
              <a:t> State of </a:t>
            </a:r>
            <a:r>
              <a:rPr lang="en-US" baseline="0" dirty="0" err="1" smtClean="0"/>
              <a:t>DevOps</a:t>
            </a:r>
            <a:r>
              <a:rPr lang="en-US" baseline="0" dirty="0" smtClean="0"/>
              <a:t> Report 2015</a:t>
            </a:r>
          </a:p>
        </p:txBody>
      </p:sp>
      <p:sp>
        <p:nvSpPr>
          <p:cNvPr id="4" name="Slide Number Placeholder 3"/>
          <p:cNvSpPr>
            <a:spLocks noGrp="1"/>
          </p:cNvSpPr>
          <p:nvPr>
            <p:ph type="sldNum" sz="quarter" idx="10"/>
          </p:nvPr>
        </p:nvSpPr>
        <p:spPr/>
        <p:txBody>
          <a:bodyPr/>
          <a:lstStyle/>
          <a:p>
            <a:fld id="{D1202676-0A53-BE4C-9A47-B9DADA696FF8}" type="slidenum">
              <a:rPr lang="en-US" smtClean="0"/>
              <a:t>35</a:t>
            </a:fld>
            <a:endParaRPr lang="en-US"/>
          </a:p>
        </p:txBody>
      </p:sp>
    </p:spTree>
    <p:extLst>
      <p:ext uri="{BB962C8B-B14F-4D97-AF65-F5344CB8AC3E}">
        <p14:creationId xmlns:p14="http://schemas.microsoft.com/office/powerpoint/2010/main" val="24221203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202676-0A53-BE4C-9A47-B9DADA696FF8}" type="slidenum">
              <a:rPr lang="en-US" smtClean="0"/>
              <a:t>36</a:t>
            </a:fld>
            <a:endParaRPr lang="en-US"/>
          </a:p>
        </p:txBody>
      </p:sp>
    </p:spTree>
    <p:extLst>
      <p:ext uri="{BB962C8B-B14F-4D97-AF65-F5344CB8AC3E}">
        <p14:creationId xmlns:p14="http://schemas.microsoft.com/office/powerpoint/2010/main" val="24221203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202676-0A53-BE4C-9A47-B9DADA696FF8}" type="slidenum">
              <a:rPr lang="en-US" smtClean="0"/>
              <a:t>37</a:t>
            </a:fld>
            <a:endParaRPr lang="en-US"/>
          </a:p>
        </p:txBody>
      </p:sp>
    </p:spTree>
    <p:extLst>
      <p:ext uri="{BB962C8B-B14F-4D97-AF65-F5344CB8AC3E}">
        <p14:creationId xmlns:p14="http://schemas.microsoft.com/office/powerpoint/2010/main" val="2422120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a:t>
            </a:r>
            <a:r>
              <a:rPr lang="en-US" baseline="0" dirty="0" smtClean="0"/>
              <a:t> </a:t>
            </a:r>
            <a:r>
              <a:rPr lang="en-US" baseline="0" dirty="0" err="1" smtClean="0"/>
              <a:t>DevOps</a:t>
            </a:r>
            <a:r>
              <a:rPr lang="en-US" baseline="0" dirty="0" smtClean="0"/>
              <a:t>? </a:t>
            </a:r>
          </a:p>
          <a:p>
            <a:endParaRPr lang="en-US" baseline="0" dirty="0" smtClean="0"/>
          </a:p>
          <a:p>
            <a:r>
              <a:rPr lang="en-US" baseline="0" dirty="0" smtClean="0"/>
              <a:t>Let’s start by looking at what people SAY when they are talking about </a:t>
            </a:r>
            <a:r>
              <a:rPr lang="en-US" baseline="0" dirty="0" err="1" smtClean="0"/>
              <a:t>DevOps</a:t>
            </a:r>
            <a:r>
              <a:rPr lang="en-US" baseline="0" dirty="0" smtClean="0"/>
              <a:t>: </a:t>
            </a:r>
          </a:p>
          <a:p>
            <a:pPr marL="171450" indent="-171450">
              <a:buFontTx/>
              <a:buChar char="-"/>
            </a:pPr>
            <a:r>
              <a:rPr lang="en-US" dirty="0" smtClean="0"/>
              <a:t>Is it Agile?</a:t>
            </a:r>
          </a:p>
          <a:p>
            <a:pPr marL="171450" indent="-171450">
              <a:buFontTx/>
              <a:buChar char="-"/>
            </a:pPr>
            <a:r>
              <a:rPr lang="en-US" dirty="0" smtClean="0"/>
              <a:t>Is it</a:t>
            </a:r>
            <a:r>
              <a:rPr lang="en-US" baseline="0" dirty="0" smtClean="0"/>
              <a:t> that we need </a:t>
            </a:r>
            <a:r>
              <a:rPr lang="en-US" baseline="0" dirty="0" err="1" smtClean="0"/>
              <a:t>DevOps</a:t>
            </a:r>
            <a:r>
              <a:rPr lang="en-US" baseline="0" dirty="0" smtClean="0"/>
              <a:t> teams?</a:t>
            </a:r>
          </a:p>
          <a:p>
            <a:pPr marL="171450" indent="-171450">
              <a:buFontTx/>
              <a:buChar char="-"/>
            </a:pPr>
            <a:r>
              <a:rPr lang="en-US" baseline="0" dirty="0" smtClean="0"/>
              <a:t>Or </a:t>
            </a:r>
            <a:r>
              <a:rPr lang="en-US" baseline="0" dirty="0" err="1" smtClean="0"/>
              <a:t>DevOps</a:t>
            </a:r>
            <a:r>
              <a:rPr lang="en-US" baseline="0" dirty="0" smtClean="0"/>
              <a:t> tools?</a:t>
            </a:r>
          </a:p>
          <a:p>
            <a:pPr marL="171450" indent="-171450">
              <a:buFontTx/>
              <a:buChar char="-"/>
            </a:pPr>
            <a:r>
              <a:rPr lang="en-US" baseline="0" dirty="0" smtClean="0"/>
              <a:t>Is it an outgrowth of Lean?</a:t>
            </a:r>
          </a:p>
          <a:p>
            <a:pPr marL="0" indent="0">
              <a:buFontTx/>
              <a:buNone/>
            </a:pPr>
            <a:endParaRPr lang="en-US" baseline="0" dirty="0" smtClean="0"/>
          </a:p>
          <a:p>
            <a:pPr marL="0" indent="0">
              <a:buFontTx/>
              <a:buNone/>
            </a:pPr>
            <a:r>
              <a:rPr lang="en-US" baseline="0" dirty="0" smtClean="0"/>
              <a:t>From an operations perspective: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Is</a:t>
            </a:r>
            <a:r>
              <a:rPr lang="en-US" baseline="0" dirty="0" smtClean="0"/>
              <a:t> it about ensuring application scale and reliability?</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Or is it about moving faster?</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Is it about the </a:t>
            </a:r>
            <a:r>
              <a:rPr lang="en-US" baseline="0" dirty="0" err="1" smtClean="0"/>
              <a:t>ChatOps</a:t>
            </a:r>
            <a:r>
              <a:rPr lang="en-US" baseline="0" dirty="0" smtClean="0"/>
              <a:t>? </a:t>
            </a:r>
            <a:r>
              <a:rPr lang="en-US" baseline="0" dirty="0" err="1" smtClean="0"/>
              <a:t>BeerOps</a:t>
            </a:r>
            <a:r>
              <a:rPr lang="en-US" baseline="0" dirty="0" smtClean="0"/>
              <a:t>? </a:t>
            </a:r>
            <a:r>
              <a:rPr lang="en-US" baseline="0" dirty="0" err="1" smtClean="0"/>
              <a:t>HugOps</a:t>
            </a:r>
            <a:r>
              <a:rPr lang="en-US" baseline="0" dirty="0" smtClean="0"/>
              <a:t>?? Is it Ops all the things??? Ops none of the things? </a:t>
            </a:r>
          </a:p>
          <a:p>
            <a:pPr marL="0" indent="0">
              <a:buFontTx/>
              <a:buNone/>
            </a:pPr>
            <a:endParaRPr lang="en-US" baseline="0" dirty="0" smtClean="0"/>
          </a:p>
          <a:p>
            <a:pPr marL="0" indent="0">
              <a:buFontTx/>
              <a:buNone/>
            </a:pPr>
            <a:r>
              <a:rPr lang="en-US" baseline="0" dirty="0" smtClean="0"/>
              <a:t>From a development perspective:</a:t>
            </a:r>
          </a:p>
          <a:p>
            <a:pPr marL="171450" indent="-171450">
              <a:buFontTx/>
              <a:buChar char="-"/>
            </a:pPr>
            <a:r>
              <a:rPr lang="en-US" baseline="0" dirty="0" smtClean="0"/>
              <a:t>Where does automation fit into all of this?</a:t>
            </a:r>
          </a:p>
          <a:p>
            <a:pPr marL="171450" indent="-171450">
              <a:buFontTx/>
              <a:buChar char="-"/>
            </a:pPr>
            <a:r>
              <a:rPr lang="en-US" baseline="0" dirty="0" smtClean="0"/>
              <a:t>Oh yeah, and I heard something about continuous integration?</a:t>
            </a:r>
          </a:p>
          <a:p>
            <a:pPr marL="171450" indent="-171450">
              <a:buFontTx/>
              <a:buChar char="-"/>
            </a:pPr>
            <a:r>
              <a:rPr lang="en-US" baseline="0" dirty="0" smtClean="0"/>
              <a:t>Is it simply </a:t>
            </a:r>
            <a:r>
              <a:rPr lang="en-US" baseline="0" dirty="0" err="1" smtClean="0"/>
              <a:t>smooshing</a:t>
            </a:r>
            <a:r>
              <a:rPr lang="en-US" baseline="0" dirty="0" smtClean="0"/>
              <a:t> Development and Operations together?</a:t>
            </a:r>
          </a:p>
          <a:p>
            <a:pPr marL="171450" indent="-171450">
              <a:buFontTx/>
              <a:buChar char="-"/>
            </a:pPr>
            <a:endParaRPr lang="en-US" baseline="0" dirty="0" smtClean="0"/>
          </a:p>
          <a:p>
            <a:pPr marL="0" indent="0">
              <a:buFontTx/>
              <a:buNone/>
            </a:pPr>
            <a:r>
              <a:rPr lang="en-US" baseline="0" dirty="0" smtClean="0"/>
              <a:t>Or is it about the business?</a:t>
            </a:r>
          </a:p>
          <a:p>
            <a:pPr marL="171450" indent="-171450">
              <a:buFontTx/>
              <a:buChar char="-"/>
            </a:pPr>
            <a:r>
              <a:rPr lang="en-US" baseline="0" dirty="0" smtClean="0"/>
              <a:t>Align cross-organizational silos to generate synergy??</a:t>
            </a:r>
          </a:p>
          <a:p>
            <a:pPr marL="628650" lvl="1" indent="-171450">
              <a:buFontTx/>
              <a:buChar char="-"/>
            </a:pPr>
            <a:r>
              <a:rPr lang="en-US" baseline="0" dirty="0" smtClean="0"/>
              <a:t>Or just eliminate these silos altogether?</a:t>
            </a:r>
            <a:endParaRPr lang="en-US" dirty="0"/>
          </a:p>
        </p:txBody>
      </p:sp>
      <p:sp>
        <p:nvSpPr>
          <p:cNvPr id="4" name="Slide Number Placeholder 3"/>
          <p:cNvSpPr>
            <a:spLocks noGrp="1"/>
          </p:cNvSpPr>
          <p:nvPr>
            <p:ph type="sldNum" sz="quarter" idx="10"/>
          </p:nvPr>
        </p:nvSpPr>
        <p:spPr/>
        <p:txBody>
          <a:bodyPr/>
          <a:lstStyle/>
          <a:p>
            <a:fld id="{D1202676-0A53-BE4C-9A47-B9DADA696FF8}" type="slidenum">
              <a:rPr lang="en-US" smtClean="0"/>
              <a:t>5</a:t>
            </a:fld>
            <a:endParaRPr lang="en-US"/>
          </a:p>
        </p:txBody>
      </p:sp>
    </p:spTree>
    <p:extLst>
      <p:ext uri="{BB962C8B-B14F-4D97-AF65-F5344CB8AC3E}">
        <p14:creationId xmlns:p14="http://schemas.microsoft.com/office/powerpoint/2010/main" val="1195503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you’ve seen a</a:t>
            </a:r>
            <a:r>
              <a:rPr lang="en-US" baseline="0" dirty="0" smtClean="0"/>
              <a:t> picture like this:</a:t>
            </a:r>
            <a:endParaRPr lang="en-US" dirty="0"/>
          </a:p>
        </p:txBody>
      </p:sp>
      <p:sp>
        <p:nvSpPr>
          <p:cNvPr id="4" name="Slide Number Placeholder 3"/>
          <p:cNvSpPr>
            <a:spLocks noGrp="1"/>
          </p:cNvSpPr>
          <p:nvPr>
            <p:ph type="sldNum" sz="quarter" idx="10"/>
          </p:nvPr>
        </p:nvSpPr>
        <p:spPr/>
        <p:txBody>
          <a:bodyPr/>
          <a:lstStyle/>
          <a:p>
            <a:fld id="{D1202676-0A53-BE4C-9A47-B9DADA696FF8}" type="slidenum">
              <a:rPr lang="en-US" smtClean="0"/>
              <a:t>6</a:t>
            </a:fld>
            <a:endParaRPr lang="en-US"/>
          </a:p>
        </p:txBody>
      </p:sp>
    </p:spTree>
    <p:extLst>
      <p:ext uri="{BB962C8B-B14F-4D97-AF65-F5344CB8AC3E}">
        <p14:creationId xmlns:p14="http://schemas.microsoft.com/office/powerpoint/2010/main" val="3724440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like this one:</a:t>
            </a:r>
          </a:p>
          <a:p>
            <a:endParaRPr lang="en-US" dirty="0" smtClean="0"/>
          </a:p>
          <a:p>
            <a:r>
              <a:rPr lang="en-US" dirty="0" smtClean="0"/>
              <a:t>Reference: https://</a:t>
            </a:r>
            <a:r>
              <a:rPr lang="en-US" dirty="0" err="1" smtClean="0"/>
              <a:t>media.licdn.com</a:t>
            </a:r>
            <a:r>
              <a:rPr lang="en-US" dirty="0" smtClean="0"/>
              <a:t>/</a:t>
            </a:r>
            <a:r>
              <a:rPr lang="en-US" dirty="0" err="1" smtClean="0"/>
              <a:t>mpr</a:t>
            </a:r>
            <a:r>
              <a:rPr lang="en-US" dirty="0" smtClean="0"/>
              <a:t>/</a:t>
            </a:r>
            <a:r>
              <a:rPr lang="en-US" dirty="0" err="1" smtClean="0"/>
              <a:t>mpr</a:t>
            </a:r>
            <a:r>
              <a:rPr lang="en-US" dirty="0" smtClean="0"/>
              <a:t>/p/8/005/080/3f1/0eefaa1.jpg</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1202676-0A53-BE4C-9A47-B9DADA696FF8}" type="slidenum">
              <a:rPr lang="en-US" smtClean="0"/>
              <a:t>7</a:t>
            </a:fld>
            <a:endParaRPr lang="en-US"/>
          </a:p>
        </p:txBody>
      </p:sp>
    </p:spTree>
    <p:extLst>
      <p:ext uri="{BB962C8B-B14F-4D97-AF65-F5344CB8AC3E}">
        <p14:creationId xmlns:p14="http://schemas.microsoft.com/office/powerpoint/2010/main" val="3724440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Hopefully</a:t>
            </a:r>
            <a:r>
              <a:rPr lang="en-US" baseline="0" dirty="0" smtClean="0"/>
              <a:t> that hasn’t made your head spin too much, and if you don’t understand everything that’s been said so far, or have questions about terminology or WTF I’m talking about…that’s okay! I’ll address a lot of this confusion going forward.</a:t>
            </a:r>
          </a:p>
          <a:p>
            <a:endParaRPr lang="en-US" baseline="0" dirty="0" smtClean="0"/>
          </a:p>
          <a:p>
            <a:r>
              <a:rPr lang="en-US" baseline="0" dirty="0" smtClean="0"/>
              <a:t>So. Let’s start over.</a:t>
            </a:r>
            <a:endParaRPr lang="en-US" dirty="0" smtClean="0"/>
          </a:p>
        </p:txBody>
      </p:sp>
      <p:sp>
        <p:nvSpPr>
          <p:cNvPr id="4" name="Slide Number Placeholder 3"/>
          <p:cNvSpPr>
            <a:spLocks noGrp="1"/>
          </p:cNvSpPr>
          <p:nvPr>
            <p:ph type="sldNum" sz="quarter" idx="10"/>
          </p:nvPr>
        </p:nvSpPr>
        <p:spPr/>
        <p:txBody>
          <a:bodyPr/>
          <a:lstStyle/>
          <a:p>
            <a:fld id="{D1202676-0A53-BE4C-9A47-B9DADA696FF8}" type="slidenum">
              <a:rPr lang="en-US" smtClean="0"/>
              <a:t>8</a:t>
            </a:fld>
            <a:endParaRPr lang="en-US"/>
          </a:p>
        </p:txBody>
      </p:sp>
    </p:spTree>
    <p:extLst>
      <p:ext uri="{BB962C8B-B14F-4D97-AF65-F5344CB8AC3E}">
        <p14:creationId xmlns:p14="http://schemas.microsoft.com/office/powerpoint/2010/main" val="4119178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202676-0A53-BE4C-9A47-B9DADA696FF8}" type="slidenum">
              <a:rPr lang="en-US" smtClean="0"/>
              <a:t>9</a:t>
            </a:fld>
            <a:endParaRPr lang="en-US"/>
          </a:p>
        </p:txBody>
      </p:sp>
    </p:spTree>
    <p:extLst>
      <p:ext uri="{BB962C8B-B14F-4D97-AF65-F5344CB8AC3E}">
        <p14:creationId xmlns:p14="http://schemas.microsoft.com/office/powerpoint/2010/main" val="2422120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202676-0A53-BE4C-9A47-B9DADA696FF8}" type="slidenum">
              <a:rPr lang="en-US" smtClean="0"/>
              <a:t>10</a:t>
            </a:fld>
            <a:endParaRPr lang="en-US"/>
          </a:p>
        </p:txBody>
      </p:sp>
    </p:spTree>
    <p:extLst>
      <p:ext uri="{BB962C8B-B14F-4D97-AF65-F5344CB8AC3E}">
        <p14:creationId xmlns:p14="http://schemas.microsoft.com/office/powerpoint/2010/main" val="2422120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October 13,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October 13,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October 13,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October 13,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October 13,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October 13,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October 13, 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October 13, 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October 13, 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October 13, 2015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October 13,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October 13, 2015</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tyrostone" TargetMode="External"/><Relationship Id="rId4" Type="http://schemas.openxmlformats.org/officeDocument/2006/relationships/hyperlink" Target="https://github.com/laura-stone" TargetMode="External"/><Relationship Id="rId5" Type="http://schemas.openxmlformats.org/officeDocument/2006/relationships/image" Target="../media/image3.jpg"/><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wiki.python.org/moin/ConfigurationAndBuildTool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_DEToXsgrPc" TargetMode="External"/><Relationship Id="rId4" Type="http://schemas.openxmlformats.org/officeDocument/2006/relationships/hyperlink" Target="https://www.youtube.com/watch?v=LdOe18KhtT4" TargetMode="External"/><Relationship Id="rId5" Type="http://schemas.openxmlformats.org/officeDocument/2006/relationships/hyperlink" Target="https://www.youtube.com/watch?v=o7-IuYS0iSE" TargetMode="External"/><Relationship Id="rId6" Type="http://schemas.openxmlformats.org/officeDocument/2006/relationships/hyperlink" Target="https://vimeo.com/51310058" TargetMode="External"/><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hyperlink" Target="http://www.fullstackpython.com/" TargetMode="External"/><Relationship Id="rId4" Type="http://schemas.openxmlformats.org/officeDocument/2006/relationships/hyperlink" Target="https://www.digitalocean.com/community/tutorials/docker-explained-how-to-containerize-python-web-applications" TargetMode="External"/><Relationship Id="rId5" Type="http://schemas.openxmlformats.org/officeDocument/2006/relationships/hyperlink" Target="http://dustinrcollins.com/infrastructure-with-python" TargetMode="External"/><Relationship Id="rId6" Type="http://schemas.openxmlformats.org/officeDocument/2006/relationships/hyperlink" Target="https://www.udacity.com/wiki/ud611" TargetMode="External"/><Relationship Id="rId7" Type="http://schemas.openxmlformats.org/officeDocument/2006/relationships/hyperlink" Target="http://www.mattstratton.com/tech/devops" TargetMode="External"/><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3" Type="http://schemas.openxmlformats.org/officeDocument/2006/relationships/hyperlink" Target="https://twitter.com/tyrostone" TargetMode="External"/><Relationship Id="rId4" Type="http://schemas.openxmlformats.org/officeDocument/2006/relationships/hyperlink" Target="https://github.com/laura-stone" TargetMode="External"/><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735642" y="1512503"/>
            <a:ext cx="6312893" cy="1204306"/>
          </a:xfrm>
        </p:spPr>
        <p:txBody>
          <a:bodyPr/>
          <a:lstStyle/>
          <a:p>
            <a:r>
              <a:rPr lang="en-US" dirty="0" err="1" smtClean="0"/>
              <a:t>Devops</a:t>
            </a:r>
            <a:r>
              <a:rPr lang="en-US" dirty="0" smtClean="0"/>
              <a:t>: What is that, Anyway?</a:t>
            </a:r>
            <a:endParaRPr lang="en-US" dirty="0"/>
          </a:p>
        </p:txBody>
      </p:sp>
      <p:sp>
        <p:nvSpPr>
          <p:cNvPr id="3" name="Subtitle 2"/>
          <p:cNvSpPr>
            <a:spLocks noGrp="1"/>
          </p:cNvSpPr>
          <p:nvPr>
            <p:ph type="subTitle" idx="1"/>
          </p:nvPr>
        </p:nvSpPr>
        <p:spPr/>
        <p:txBody>
          <a:bodyPr/>
          <a:lstStyle/>
          <a:p>
            <a:r>
              <a:rPr lang="en-US" dirty="0" smtClean="0"/>
              <a:t>By: Laura Stone</a:t>
            </a:r>
            <a:endParaRPr lang="en-US" dirty="0"/>
          </a:p>
        </p:txBody>
      </p:sp>
    </p:spTree>
    <p:extLst>
      <p:ext uri="{BB962C8B-B14F-4D97-AF65-F5344CB8AC3E}">
        <p14:creationId xmlns:p14="http://schemas.microsoft.com/office/powerpoint/2010/main" val="256841915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2758" y="2108412"/>
            <a:ext cx="4640552" cy="548640"/>
          </a:xfrm>
        </p:spPr>
        <p:txBody>
          <a:bodyPr/>
          <a:lstStyle/>
          <a:p>
            <a:r>
              <a:rPr lang="en-US" sz="4800" dirty="0" err="1" smtClean="0"/>
              <a:t>Devops</a:t>
            </a:r>
            <a:r>
              <a:rPr lang="en-US" sz="4800" dirty="0" smtClean="0"/>
              <a:t> is…</a:t>
            </a:r>
            <a:endParaRPr lang="en-US" sz="4800" dirty="0"/>
          </a:p>
        </p:txBody>
      </p:sp>
    </p:spTree>
    <p:extLst>
      <p:ext uri="{BB962C8B-B14F-4D97-AF65-F5344CB8AC3E}">
        <p14:creationId xmlns:p14="http://schemas.microsoft.com/office/powerpoint/2010/main" val="2648030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9705" y="2108412"/>
            <a:ext cx="4640552" cy="548640"/>
          </a:xfrm>
        </p:spPr>
        <p:txBody>
          <a:bodyPr/>
          <a:lstStyle/>
          <a:p>
            <a:r>
              <a:rPr lang="en-US" sz="4800" dirty="0" smtClean="0"/>
              <a:t>#</a:t>
            </a:r>
            <a:r>
              <a:rPr lang="en-US" sz="4800" dirty="0" err="1" smtClean="0"/>
              <a:t>DevOps</a:t>
            </a:r>
            <a:r>
              <a:rPr lang="en-US" sz="4800" i="1" dirty="0" smtClean="0"/>
              <a:t>(Days)</a:t>
            </a:r>
            <a:endParaRPr lang="en-US" sz="4800" i="1" dirty="0"/>
          </a:p>
        </p:txBody>
      </p:sp>
    </p:spTree>
    <p:extLst>
      <p:ext uri="{BB962C8B-B14F-4D97-AF65-F5344CB8AC3E}">
        <p14:creationId xmlns:p14="http://schemas.microsoft.com/office/powerpoint/2010/main" val="39706694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a:t>
            </a:r>
            <a:r>
              <a:rPr lang="en-US" dirty="0" smtClean="0"/>
              <a:t>: The Definition*</a:t>
            </a:r>
            <a:endParaRPr lang="en-US" dirty="0"/>
          </a:p>
        </p:txBody>
      </p:sp>
      <p:sp>
        <p:nvSpPr>
          <p:cNvPr id="3" name="Content Placeholder 2"/>
          <p:cNvSpPr>
            <a:spLocks noGrp="1"/>
          </p:cNvSpPr>
          <p:nvPr>
            <p:ph idx="1"/>
          </p:nvPr>
        </p:nvSpPr>
        <p:spPr>
          <a:xfrm>
            <a:off x="822960" y="1399448"/>
            <a:ext cx="7520940" cy="2261137"/>
          </a:xfrm>
        </p:spPr>
        <p:txBody>
          <a:bodyPr>
            <a:normAutofit/>
          </a:bodyPr>
          <a:lstStyle/>
          <a:p>
            <a:r>
              <a:rPr lang="en-US" sz="2800" dirty="0" smtClean="0"/>
              <a:t>“a cross-disciplinary movement dedicated to the praxis of building and delivering quality systems in order to solve business problems and provide value to customers”</a:t>
            </a:r>
            <a:endParaRPr lang="en-US" sz="2800" dirty="0"/>
          </a:p>
        </p:txBody>
      </p:sp>
      <p:sp>
        <p:nvSpPr>
          <p:cNvPr id="4" name="TextBox 3"/>
          <p:cNvSpPr txBox="1"/>
          <p:nvPr/>
        </p:nvSpPr>
        <p:spPr>
          <a:xfrm>
            <a:off x="8127992" y="6499412"/>
            <a:ext cx="1030941" cy="369332"/>
          </a:xfrm>
          <a:prstGeom prst="rect">
            <a:avLst/>
          </a:prstGeom>
          <a:noFill/>
        </p:spPr>
        <p:txBody>
          <a:bodyPr wrap="square" rtlCol="0">
            <a:spAutoFit/>
          </a:bodyPr>
          <a:lstStyle/>
          <a:p>
            <a:r>
              <a:rPr lang="en-US" dirty="0" smtClean="0"/>
              <a:t>*sort of</a:t>
            </a:r>
            <a:endParaRPr lang="en-US" dirty="0"/>
          </a:p>
        </p:txBody>
      </p:sp>
    </p:spTree>
    <p:extLst>
      <p:ext uri="{BB962C8B-B14F-4D97-AF65-F5344CB8AC3E}">
        <p14:creationId xmlns:p14="http://schemas.microsoft.com/office/powerpoint/2010/main" val="176164509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173" y="747059"/>
            <a:ext cx="7307237" cy="3391647"/>
          </a:xfrm>
        </p:spPr>
        <p:txBody>
          <a:bodyPr/>
          <a:lstStyle/>
          <a:p>
            <a:r>
              <a:rPr lang="en-US" sz="4800" dirty="0" smtClean="0"/>
              <a:t>But…</a:t>
            </a:r>
            <a:br>
              <a:rPr lang="en-US" sz="4800" dirty="0" smtClean="0"/>
            </a:br>
            <a:r>
              <a:rPr lang="en-US" sz="4800" dirty="0" smtClean="0"/>
              <a:t>What does That Mean?</a:t>
            </a:r>
            <a:endParaRPr lang="en-US" sz="4800" i="1" dirty="0"/>
          </a:p>
        </p:txBody>
      </p:sp>
    </p:spTree>
    <p:extLst>
      <p:ext uri="{BB962C8B-B14F-4D97-AF65-F5344CB8AC3E}">
        <p14:creationId xmlns:p14="http://schemas.microsoft.com/office/powerpoint/2010/main" val="123804493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2046" y="2046941"/>
            <a:ext cx="6037239" cy="851647"/>
          </a:xfrm>
        </p:spPr>
        <p:txBody>
          <a:bodyPr/>
          <a:lstStyle/>
          <a:p>
            <a:r>
              <a:rPr lang="en-US" sz="4800" dirty="0" smtClean="0"/>
              <a:t>Cross-disciplinary</a:t>
            </a:r>
            <a:endParaRPr lang="en-US" sz="4800" i="1" dirty="0"/>
          </a:p>
        </p:txBody>
      </p:sp>
      <p:sp>
        <p:nvSpPr>
          <p:cNvPr id="3" name="TextBox 2"/>
          <p:cNvSpPr txBox="1"/>
          <p:nvPr/>
        </p:nvSpPr>
        <p:spPr>
          <a:xfrm>
            <a:off x="493913" y="3598796"/>
            <a:ext cx="8096640" cy="1200329"/>
          </a:xfrm>
          <a:prstGeom prst="rect">
            <a:avLst/>
          </a:prstGeom>
          <a:noFill/>
        </p:spPr>
        <p:txBody>
          <a:bodyPr wrap="square" rtlCol="0">
            <a:spAutoFit/>
          </a:bodyPr>
          <a:lstStyle/>
          <a:p>
            <a:r>
              <a:rPr lang="en-US" dirty="0"/>
              <a:t>“a cross-disciplinary movement dedicated to the </a:t>
            </a:r>
            <a:r>
              <a:rPr lang="en-US" b="1" dirty="0" smtClean="0"/>
              <a:t>praxis</a:t>
            </a:r>
            <a:r>
              <a:rPr lang="en-US" dirty="0" smtClean="0"/>
              <a:t> </a:t>
            </a:r>
            <a:r>
              <a:rPr lang="en-US" dirty="0"/>
              <a:t>of building and delivering quality systems in order to solve business problems and provide value to customers”</a:t>
            </a:r>
          </a:p>
          <a:p>
            <a:endParaRPr lang="en-US" dirty="0"/>
          </a:p>
        </p:txBody>
      </p:sp>
    </p:spTree>
    <p:extLst>
      <p:ext uri="{BB962C8B-B14F-4D97-AF65-F5344CB8AC3E}">
        <p14:creationId xmlns:p14="http://schemas.microsoft.com/office/powerpoint/2010/main" val="107302555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6271" y="2034738"/>
            <a:ext cx="3300559" cy="851647"/>
          </a:xfrm>
        </p:spPr>
        <p:txBody>
          <a:bodyPr/>
          <a:lstStyle/>
          <a:p>
            <a:r>
              <a:rPr lang="en-US" sz="4800" dirty="0" smtClean="0"/>
              <a:t>Movement</a:t>
            </a:r>
            <a:endParaRPr lang="en-US" sz="4800" i="1" dirty="0"/>
          </a:p>
        </p:txBody>
      </p:sp>
      <p:sp>
        <p:nvSpPr>
          <p:cNvPr id="3" name="TextBox 2"/>
          <p:cNvSpPr txBox="1"/>
          <p:nvPr/>
        </p:nvSpPr>
        <p:spPr>
          <a:xfrm>
            <a:off x="493913" y="3598796"/>
            <a:ext cx="8096640" cy="1200329"/>
          </a:xfrm>
          <a:prstGeom prst="rect">
            <a:avLst/>
          </a:prstGeom>
          <a:noFill/>
        </p:spPr>
        <p:txBody>
          <a:bodyPr wrap="square" rtlCol="0">
            <a:spAutoFit/>
          </a:bodyPr>
          <a:lstStyle/>
          <a:p>
            <a:r>
              <a:rPr lang="en-US" dirty="0"/>
              <a:t>“a cross-disciplinary movement dedicated to the </a:t>
            </a:r>
            <a:r>
              <a:rPr lang="en-US" b="1" dirty="0" smtClean="0"/>
              <a:t>praxis</a:t>
            </a:r>
            <a:r>
              <a:rPr lang="en-US" dirty="0" smtClean="0"/>
              <a:t> </a:t>
            </a:r>
            <a:r>
              <a:rPr lang="en-US" dirty="0"/>
              <a:t>of building and delivering quality systems in order to solve business problems and provide value to customers”</a:t>
            </a:r>
          </a:p>
          <a:p>
            <a:endParaRPr lang="en-US" dirty="0"/>
          </a:p>
        </p:txBody>
      </p:sp>
    </p:spTree>
    <p:extLst>
      <p:ext uri="{BB962C8B-B14F-4D97-AF65-F5344CB8AC3E}">
        <p14:creationId xmlns:p14="http://schemas.microsoft.com/office/powerpoint/2010/main" val="110689853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3102" y="2017099"/>
            <a:ext cx="2189256" cy="851647"/>
          </a:xfrm>
        </p:spPr>
        <p:txBody>
          <a:bodyPr/>
          <a:lstStyle/>
          <a:p>
            <a:r>
              <a:rPr lang="en-US" sz="4800" dirty="0" err="1" smtClean="0"/>
              <a:t>PRAxis</a:t>
            </a:r>
            <a:endParaRPr lang="en-US" sz="4800" i="1" dirty="0"/>
          </a:p>
        </p:txBody>
      </p:sp>
      <p:sp>
        <p:nvSpPr>
          <p:cNvPr id="3" name="TextBox 2"/>
          <p:cNvSpPr txBox="1"/>
          <p:nvPr/>
        </p:nvSpPr>
        <p:spPr>
          <a:xfrm>
            <a:off x="493913" y="3598796"/>
            <a:ext cx="8096640" cy="1200329"/>
          </a:xfrm>
          <a:prstGeom prst="rect">
            <a:avLst/>
          </a:prstGeom>
          <a:noFill/>
        </p:spPr>
        <p:txBody>
          <a:bodyPr wrap="square" rtlCol="0">
            <a:spAutoFit/>
          </a:bodyPr>
          <a:lstStyle/>
          <a:p>
            <a:r>
              <a:rPr lang="en-US" dirty="0"/>
              <a:t>“a cross-disciplinary movement dedicated to the </a:t>
            </a:r>
            <a:r>
              <a:rPr lang="en-US" b="1" dirty="0" smtClean="0"/>
              <a:t>praxis</a:t>
            </a:r>
            <a:r>
              <a:rPr lang="en-US" dirty="0" smtClean="0"/>
              <a:t> </a:t>
            </a:r>
            <a:r>
              <a:rPr lang="en-US" dirty="0"/>
              <a:t>of building and delivering quality systems in order to solve business problems and provide value to customers”</a:t>
            </a:r>
          </a:p>
          <a:p>
            <a:endParaRPr lang="en-US" dirty="0"/>
          </a:p>
        </p:txBody>
      </p:sp>
    </p:spTree>
    <p:extLst>
      <p:ext uri="{BB962C8B-B14F-4D97-AF65-F5344CB8AC3E}">
        <p14:creationId xmlns:p14="http://schemas.microsoft.com/office/powerpoint/2010/main" val="204487871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51" y="1117399"/>
            <a:ext cx="8202481" cy="1087746"/>
          </a:xfrm>
        </p:spPr>
        <p:txBody>
          <a:bodyPr/>
          <a:lstStyle/>
          <a:p>
            <a:r>
              <a:rPr lang="en-US" sz="4800" dirty="0" smtClean="0"/>
              <a:t>Solve business problems</a:t>
            </a:r>
            <a:endParaRPr lang="en-US" sz="4800" dirty="0"/>
          </a:p>
        </p:txBody>
      </p:sp>
      <p:sp>
        <p:nvSpPr>
          <p:cNvPr id="4" name="Title 1"/>
          <p:cNvSpPr txBox="1">
            <a:spLocks/>
          </p:cNvSpPr>
          <p:nvPr/>
        </p:nvSpPr>
        <p:spPr>
          <a:xfrm>
            <a:off x="423361" y="3016634"/>
            <a:ext cx="8519991" cy="851647"/>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4800" dirty="0" smtClean="0"/>
              <a:t>Deliver value to customers</a:t>
            </a:r>
            <a:endParaRPr lang="en-US" sz="4800" dirty="0"/>
          </a:p>
        </p:txBody>
      </p:sp>
    </p:spTree>
    <p:extLst>
      <p:ext uri="{BB962C8B-B14F-4D97-AF65-F5344CB8AC3E}">
        <p14:creationId xmlns:p14="http://schemas.microsoft.com/office/powerpoint/2010/main" val="63772770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2998" y="2108412"/>
            <a:ext cx="4640552" cy="548640"/>
          </a:xfrm>
        </p:spPr>
        <p:txBody>
          <a:bodyPr/>
          <a:lstStyle/>
          <a:p>
            <a:r>
              <a:rPr lang="en-US" sz="4800" dirty="0" smtClean="0"/>
              <a:t>How To </a:t>
            </a:r>
            <a:r>
              <a:rPr lang="en-US" sz="4800" dirty="0" err="1" smtClean="0"/>
              <a:t>Devops</a:t>
            </a:r>
            <a:endParaRPr lang="en-US" sz="4800" dirty="0"/>
          </a:p>
        </p:txBody>
      </p:sp>
    </p:spTree>
    <p:extLst>
      <p:ext uri="{BB962C8B-B14F-4D97-AF65-F5344CB8AC3E}">
        <p14:creationId xmlns:p14="http://schemas.microsoft.com/office/powerpoint/2010/main" val="286705044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t>
            </a:r>
            <a:r>
              <a:rPr lang="en-US" dirty="0" err="1" smtClean="0"/>
              <a:t>devops</a:t>
            </a:r>
            <a:endParaRPr lang="en-US" dirty="0"/>
          </a:p>
        </p:txBody>
      </p:sp>
      <p:sp>
        <p:nvSpPr>
          <p:cNvPr id="5" name="Content Placeholder 4"/>
          <p:cNvSpPr>
            <a:spLocks noGrp="1"/>
          </p:cNvSpPr>
          <p:nvPr>
            <p:ph idx="1"/>
          </p:nvPr>
        </p:nvSpPr>
        <p:spPr>
          <a:xfrm>
            <a:off x="770040" y="1100629"/>
            <a:ext cx="3340019" cy="2215910"/>
          </a:xfrm>
        </p:spPr>
        <p:txBody>
          <a:bodyPr>
            <a:noAutofit/>
          </a:bodyPr>
          <a:lstStyle/>
          <a:p>
            <a:pPr>
              <a:buFont typeface="Arial"/>
              <a:buChar char="•"/>
            </a:pPr>
            <a:r>
              <a:rPr lang="en-US" sz="2400" dirty="0" smtClean="0"/>
              <a:t>CAMS</a:t>
            </a:r>
          </a:p>
          <a:p>
            <a:pPr lvl="3">
              <a:buFont typeface="Arial"/>
              <a:buChar char="•"/>
            </a:pPr>
            <a:r>
              <a:rPr lang="en-US" sz="2400" dirty="0" smtClean="0"/>
              <a:t>Culture</a:t>
            </a:r>
          </a:p>
          <a:p>
            <a:pPr lvl="3">
              <a:buFont typeface="Arial"/>
              <a:buChar char="•"/>
            </a:pPr>
            <a:r>
              <a:rPr lang="en-US" sz="2400" dirty="0" smtClean="0"/>
              <a:t>Automation</a:t>
            </a:r>
          </a:p>
          <a:p>
            <a:pPr lvl="3">
              <a:buFont typeface="Arial"/>
              <a:buChar char="•"/>
            </a:pPr>
            <a:r>
              <a:rPr lang="en-US" sz="2400" dirty="0" smtClean="0"/>
              <a:t>Measurement</a:t>
            </a:r>
          </a:p>
          <a:p>
            <a:pPr lvl="3">
              <a:buFont typeface="Arial"/>
              <a:buChar char="•"/>
            </a:pPr>
            <a:r>
              <a:rPr lang="en-US" sz="2400" dirty="0" smtClean="0"/>
              <a:t>Sharing</a:t>
            </a:r>
            <a:endParaRPr lang="en-US" sz="2400" dirty="0"/>
          </a:p>
        </p:txBody>
      </p:sp>
      <p:pic>
        <p:nvPicPr>
          <p:cNvPr id="7" name="Picture 6"/>
          <p:cNvPicPr>
            <a:picLocks noChangeAspect="1"/>
          </p:cNvPicPr>
          <p:nvPr/>
        </p:nvPicPr>
        <p:blipFill>
          <a:blip r:embed="rId3"/>
          <a:stretch>
            <a:fillRect/>
          </a:stretch>
        </p:blipFill>
        <p:spPr>
          <a:xfrm>
            <a:off x="4621612" y="630377"/>
            <a:ext cx="3313527" cy="3865781"/>
          </a:xfrm>
          <a:prstGeom prst="rect">
            <a:avLst/>
          </a:prstGeom>
        </p:spPr>
      </p:pic>
      <p:sp>
        <p:nvSpPr>
          <p:cNvPr id="8" name="TextBox 7"/>
          <p:cNvSpPr txBox="1"/>
          <p:nvPr/>
        </p:nvSpPr>
        <p:spPr>
          <a:xfrm>
            <a:off x="734760" y="3175408"/>
            <a:ext cx="2669709" cy="461665"/>
          </a:xfrm>
          <a:prstGeom prst="rect">
            <a:avLst/>
          </a:prstGeom>
          <a:noFill/>
        </p:spPr>
        <p:txBody>
          <a:bodyPr wrap="square" rtlCol="0">
            <a:spAutoFit/>
          </a:bodyPr>
          <a:lstStyle/>
          <a:p>
            <a:pPr marL="285750" indent="-285750">
              <a:buFont typeface="Arial"/>
              <a:buChar char="•"/>
            </a:pPr>
            <a:r>
              <a:rPr lang="en-US" sz="2400" dirty="0" smtClean="0"/>
              <a:t>Etc.</a:t>
            </a:r>
            <a:endParaRPr lang="en-US" sz="2400" dirty="0"/>
          </a:p>
        </p:txBody>
      </p:sp>
    </p:spTree>
    <p:extLst>
      <p:ext uri="{BB962C8B-B14F-4D97-AF65-F5344CB8AC3E}">
        <p14:creationId xmlns:p14="http://schemas.microsoft.com/office/powerpoint/2010/main" val="296451704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3200400" cy="3960048"/>
          </a:xfrm>
        </p:spPr>
        <p:txBody>
          <a:bodyPr>
            <a:normAutofit/>
          </a:bodyPr>
          <a:lstStyle/>
          <a:p>
            <a:pPr marL="457200" indent="-457200">
              <a:buFontTx/>
              <a:buChar char="-"/>
            </a:pPr>
            <a:r>
              <a:rPr lang="en-US" sz="2400" dirty="0" smtClean="0"/>
              <a:t>“Cloud </a:t>
            </a:r>
            <a:r>
              <a:rPr lang="en-US" sz="2400" dirty="0" err="1" smtClean="0"/>
              <a:t>DevOps</a:t>
            </a:r>
            <a:r>
              <a:rPr lang="en-US" sz="2400" dirty="0" smtClean="0"/>
              <a:t> Engineer”</a:t>
            </a:r>
          </a:p>
          <a:p>
            <a:pPr marL="457200" indent="-457200">
              <a:buFontTx/>
              <a:buChar char="-"/>
            </a:pPr>
            <a:r>
              <a:rPr lang="en-US" sz="2400" dirty="0" smtClean="0"/>
              <a:t>Background in QA</a:t>
            </a:r>
          </a:p>
          <a:p>
            <a:pPr marL="457200" indent="-457200">
              <a:buFontTx/>
              <a:buChar char="-"/>
            </a:pPr>
            <a:r>
              <a:rPr lang="en-US" sz="2400" dirty="0" smtClean="0"/>
              <a:t>Background in Operations</a:t>
            </a:r>
          </a:p>
          <a:p>
            <a:pPr marL="0" indent="0"/>
            <a:r>
              <a:rPr lang="en-US" sz="2400" dirty="0"/>
              <a:t>Twitter: </a:t>
            </a:r>
            <a:r>
              <a:rPr lang="en-US" sz="2400" dirty="0">
                <a:hlinkClick r:id="rId3"/>
              </a:rPr>
              <a:t>@tyrostone </a:t>
            </a:r>
            <a:endParaRPr lang="en-US" sz="2400" dirty="0"/>
          </a:p>
          <a:p>
            <a:pPr marL="0" indent="0"/>
            <a:r>
              <a:rPr lang="en-US" sz="2400" dirty="0" err="1"/>
              <a:t>GitHub</a:t>
            </a:r>
            <a:r>
              <a:rPr lang="en-US" sz="2400" dirty="0"/>
              <a:t>: </a:t>
            </a:r>
            <a:r>
              <a:rPr lang="en-US" sz="2400" dirty="0">
                <a:hlinkClick r:id="rId4"/>
              </a:rPr>
              <a:t>laura-stone</a:t>
            </a:r>
            <a:endParaRPr lang="en-US" sz="2400" dirty="0"/>
          </a:p>
          <a:p>
            <a:pPr marL="0" indent="0"/>
            <a:endParaRPr lang="en-US" sz="2400" dirty="0"/>
          </a:p>
        </p:txBody>
      </p:sp>
      <p:sp>
        <p:nvSpPr>
          <p:cNvPr id="4" name="Title 3"/>
          <p:cNvSpPr>
            <a:spLocks noGrp="1"/>
          </p:cNvSpPr>
          <p:nvPr>
            <p:ph type="title"/>
          </p:nvPr>
        </p:nvSpPr>
        <p:spPr/>
        <p:txBody>
          <a:bodyPr/>
          <a:lstStyle/>
          <a:p>
            <a:r>
              <a:rPr lang="en-US" dirty="0" smtClean="0"/>
              <a:t>Who am I?</a:t>
            </a:r>
            <a:endParaRPr lang="en-US" dirty="0"/>
          </a:p>
        </p:txBody>
      </p:sp>
      <p:pic>
        <p:nvPicPr>
          <p:cNvPr id="9" name="Content Placeholder 8" descr="Laura Photo.jpg"/>
          <p:cNvPicPr>
            <a:picLocks noGrp="1" noChangeAspect="1"/>
          </p:cNvPicPr>
          <p:nvPr>
            <p:ph sz="half" idx="2"/>
          </p:nvPr>
        </p:nvPicPr>
        <p:blipFill>
          <a:blip r:embed="rId5">
            <a:extLst>
              <a:ext uri="{28A0092B-C50C-407E-A947-70E740481C1C}">
                <a14:useLocalDpi xmlns:a14="http://schemas.microsoft.com/office/drawing/2010/main" val="0"/>
              </a:ext>
            </a:extLst>
          </a:blip>
          <a:srcRect l="12505" r="12505"/>
          <a:stretch>
            <a:fillRect/>
          </a:stretch>
        </p:blipFill>
        <p:spPr>
          <a:xfrm>
            <a:off x="4368800" y="1096963"/>
            <a:ext cx="4176713" cy="3713162"/>
          </a:xfrm>
        </p:spPr>
      </p:pic>
    </p:spTree>
    <p:extLst>
      <p:ext uri="{BB962C8B-B14F-4D97-AF65-F5344CB8AC3E}">
        <p14:creationId xmlns:p14="http://schemas.microsoft.com/office/powerpoint/2010/main" val="134594285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8382" y="4259272"/>
            <a:ext cx="7520940" cy="548640"/>
          </a:xfrm>
        </p:spPr>
        <p:txBody>
          <a:bodyPr/>
          <a:lstStyle/>
          <a:p>
            <a:r>
              <a:rPr lang="en-US" dirty="0" smtClean="0"/>
              <a:t>Let’s Come back to this…</a:t>
            </a:r>
            <a:endParaRPr lang="en-US" dirty="0"/>
          </a:p>
        </p:txBody>
      </p:sp>
      <p:sp>
        <p:nvSpPr>
          <p:cNvPr id="6" name="TextBox 5"/>
          <p:cNvSpPr txBox="1"/>
          <p:nvPr/>
        </p:nvSpPr>
        <p:spPr>
          <a:xfrm>
            <a:off x="6314633" y="936113"/>
            <a:ext cx="2046997" cy="461665"/>
          </a:xfrm>
          <a:prstGeom prst="rect">
            <a:avLst/>
          </a:prstGeom>
          <a:noFill/>
        </p:spPr>
        <p:txBody>
          <a:bodyPr wrap="square" rtlCol="0">
            <a:spAutoFit/>
          </a:bodyPr>
          <a:lstStyle/>
          <a:p>
            <a:r>
              <a:rPr lang="en-US" sz="2400" dirty="0" smtClean="0"/>
              <a:t>Collaboration</a:t>
            </a:r>
          </a:p>
        </p:txBody>
      </p:sp>
      <p:sp>
        <p:nvSpPr>
          <p:cNvPr id="10" name="TextBox 9"/>
          <p:cNvSpPr txBox="1"/>
          <p:nvPr/>
        </p:nvSpPr>
        <p:spPr>
          <a:xfrm>
            <a:off x="1076024" y="1628611"/>
            <a:ext cx="2222607" cy="461665"/>
          </a:xfrm>
          <a:prstGeom prst="rect">
            <a:avLst/>
          </a:prstGeom>
          <a:noFill/>
        </p:spPr>
        <p:txBody>
          <a:bodyPr wrap="square" rtlCol="0">
            <a:spAutoFit/>
          </a:bodyPr>
          <a:lstStyle/>
          <a:p>
            <a:r>
              <a:rPr lang="en-US" sz="2400" dirty="0" smtClean="0"/>
              <a:t>Empathy</a:t>
            </a:r>
            <a:endParaRPr lang="en-US" sz="2400" dirty="0"/>
          </a:p>
        </p:txBody>
      </p:sp>
      <p:sp>
        <p:nvSpPr>
          <p:cNvPr id="11" name="TextBox 10"/>
          <p:cNvSpPr txBox="1"/>
          <p:nvPr/>
        </p:nvSpPr>
        <p:spPr>
          <a:xfrm>
            <a:off x="2346085" y="2804944"/>
            <a:ext cx="1552297" cy="461665"/>
          </a:xfrm>
          <a:prstGeom prst="rect">
            <a:avLst/>
          </a:prstGeom>
          <a:noFill/>
        </p:spPr>
        <p:txBody>
          <a:bodyPr wrap="square" rtlCol="0">
            <a:spAutoFit/>
          </a:bodyPr>
          <a:lstStyle/>
          <a:p>
            <a:r>
              <a:rPr lang="en-US" sz="2400" dirty="0" smtClean="0"/>
              <a:t>Teamwork</a:t>
            </a:r>
            <a:endParaRPr lang="en-US" sz="2400" dirty="0"/>
          </a:p>
        </p:txBody>
      </p:sp>
      <p:sp>
        <p:nvSpPr>
          <p:cNvPr id="12" name="TextBox 11"/>
          <p:cNvSpPr txBox="1"/>
          <p:nvPr/>
        </p:nvSpPr>
        <p:spPr>
          <a:xfrm>
            <a:off x="493913" y="3739925"/>
            <a:ext cx="2628321" cy="461665"/>
          </a:xfrm>
          <a:prstGeom prst="rect">
            <a:avLst/>
          </a:prstGeom>
          <a:noFill/>
        </p:spPr>
        <p:txBody>
          <a:bodyPr wrap="square" rtlCol="0">
            <a:spAutoFit/>
          </a:bodyPr>
          <a:lstStyle/>
          <a:p>
            <a:r>
              <a:rPr lang="en-US" sz="2400" dirty="0" smtClean="0"/>
              <a:t>Communication</a:t>
            </a:r>
            <a:endParaRPr lang="en-US" sz="2400" dirty="0"/>
          </a:p>
        </p:txBody>
      </p:sp>
      <p:sp>
        <p:nvSpPr>
          <p:cNvPr id="13" name="TextBox 12"/>
          <p:cNvSpPr txBox="1"/>
          <p:nvPr/>
        </p:nvSpPr>
        <p:spPr>
          <a:xfrm>
            <a:off x="3121447" y="1707795"/>
            <a:ext cx="3157513" cy="461665"/>
          </a:xfrm>
          <a:prstGeom prst="rect">
            <a:avLst/>
          </a:prstGeom>
          <a:noFill/>
        </p:spPr>
        <p:txBody>
          <a:bodyPr wrap="square" rtlCol="0">
            <a:spAutoFit/>
          </a:bodyPr>
          <a:lstStyle/>
          <a:p>
            <a:r>
              <a:rPr lang="en-US" sz="2400" dirty="0" smtClean="0"/>
              <a:t>Breaking down silos</a:t>
            </a:r>
            <a:endParaRPr lang="en-US" sz="2400" dirty="0"/>
          </a:p>
        </p:txBody>
      </p:sp>
      <p:sp>
        <p:nvSpPr>
          <p:cNvPr id="14" name="TextBox 13"/>
          <p:cNvSpPr txBox="1"/>
          <p:nvPr/>
        </p:nvSpPr>
        <p:spPr>
          <a:xfrm>
            <a:off x="5750161" y="2574111"/>
            <a:ext cx="1375900" cy="461665"/>
          </a:xfrm>
          <a:prstGeom prst="rect">
            <a:avLst/>
          </a:prstGeom>
          <a:noFill/>
        </p:spPr>
        <p:txBody>
          <a:bodyPr wrap="square" rtlCol="0">
            <a:spAutoFit/>
          </a:bodyPr>
          <a:lstStyle/>
          <a:p>
            <a:r>
              <a:rPr lang="en-US" sz="2400" dirty="0" smtClean="0"/>
              <a:t>Diversity</a:t>
            </a:r>
            <a:endParaRPr lang="en-US" sz="2400" dirty="0"/>
          </a:p>
        </p:txBody>
      </p:sp>
      <p:sp>
        <p:nvSpPr>
          <p:cNvPr id="16" name="Title 1"/>
          <p:cNvSpPr txBox="1">
            <a:spLocks/>
          </p:cNvSpPr>
          <p:nvPr/>
        </p:nvSpPr>
        <p:spPr>
          <a:xfrm>
            <a:off x="975360" y="518160"/>
            <a:ext cx="7520940" cy="5486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dirty="0" smtClean="0"/>
              <a:t>Culture</a:t>
            </a:r>
            <a:endParaRPr lang="en-US" dirty="0"/>
          </a:p>
        </p:txBody>
      </p:sp>
      <p:sp>
        <p:nvSpPr>
          <p:cNvPr id="17" name="TextBox 16"/>
          <p:cNvSpPr txBox="1"/>
          <p:nvPr/>
        </p:nvSpPr>
        <p:spPr>
          <a:xfrm>
            <a:off x="4868568" y="3475310"/>
            <a:ext cx="2963476" cy="461665"/>
          </a:xfrm>
          <a:prstGeom prst="rect">
            <a:avLst/>
          </a:prstGeom>
          <a:noFill/>
        </p:spPr>
        <p:txBody>
          <a:bodyPr wrap="square" rtlCol="0">
            <a:spAutoFit/>
          </a:bodyPr>
          <a:lstStyle/>
          <a:p>
            <a:r>
              <a:rPr lang="en-US" sz="2400" dirty="0" smtClean="0"/>
              <a:t>Experimentation</a:t>
            </a:r>
            <a:endParaRPr lang="en-US" sz="2400" dirty="0"/>
          </a:p>
        </p:txBody>
      </p:sp>
      <p:sp>
        <p:nvSpPr>
          <p:cNvPr id="18" name="TextBox 17"/>
          <p:cNvSpPr txBox="1"/>
          <p:nvPr/>
        </p:nvSpPr>
        <p:spPr>
          <a:xfrm>
            <a:off x="4003829" y="465237"/>
            <a:ext cx="1869812" cy="461665"/>
          </a:xfrm>
          <a:prstGeom prst="rect">
            <a:avLst/>
          </a:prstGeom>
          <a:noFill/>
        </p:spPr>
        <p:txBody>
          <a:bodyPr wrap="square" rtlCol="0">
            <a:spAutoFit/>
          </a:bodyPr>
          <a:lstStyle/>
          <a:p>
            <a:r>
              <a:rPr lang="en-US" sz="2400" dirty="0" smtClean="0"/>
              <a:t>Learning</a:t>
            </a:r>
            <a:endParaRPr lang="en-US" sz="2400" dirty="0"/>
          </a:p>
        </p:txBody>
      </p:sp>
    </p:spTree>
    <p:extLst>
      <p:ext uri="{BB962C8B-B14F-4D97-AF65-F5344CB8AC3E}">
        <p14:creationId xmlns:p14="http://schemas.microsoft.com/office/powerpoint/2010/main" val="423447040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108690" y="-211692"/>
            <a:ext cx="6952970" cy="7246757"/>
          </a:xfrm>
          <a:prstGeom prst="rect">
            <a:avLst/>
          </a:prstGeom>
        </p:spPr>
      </p:pic>
      <p:pic>
        <p:nvPicPr>
          <p:cNvPr id="6" name="Picture 5"/>
          <p:cNvPicPr>
            <a:picLocks noChangeAspect="1"/>
          </p:cNvPicPr>
          <p:nvPr/>
        </p:nvPicPr>
        <p:blipFill>
          <a:blip r:embed="rId4"/>
          <a:stretch>
            <a:fillRect/>
          </a:stretch>
        </p:blipFill>
        <p:spPr>
          <a:xfrm>
            <a:off x="-2759686" y="705646"/>
            <a:ext cx="4114800" cy="6858000"/>
          </a:xfrm>
          <a:prstGeom prst="rect">
            <a:avLst/>
          </a:prstGeom>
        </p:spPr>
      </p:pic>
      <p:pic>
        <p:nvPicPr>
          <p:cNvPr id="7" name="Picture 6"/>
          <p:cNvPicPr>
            <a:picLocks noChangeAspect="1"/>
          </p:cNvPicPr>
          <p:nvPr/>
        </p:nvPicPr>
        <p:blipFill>
          <a:blip r:embed="rId4"/>
          <a:stretch>
            <a:fillRect/>
          </a:stretch>
        </p:blipFill>
        <p:spPr>
          <a:xfrm>
            <a:off x="8029479" y="858046"/>
            <a:ext cx="4114800" cy="6858000"/>
          </a:xfrm>
          <a:prstGeom prst="rect">
            <a:avLst/>
          </a:prstGeom>
        </p:spPr>
      </p:pic>
    </p:spTree>
    <p:extLst>
      <p:ext uri="{BB962C8B-B14F-4D97-AF65-F5344CB8AC3E}">
        <p14:creationId xmlns:p14="http://schemas.microsoft.com/office/powerpoint/2010/main" val="333107667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3410845" y="1218416"/>
            <a:ext cx="2315695" cy="548640"/>
          </a:xfrm>
        </p:spPr>
        <p:txBody>
          <a:bodyPr/>
          <a:lstStyle/>
          <a:p>
            <a:r>
              <a:rPr lang="en-US" sz="4800" dirty="0" smtClean="0"/>
              <a:t>People</a:t>
            </a:r>
            <a:endParaRPr lang="en-US" sz="4800" dirty="0"/>
          </a:p>
        </p:txBody>
      </p:sp>
      <p:sp>
        <p:nvSpPr>
          <p:cNvPr id="14" name="Title 1"/>
          <p:cNvSpPr txBox="1">
            <a:spLocks/>
          </p:cNvSpPr>
          <p:nvPr/>
        </p:nvSpPr>
        <p:spPr>
          <a:xfrm>
            <a:off x="2881670" y="2309618"/>
            <a:ext cx="3521555" cy="5486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4800" dirty="0" smtClean="0"/>
              <a:t>Processes</a:t>
            </a:r>
            <a:endParaRPr lang="en-US" sz="4800" dirty="0"/>
          </a:p>
        </p:txBody>
      </p:sp>
      <p:sp>
        <p:nvSpPr>
          <p:cNvPr id="15" name="Title 1"/>
          <p:cNvSpPr txBox="1">
            <a:spLocks/>
          </p:cNvSpPr>
          <p:nvPr/>
        </p:nvSpPr>
        <p:spPr>
          <a:xfrm>
            <a:off x="3589705" y="3346429"/>
            <a:ext cx="2063814" cy="5486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4800" dirty="0" smtClean="0"/>
              <a:t>tools</a:t>
            </a:r>
            <a:endParaRPr lang="en-US" sz="4800" dirty="0"/>
          </a:p>
        </p:txBody>
      </p:sp>
      <p:cxnSp>
        <p:nvCxnSpPr>
          <p:cNvPr id="17" name="Straight Connector 16"/>
          <p:cNvCxnSpPr/>
          <p:nvPr/>
        </p:nvCxnSpPr>
        <p:spPr>
          <a:xfrm>
            <a:off x="2363725" y="2064015"/>
            <a:ext cx="4039500" cy="17642"/>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363725" y="3170017"/>
            <a:ext cx="4039500" cy="1764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114366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a:t>
            </a:r>
            <a:endParaRPr lang="en-US" dirty="0"/>
          </a:p>
        </p:txBody>
      </p:sp>
      <p:sp>
        <p:nvSpPr>
          <p:cNvPr id="5" name="Content Placeholder 4"/>
          <p:cNvSpPr>
            <a:spLocks noGrp="1"/>
          </p:cNvSpPr>
          <p:nvPr>
            <p:ph idx="1"/>
          </p:nvPr>
        </p:nvSpPr>
        <p:spPr>
          <a:xfrm>
            <a:off x="770040" y="1100629"/>
            <a:ext cx="3692814" cy="2127703"/>
          </a:xfrm>
        </p:spPr>
        <p:txBody>
          <a:bodyPr>
            <a:noAutofit/>
          </a:bodyPr>
          <a:lstStyle/>
          <a:p>
            <a:pPr>
              <a:buFont typeface="Arial"/>
              <a:buChar char="•"/>
            </a:pPr>
            <a:r>
              <a:rPr lang="en-US" sz="2400" dirty="0" smtClean="0"/>
              <a:t>Continuous Delivery</a:t>
            </a:r>
          </a:p>
          <a:p>
            <a:pPr>
              <a:buFont typeface="Arial"/>
              <a:buChar char="•"/>
            </a:pPr>
            <a:r>
              <a:rPr lang="en-US" sz="2400" dirty="0" smtClean="0"/>
              <a:t>Infrastructure as code</a:t>
            </a:r>
          </a:p>
          <a:p>
            <a:pPr>
              <a:buFont typeface="Arial"/>
              <a:buChar char="•"/>
            </a:pPr>
            <a:r>
              <a:rPr lang="en-US" sz="2400" dirty="0" smtClean="0"/>
              <a:t>Version control</a:t>
            </a:r>
          </a:p>
          <a:p>
            <a:pPr>
              <a:buFont typeface="Arial"/>
              <a:buChar char="•"/>
            </a:pPr>
            <a:r>
              <a:rPr lang="en-US" sz="2400" dirty="0" smtClean="0"/>
              <a:t>Value stream mapping</a:t>
            </a:r>
            <a:endParaRPr lang="en-US" sz="2400" dirty="0"/>
          </a:p>
        </p:txBody>
      </p:sp>
      <p:pic>
        <p:nvPicPr>
          <p:cNvPr id="6" name="Picture 5"/>
          <p:cNvPicPr>
            <a:picLocks noChangeAspect="1"/>
          </p:cNvPicPr>
          <p:nvPr/>
        </p:nvPicPr>
        <p:blipFill>
          <a:blip r:embed="rId3"/>
          <a:stretch>
            <a:fillRect/>
          </a:stretch>
        </p:blipFill>
        <p:spPr>
          <a:xfrm>
            <a:off x="4307618" y="914400"/>
            <a:ext cx="4671009" cy="3336435"/>
          </a:xfrm>
          <a:prstGeom prst="rect">
            <a:avLst/>
          </a:prstGeom>
        </p:spPr>
      </p:pic>
      <p:pic>
        <p:nvPicPr>
          <p:cNvPr id="10" name="Picture 9"/>
          <p:cNvPicPr>
            <a:picLocks noChangeAspect="1"/>
          </p:cNvPicPr>
          <p:nvPr/>
        </p:nvPicPr>
        <p:blipFill>
          <a:blip r:embed="rId4"/>
          <a:stretch>
            <a:fillRect/>
          </a:stretch>
        </p:blipFill>
        <p:spPr>
          <a:xfrm>
            <a:off x="1520723" y="3048000"/>
            <a:ext cx="1760269" cy="1760269"/>
          </a:xfrm>
          <a:prstGeom prst="rect">
            <a:avLst/>
          </a:prstGeom>
        </p:spPr>
      </p:pic>
    </p:spTree>
    <p:extLst>
      <p:ext uri="{BB962C8B-B14F-4D97-AF65-F5344CB8AC3E}">
        <p14:creationId xmlns:p14="http://schemas.microsoft.com/office/powerpoint/2010/main" val="367516642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190500"/>
            <a:ext cx="9144000" cy="6667500"/>
          </a:xfrm>
          <a:prstGeom prst="rect">
            <a:avLst/>
          </a:prstGeom>
        </p:spPr>
      </p:pic>
    </p:spTree>
    <p:extLst>
      <p:ext uri="{BB962C8B-B14F-4D97-AF65-F5344CB8AC3E}">
        <p14:creationId xmlns:p14="http://schemas.microsoft.com/office/powerpoint/2010/main" val="22266312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a:t>
            </a:r>
            <a:endParaRPr lang="en-US" dirty="0"/>
          </a:p>
        </p:txBody>
      </p:sp>
      <p:sp>
        <p:nvSpPr>
          <p:cNvPr id="5" name="Content Placeholder 4"/>
          <p:cNvSpPr>
            <a:spLocks noGrp="1"/>
          </p:cNvSpPr>
          <p:nvPr>
            <p:ph idx="1"/>
          </p:nvPr>
        </p:nvSpPr>
        <p:spPr>
          <a:xfrm>
            <a:off x="776146" y="2640789"/>
            <a:ext cx="3798653" cy="1880728"/>
          </a:xfrm>
        </p:spPr>
        <p:txBody>
          <a:bodyPr>
            <a:noAutofit/>
          </a:bodyPr>
          <a:lstStyle/>
          <a:p>
            <a:pPr marL="0" indent="0"/>
            <a:r>
              <a:rPr lang="en-US" sz="2400" dirty="0" smtClean="0"/>
              <a:t>- Expect failure!</a:t>
            </a:r>
            <a:endParaRPr lang="en-US" sz="2400" dirty="0"/>
          </a:p>
          <a:p>
            <a:pPr marL="0" indent="0"/>
            <a:r>
              <a:rPr lang="en-US" sz="2400" dirty="0" smtClean="0"/>
              <a:t>- Failure as learning opportunity!</a:t>
            </a:r>
            <a:endParaRPr lang="en-US" sz="2400" dirty="0"/>
          </a:p>
          <a:p>
            <a:pPr marL="0" indent="0"/>
            <a:r>
              <a:rPr lang="en-US" sz="2400" dirty="0" smtClean="0"/>
              <a:t>- Continuous improvement!</a:t>
            </a:r>
          </a:p>
          <a:p>
            <a:pPr marL="0" indent="0"/>
            <a:endParaRPr lang="en-US" sz="2400" dirty="0"/>
          </a:p>
          <a:p>
            <a:pPr marL="0" indent="0"/>
            <a:endParaRPr lang="en-US" sz="2400" dirty="0"/>
          </a:p>
        </p:txBody>
      </p:sp>
      <p:sp>
        <p:nvSpPr>
          <p:cNvPr id="9" name="Content Placeholder 4"/>
          <p:cNvSpPr txBox="1">
            <a:spLocks/>
          </p:cNvSpPr>
          <p:nvPr/>
        </p:nvSpPr>
        <p:spPr>
          <a:xfrm>
            <a:off x="4787973" y="2640789"/>
            <a:ext cx="3340019" cy="2057139"/>
          </a:xfrm>
          <a:prstGeom prst="rect">
            <a:avLst/>
          </a:prstGeom>
        </p:spPr>
        <p:txBody>
          <a:bodyPr vert="horz" lIns="91440" tIns="45720" rIns="91440" bIns="45720" rtlCol="0">
            <a:no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marL="0" indent="0"/>
            <a:r>
              <a:rPr lang="en-US" sz="2400" dirty="0" smtClean="0"/>
              <a:t>- Logging</a:t>
            </a:r>
          </a:p>
          <a:p>
            <a:pPr marL="0" indent="0"/>
            <a:r>
              <a:rPr lang="en-US" sz="2400" dirty="0" smtClean="0"/>
              <a:t>- Monitoring</a:t>
            </a:r>
            <a:br>
              <a:rPr lang="en-US" sz="2400" dirty="0" smtClean="0"/>
            </a:br>
            <a:r>
              <a:rPr lang="en-US" sz="2400" dirty="0" smtClean="0"/>
              <a:t>- Alerting</a:t>
            </a:r>
            <a:r>
              <a:rPr lang="en-US" sz="2400" dirty="0"/>
              <a:t/>
            </a:r>
            <a:br>
              <a:rPr lang="en-US" sz="2400" dirty="0"/>
            </a:br>
            <a:r>
              <a:rPr lang="en-US" sz="2400" dirty="0" smtClean="0"/>
              <a:t>- Anonymous Surveys</a:t>
            </a:r>
            <a:br>
              <a:rPr lang="en-US" sz="2400" dirty="0" smtClean="0"/>
            </a:br>
            <a:r>
              <a:rPr lang="en-US" sz="2400" dirty="0" smtClean="0"/>
              <a:t>- Retrospectives</a:t>
            </a:r>
            <a:endParaRPr lang="en-US" sz="2400" dirty="0"/>
          </a:p>
        </p:txBody>
      </p:sp>
      <p:sp>
        <p:nvSpPr>
          <p:cNvPr id="3" name="TextBox 2"/>
          <p:cNvSpPr txBox="1"/>
          <p:nvPr/>
        </p:nvSpPr>
        <p:spPr>
          <a:xfrm>
            <a:off x="776146" y="2173518"/>
            <a:ext cx="6826579" cy="523220"/>
          </a:xfrm>
          <a:prstGeom prst="rect">
            <a:avLst/>
          </a:prstGeom>
          <a:noFill/>
        </p:spPr>
        <p:txBody>
          <a:bodyPr wrap="square" rtlCol="0">
            <a:spAutoFit/>
          </a:bodyPr>
          <a:lstStyle/>
          <a:p>
            <a:r>
              <a:rPr lang="en-US" sz="2800" dirty="0" smtClean="0"/>
              <a:t>Why?				    How?</a:t>
            </a:r>
            <a:endParaRPr lang="en-US" sz="2800" dirty="0"/>
          </a:p>
        </p:txBody>
      </p:sp>
      <p:pic>
        <p:nvPicPr>
          <p:cNvPr id="10" name="Picture 9"/>
          <p:cNvPicPr>
            <a:picLocks noChangeAspect="1"/>
          </p:cNvPicPr>
          <p:nvPr/>
        </p:nvPicPr>
        <p:blipFill>
          <a:blip r:embed="rId3"/>
          <a:stretch>
            <a:fillRect/>
          </a:stretch>
        </p:blipFill>
        <p:spPr>
          <a:xfrm>
            <a:off x="2799" y="-1843315"/>
            <a:ext cx="9144000" cy="6858000"/>
          </a:xfrm>
          <a:prstGeom prst="rect">
            <a:avLst/>
          </a:prstGeom>
        </p:spPr>
      </p:pic>
    </p:spTree>
    <p:extLst>
      <p:ext uri="{BB962C8B-B14F-4D97-AF65-F5344CB8AC3E}">
        <p14:creationId xmlns:p14="http://schemas.microsoft.com/office/powerpoint/2010/main" val="113982629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a:t>
            </a:r>
            <a:endParaRPr lang="en-US" dirty="0"/>
          </a:p>
        </p:txBody>
      </p:sp>
      <p:sp>
        <p:nvSpPr>
          <p:cNvPr id="3" name="Content Placeholder 2"/>
          <p:cNvSpPr>
            <a:spLocks noGrp="1"/>
          </p:cNvSpPr>
          <p:nvPr>
            <p:ph idx="1"/>
          </p:nvPr>
        </p:nvSpPr>
        <p:spPr>
          <a:xfrm>
            <a:off x="3716180" y="589035"/>
            <a:ext cx="4627720" cy="4403413"/>
          </a:xfrm>
        </p:spPr>
        <p:txBody>
          <a:bodyPr>
            <a:normAutofit/>
          </a:bodyPr>
          <a:lstStyle/>
          <a:p>
            <a:pPr>
              <a:buFont typeface="Arial"/>
              <a:buChar char="•"/>
            </a:pPr>
            <a:r>
              <a:rPr lang="en-US" sz="2400" dirty="0" smtClean="0"/>
              <a:t>Learning Lunches</a:t>
            </a:r>
          </a:p>
          <a:p>
            <a:pPr>
              <a:buFont typeface="Arial"/>
              <a:buChar char="•"/>
            </a:pPr>
            <a:r>
              <a:rPr lang="en-US" sz="2400" dirty="0" err="1" smtClean="0"/>
              <a:t>Hackathons</a:t>
            </a:r>
            <a:endParaRPr lang="en-US" sz="2400" dirty="0" smtClean="0"/>
          </a:p>
          <a:p>
            <a:pPr>
              <a:buFont typeface="Arial"/>
              <a:buChar char="•"/>
            </a:pPr>
            <a:r>
              <a:rPr lang="en-US" sz="2400" dirty="0" smtClean="0"/>
              <a:t>Open Source </a:t>
            </a:r>
          </a:p>
          <a:p>
            <a:pPr>
              <a:buFont typeface="Arial"/>
              <a:buChar char="•"/>
            </a:pPr>
            <a:r>
              <a:rPr lang="en-US" sz="2400" dirty="0" err="1" smtClean="0"/>
              <a:t>Meetups</a:t>
            </a:r>
            <a:endParaRPr lang="en-US" sz="2400" dirty="0" smtClean="0"/>
          </a:p>
          <a:p>
            <a:pPr lvl="3">
              <a:buFont typeface="Arial"/>
              <a:buChar char="•"/>
            </a:pPr>
            <a:r>
              <a:rPr lang="en-US" sz="2400" dirty="0" smtClean="0"/>
              <a:t>Boston </a:t>
            </a:r>
            <a:r>
              <a:rPr lang="en-US" sz="2400" dirty="0" err="1" smtClean="0"/>
              <a:t>Devops</a:t>
            </a:r>
            <a:endParaRPr lang="en-US" sz="2400" dirty="0" smtClean="0"/>
          </a:p>
          <a:p>
            <a:pPr lvl="3">
              <a:buFont typeface="Arial"/>
              <a:buChar char="•"/>
            </a:pPr>
            <a:r>
              <a:rPr lang="en-US" sz="2400" dirty="0" smtClean="0"/>
              <a:t>Boston Amazon Web Services</a:t>
            </a:r>
          </a:p>
          <a:p>
            <a:pPr lvl="3">
              <a:buFont typeface="Arial"/>
              <a:buChar char="•"/>
            </a:pPr>
            <a:r>
              <a:rPr lang="en-US" sz="2400" dirty="0" smtClean="0"/>
              <a:t>Boston Infrastructure Coders</a:t>
            </a:r>
          </a:p>
          <a:p>
            <a:pPr lvl="3">
              <a:buFont typeface="Arial"/>
              <a:buChar char="•"/>
            </a:pPr>
            <a:r>
              <a:rPr lang="en-US" sz="2400" dirty="0" err="1" smtClean="0"/>
              <a:t>Ansible</a:t>
            </a:r>
            <a:r>
              <a:rPr lang="en-US" sz="2400" dirty="0" smtClean="0"/>
              <a:t> Boston</a:t>
            </a:r>
          </a:p>
          <a:p>
            <a:pPr lvl="1">
              <a:buFont typeface="Arial"/>
              <a:buChar char="•"/>
            </a:pPr>
            <a:r>
              <a:rPr lang="en-US" sz="2400" dirty="0" smtClean="0"/>
              <a:t>Conferences</a:t>
            </a:r>
          </a:p>
          <a:p>
            <a:pPr lvl="3">
              <a:buFont typeface="Arial"/>
              <a:buChar char="•"/>
            </a:pPr>
            <a:r>
              <a:rPr lang="en-US" sz="2400" dirty="0" err="1" smtClean="0"/>
              <a:t>DevOpsDays</a:t>
            </a:r>
            <a:r>
              <a:rPr lang="en-US" sz="2400" dirty="0" smtClean="0"/>
              <a:t> Boston</a:t>
            </a:r>
            <a:endParaRPr lang="en-US" sz="2400" dirty="0"/>
          </a:p>
        </p:txBody>
      </p:sp>
      <p:pic>
        <p:nvPicPr>
          <p:cNvPr id="9" name="Picture 8"/>
          <p:cNvPicPr>
            <a:picLocks noChangeAspect="1"/>
          </p:cNvPicPr>
          <p:nvPr/>
        </p:nvPicPr>
        <p:blipFill>
          <a:blip r:embed="rId3"/>
          <a:stretch>
            <a:fillRect/>
          </a:stretch>
        </p:blipFill>
        <p:spPr>
          <a:xfrm>
            <a:off x="654000" y="1047690"/>
            <a:ext cx="2433074" cy="1651408"/>
          </a:xfrm>
          <a:prstGeom prst="rect">
            <a:avLst/>
          </a:prstGeom>
        </p:spPr>
      </p:pic>
      <p:pic>
        <p:nvPicPr>
          <p:cNvPr id="10" name="Picture 9"/>
          <p:cNvPicPr>
            <a:picLocks noChangeAspect="1"/>
          </p:cNvPicPr>
          <p:nvPr/>
        </p:nvPicPr>
        <p:blipFill>
          <a:blip r:embed="rId4"/>
          <a:stretch>
            <a:fillRect/>
          </a:stretch>
        </p:blipFill>
        <p:spPr>
          <a:xfrm>
            <a:off x="805320" y="2864745"/>
            <a:ext cx="2142091" cy="2222786"/>
          </a:xfrm>
          <a:prstGeom prst="rect">
            <a:avLst/>
          </a:prstGeom>
        </p:spPr>
      </p:pic>
    </p:spTree>
    <p:extLst>
      <p:ext uri="{BB962C8B-B14F-4D97-AF65-F5344CB8AC3E}">
        <p14:creationId xmlns:p14="http://schemas.microsoft.com/office/powerpoint/2010/main" val="252054171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2998" y="2108411"/>
            <a:ext cx="4640552" cy="1472743"/>
          </a:xfrm>
        </p:spPr>
        <p:txBody>
          <a:bodyPr/>
          <a:lstStyle/>
          <a:p>
            <a:r>
              <a:rPr lang="en-US" sz="4800" dirty="0" smtClean="0"/>
              <a:t>How To </a:t>
            </a:r>
            <a:r>
              <a:rPr lang="en-US" sz="4800" dirty="0" err="1" smtClean="0"/>
              <a:t>Devops</a:t>
            </a:r>
            <a:r>
              <a:rPr lang="en-US" sz="4800" dirty="0" smtClean="0"/>
              <a:t/>
            </a:r>
            <a:br>
              <a:rPr lang="en-US" sz="4800" dirty="0" smtClean="0"/>
            </a:br>
            <a:r>
              <a:rPr lang="en-US" sz="4800" dirty="0" smtClean="0"/>
              <a:t>(Python Style)</a:t>
            </a:r>
            <a:endParaRPr lang="en-US" sz="4800" dirty="0"/>
          </a:p>
        </p:txBody>
      </p:sp>
    </p:spTree>
    <p:extLst>
      <p:ext uri="{BB962C8B-B14F-4D97-AF65-F5344CB8AC3E}">
        <p14:creationId xmlns:p14="http://schemas.microsoft.com/office/powerpoint/2010/main" val="172976622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3318" y="2108411"/>
            <a:ext cx="3356439" cy="1472743"/>
          </a:xfrm>
        </p:spPr>
        <p:txBody>
          <a:bodyPr/>
          <a:lstStyle/>
          <a:p>
            <a:r>
              <a:rPr lang="en-US" sz="4800" dirty="0" smtClean="0"/>
              <a:t>IT DEPENDS</a:t>
            </a:r>
            <a:endParaRPr lang="en-US" sz="4800" dirty="0"/>
          </a:p>
        </p:txBody>
      </p:sp>
    </p:spTree>
    <p:extLst>
      <p:ext uri="{BB962C8B-B14F-4D97-AF65-F5344CB8AC3E}">
        <p14:creationId xmlns:p14="http://schemas.microsoft.com/office/powerpoint/2010/main" val="95899273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Picture 3" descr="Screen Shot 2015-10-13 at 10.41.3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527343"/>
          </a:xfrm>
          <a:prstGeom prst="rect">
            <a:avLst/>
          </a:prstGeom>
        </p:spPr>
      </p:pic>
    </p:spTree>
    <p:extLst>
      <p:ext uri="{BB962C8B-B14F-4D97-AF65-F5344CB8AC3E}">
        <p14:creationId xmlns:p14="http://schemas.microsoft.com/office/powerpoint/2010/main" val="258184961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842922" cy="3960048"/>
          </a:xfrm>
        </p:spPr>
        <p:txBody>
          <a:bodyPr>
            <a:normAutofit/>
          </a:bodyPr>
          <a:lstStyle/>
          <a:p>
            <a:pPr marL="457200" indent="-457200">
              <a:buAutoNum type="arabicPeriod"/>
            </a:pPr>
            <a:r>
              <a:rPr lang="en-US" sz="2400" dirty="0" err="1" smtClean="0"/>
              <a:t>DevOps</a:t>
            </a:r>
            <a:r>
              <a:rPr lang="en-US" sz="2400" dirty="0" smtClean="0"/>
              <a:t> Confusion</a:t>
            </a:r>
          </a:p>
          <a:p>
            <a:pPr marL="457200" indent="-457200">
              <a:buAutoNum type="arabicPeriod"/>
            </a:pPr>
            <a:r>
              <a:rPr lang="en-US" sz="2400" dirty="0" smtClean="0"/>
              <a:t>History of </a:t>
            </a:r>
            <a:r>
              <a:rPr lang="en-US" sz="2400" dirty="0" err="1" smtClean="0"/>
              <a:t>DevOps</a:t>
            </a:r>
            <a:endParaRPr lang="en-US" sz="2400" dirty="0" smtClean="0"/>
          </a:p>
          <a:p>
            <a:pPr marL="457200" indent="-457200">
              <a:buAutoNum type="arabicPeriod"/>
            </a:pPr>
            <a:r>
              <a:rPr lang="en-US" sz="2400" dirty="0" smtClean="0"/>
              <a:t>Definitions</a:t>
            </a:r>
          </a:p>
          <a:p>
            <a:pPr marL="457200" indent="-457200">
              <a:buAutoNum type="arabicPeriod"/>
            </a:pPr>
            <a:r>
              <a:rPr lang="en-US" sz="2400" dirty="0" smtClean="0"/>
              <a:t>How to </a:t>
            </a:r>
            <a:r>
              <a:rPr lang="en-US" sz="2400" dirty="0" err="1" smtClean="0"/>
              <a:t>DevOps</a:t>
            </a:r>
            <a:endParaRPr lang="en-US" sz="2400" dirty="0" smtClean="0"/>
          </a:p>
          <a:p>
            <a:pPr marL="457200" indent="-457200">
              <a:buAutoNum type="arabicPeriod"/>
            </a:pPr>
            <a:r>
              <a:rPr lang="en-US" sz="2400" dirty="0" err="1" smtClean="0"/>
              <a:t>DevOps</a:t>
            </a:r>
            <a:r>
              <a:rPr lang="en-US" sz="2400" dirty="0" smtClean="0"/>
              <a:t> with Python</a:t>
            </a:r>
          </a:p>
          <a:p>
            <a:pPr marL="457200" indent="-457200">
              <a:buAutoNum type="arabicPeriod"/>
            </a:pPr>
            <a:r>
              <a:rPr lang="en-US" sz="2400" dirty="0" smtClean="0"/>
              <a:t>Further resources</a:t>
            </a:r>
          </a:p>
          <a:p>
            <a:pPr marL="457200" indent="-457200">
              <a:buAutoNum type="arabicPeriod"/>
            </a:pPr>
            <a:r>
              <a:rPr lang="en-US" sz="2400" dirty="0" smtClean="0"/>
              <a:t>Questions</a:t>
            </a:r>
          </a:p>
        </p:txBody>
      </p:sp>
      <p:sp>
        <p:nvSpPr>
          <p:cNvPr id="4" name="Title 3"/>
          <p:cNvSpPr>
            <a:spLocks noGrp="1"/>
          </p:cNvSpPr>
          <p:nvPr>
            <p:ph type="title"/>
          </p:nvPr>
        </p:nvSpPr>
        <p:spPr/>
        <p:txBody>
          <a:bodyPr/>
          <a:lstStyle/>
          <a:p>
            <a:r>
              <a:rPr lang="en-US" dirty="0" smtClean="0"/>
              <a:t>What’s the Agenda?</a:t>
            </a:r>
            <a:endParaRPr lang="en-US" dirty="0"/>
          </a:p>
        </p:txBody>
      </p:sp>
    </p:spTree>
    <p:extLst>
      <p:ext uri="{BB962C8B-B14F-4D97-AF65-F5344CB8AC3E}">
        <p14:creationId xmlns:p14="http://schemas.microsoft.com/office/powerpoint/2010/main" val="138475690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0158" y="2108411"/>
            <a:ext cx="3356439" cy="1472743"/>
          </a:xfrm>
        </p:spPr>
        <p:txBody>
          <a:bodyPr/>
          <a:lstStyle/>
          <a:p>
            <a:r>
              <a:rPr lang="en-US" sz="4800" dirty="0" smtClean="0"/>
              <a:t>DEMO</a:t>
            </a:r>
            <a:endParaRPr lang="en-US" sz="4800" dirty="0"/>
          </a:p>
        </p:txBody>
      </p:sp>
    </p:spTree>
    <p:extLst>
      <p:ext uri="{BB962C8B-B14F-4D97-AF65-F5344CB8AC3E}">
        <p14:creationId xmlns:p14="http://schemas.microsoft.com/office/powerpoint/2010/main" val="36640915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for Great </a:t>
            </a:r>
            <a:r>
              <a:rPr lang="en-US" dirty="0" err="1" smtClean="0"/>
              <a:t>Devops</a:t>
            </a:r>
            <a:r>
              <a:rPr lang="en-US" dirty="0" smtClean="0"/>
              <a:t> Good</a:t>
            </a:r>
            <a:endParaRPr lang="en-US" dirty="0"/>
          </a:p>
        </p:txBody>
      </p:sp>
      <p:sp>
        <p:nvSpPr>
          <p:cNvPr id="3" name="Content Placeholder 2"/>
          <p:cNvSpPr>
            <a:spLocks noGrp="1"/>
          </p:cNvSpPr>
          <p:nvPr>
            <p:ph idx="1"/>
          </p:nvPr>
        </p:nvSpPr>
        <p:spPr>
          <a:xfrm>
            <a:off x="822960" y="1100628"/>
            <a:ext cx="3516416" cy="3579849"/>
          </a:xfrm>
        </p:spPr>
        <p:txBody>
          <a:bodyPr/>
          <a:lstStyle/>
          <a:p>
            <a:pPr marL="0" indent="0"/>
            <a:r>
              <a:rPr lang="en-US" sz="2000" dirty="0" smtClean="0"/>
              <a:t>Deployment</a:t>
            </a:r>
          </a:p>
          <a:p>
            <a:pPr marL="514350" lvl="4" indent="-285750">
              <a:spcBef>
                <a:spcPts val="800"/>
              </a:spcBef>
              <a:buClrTx/>
            </a:pPr>
            <a:r>
              <a:rPr lang="en-US" sz="2000" dirty="0" smtClean="0"/>
              <a:t>Fabric</a:t>
            </a:r>
          </a:p>
          <a:p>
            <a:pPr marL="0" indent="0"/>
            <a:r>
              <a:rPr lang="en-US" sz="2000" dirty="0" smtClean="0"/>
              <a:t>Provisioning</a:t>
            </a:r>
          </a:p>
          <a:p>
            <a:pPr marL="514350" lvl="3" indent="-285750">
              <a:spcBef>
                <a:spcPts val="800"/>
              </a:spcBef>
              <a:buClrTx/>
            </a:pPr>
            <a:r>
              <a:rPr lang="en-US" sz="2000" dirty="0" err="1" smtClean="0"/>
              <a:t>Boto</a:t>
            </a:r>
            <a:r>
              <a:rPr lang="en-US" sz="2000" dirty="0" smtClean="0"/>
              <a:t> (AWS)</a:t>
            </a:r>
          </a:p>
          <a:p>
            <a:pPr marL="514350" lvl="3" indent="-285750">
              <a:spcBef>
                <a:spcPts val="800"/>
              </a:spcBef>
              <a:buClrTx/>
            </a:pPr>
            <a:r>
              <a:rPr lang="en-US" sz="2000" dirty="0" smtClean="0"/>
              <a:t>Troposphere</a:t>
            </a:r>
            <a:endParaRPr lang="en-US" sz="2000" dirty="0"/>
          </a:p>
          <a:p>
            <a:pPr marL="0" indent="0"/>
            <a:r>
              <a:rPr lang="en-US" sz="2000" dirty="0" smtClean="0"/>
              <a:t>Configuration Management</a:t>
            </a:r>
          </a:p>
          <a:p>
            <a:pPr marL="514350" lvl="4" indent="-285750">
              <a:spcBef>
                <a:spcPts val="800"/>
              </a:spcBef>
              <a:buClrTx/>
            </a:pPr>
            <a:r>
              <a:rPr lang="en-US" sz="2000" dirty="0" err="1" smtClean="0"/>
              <a:t>Ansible</a:t>
            </a:r>
            <a:endParaRPr lang="en-US" sz="2000" dirty="0" smtClean="0"/>
          </a:p>
          <a:p>
            <a:pPr marL="514350" lvl="4" indent="-285750">
              <a:spcBef>
                <a:spcPts val="800"/>
              </a:spcBef>
              <a:buClrTx/>
            </a:pPr>
            <a:r>
              <a:rPr lang="en-US" sz="2000" dirty="0" smtClean="0"/>
              <a:t>Salt(Stack)</a:t>
            </a:r>
          </a:p>
          <a:p>
            <a:pPr marL="0" indent="0"/>
            <a:endParaRPr lang="en-US" dirty="0" smtClean="0"/>
          </a:p>
        </p:txBody>
      </p:sp>
      <p:sp>
        <p:nvSpPr>
          <p:cNvPr id="9" name="Content Placeholder 2"/>
          <p:cNvSpPr txBox="1">
            <a:spLocks/>
          </p:cNvSpPr>
          <p:nvPr/>
        </p:nvSpPr>
        <p:spPr>
          <a:xfrm>
            <a:off x="4827484" y="1094259"/>
            <a:ext cx="3516416" cy="3739417"/>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marL="0" indent="0"/>
            <a:r>
              <a:rPr lang="en-US" sz="2000" dirty="0" smtClean="0"/>
              <a:t>Continuous Integration</a:t>
            </a:r>
          </a:p>
          <a:p>
            <a:pPr marL="514350" lvl="4" indent="-285750">
              <a:spcBef>
                <a:spcPts val="800"/>
              </a:spcBef>
              <a:buClrTx/>
            </a:pPr>
            <a:r>
              <a:rPr lang="en-US" sz="2000" dirty="0" err="1" smtClean="0"/>
              <a:t>Buildbot</a:t>
            </a:r>
            <a:endParaRPr lang="en-US" sz="2000" dirty="0" smtClean="0"/>
          </a:p>
          <a:p>
            <a:pPr marL="0" indent="0"/>
            <a:r>
              <a:rPr lang="en-US" sz="2000" dirty="0" smtClean="0"/>
              <a:t>Monitoring</a:t>
            </a:r>
          </a:p>
          <a:p>
            <a:pPr marL="514350" lvl="3" indent="-285750">
              <a:spcBef>
                <a:spcPts val="800"/>
              </a:spcBef>
              <a:buClrTx/>
            </a:pPr>
            <a:r>
              <a:rPr lang="en-US" sz="2000" dirty="0" err="1" smtClean="0"/>
              <a:t>AmonOne</a:t>
            </a:r>
            <a:endParaRPr lang="en-US" sz="2000" dirty="0" smtClean="0"/>
          </a:p>
          <a:p>
            <a:pPr marL="514350" lvl="3" indent="-285750">
              <a:spcBef>
                <a:spcPts val="800"/>
              </a:spcBef>
              <a:buClrTx/>
            </a:pPr>
            <a:r>
              <a:rPr lang="en-US" sz="2000" dirty="0" err="1" smtClean="0"/>
              <a:t>ServerDensity</a:t>
            </a:r>
            <a:endParaRPr lang="en-US" sz="2000" dirty="0" smtClean="0"/>
          </a:p>
          <a:p>
            <a:pPr marL="514350" lvl="3" indent="-285750">
              <a:spcBef>
                <a:spcPts val="800"/>
              </a:spcBef>
              <a:buClrTx/>
            </a:pPr>
            <a:r>
              <a:rPr lang="en-US" sz="2000" dirty="0" smtClean="0"/>
              <a:t>Glances</a:t>
            </a:r>
          </a:p>
          <a:p>
            <a:pPr marL="0" indent="0"/>
            <a:r>
              <a:rPr lang="en-US" sz="2000" dirty="0" smtClean="0"/>
              <a:t>Etc.</a:t>
            </a:r>
          </a:p>
          <a:p>
            <a:pPr marL="0" indent="0"/>
            <a:r>
              <a:rPr lang="en-US" sz="2000" dirty="0">
                <a:hlinkClick r:id="rId3"/>
              </a:rPr>
              <a:t>https://</a:t>
            </a:r>
            <a:r>
              <a:rPr lang="en-US" sz="2000" dirty="0" err="1">
                <a:hlinkClick r:id="rId3"/>
              </a:rPr>
              <a:t>wiki.python.org</a:t>
            </a:r>
            <a:r>
              <a:rPr lang="en-US" sz="2000" dirty="0">
                <a:hlinkClick r:id="rId3"/>
              </a:rPr>
              <a:t>/</a:t>
            </a:r>
            <a:r>
              <a:rPr lang="en-US" sz="2000" dirty="0" err="1">
                <a:hlinkClick r:id="rId3"/>
              </a:rPr>
              <a:t>moin</a:t>
            </a:r>
            <a:r>
              <a:rPr lang="en-US" sz="2000" dirty="0">
                <a:hlinkClick r:id="rId3"/>
              </a:rPr>
              <a:t>/</a:t>
            </a:r>
            <a:r>
              <a:rPr lang="en-US" sz="2000" dirty="0" err="1">
                <a:hlinkClick r:id="rId3"/>
              </a:rPr>
              <a:t>ConfigurationAndBuildTools</a:t>
            </a:r>
            <a:endParaRPr lang="en-US" sz="2000" dirty="0" smtClean="0"/>
          </a:p>
          <a:p>
            <a:pPr marL="0" indent="0"/>
            <a:endParaRPr lang="en-US" dirty="0" smtClean="0"/>
          </a:p>
        </p:txBody>
      </p:sp>
    </p:spTree>
    <p:extLst>
      <p:ext uri="{BB962C8B-B14F-4D97-AF65-F5344CB8AC3E}">
        <p14:creationId xmlns:p14="http://schemas.microsoft.com/office/powerpoint/2010/main" val="139763765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5" name="Content Placeholder 4"/>
          <p:cNvSpPr>
            <a:spLocks noGrp="1"/>
          </p:cNvSpPr>
          <p:nvPr>
            <p:ph idx="1"/>
          </p:nvPr>
        </p:nvSpPr>
        <p:spPr>
          <a:xfrm>
            <a:off x="770040" y="1100628"/>
            <a:ext cx="7943991" cy="2956837"/>
          </a:xfrm>
        </p:spPr>
        <p:txBody>
          <a:bodyPr>
            <a:noAutofit/>
          </a:bodyPr>
          <a:lstStyle/>
          <a:p>
            <a:pPr>
              <a:buFont typeface="Arial"/>
              <a:buChar char="•"/>
            </a:pPr>
            <a:r>
              <a:rPr lang="en-US" sz="2400" dirty="0" smtClean="0"/>
              <a:t>Books</a:t>
            </a:r>
          </a:p>
          <a:p>
            <a:pPr lvl="3">
              <a:buFont typeface="Arial"/>
              <a:buChar char="•"/>
            </a:pPr>
            <a:r>
              <a:rPr lang="en-US" sz="2400" dirty="0" smtClean="0"/>
              <a:t>The Lean Startup – Eric </a:t>
            </a:r>
            <a:r>
              <a:rPr lang="en-US" sz="2400" dirty="0" err="1" smtClean="0"/>
              <a:t>Ries</a:t>
            </a:r>
            <a:endParaRPr lang="en-US" sz="2400" dirty="0" smtClean="0"/>
          </a:p>
          <a:p>
            <a:pPr lvl="3">
              <a:buFont typeface="Arial"/>
              <a:buChar char="•"/>
            </a:pPr>
            <a:r>
              <a:rPr lang="en-US" sz="2400" dirty="0" smtClean="0"/>
              <a:t>The </a:t>
            </a:r>
            <a:r>
              <a:rPr lang="en-US" sz="2400" dirty="0"/>
              <a:t>Phoenix Project - Gene Kim, Kevin Behr, George </a:t>
            </a:r>
            <a:r>
              <a:rPr lang="en-US" sz="2400" dirty="0" err="1" smtClean="0"/>
              <a:t>Spafford</a:t>
            </a:r>
            <a:endParaRPr lang="en-US" sz="2400" dirty="0" smtClean="0"/>
          </a:p>
          <a:p>
            <a:pPr lvl="3">
              <a:buFont typeface="Arial"/>
              <a:buChar char="•"/>
            </a:pPr>
            <a:r>
              <a:rPr lang="en-US" sz="2400" dirty="0"/>
              <a:t>The Goal - </a:t>
            </a:r>
            <a:r>
              <a:rPr lang="en-US" sz="2400" dirty="0" err="1"/>
              <a:t>Eliyahu</a:t>
            </a:r>
            <a:r>
              <a:rPr lang="en-US" sz="2400" dirty="0"/>
              <a:t> M. </a:t>
            </a:r>
            <a:r>
              <a:rPr lang="en-US" sz="2400" dirty="0" err="1" smtClean="0"/>
              <a:t>Goldratt</a:t>
            </a:r>
            <a:r>
              <a:rPr lang="en-US" sz="2400" dirty="0" smtClean="0"/>
              <a:t>, </a:t>
            </a:r>
            <a:r>
              <a:rPr lang="en-US" sz="2400" dirty="0"/>
              <a:t>Jeff Cox</a:t>
            </a:r>
            <a:endParaRPr lang="en-US" sz="2400" dirty="0" smtClean="0"/>
          </a:p>
          <a:p>
            <a:pPr lvl="3">
              <a:buFont typeface="Arial"/>
              <a:buChar char="•"/>
            </a:pPr>
            <a:r>
              <a:rPr lang="en-US" sz="2400" dirty="0" smtClean="0"/>
              <a:t>Continuous Delivery – </a:t>
            </a:r>
            <a:r>
              <a:rPr lang="en-US" sz="2400" dirty="0" err="1" smtClean="0"/>
              <a:t>Jez</a:t>
            </a:r>
            <a:r>
              <a:rPr lang="en-US" sz="2400" dirty="0" smtClean="0"/>
              <a:t> Humble</a:t>
            </a:r>
          </a:p>
          <a:p>
            <a:pPr lvl="3">
              <a:buFont typeface="Arial"/>
              <a:buChar char="•"/>
            </a:pPr>
            <a:r>
              <a:rPr lang="en-US" sz="2400" dirty="0" smtClean="0"/>
              <a:t>Web Operations – John </a:t>
            </a:r>
            <a:r>
              <a:rPr lang="en-US" sz="2400" dirty="0" err="1" smtClean="0"/>
              <a:t>Allspaw</a:t>
            </a:r>
            <a:endParaRPr lang="en-US" sz="2400" dirty="0"/>
          </a:p>
        </p:txBody>
      </p:sp>
    </p:spTree>
    <p:extLst>
      <p:ext uri="{BB962C8B-B14F-4D97-AF65-F5344CB8AC3E}">
        <p14:creationId xmlns:p14="http://schemas.microsoft.com/office/powerpoint/2010/main" val="291519857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5" name="Content Placeholder 4"/>
          <p:cNvSpPr>
            <a:spLocks noGrp="1"/>
          </p:cNvSpPr>
          <p:nvPr>
            <p:ph idx="1"/>
          </p:nvPr>
        </p:nvSpPr>
        <p:spPr>
          <a:xfrm>
            <a:off x="770040" y="1100628"/>
            <a:ext cx="7943991" cy="3062685"/>
          </a:xfrm>
        </p:spPr>
        <p:txBody>
          <a:bodyPr>
            <a:noAutofit/>
          </a:bodyPr>
          <a:lstStyle/>
          <a:p>
            <a:pPr>
              <a:buFont typeface="Arial"/>
              <a:buChar char="•"/>
            </a:pPr>
            <a:r>
              <a:rPr lang="en-US" sz="2400" dirty="0" smtClean="0"/>
              <a:t>Videos</a:t>
            </a:r>
          </a:p>
          <a:p>
            <a:pPr lvl="3">
              <a:buFont typeface="Arial"/>
              <a:buChar char="•"/>
            </a:pPr>
            <a:r>
              <a:rPr lang="en-US" sz="2400" dirty="0" smtClean="0">
                <a:hlinkClick r:id="rId3"/>
              </a:rPr>
              <a:t>Chef Style DevOps</a:t>
            </a:r>
            <a:r>
              <a:rPr lang="en-US" sz="2400" dirty="0">
                <a:hlinkClick r:id="rId3"/>
              </a:rPr>
              <a:t> Kung Fu </a:t>
            </a:r>
            <a:endParaRPr lang="en-US" sz="2400" dirty="0"/>
          </a:p>
          <a:p>
            <a:pPr lvl="3">
              <a:buFont typeface="Arial"/>
              <a:buChar char="•"/>
            </a:pPr>
            <a:r>
              <a:rPr lang="en-US" sz="2400" dirty="0">
                <a:hlinkClick r:id="rId4"/>
              </a:rPr>
              <a:t>10+ Deploys Per Day: Dev and Ops Cooperation at </a:t>
            </a:r>
            <a:r>
              <a:rPr lang="en-US" sz="2400" dirty="0" smtClean="0">
                <a:hlinkClick r:id="rId4"/>
              </a:rPr>
              <a:t>Flickr</a:t>
            </a:r>
            <a:endParaRPr lang="en-US" sz="2400" dirty="0" smtClean="0"/>
          </a:p>
          <a:p>
            <a:pPr lvl="3">
              <a:buFont typeface="Arial"/>
              <a:buChar char="•"/>
            </a:pPr>
            <a:r>
              <a:rPr lang="en-US" sz="2400" dirty="0" smtClean="0">
                <a:hlinkClick r:id="rId5"/>
              </a:rPr>
              <a:t>The (Short) History of DevOps</a:t>
            </a:r>
            <a:endParaRPr lang="en-US" sz="2400" dirty="0" smtClean="0"/>
          </a:p>
          <a:p>
            <a:pPr lvl="3">
              <a:buFont typeface="Arial"/>
              <a:buChar char="•"/>
            </a:pPr>
            <a:r>
              <a:rPr lang="en-US" sz="2400" dirty="0">
                <a:hlinkClick r:id="rId6"/>
              </a:rPr>
              <a:t>Continuously Deploying </a:t>
            </a:r>
            <a:r>
              <a:rPr lang="en-US" sz="2400" dirty="0" smtClean="0">
                <a:hlinkClick r:id="rId6"/>
              </a:rPr>
              <a:t>Culture</a:t>
            </a:r>
            <a:endParaRPr lang="en-US" sz="2400" dirty="0"/>
          </a:p>
        </p:txBody>
      </p:sp>
    </p:spTree>
    <p:extLst>
      <p:ext uri="{BB962C8B-B14F-4D97-AF65-F5344CB8AC3E}">
        <p14:creationId xmlns:p14="http://schemas.microsoft.com/office/powerpoint/2010/main" val="384322875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5" name="Content Placeholder 4"/>
          <p:cNvSpPr>
            <a:spLocks noGrp="1"/>
          </p:cNvSpPr>
          <p:nvPr>
            <p:ph idx="1"/>
          </p:nvPr>
        </p:nvSpPr>
        <p:spPr>
          <a:xfrm>
            <a:off x="770040" y="1100628"/>
            <a:ext cx="7943991" cy="3115609"/>
          </a:xfrm>
        </p:spPr>
        <p:txBody>
          <a:bodyPr>
            <a:noAutofit/>
          </a:bodyPr>
          <a:lstStyle/>
          <a:p>
            <a:pPr>
              <a:buFont typeface="Arial"/>
              <a:buChar char="•"/>
            </a:pPr>
            <a:r>
              <a:rPr lang="en-US" sz="2400" dirty="0" smtClean="0"/>
              <a:t>Tutorials/Online Resources</a:t>
            </a:r>
          </a:p>
          <a:p>
            <a:pPr lvl="3">
              <a:buFont typeface="Arial"/>
              <a:buChar char="•"/>
            </a:pPr>
            <a:r>
              <a:rPr lang="en-US" sz="2400" dirty="0" smtClean="0">
                <a:hlinkClick r:id="rId3"/>
              </a:rPr>
              <a:t>Full </a:t>
            </a:r>
            <a:r>
              <a:rPr lang="en-US" sz="2400" dirty="0">
                <a:hlinkClick r:id="rId3"/>
              </a:rPr>
              <a:t>Stack </a:t>
            </a:r>
            <a:r>
              <a:rPr lang="en-US" sz="2400" dirty="0" smtClean="0">
                <a:hlinkClick r:id="rId3"/>
              </a:rPr>
              <a:t>Python</a:t>
            </a:r>
            <a:endParaRPr lang="en-US" sz="2400" dirty="0" smtClean="0"/>
          </a:p>
          <a:p>
            <a:pPr lvl="3">
              <a:buFont typeface="Arial"/>
              <a:buChar char="•"/>
            </a:pPr>
            <a:r>
              <a:rPr lang="en-US" sz="2400" dirty="0" smtClean="0">
                <a:hlinkClick r:id="rId4"/>
              </a:rPr>
              <a:t>How to Containerize Python Applications</a:t>
            </a:r>
            <a:endParaRPr lang="en-US" sz="2400" dirty="0" smtClean="0"/>
          </a:p>
          <a:p>
            <a:pPr lvl="3">
              <a:buFont typeface="Arial"/>
              <a:buChar char="•"/>
            </a:pPr>
            <a:r>
              <a:rPr lang="en-US" sz="2400" dirty="0" smtClean="0">
                <a:hlinkClick r:id="rId5"/>
              </a:rPr>
              <a:t>Infrastructure with Python</a:t>
            </a:r>
            <a:endParaRPr lang="en-US" sz="2400" dirty="0" smtClean="0"/>
          </a:p>
          <a:p>
            <a:pPr lvl="3">
              <a:buFont typeface="Arial"/>
              <a:buChar char="•"/>
            </a:pPr>
            <a:r>
              <a:rPr lang="en-US" sz="2400" dirty="0" smtClean="0">
                <a:hlinkClick r:id="rId6"/>
              </a:rPr>
              <a:t>Udacity - Intro to DevOps</a:t>
            </a:r>
            <a:endParaRPr lang="en-US" sz="2400" dirty="0" smtClean="0"/>
          </a:p>
          <a:p>
            <a:pPr lvl="3">
              <a:buFont typeface="Arial"/>
              <a:buChar char="•"/>
            </a:pPr>
            <a:r>
              <a:rPr lang="en-US" sz="2400" dirty="0" err="1" smtClean="0">
                <a:hlinkClick r:id="rId7"/>
              </a:rPr>
              <a:t>DevOps</a:t>
            </a:r>
            <a:r>
              <a:rPr lang="en-US" sz="2400" dirty="0" smtClean="0">
                <a:hlinkClick r:id="rId7"/>
              </a:rPr>
              <a:t>: A Crash Course</a:t>
            </a:r>
            <a:endParaRPr lang="en-US" sz="2400" dirty="0" smtClean="0"/>
          </a:p>
        </p:txBody>
      </p:sp>
    </p:spTree>
    <p:extLst>
      <p:ext uri="{BB962C8B-B14F-4D97-AF65-F5344CB8AC3E}">
        <p14:creationId xmlns:p14="http://schemas.microsoft.com/office/powerpoint/2010/main" val="310714818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5691" y="2108411"/>
            <a:ext cx="3532817" cy="1472743"/>
          </a:xfrm>
        </p:spPr>
        <p:txBody>
          <a:bodyPr/>
          <a:lstStyle/>
          <a:p>
            <a:r>
              <a:rPr lang="en-US" sz="4800" dirty="0" smtClean="0"/>
              <a:t>“CULTURE”</a:t>
            </a:r>
            <a:endParaRPr lang="en-US" sz="4800" dirty="0"/>
          </a:p>
        </p:txBody>
      </p:sp>
    </p:spTree>
    <p:extLst>
      <p:ext uri="{BB962C8B-B14F-4D97-AF65-F5344CB8AC3E}">
        <p14:creationId xmlns:p14="http://schemas.microsoft.com/office/powerpoint/2010/main" val="266272968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4011" y="2108411"/>
            <a:ext cx="3815054" cy="1472743"/>
          </a:xfrm>
        </p:spPr>
        <p:txBody>
          <a:bodyPr/>
          <a:lstStyle/>
          <a:p>
            <a:r>
              <a:rPr lang="en-US" sz="4800" dirty="0" smtClean="0"/>
              <a:t>Questions?</a:t>
            </a:r>
            <a:endParaRPr lang="en-US" sz="4800" dirty="0"/>
          </a:p>
        </p:txBody>
      </p:sp>
    </p:spTree>
    <p:extLst>
      <p:ext uri="{BB962C8B-B14F-4D97-AF65-F5344CB8AC3E}">
        <p14:creationId xmlns:p14="http://schemas.microsoft.com/office/powerpoint/2010/main" val="8014560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2960" y="401739"/>
            <a:ext cx="4572000" cy="1569660"/>
          </a:xfrm>
          <a:prstGeom prst="rect">
            <a:avLst/>
          </a:prstGeom>
        </p:spPr>
        <p:txBody>
          <a:bodyPr>
            <a:spAutoFit/>
          </a:bodyPr>
          <a:lstStyle/>
          <a:p>
            <a:r>
              <a:rPr lang="en-US" dirty="0"/>
              <a:t>Twitter: </a:t>
            </a:r>
            <a:r>
              <a:rPr lang="en-US" dirty="0">
                <a:hlinkClick r:id="rId3"/>
              </a:rPr>
              <a:t>@tyrostone </a:t>
            </a:r>
            <a:endParaRPr lang="en-US" dirty="0"/>
          </a:p>
          <a:p>
            <a:r>
              <a:rPr lang="en-US" dirty="0" err="1"/>
              <a:t>GitHub</a:t>
            </a:r>
            <a:r>
              <a:rPr lang="en-US" dirty="0"/>
              <a:t>: </a:t>
            </a:r>
            <a:r>
              <a:rPr lang="en-US" dirty="0">
                <a:hlinkClick r:id="rId4"/>
              </a:rPr>
              <a:t>laura-</a:t>
            </a:r>
            <a:r>
              <a:rPr lang="en-US" dirty="0" smtClean="0">
                <a:hlinkClick r:id="rId4"/>
              </a:rPr>
              <a:t>stone</a:t>
            </a:r>
            <a:endParaRPr lang="en-US" dirty="0" smtClean="0"/>
          </a:p>
          <a:p>
            <a:endParaRPr lang="en-US" dirty="0" smtClean="0"/>
          </a:p>
          <a:p>
            <a:r>
              <a:rPr lang="en-US" sz="2400" dirty="0" err="1" smtClean="0"/>
              <a:t>laura.stone@alumni.carleton.edu</a:t>
            </a:r>
            <a:endParaRPr lang="en-US" sz="2400" dirty="0" smtClean="0"/>
          </a:p>
          <a:p>
            <a:endParaRPr lang="en-US" dirty="0"/>
          </a:p>
        </p:txBody>
      </p:sp>
    </p:spTree>
    <p:extLst>
      <p:ext uri="{BB962C8B-B14F-4D97-AF65-F5344CB8AC3E}">
        <p14:creationId xmlns:p14="http://schemas.microsoft.com/office/powerpoint/2010/main" val="26627296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059" y="2108412"/>
            <a:ext cx="4640552" cy="548640"/>
          </a:xfrm>
        </p:spPr>
        <p:txBody>
          <a:bodyPr/>
          <a:lstStyle/>
          <a:p>
            <a:r>
              <a:rPr lang="en-US" sz="4000" dirty="0" smtClean="0"/>
              <a:t>What is </a:t>
            </a:r>
            <a:r>
              <a:rPr lang="en-US" sz="4000" dirty="0" err="1" smtClean="0"/>
              <a:t>Devops</a:t>
            </a:r>
            <a:r>
              <a:rPr lang="en-US" sz="4000" dirty="0" smtClean="0"/>
              <a:t>?</a:t>
            </a:r>
            <a:endParaRPr lang="en-US" sz="4000" dirty="0"/>
          </a:p>
        </p:txBody>
      </p:sp>
    </p:spTree>
    <p:extLst>
      <p:ext uri="{BB962C8B-B14F-4D97-AF65-F5344CB8AC3E}">
        <p14:creationId xmlns:p14="http://schemas.microsoft.com/office/powerpoint/2010/main" val="7032149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Devops</a:t>
            </a:r>
            <a:r>
              <a:rPr lang="en-US" dirty="0" smtClean="0"/>
              <a:t>?</a:t>
            </a:r>
            <a:endParaRPr lang="en-US" dirty="0"/>
          </a:p>
        </p:txBody>
      </p:sp>
      <p:sp>
        <p:nvSpPr>
          <p:cNvPr id="4" name="Content Placeholder 3"/>
          <p:cNvSpPr>
            <a:spLocks noGrp="1"/>
          </p:cNvSpPr>
          <p:nvPr>
            <p:ph idx="1"/>
          </p:nvPr>
        </p:nvSpPr>
        <p:spPr>
          <a:xfrm>
            <a:off x="822960" y="1366456"/>
            <a:ext cx="1067120" cy="479573"/>
          </a:xfrm>
        </p:spPr>
        <p:txBody>
          <a:bodyPr>
            <a:noAutofit/>
          </a:bodyPr>
          <a:lstStyle/>
          <a:p>
            <a:r>
              <a:rPr lang="en-US" sz="2800" dirty="0" smtClean="0"/>
              <a:t>Agile</a:t>
            </a:r>
            <a:endParaRPr lang="en-US" sz="2800" dirty="0"/>
          </a:p>
        </p:txBody>
      </p:sp>
      <p:sp>
        <p:nvSpPr>
          <p:cNvPr id="5" name="TextBox 4"/>
          <p:cNvSpPr txBox="1"/>
          <p:nvPr/>
        </p:nvSpPr>
        <p:spPr>
          <a:xfrm>
            <a:off x="3086145" y="1934765"/>
            <a:ext cx="3351940" cy="523220"/>
          </a:xfrm>
          <a:prstGeom prst="rect">
            <a:avLst/>
          </a:prstGeom>
          <a:noFill/>
        </p:spPr>
        <p:txBody>
          <a:bodyPr wrap="square" rtlCol="0">
            <a:spAutoFit/>
          </a:bodyPr>
          <a:lstStyle/>
          <a:p>
            <a:r>
              <a:rPr lang="en-US" sz="2800" dirty="0" err="1" smtClean="0"/>
              <a:t>DevOps</a:t>
            </a:r>
            <a:r>
              <a:rPr lang="en-US" sz="2800" dirty="0" smtClean="0"/>
              <a:t> teams</a:t>
            </a:r>
            <a:endParaRPr lang="en-US" sz="2800" dirty="0"/>
          </a:p>
        </p:txBody>
      </p:sp>
      <p:sp>
        <p:nvSpPr>
          <p:cNvPr id="6" name="TextBox 5"/>
          <p:cNvSpPr txBox="1"/>
          <p:nvPr/>
        </p:nvSpPr>
        <p:spPr>
          <a:xfrm>
            <a:off x="251026" y="3894858"/>
            <a:ext cx="2155874" cy="461665"/>
          </a:xfrm>
          <a:prstGeom prst="rect">
            <a:avLst/>
          </a:prstGeom>
          <a:noFill/>
        </p:spPr>
        <p:txBody>
          <a:bodyPr wrap="square" rtlCol="0">
            <a:spAutoFit/>
          </a:bodyPr>
          <a:lstStyle/>
          <a:p>
            <a:r>
              <a:rPr lang="en-US" sz="2400" dirty="0" err="1" smtClean="0"/>
              <a:t>DevOps</a:t>
            </a:r>
            <a:r>
              <a:rPr lang="en-US" sz="2400" dirty="0" smtClean="0"/>
              <a:t> tools</a:t>
            </a:r>
            <a:endParaRPr lang="en-US" sz="2400" dirty="0"/>
          </a:p>
        </p:txBody>
      </p:sp>
      <p:sp>
        <p:nvSpPr>
          <p:cNvPr id="7" name="TextBox 6"/>
          <p:cNvSpPr txBox="1"/>
          <p:nvPr/>
        </p:nvSpPr>
        <p:spPr>
          <a:xfrm>
            <a:off x="5242019" y="3371638"/>
            <a:ext cx="989338" cy="523220"/>
          </a:xfrm>
          <a:prstGeom prst="rect">
            <a:avLst/>
          </a:prstGeom>
          <a:noFill/>
        </p:spPr>
        <p:txBody>
          <a:bodyPr wrap="square" rtlCol="0">
            <a:spAutoFit/>
          </a:bodyPr>
          <a:lstStyle/>
          <a:p>
            <a:r>
              <a:rPr lang="en-US" sz="2800" dirty="0" smtClean="0"/>
              <a:t>Lean</a:t>
            </a:r>
            <a:endParaRPr lang="en-US" sz="2800" dirty="0"/>
          </a:p>
        </p:txBody>
      </p:sp>
      <p:sp>
        <p:nvSpPr>
          <p:cNvPr id="8" name="TextBox 7"/>
          <p:cNvSpPr txBox="1"/>
          <p:nvPr/>
        </p:nvSpPr>
        <p:spPr>
          <a:xfrm>
            <a:off x="6231357" y="1798681"/>
            <a:ext cx="1314195" cy="523220"/>
          </a:xfrm>
          <a:prstGeom prst="rect">
            <a:avLst/>
          </a:prstGeom>
          <a:noFill/>
        </p:spPr>
        <p:txBody>
          <a:bodyPr wrap="square" rtlCol="0">
            <a:spAutoFit/>
          </a:bodyPr>
          <a:lstStyle/>
          <a:p>
            <a:r>
              <a:rPr lang="en-US" sz="2800" dirty="0" smtClean="0"/>
              <a:t>Scale</a:t>
            </a:r>
            <a:endParaRPr lang="en-US" sz="2800" dirty="0"/>
          </a:p>
        </p:txBody>
      </p:sp>
      <p:sp>
        <p:nvSpPr>
          <p:cNvPr id="9" name="TextBox 8"/>
          <p:cNvSpPr txBox="1"/>
          <p:nvPr/>
        </p:nvSpPr>
        <p:spPr>
          <a:xfrm>
            <a:off x="7087800" y="2820733"/>
            <a:ext cx="1137001" cy="369206"/>
          </a:xfrm>
          <a:prstGeom prst="rect">
            <a:avLst/>
          </a:prstGeom>
          <a:noFill/>
        </p:spPr>
        <p:txBody>
          <a:bodyPr wrap="square" rtlCol="0">
            <a:spAutoFit/>
          </a:bodyPr>
          <a:lstStyle/>
          <a:p>
            <a:r>
              <a:rPr lang="en-US" dirty="0" smtClean="0"/>
              <a:t>Reliability</a:t>
            </a:r>
            <a:endParaRPr lang="en-US" dirty="0"/>
          </a:p>
        </p:txBody>
      </p:sp>
      <p:sp>
        <p:nvSpPr>
          <p:cNvPr id="10" name="TextBox 9"/>
          <p:cNvSpPr txBox="1"/>
          <p:nvPr/>
        </p:nvSpPr>
        <p:spPr>
          <a:xfrm>
            <a:off x="1461859" y="3189939"/>
            <a:ext cx="2598860" cy="584776"/>
          </a:xfrm>
          <a:prstGeom prst="rect">
            <a:avLst/>
          </a:prstGeom>
          <a:noFill/>
        </p:spPr>
        <p:txBody>
          <a:bodyPr wrap="square" rtlCol="0">
            <a:spAutoFit/>
          </a:bodyPr>
          <a:lstStyle/>
          <a:p>
            <a:r>
              <a:rPr lang="en-US" sz="3200" dirty="0" smtClean="0"/>
              <a:t>Automation</a:t>
            </a:r>
            <a:endParaRPr lang="en-US" sz="3200" dirty="0"/>
          </a:p>
        </p:txBody>
      </p:sp>
      <p:sp>
        <p:nvSpPr>
          <p:cNvPr id="11" name="TextBox 10"/>
          <p:cNvSpPr txBox="1"/>
          <p:nvPr/>
        </p:nvSpPr>
        <p:spPr>
          <a:xfrm>
            <a:off x="6231357" y="4356523"/>
            <a:ext cx="2948959" cy="584776"/>
          </a:xfrm>
          <a:prstGeom prst="rect">
            <a:avLst/>
          </a:prstGeom>
          <a:noFill/>
        </p:spPr>
        <p:txBody>
          <a:bodyPr wrap="square" rtlCol="0">
            <a:spAutoFit/>
          </a:bodyPr>
          <a:lstStyle/>
          <a:p>
            <a:r>
              <a:rPr lang="en-US" sz="3200" dirty="0" smtClean="0"/>
              <a:t>Moving faster</a:t>
            </a:r>
            <a:endParaRPr lang="en-US" sz="3200" dirty="0"/>
          </a:p>
        </p:txBody>
      </p:sp>
      <p:sp>
        <p:nvSpPr>
          <p:cNvPr id="12" name="TextBox 11"/>
          <p:cNvSpPr txBox="1"/>
          <p:nvPr/>
        </p:nvSpPr>
        <p:spPr>
          <a:xfrm>
            <a:off x="4972190" y="1039616"/>
            <a:ext cx="2897463" cy="400110"/>
          </a:xfrm>
          <a:prstGeom prst="rect">
            <a:avLst/>
          </a:prstGeom>
          <a:noFill/>
        </p:spPr>
        <p:txBody>
          <a:bodyPr wrap="square" rtlCol="0">
            <a:spAutoFit/>
          </a:bodyPr>
          <a:lstStyle/>
          <a:p>
            <a:r>
              <a:rPr lang="en-US" sz="2000" dirty="0" smtClean="0"/>
              <a:t>Continuous integration</a:t>
            </a:r>
            <a:endParaRPr lang="en-US" sz="2000" dirty="0"/>
          </a:p>
        </p:txBody>
      </p:sp>
      <p:sp>
        <p:nvSpPr>
          <p:cNvPr id="13" name="TextBox 12"/>
          <p:cNvSpPr txBox="1"/>
          <p:nvPr/>
        </p:nvSpPr>
        <p:spPr>
          <a:xfrm>
            <a:off x="345829" y="2873105"/>
            <a:ext cx="1806219" cy="369332"/>
          </a:xfrm>
          <a:prstGeom prst="rect">
            <a:avLst/>
          </a:prstGeom>
          <a:noFill/>
        </p:spPr>
        <p:txBody>
          <a:bodyPr wrap="square" rtlCol="0">
            <a:spAutoFit/>
          </a:bodyPr>
          <a:lstStyle/>
          <a:p>
            <a:r>
              <a:rPr lang="en-US" dirty="0" smtClean="0"/>
              <a:t>Business growth</a:t>
            </a:r>
            <a:endParaRPr lang="en-US" dirty="0"/>
          </a:p>
        </p:txBody>
      </p:sp>
      <p:sp>
        <p:nvSpPr>
          <p:cNvPr id="14" name="TextBox 13"/>
          <p:cNvSpPr txBox="1"/>
          <p:nvPr/>
        </p:nvSpPr>
        <p:spPr>
          <a:xfrm>
            <a:off x="3756980" y="2636130"/>
            <a:ext cx="1698120" cy="369206"/>
          </a:xfrm>
          <a:prstGeom prst="rect">
            <a:avLst/>
          </a:prstGeom>
          <a:noFill/>
        </p:spPr>
        <p:txBody>
          <a:bodyPr wrap="square" rtlCol="0">
            <a:spAutoFit/>
          </a:bodyPr>
          <a:lstStyle/>
          <a:p>
            <a:r>
              <a:rPr lang="en-US" dirty="0" smtClean="0"/>
              <a:t>Development</a:t>
            </a:r>
            <a:endParaRPr lang="en-US" dirty="0"/>
          </a:p>
        </p:txBody>
      </p:sp>
      <p:sp>
        <p:nvSpPr>
          <p:cNvPr id="15" name="TextBox 14"/>
          <p:cNvSpPr txBox="1"/>
          <p:nvPr/>
        </p:nvSpPr>
        <p:spPr>
          <a:xfrm>
            <a:off x="2406900" y="1314510"/>
            <a:ext cx="1903523" cy="461665"/>
          </a:xfrm>
          <a:prstGeom prst="rect">
            <a:avLst/>
          </a:prstGeom>
          <a:noFill/>
        </p:spPr>
        <p:txBody>
          <a:bodyPr wrap="square" rtlCol="0">
            <a:spAutoFit/>
          </a:bodyPr>
          <a:lstStyle/>
          <a:p>
            <a:r>
              <a:rPr lang="en-US" sz="2400" dirty="0" smtClean="0"/>
              <a:t>Operations</a:t>
            </a:r>
            <a:endParaRPr lang="en-US" sz="2400" dirty="0"/>
          </a:p>
        </p:txBody>
      </p:sp>
      <p:sp>
        <p:nvSpPr>
          <p:cNvPr id="16" name="TextBox 15"/>
          <p:cNvSpPr txBox="1"/>
          <p:nvPr/>
        </p:nvSpPr>
        <p:spPr>
          <a:xfrm>
            <a:off x="2406900" y="4579454"/>
            <a:ext cx="3048200" cy="369332"/>
          </a:xfrm>
          <a:prstGeom prst="rect">
            <a:avLst/>
          </a:prstGeom>
          <a:noFill/>
        </p:spPr>
        <p:txBody>
          <a:bodyPr wrap="square" rtlCol="0">
            <a:spAutoFit/>
          </a:bodyPr>
          <a:lstStyle/>
          <a:p>
            <a:r>
              <a:rPr lang="en-US" dirty="0" smtClean="0"/>
              <a:t>Silos</a:t>
            </a:r>
            <a:endParaRPr lang="en-US" dirty="0"/>
          </a:p>
        </p:txBody>
      </p:sp>
      <p:sp>
        <p:nvSpPr>
          <p:cNvPr id="17" name="TextBox 16"/>
          <p:cNvSpPr txBox="1"/>
          <p:nvPr/>
        </p:nvSpPr>
        <p:spPr>
          <a:xfrm>
            <a:off x="3058439" y="3894858"/>
            <a:ext cx="1931642" cy="646331"/>
          </a:xfrm>
          <a:prstGeom prst="rect">
            <a:avLst/>
          </a:prstGeom>
          <a:noFill/>
        </p:spPr>
        <p:txBody>
          <a:bodyPr wrap="square" rtlCol="0">
            <a:spAutoFit/>
          </a:bodyPr>
          <a:lstStyle/>
          <a:p>
            <a:r>
              <a:rPr lang="en-US" sz="3600" dirty="0" smtClean="0"/>
              <a:t>Synergy</a:t>
            </a:r>
            <a:endParaRPr lang="en-US" sz="3600" dirty="0"/>
          </a:p>
        </p:txBody>
      </p:sp>
      <p:sp>
        <p:nvSpPr>
          <p:cNvPr id="18" name="TextBox 17"/>
          <p:cNvSpPr txBox="1"/>
          <p:nvPr/>
        </p:nvSpPr>
        <p:spPr>
          <a:xfrm>
            <a:off x="5884364" y="312096"/>
            <a:ext cx="2769701" cy="461665"/>
          </a:xfrm>
          <a:prstGeom prst="rect">
            <a:avLst/>
          </a:prstGeom>
          <a:noFill/>
        </p:spPr>
        <p:txBody>
          <a:bodyPr wrap="square" rtlCol="0">
            <a:spAutoFit/>
          </a:bodyPr>
          <a:lstStyle/>
          <a:p>
            <a:r>
              <a:rPr lang="en-US" sz="2400" dirty="0" smtClean="0"/>
              <a:t>Ops all the things?!</a:t>
            </a:r>
            <a:endParaRPr lang="en-US" sz="2400" dirty="0"/>
          </a:p>
        </p:txBody>
      </p:sp>
      <p:sp>
        <p:nvSpPr>
          <p:cNvPr id="19" name="TextBox 18"/>
          <p:cNvSpPr txBox="1"/>
          <p:nvPr/>
        </p:nvSpPr>
        <p:spPr>
          <a:xfrm>
            <a:off x="939569" y="2273319"/>
            <a:ext cx="1901022" cy="400110"/>
          </a:xfrm>
          <a:prstGeom prst="rect">
            <a:avLst/>
          </a:prstGeom>
          <a:noFill/>
        </p:spPr>
        <p:txBody>
          <a:bodyPr wrap="square" rtlCol="0">
            <a:spAutoFit/>
          </a:bodyPr>
          <a:lstStyle/>
          <a:p>
            <a:r>
              <a:rPr lang="en-US" sz="2000" dirty="0" err="1" smtClean="0"/>
              <a:t>Microservices</a:t>
            </a:r>
            <a:endParaRPr lang="en-US" sz="2000" dirty="0"/>
          </a:p>
        </p:txBody>
      </p:sp>
    </p:spTree>
    <p:extLst>
      <p:ext uri="{BB962C8B-B14F-4D97-AF65-F5344CB8AC3E}">
        <p14:creationId xmlns:p14="http://schemas.microsoft.com/office/powerpoint/2010/main" val="221286085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idx="1"/>
          </p:nvPr>
        </p:nvPicPr>
        <p:blipFill>
          <a:blip r:embed="rId3"/>
          <a:srcRect l="21" r="21"/>
          <a:stretch>
            <a:fillRect/>
          </a:stretch>
        </p:blipFill>
        <p:spPr>
          <a:xfrm>
            <a:off x="0" y="0"/>
            <a:ext cx="9144000" cy="6858000"/>
          </a:xfrm>
        </p:spPr>
      </p:pic>
    </p:spTree>
    <p:extLst>
      <p:ext uri="{BB962C8B-B14F-4D97-AF65-F5344CB8AC3E}">
        <p14:creationId xmlns:p14="http://schemas.microsoft.com/office/powerpoint/2010/main" val="28227834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3"/>
          <a:srcRect t="996" b="996"/>
          <a:stretch>
            <a:fillRect/>
          </a:stretch>
        </p:blipFill>
        <p:spPr>
          <a:xfrm>
            <a:off x="0" y="142874"/>
            <a:ext cx="9144000" cy="6715125"/>
          </a:xfrm>
        </p:spPr>
      </p:pic>
    </p:spTree>
    <p:extLst>
      <p:ext uri="{BB962C8B-B14F-4D97-AF65-F5344CB8AC3E}">
        <p14:creationId xmlns:p14="http://schemas.microsoft.com/office/powerpoint/2010/main" val="296304735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srcRect l="7688" r="7688"/>
          <a:stretch>
            <a:fillRect/>
          </a:stretch>
        </p:blipFill>
        <p:spPr>
          <a:xfrm>
            <a:off x="-228814" y="514886"/>
            <a:ext cx="8085509" cy="5766343"/>
          </a:xfrm>
        </p:spPr>
      </p:pic>
    </p:spTree>
    <p:extLst>
      <p:ext uri="{BB962C8B-B14F-4D97-AF65-F5344CB8AC3E}">
        <p14:creationId xmlns:p14="http://schemas.microsoft.com/office/powerpoint/2010/main" val="231941529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4913" y="2108412"/>
            <a:ext cx="6179376" cy="548640"/>
          </a:xfrm>
        </p:spPr>
        <p:txBody>
          <a:bodyPr/>
          <a:lstStyle/>
          <a:p>
            <a:r>
              <a:rPr lang="en-US" sz="4800" dirty="0" smtClean="0"/>
              <a:t>What is </a:t>
            </a:r>
            <a:r>
              <a:rPr lang="en-US" sz="4800" dirty="0" err="1" smtClean="0"/>
              <a:t>Devops</a:t>
            </a:r>
            <a:r>
              <a:rPr lang="en-US" sz="4800" dirty="0" smtClean="0"/>
              <a:t>?</a:t>
            </a:r>
            <a:endParaRPr lang="en-US" sz="4800" dirty="0"/>
          </a:p>
        </p:txBody>
      </p:sp>
    </p:spTree>
    <p:extLst>
      <p:ext uri="{BB962C8B-B14F-4D97-AF65-F5344CB8AC3E}">
        <p14:creationId xmlns:p14="http://schemas.microsoft.com/office/powerpoint/2010/main" val="173286843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7124</TotalTime>
  <Words>1701</Words>
  <Application>Microsoft Macintosh PowerPoint</Application>
  <PresentationFormat>On-screen Show (4:3)</PresentationFormat>
  <Paragraphs>377</Paragraphs>
  <Slides>37</Slides>
  <Notes>36</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Angles</vt:lpstr>
      <vt:lpstr>Devops: What is that, Anyway?</vt:lpstr>
      <vt:lpstr>Who am I?</vt:lpstr>
      <vt:lpstr>What’s the Agenda?</vt:lpstr>
      <vt:lpstr>What is Devops?</vt:lpstr>
      <vt:lpstr>What is Devops?</vt:lpstr>
      <vt:lpstr>PowerPoint Presentation</vt:lpstr>
      <vt:lpstr>PowerPoint Presentation</vt:lpstr>
      <vt:lpstr>PowerPoint Presentation</vt:lpstr>
      <vt:lpstr>What is Devops?</vt:lpstr>
      <vt:lpstr>Devops is…</vt:lpstr>
      <vt:lpstr>#DevOps(Days)</vt:lpstr>
      <vt:lpstr>Devops: The Definition*</vt:lpstr>
      <vt:lpstr>But… What does That Mean?</vt:lpstr>
      <vt:lpstr>Cross-disciplinary</vt:lpstr>
      <vt:lpstr>Movement</vt:lpstr>
      <vt:lpstr>PRAxis</vt:lpstr>
      <vt:lpstr>Solve business problems</vt:lpstr>
      <vt:lpstr>How To Devops</vt:lpstr>
      <vt:lpstr>How to devops</vt:lpstr>
      <vt:lpstr>Let’s Come back to this…</vt:lpstr>
      <vt:lpstr>PowerPoint Presentation</vt:lpstr>
      <vt:lpstr>People</vt:lpstr>
      <vt:lpstr>automation</vt:lpstr>
      <vt:lpstr>PowerPoint Presentation</vt:lpstr>
      <vt:lpstr>Measurement</vt:lpstr>
      <vt:lpstr>Sharing</vt:lpstr>
      <vt:lpstr>How To Devops (Python Style)</vt:lpstr>
      <vt:lpstr>IT DEPENDS</vt:lpstr>
      <vt:lpstr>PowerPoint Presentation</vt:lpstr>
      <vt:lpstr>DEMO</vt:lpstr>
      <vt:lpstr>Python for Great Devops Good</vt:lpstr>
      <vt:lpstr>Resources</vt:lpstr>
      <vt:lpstr>Resources</vt:lpstr>
      <vt:lpstr>Resources</vt:lpstr>
      <vt:lpstr>“CULTURE”</vt:lpstr>
      <vt:lpstr>Questions?</vt:lpstr>
      <vt:lpstr>PowerPoint Presentation</vt:lpstr>
    </vt:vector>
  </TitlesOfParts>
  <Company>Veracode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What is that, Anyway?</dc:title>
  <dc:creator>Laura Stone</dc:creator>
  <cp:lastModifiedBy>Laura Stone</cp:lastModifiedBy>
  <cp:revision>115</cp:revision>
  <dcterms:created xsi:type="dcterms:W3CDTF">2015-10-08T23:40:36Z</dcterms:created>
  <dcterms:modified xsi:type="dcterms:W3CDTF">2015-10-14T02:20:07Z</dcterms:modified>
</cp:coreProperties>
</file>