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1" r:id="rId17"/>
    <p:sldId id="275" r:id="rId18"/>
    <p:sldId id="272" r:id="rId19"/>
    <p:sldId id="27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DE8CB-142B-4422-8D02-BB3AB50D7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72A212-E523-4865-B4A2-E2BAAC886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774C0B-8BC5-48EA-A7E8-2F802D05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541-9464-4247-9FB4-410E05DA487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1C27C5-6088-422C-85A6-DF89BDE3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0545D5-9904-47F6-B042-CFF70477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9F26-0955-484D-918E-E00F16A93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66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3525D-9DB4-4300-B9FF-5A7D475A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0489F5-5590-40F1-A881-90227DCAF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0BEF85-F975-4112-8333-3E664D89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541-9464-4247-9FB4-410E05DA487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DB5B9A-0594-4DD4-BA92-BC7D4284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0EB3DF-5E3D-44F7-AC4C-4D4A8384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9F26-0955-484D-918E-E00F16A93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40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D3E0D7-CAAF-4B51-B0B2-C08D7757F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2B3718-7D99-4376-A8D2-F8E86953C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9D234B-2BEE-4EDC-82E5-A41C56B0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541-9464-4247-9FB4-410E05DA487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62B491-1110-431F-9512-88895BD9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C32D2A-4595-49B2-B28C-6AD49C82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9F26-0955-484D-918E-E00F16A93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99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2FCE8-DEB2-422B-99B4-5B78A2CF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5B54C-7342-445C-8E21-2B270A64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CAC3D5-33CB-42EC-86B2-B73E4C69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541-9464-4247-9FB4-410E05DA487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87BD5E-39E8-459C-B841-B7CBF288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B876E-7529-4213-AAED-7C37ACBB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9F26-0955-484D-918E-E00F16A93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77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F5D2E-38E0-42F4-84A0-3C295C2C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16AF6D-C1DA-4889-9769-4D20E760A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3241A1-EEB4-42CC-91CC-C540C501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541-9464-4247-9FB4-410E05DA487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0FD5B2-7712-4A3A-9359-52843651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D247BE-405C-46A2-B294-75109974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9F26-0955-484D-918E-E00F16A93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33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0DC8F-F508-44DA-8711-671C60DA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69F95-65A5-45A9-BDE2-78A05B4DB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C2B138-AF05-4B37-BD00-42F9816B6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0E282E-0AB7-4362-BA55-896076F2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541-9464-4247-9FB4-410E05DA487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FD7899-1FD2-4B4A-88E1-2E61A3DF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8AB771-DACE-4F1F-A32C-D29F6B9D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9F26-0955-484D-918E-E00F16A93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2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E03A9-B909-4419-B555-EE3269C7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35F9EA-A6BB-457D-B3F3-C81172A3C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F67C27-D33E-4D6C-B3EB-082F9A364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42CA83-1DDE-43F1-9143-2E47335BE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957B5E-2C54-49C5-8CA6-F08106B31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D0A0A7-91CC-4B81-9BE4-0BC0173C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541-9464-4247-9FB4-410E05DA487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66004D-FA0C-4DB8-B24C-8083F7F1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58BE35-51CA-471F-A8C4-13B6BD96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9F26-0955-484D-918E-E00F16A93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26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DA37B-75AA-44E3-AF15-DA02A076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C9FB92-1C83-49B9-8B41-2EE9E515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541-9464-4247-9FB4-410E05DA487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2F9E7E-B8A3-48C4-AE43-00C004DA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8A0020-AE99-445D-9E8C-7F75D33E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9F26-0955-484D-918E-E00F16A93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83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EEC05B-EE6C-4495-A36B-441E14C4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541-9464-4247-9FB4-410E05DA487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5671F64-CBFC-4EEC-8AB0-FAC5E517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5E177B-1A04-4652-A574-8C176D07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9F26-0955-484D-918E-E00F16A93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74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EF7A1-45B3-48BA-BD17-33953EF2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F5B23-5982-4336-9A29-BF7B7828A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32FB20-4A1C-4ED4-A5CA-81A58D5BD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8F1C93-42D5-4F0B-BB0F-6E951D33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541-9464-4247-9FB4-410E05DA487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143F5F-0EFC-4CB8-8C6F-BB6C5331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4F58E0-3304-4F11-A706-6BA1866F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9F26-0955-484D-918E-E00F16A93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52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352C0-FD52-4692-A3C9-218E3166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99321F-EF0E-4860-8BA7-8D8F561C4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2EF0FB-2957-4701-8B0A-8273C4E27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9737BF-3ABF-4905-AE88-45AEA857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541-9464-4247-9FB4-410E05DA487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16DE36-27A9-4B62-8A63-B6275BCD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50D4E5-7868-49A8-BD67-E6FB5CFC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9F26-0955-484D-918E-E00F16A93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77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72075-BF2A-4BF9-9BF2-9EE45DFD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B3EEB0-6EC4-4260-A84B-4954ECA4B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F180EC-F05C-4328-B341-F13178CD6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9A541-9464-4247-9FB4-410E05DA4871}" type="datetimeFigureOut">
              <a:rPr lang="ru-RU" smtClean="0"/>
              <a:t>02.04.2020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E568A5-6499-4C3B-AF3A-87EE438E0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75309-380C-428C-ADB8-EC819EB76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89F26-0955-484D-918E-E00F16A93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9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493FD-FD96-41A4-8D8A-0AEB07697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НЕЛІНІЙНІ  СТРУКТУРИ ДАНИХ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D093C3-0F0F-44FC-AA9B-A2F9A1495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83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5908EC-A937-4D85-BBBB-408C5FB7582B}"/>
              </a:ext>
            </a:extLst>
          </p:cNvPr>
          <p:cNvSpPr/>
          <p:nvPr/>
        </p:nvSpPr>
        <p:spPr>
          <a:xfrm>
            <a:off x="108487" y="103827"/>
            <a:ext cx="1184070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суміжних вершин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2925"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Подання графа G = (V, E) у вигляді списку суміжності використовує масив A з | V | списків, по одному для кожної вершини з V. </a:t>
            </a:r>
          </a:p>
          <a:p>
            <a:pPr indent="542925"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кожної вершини </a:t>
            </a:r>
            <a:r>
              <a:rPr lang="uk-UA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∈V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список суміжності A[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містить всі вершини 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такі, що (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∈ E, тобто A[u] складається з усіх вершин, суміжних з 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графі G (список може містити і не самі вершини, а вказівники на них).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0225" algn="just"/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3CF5165-9A1C-40A6-8F8A-B3C1BDB52E9E}"/>
              </a:ext>
            </a:extLst>
          </p:cNvPr>
          <p:cNvSpPr/>
          <p:nvPr/>
        </p:nvSpPr>
        <p:spPr>
          <a:xfrm>
            <a:off x="371959" y="5215034"/>
            <a:ext cx="11577233" cy="1539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неорієнтованого графу сума довжин всіх списків суміжності дорівнює 2|E|, оскільки ребро (</a:t>
            </a:r>
            <a:r>
              <a:rPr lang="uk-UA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будучи неорієнтованим, з'являється як в списку суміжності </a:t>
            </a:r>
            <a:r>
              <a:rPr lang="uk-UA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так і в списку </a:t>
            </a:r>
            <a:r>
              <a:rPr lang="uk-UA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AEA674-77DA-494F-B477-DD9A9217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79" y="2797752"/>
            <a:ext cx="8570441" cy="220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5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5908EC-A937-4D85-BBBB-408C5FB7582B}"/>
              </a:ext>
            </a:extLst>
          </p:cNvPr>
          <p:cNvSpPr/>
          <p:nvPr/>
        </p:nvSpPr>
        <p:spPr>
          <a:xfrm>
            <a:off x="108487" y="103827"/>
            <a:ext cx="118407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суміжних вершин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0225" algn="just"/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3CF5165-9A1C-40A6-8F8A-B3C1BDB52E9E}"/>
              </a:ext>
            </a:extLst>
          </p:cNvPr>
          <p:cNvSpPr/>
          <p:nvPr/>
        </p:nvSpPr>
        <p:spPr>
          <a:xfrm>
            <a:off x="371959" y="4316669"/>
            <a:ext cx="115772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0225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орієнтованого графа сума довжин всіх списків суміжності дорівнює |E|, оскільки ребру (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однозначно відповідає елемент 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списку A[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</a:p>
          <a:p>
            <a:pPr indent="530225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для орієнтованих, так і для неорієнтованих графів представлення у вигляді списків вимагає обсягу пам'яті Θ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0225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F8F1F8-A83E-4BC2-A0B4-DAA4A6662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76" y="949873"/>
            <a:ext cx="7811420" cy="278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4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985908EC-A937-4D85-BBBB-408C5FB7582B}"/>
                  </a:ext>
                </a:extLst>
              </p:cNvPr>
              <p:cNvSpPr/>
              <p:nvPr/>
            </p:nvSpPr>
            <p:spPr>
              <a:xfrm>
                <a:off x="175647" y="10799"/>
                <a:ext cx="11840705" cy="4931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uk-UA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Матриці суміжності</a:t>
                </a:r>
              </a:p>
              <a:p>
                <a:pPr algn="ctr"/>
                <a:endParaRPr lang="uk-UA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uk-UA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633413">
                  <a:tabLst>
                    <a:tab pos="442913" algn="l"/>
                  </a:tabLst>
                </a:pPr>
                <a:r>
                  <a:rPr lang="uk-U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Розглянемо граф G = (V, E). Пронумеруємо вершини графа в довільному порядку числами 1,2, ..., |V|. </a:t>
                </a: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uk-U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Матриця суміжності графа G - матриця A = (</a:t>
                </a:r>
                <a:r>
                  <a:rPr lang="uk-UA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uk-UA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uk-U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розміром |V| х |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uk-U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така, що:</a:t>
                </a: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1,                      </m:t>
                              </m:r>
                              <m:r>
                                <a:rPr lang="uk-UA" sz="2800" i="1">
                                  <a:latin typeface="Cambria Math" panose="02040503050406030204" pitchFamily="18" charset="0"/>
                                </a:rPr>
                                <m:t>якщо 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 в протилежному випадку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530225"/>
                <a:endParaRPr 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530225"/>
                <a:r>
                  <a:rPr lang="uk-U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Матриці суміжності графа потрібно Θ(V</a:t>
                </a:r>
                <a:r>
                  <a:rPr lang="uk-UA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uk-U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пам'яті незалежно від кількості </a:t>
                </a:r>
                <a:r>
                  <a:rPr lang="uk-UA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ребер</a:t>
                </a:r>
                <a:r>
                  <a:rPr lang="uk-U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графа.</a:t>
                </a: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985908EC-A937-4D85-BBBB-408C5FB75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47" y="10799"/>
                <a:ext cx="11840705" cy="4931478"/>
              </a:xfrm>
              <a:prstGeom prst="rect">
                <a:avLst/>
              </a:prstGeom>
              <a:blipFill>
                <a:blip r:embed="rId2"/>
                <a:stretch>
                  <a:fillRect l="-1081" t="-1360" r="-1648" b="-24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37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5908EC-A937-4D85-BBBB-408C5FB7582B}"/>
              </a:ext>
            </a:extLst>
          </p:cNvPr>
          <p:cNvSpPr/>
          <p:nvPr/>
        </p:nvSpPr>
        <p:spPr>
          <a:xfrm>
            <a:off x="175647" y="10799"/>
            <a:ext cx="11840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Матриці суміжності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096B01-8FF8-4655-8EE1-5C4D59B4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13" y="1269398"/>
            <a:ext cx="2990220" cy="21596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9D6AB4-E6CB-4E03-80FF-03BDC8C43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936" y="919352"/>
            <a:ext cx="2990220" cy="285969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023EFA-172F-405E-92EF-29F89F542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113" y="4164379"/>
            <a:ext cx="3801111" cy="228066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0AC2E0-4DF4-4F77-B445-96FF279F8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081" y="3779046"/>
            <a:ext cx="2870018" cy="285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8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985908EC-A937-4D85-BBBB-408C5FB7582B}"/>
                  </a:ext>
                </a:extLst>
              </p:cNvPr>
              <p:cNvSpPr/>
              <p:nvPr/>
            </p:nvSpPr>
            <p:spPr>
              <a:xfrm>
                <a:off x="351295" y="0"/>
                <a:ext cx="11840705" cy="2346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uk-UA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Матриця </a:t>
                </a:r>
                <a:r>
                  <a:rPr lang="uk-UA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інцидентності</a:t>
                </a:r>
                <a:endParaRPr lang="uk-UA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uk-U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Матрицею </a:t>
                </a:r>
                <a:r>
                  <a:rPr lang="uk-UA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інцидентності</a:t>
                </a:r>
                <a:r>
                  <a:rPr lang="uk-U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неорієнтованого графа без петель G (V, E) є матриця B = (</a:t>
                </a:r>
                <a:r>
                  <a:rPr lang="uk-UA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uk-UA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uk-U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розміром |V| х |E| така, що:</a:t>
                </a: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1,           якщо ребро 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 інцидентно вершині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в протилежному випадку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985908EC-A937-4D85-BBBB-408C5FB75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95" y="0"/>
                <a:ext cx="11840705" cy="2346155"/>
              </a:xfrm>
              <a:prstGeom prst="rect">
                <a:avLst/>
              </a:prstGeom>
              <a:blipFill>
                <a:blip r:embed="rId2"/>
                <a:stretch>
                  <a:fillRect l="-1081" t="-25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645408-FA6A-49BA-AF62-034A635C5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583" y="2626903"/>
            <a:ext cx="7210655" cy="33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5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985908EC-A937-4D85-BBBB-408C5FB7582B}"/>
                  </a:ext>
                </a:extLst>
              </p:cNvPr>
              <p:cNvSpPr/>
              <p:nvPr/>
            </p:nvSpPr>
            <p:spPr>
              <a:xfrm>
                <a:off x="175647" y="10799"/>
                <a:ext cx="11840705" cy="319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uk-UA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Матриця </a:t>
                </a:r>
                <a:r>
                  <a:rPr lang="uk-UA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інцидентності</a:t>
                </a:r>
                <a:endParaRPr lang="uk-UA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uk-U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Матриця </a:t>
                </a:r>
                <a:r>
                  <a:rPr lang="uk-UA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інцидентності</a:t>
                </a:r>
                <a:r>
                  <a:rPr lang="uk-U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орієнтованого графа</a:t>
                </a: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1,           якщо ребро 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 виходить з вершини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1,               якщо ребро 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 входить у вершину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в протилежному випадку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uk-UA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985908EC-A937-4D85-BBBB-408C5FB75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47" y="10799"/>
                <a:ext cx="11840705" cy="3191515"/>
              </a:xfrm>
              <a:prstGeom prst="rect">
                <a:avLst/>
              </a:prstGeom>
              <a:blipFill>
                <a:blip r:embed="rId2"/>
                <a:stretch>
                  <a:fillRect l="-1081" t="-21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C20F56-D4E6-4091-A64E-542C2B3FD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46" y="3215149"/>
            <a:ext cx="3500172" cy="293492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B06553-5071-4AD8-9F8C-0717E76E3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959" y="3215149"/>
            <a:ext cx="3878577" cy="319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7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5908EC-A937-4D85-BBBB-408C5FB7582B}"/>
              </a:ext>
            </a:extLst>
          </p:cNvPr>
          <p:cNvSpPr/>
          <p:nvPr/>
        </p:nvSpPr>
        <p:spPr>
          <a:xfrm>
            <a:off x="175647" y="10799"/>
            <a:ext cx="118407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  <a:p>
            <a:pPr algn="ctr"/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A1798-AA95-46CB-B0E0-176FC0129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467" y="207127"/>
            <a:ext cx="4288151" cy="29547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EF6920-E86E-4220-8552-9083C2CEC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716" y="3606011"/>
            <a:ext cx="3368522" cy="324118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4F670B-EF51-4A31-B952-D66B907ED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807889"/>
            <a:ext cx="4566337" cy="28429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6A03C5-CF23-4B5B-A6CD-A2DFE88B09F9}"/>
              </a:ext>
            </a:extLst>
          </p:cNvPr>
          <p:cNvSpPr txBox="1"/>
          <p:nvPr/>
        </p:nvSpPr>
        <p:spPr>
          <a:xfrm>
            <a:off x="9985673" y="6161773"/>
            <a:ext cx="250723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uk-UA" sz="2400" dirty="0"/>
              <a:t>2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A7748F-02AC-47A2-B333-A5219E2C78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883" b="28316"/>
          <a:stretch/>
        </p:blipFill>
        <p:spPr>
          <a:xfrm>
            <a:off x="7187140" y="4523415"/>
            <a:ext cx="423025" cy="49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7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5908EC-A937-4D85-BBBB-408C5FB7582B}"/>
              </a:ext>
            </a:extLst>
          </p:cNvPr>
          <p:cNvSpPr/>
          <p:nvPr/>
        </p:nvSpPr>
        <p:spPr>
          <a:xfrm>
            <a:off x="175647" y="10799"/>
            <a:ext cx="118407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–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матриця суміжності</a:t>
            </a:r>
          </a:p>
          <a:p>
            <a:pPr algn="ctr"/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98EA52-C055-4E1F-A2E7-8A92B594D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73" y="1654195"/>
            <a:ext cx="3105795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AB21F2B-C7CB-4826-93D9-D8F6DC3AE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5228"/>
            <a:ext cx="3328219" cy="309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7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5908EC-A937-4D85-BBBB-408C5FB7582B}"/>
              </a:ext>
            </a:extLst>
          </p:cNvPr>
          <p:cNvSpPr/>
          <p:nvPr/>
        </p:nvSpPr>
        <p:spPr>
          <a:xfrm>
            <a:off x="351295" y="-98168"/>
            <a:ext cx="11840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матриця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інцидентності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4CE0F5-DFAD-412E-B422-10CB3F03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376" y="351197"/>
            <a:ext cx="3183934" cy="30778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2AE0FE-0B55-4F81-8EFC-28C201310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07" y="3894131"/>
            <a:ext cx="3491533" cy="26126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A9731F-FF33-4837-B52E-12B7374F8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919" y="518318"/>
            <a:ext cx="2918765" cy="291068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F84CB5-55B1-4B09-8F72-09C0AD61E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989" y="3956083"/>
            <a:ext cx="3879721" cy="2273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7C897E-1F4D-49C6-8E9F-554173C03767}"/>
              </a:ext>
            </a:extLst>
          </p:cNvPr>
          <p:cNvSpPr txBox="1"/>
          <p:nvPr/>
        </p:nvSpPr>
        <p:spPr>
          <a:xfrm>
            <a:off x="2595716" y="4881716"/>
            <a:ext cx="32446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88E15-83FD-4ED1-956D-86EFD20D3D8B}"/>
              </a:ext>
            </a:extLst>
          </p:cNvPr>
          <p:cNvSpPr txBox="1"/>
          <p:nvPr/>
        </p:nvSpPr>
        <p:spPr>
          <a:xfrm>
            <a:off x="8229600" y="4815594"/>
            <a:ext cx="2995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09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5908EC-A937-4D85-BBBB-408C5FB7582B}"/>
              </a:ext>
            </a:extLst>
          </p:cNvPr>
          <p:cNvSpPr/>
          <p:nvPr/>
        </p:nvSpPr>
        <p:spPr>
          <a:xfrm>
            <a:off x="175647" y="10799"/>
            <a:ext cx="11840705" cy="790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Вибір абстрактного типу даних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Визначається набір операцій, які планується виконувати над вхідними даними.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Визначаються абстрактні типи даних, що підтримують необхідні операції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uk-U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Аналізується інформація про вхідні дані. Встановлюється тип розв'язуваної задачі і алгоритму, що розробляється, -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offline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або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Залучається існуюча або розробляється нова структура даних для реалізації обраного АТД.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8DEC58A-5421-4DBB-B0B1-29A0F46DB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18168"/>
              </p:ext>
            </p:extLst>
          </p:nvPr>
        </p:nvGraphicFramePr>
        <p:xfrm>
          <a:off x="977463" y="1226390"/>
          <a:ext cx="10237071" cy="3863344"/>
        </p:xfrm>
        <a:graphic>
          <a:graphicData uri="http://schemas.openxmlformats.org/drawingml/2006/table">
            <a:tbl>
              <a:tblPr firstRow="1" firstCol="1" bandRow="1"/>
              <a:tblGrid>
                <a:gridCol w="4006434">
                  <a:extLst>
                    <a:ext uri="{9D8B030D-6E8A-4147-A177-3AD203B41FA5}">
                      <a16:colId xmlns:a16="http://schemas.microsoft.com/office/drawing/2014/main" val="2841625773"/>
                    </a:ext>
                  </a:extLst>
                </a:gridCol>
                <a:gridCol w="6230637">
                  <a:extLst>
                    <a:ext uri="{9D8B030D-6E8A-4147-A177-3AD203B41FA5}">
                      <a16:colId xmlns:a16="http://schemas.microsoft.com/office/drawing/2014/main" val="4062518288"/>
                    </a:ext>
                  </a:extLst>
                </a:gridCol>
              </a:tblGrid>
              <a:tr h="21083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uk-UA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Операція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Логічна структура даних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507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Insert()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Список, множина, черга </a:t>
                      </a:r>
                      <a:r>
                        <a:rPr lang="uk-UA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 пріоритетом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996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Delete()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Список, множина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423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LookUp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Список, множина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968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Min(), Max()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Упорядкована множина, черга з пріоритетом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758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Seccessor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Упорядкована множина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22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Predecessor()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Упорядкована множина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716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DeleteMin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DeleteMax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Черга з пріоритетом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52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98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5908EC-A937-4D85-BBBB-408C5FB7582B}"/>
              </a:ext>
            </a:extLst>
          </p:cNvPr>
          <p:cNvSpPr/>
          <p:nvPr/>
        </p:nvSpPr>
        <p:spPr>
          <a:xfrm>
            <a:off x="275302" y="310305"/>
            <a:ext cx="11405420" cy="401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Нелінійні структури даних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uk-UA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Нелінійні структури даних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це СД, в яких зв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uk-UA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язки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між елементами мають більш складну форму. 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</a:t>
            </a:r>
            <a:r>
              <a:rPr lang="uk-UA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багатозв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uk-UA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язних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структурах: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кожний елемент може бути довільна кількість посилань;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кожен елемент може бути з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в’</a:t>
            </a:r>
            <a:r>
              <a:rPr lang="uk-UA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язаний</a:t>
            </a:r>
            <a:r>
              <a:rPr lang="uk-UA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 будь-якою кількістю інших елементів.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8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5908EC-A937-4D85-BBBB-408C5FB7582B}"/>
              </a:ext>
            </a:extLst>
          </p:cNvPr>
          <p:cNvSpPr/>
          <p:nvPr/>
        </p:nvSpPr>
        <p:spPr>
          <a:xfrm>
            <a:off x="582482" y="0"/>
            <a:ext cx="11405420" cy="6653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Нелінійні структури даних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Множина,        		                 	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асоціативний масив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Черга с пріоритетом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Граф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uk-UA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Упорядкована мн-на   Неупорядкована мн-на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Insert()                   	Insert()                                          Insert()                                             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InsertEdge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Delete()                            Delete()			          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DeleteMin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DeleteMax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	          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DeleteEdge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LookUp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		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LookUp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		           Min()	       (Max)	          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GetEdge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Min()										           Edges()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Max()										           Vertices()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Seccessor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Predecessor()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Бінарне дерево 		Хеш-таблиця		      Бінарна купа	                    Матриця суміжності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пошуку						      Біноміальна купа              Списки суміжності 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АВЛ-дерево					     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Фібоначчієва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купа            Матриця </a:t>
            </a:r>
            <a:r>
              <a:rPr lang="uk-UA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інцидентності</a:t>
            </a: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Червоно-чорне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дерево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9148E07-7CA4-494E-878B-704B63F21C3A}"/>
              </a:ext>
            </a:extLst>
          </p:cNvPr>
          <p:cNvCxnSpPr/>
          <p:nvPr/>
        </p:nvCxnSpPr>
        <p:spPr>
          <a:xfrm>
            <a:off x="501445" y="4513006"/>
            <a:ext cx="10943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2796BFA-C7D6-4513-A2FF-C238EB16120E}"/>
              </a:ext>
            </a:extLst>
          </p:cNvPr>
          <p:cNvCxnSpPr/>
          <p:nvPr/>
        </p:nvCxnSpPr>
        <p:spPr>
          <a:xfrm flipH="1">
            <a:off x="3628103" y="486697"/>
            <a:ext cx="2035278" cy="19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08A938C-E3B4-42C0-B353-21BBDD05E4C7}"/>
              </a:ext>
            </a:extLst>
          </p:cNvPr>
          <p:cNvCxnSpPr/>
          <p:nvPr/>
        </p:nvCxnSpPr>
        <p:spPr>
          <a:xfrm flipH="1">
            <a:off x="2064774" y="1297858"/>
            <a:ext cx="678426" cy="398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06F30C3-C8AF-4EBD-B123-B5C309E18698}"/>
              </a:ext>
            </a:extLst>
          </p:cNvPr>
          <p:cNvCxnSpPr/>
          <p:nvPr/>
        </p:nvCxnSpPr>
        <p:spPr>
          <a:xfrm>
            <a:off x="3052916" y="1297858"/>
            <a:ext cx="722671" cy="398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6E0BB40C-35B1-4C08-A662-E3217B0506D8}"/>
              </a:ext>
            </a:extLst>
          </p:cNvPr>
          <p:cNvCxnSpPr/>
          <p:nvPr/>
        </p:nvCxnSpPr>
        <p:spPr>
          <a:xfrm>
            <a:off x="6872748" y="486697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64F111D-E874-4D58-94FF-5C06CE1D1274}"/>
              </a:ext>
            </a:extLst>
          </p:cNvPr>
          <p:cNvCxnSpPr/>
          <p:nvPr/>
        </p:nvCxnSpPr>
        <p:spPr>
          <a:xfrm>
            <a:off x="7919884" y="486697"/>
            <a:ext cx="2654710" cy="471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7EDFFEB-8543-4929-A294-E721DCAEA65A}"/>
              </a:ext>
            </a:extLst>
          </p:cNvPr>
          <p:cNvSpPr txBox="1"/>
          <p:nvPr/>
        </p:nvSpPr>
        <p:spPr>
          <a:xfrm rot="16200000">
            <a:off x="-2607033" y="3818571"/>
            <a:ext cx="570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СТРУКТУРИ </a:t>
            </a:r>
            <a:r>
              <a:rPr lang="ru-RU" dirty="0"/>
              <a:t> РЕАЛІЗАЦІЇ               ОПЕРАЦІЇ</a:t>
            </a:r>
          </a:p>
        </p:txBody>
      </p:sp>
    </p:spTree>
    <p:extLst>
      <p:ext uri="{BB962C8B-B14F-4D97-AF65-F5344CB8AC3E}">
        <p14:creationId xmlns:p14="http://schemas.microsoft.com/office/powerpoint/2010/main" val="207144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5908EC-A937-4D85-BBBB-408C5FB7582B}"/>
              </a:ext>
            </a:extLst>
          </p:cNvPr>
          <p:cNvSpPr/>
          <p:nvPr/>
        </p:nvSpPr>
        <p:spPr>
          <a:xfrm>
            <a:off x="275302" y="310305"/>
            <a:ext cx="11405420" cy="539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Множина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uk-UA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30225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даних (або АТД) </a:t>
            </a:r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представляє собою набір неповторюваних елементів одного типу, що розглядаються як єдине ціле.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Всі елементи множини різні. Множина підтримує операції додавання, видалення та пошуку елементів.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0225"/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Асоціативний масив</a:t>
            </a:r>
            <a:r>
              <a:rPr lang="uk-UA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associative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це вид множини, елементами якої є пари виду «(ключ, значення)».</a:t>
            </a:r>
          </a:p>
          <a:p>
            <a:pPr indent="530225"/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0225"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між ключами множини або асоціативного масиву задано бінарне відношення строгого порядку «&lt;» («менше ніж» або «передує»), то множина називається лінійно впорядкованою множиною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ordered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5908EC-A937-4D85-BBBB-408C5FB7582B}"/>
              </a:ext>
            </a:extLst>
          </p:cNvPr>
          <p:cNvSpPr/>
          <p:nvPr/>
        </p:nvSpPr>
        <p:spPr>
          <a:xfrm>
            <a:off x="393290" y="398795"/>
            <a:ext cx="11405420" cy="4961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Черга з пріоритетом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uk-UA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30225" algn="just"/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Черга з пріоритетом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це абстрактний тип даних, що представляє собою упорядковану множину, елементами якої є пари виду «(пріоритет, значення)». </a:t>
            </a:r>
          </a:p>
          <a:p>
            <a:pPr indent="530225"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Всі елементи черги впорядковані за пріоритетом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indent="530225"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Така черга підтримує дві базові операції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 елемента із заданим пріоритетом (операція I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nsert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 елемента з екстремальним значенням пріоритету: мінімальним (D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elete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або максимальним (D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elete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0225" algn="just"/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4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5908EC-A937-4D85-BBBB-408C5FB7582B}"/>
              </a:ext>
            </a:extLst>
          </p:cNvPr>
          <p:cNvSpPr/>
          <p:nvPr/>
        </p:nvSpPr>
        <p:spPr>
          <a:xfrm>
            <a:off x="408438" y="0"/>
            <a:ext cx="11405420" cy="323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0225" algn="just"/>
            <a:r>
              <a:rPr lang="uk-UA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це набір вершин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та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ребер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що пов'язують ці вершини. </a:t>
            </a:r>
          </a:p>
          <a:p>
            <a:pPr indent="530225"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Приклади: план міста, комп'ютерна мережа, система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з.д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530225"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0225" algn="just"/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10DFF4-C466-4D17-A765-C5B25B3CF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081" y="2566929"/>
            <a:ext cx="6475249" cy="26669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D1BBD7-6117-4088-9476-54936795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70" y="2484495"/>
            <a:ext cx="5019762" cy="344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5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5908EC-A937-4D85-BBBB-408C5FB7582B}"/>
              </a:ext>
            </a:extLst>
          </p:cNvPr>
          <p:cNvSpPr/>
          <p:nvPr/>
        </p:nvSpPr>
        <p:spPr>
          <a:xfrm>
            <a:off x="393290" y="103827"/>
            <a:ext cx="11405420" cy="206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</a:t>
            </a:r>
          </a:p>
          <a:p>
            <a:pPr indent="530225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0225"/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Позначимо V - скінченну непорожню множину з </a:t>
            </a:r>
            <a:r>
              <a:rPr lang="uk-UA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вершин (</a:t>
            </a:r>
            <a:r>
              <a:rPr lang="uk-UA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1), а Е - множину з </a:t>
            </a:r>
            <a:r>
              <a:rPr lang="uk-UA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невпорядкованих пар елементів (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(</a:t>
            </a:r>
            <a:r>
              <a:rPr lang="uk-UA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0). </a:t>
            </a:r>
          </a:p>
          <a:p>
            <a:pPr indent="530225"/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- ребро, що з'єднує вершини </a:t>
            </a:r>
            <a:r>
              <a:rPr lang="uk-UA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і </a:t>
            </a:r>
            <a:r>
              <a:rPr lang="uk-UA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Тоді граф –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uk-UA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uk-UA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Е).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B60CC6-652A-4792-8D89-38870101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197" y="2552857"/>
            <a:ext cx="4198680" cy="3312831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A7EAA13-85E9-4C28-9BD9-038A4CBEEC1A}"/>
              </a:ext>
            </a:extLst>
          </p:cNvPr>
          <p:cNvSpPr/>
          <p:nvPr/>
        </p:nvSpPr>
        <p:spPr>
          <a:xfrm>
            <a:off x="511123" y="2501113"/>
            <a:ext cx="6169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0225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Дві вершини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суміжними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якщо в графі G існує ребро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в іншому випадку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незалежні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530225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0225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 ребро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також кажуть, що воно </a:t>
            </a:r>
            <a:r>
              <a:rPr lang="uk-UA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інцидентно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вершинам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530225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0225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Ребро, що з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єднує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вершину саму з собою, називається </a:t>
            </a: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петлею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0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5908EC-A937-4D85-BBBB-408C5FB7582B}"/>
              </a:ext>
            </a:extLst>
          </p:cNvPr>
          <p:cNvSpPr/>
          <p:nvPr/>
        </p:nvSpPr>
        <p:spPr>
          <a:xfrm>
            <a:off x="393290" y="103827"/>
            <a:ext cx="11405420" cy="169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</a:t>
            </a:r>
          </a:p>
          <a:p>
            <a:pPr indent="44291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Ребра графа бувають зваженими та незваженими. </a:t>
            </a:r>
          </a:p>
          <a:p>
            <a:pPr indent="354013"/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Зважені ребра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мають додаткову характеристику, яка називається вагою або ціною шляху.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C42A57-18EB-4DD7-8498-FF2BE602DB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937" y="1799677"/>
            <a:ext cx="4199696" cy="19169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E624FF-9ABE-4349-A6CF-3B57CDADFD61}"/>
              </a:ext>
            </a:extLst>
          </p:cNvPr>
          <p:cNvSpPr/>
          <p:nvPr/>
        </p:nvSpPr>
        <p:spPr>
          <a:xfrm>
            <a:off x="393290" y="3857996"/>
            <a:ext cx="11652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/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Ребра графа бувають орієнтованими та неорієнтованими.</a:t>
            </a:r>
          </a:p>
          <a:p>
            <a:pPr indent="442913"/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Орієнтоване ребро називається дугою. Рух по </a:t>
            </a:r>
            <a:r>
              <a:rPr lang="uk-UA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дузі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може здійснюватися тільки від першої вершини до другої. 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B79BD7-E009-4CEB-997F-6B0FCA819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748" y="4960093"/>
            <a:ext cx="4186186" cy="17940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F45C70-9B35-4C24-AA75-99C9138EA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348" y="5079155"/>
            <a:ext cx="4161098" cy="16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1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5908EC-A937-4D85-BBBB-408C5FB7582B}"/>
              </a:ext>
            </a:extLst>
          </p:cNvPr>
          <p:cNvSpPr/>
          <p:nvPr/>
        </p:nvSpPr>
        <p:spPr>
          <a:xfrm>
            <a:off x="393290" y="103827"/>
            <a:ext cx="11405420" cy="416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Представлення графів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uk-UA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uk-UA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 в алгоритмах (програмах) можна представити трьома способами: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суміжних вершин;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матриця суміжності;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інцидентності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Застосовуються як для орієнтованих, так і для неорієнтованих графів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0225" algn="just"/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2805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1034</Words>
  <Application>Microsoft Office PowerPoint</Application>
  <PresentationFormat>Широкоэкранный</PresentationFormat>
  <Paragraphs>126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Тема Office</vt:lpstr>
      <vt:lpstr>НЕЛІНІЙНІ  СТРУКТУРИ ДАНИХ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НЕЛІНІЙНІ  СТРУКТУРИ ДАНИХ</dc:title>
  <dc:creator>Марина</dc:creator>
  <cp:lastModifiedBy>Марина</cp:lastModifiedBy>
  <cp:revision>44</cp:revision>
  <dcterms:created xsi:type="dcterms:W3CDTF">2020-03-26T21:29:45Z</dcterms:created>
  <dcterms:modified xsi:type="dcterms:W3CDTF">2020-04-03T12:32:50Z</dcterms:modified>
</cp:coreProperties>
</file>