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7DD8-FB85-4C84-9818-34B48F0A8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5703-F61B-497B-8094-A01F4670F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79C766-45E6-4A5B-BEF6-7FB5AE71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466AE3-CD6B-4327-BC51-63566DE5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4A967-E852-42D1-955A-D192646E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5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12AD4-7AC0-4BA4-AF84-145AA3FA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BD24A-0A0F-41BF-AB99-F87A8769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69E4E-AE6A-4F78-8A98-EC736DB4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BDBD4-F13A-4964-8A82-A13A02F2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E123C-9F7C-4BE8-A110-96C967C6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0A50BB-C63E-4A84-9002-BA5CB1E27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9D344-6F6E-4DB6-928E-B02D9FC4E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7E332-058E-4667-AA81-4B72AF1B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248CE-D874-44A5-9748-97FD0D4C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139841-33AD-4DDE-A425-2B9F0D2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EE079-C46A-4907-BA37-18B4A493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353A9-6402-4C93-8420-479696E5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888AA-A6A5-4FA6-AE8A-B4ABF948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B251-DBF9-44F2-ADAA-1A296327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AB8BA6-C971-4A93-A8AC-F91B952E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E7591-224F-416B-A59F-B42AFBF0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9FE0BA-CCEC-4842-8164-0D7C5AE8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F08BAA-24A7-4CD7-967C-25CC1AC1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74C046-86A9-4444-82F8-7B44FA01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55017-83DC-4A29-A48A-A614D74A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3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E1C71-A7A1-4EDB-8C7D-10B539FD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AE7FE-976F-4E88-AC08-94B36C31B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485B5-EE08-4E0F-84D0-0FFF5B56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ECC63-4607-48D2-A581-BACDC007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C81792-0F3A-4653-B1B8-1AAF0C1B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B0EAE2-2959-4CBB-87B3-F441A272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CBB73-3D37-4CD7-B114-DD169A96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05A181-5A9A-48C1-9152-1895E270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5B301A-374E-4D60-B632-4EC93A18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68A7E1-9231-43CC-B4D8-5F9859DF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00FF86-BAC1-433B-92E4-A056AC6EA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1EB32E-AAA5-4383-8376-02FC6921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945851-1D91-4AE8-9004-59423E12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A8AF2C-6569-446D-B4CC-B8274F21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8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14628-D531-4535-AA12-7893D887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29025A-9067-4B11-91CB-382717E2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D903A-57BA-4313-A56A-64EA13DB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2D83F-FBAE-4F70-8027-6AFD2310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40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982DE3-E3B4-441B-B866-888DFAEF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E16CE5-043C-453F-96CB-467007D0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F0AB4-494B-42A8-89E2-81427476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51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06268-8C6A-4224-9157-45540D3F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D8C29-DF61-4144-B969-4BCE346D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72D767-CA3B-4DA0-B9D4-9296F3F1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63A90-6567-4A6C-89CA-598E30E1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7018ED-F3E7-4F98-9105-F6CFB7E7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28CFB-5076-44C6-ACCD-195DD468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5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794AA-ECEE-465D-ACF9-B01E8676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C747C3-527A-44E8-9086-A0F130D2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D64192-120B-4CBF-8EC6-B1F23603D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CDD7F1-EE8A-4FE9-8164-030AF6B6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AB2FA2-403E-4C09-ADBB-FEF0DBBF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46EB6E-3DB7-414A-ACA2-9BB61CBE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5E643-C3EC-418A-9FDD-996F8191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6DF0BE-50EA-4BA1-8062-4B384E3EF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542D9-EA42-41BC-BAC5-1E96E6F29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1E18-C849-4A60-8872-26677327DFC6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46267-6241-4A13-98DC-CAC85372D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6E74D-C6AE-4A0F-B6FB-B313451E1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401C-7B55-4685-BFC5-CB361F491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A614F-EA9C-41FE-99C6-08CAE97A3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РЕКУРСИВНІ АЛГОРИТМИ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5798C9-8F5D-457F-97B0-6FF7903FE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00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485606-B8BE-472F-87A6-EFBB1BF9001B}"/>
              </a:ext>
            </a:extLst>
          </p:cNvPr>
          <p:cNvSpPr/>
          <p:nvPr/>
        </p:nvSpPr>
        <p:spPr>
          <a:xfrm>
            <a:off x="953729" y="880651"/>
            <a:ext cx="10830232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2400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Рекурсивна функція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це функція, в тілі якої присутній виклик самої себе. Відповідно, алгоритм, заснований на таких функціях, називається </a:t>
            </a:r>
            <a:r>
              <a:rPr lang="uk-UA" sz="2400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рекурсивним алгоритмом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uk-UA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Дві небезпеки при використанні рекурсії: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нескінченний ланцюжок викликів (має бути умова завершення рекурсії); 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переповнення стеку викликів (глибина рекурсії не має бути дуже великою).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3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BAA56-C0C6-4E80-9141-704A4DE1F4C3}"/>
              </a:ext>
            </a:extLst>
          </p:cNvPr>
          <p:cNvSpPr txBox="1"/>
          <p:nvPr/>
        </p:nvSpPr>
        <p:spPr>
          <a:xfrm>
            <a:off x="0" y="309716"/>
            <a:ext cx="119904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алгоритм обчислення факторіалу числа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(𝑛)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𝑛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2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умова завершення рекурсії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𝑛 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(𝑛 − 1)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 виконання алгоритму T(n)=Θ(n),  складність по пам’яті М(n)=Θ(n)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4D54C5-06E8-40BA-8864-3B93F48B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18" y="971273"/>
            <a:ext cx="2452721" cy="49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9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BAA56-C0C6-4E80-9141-704A4DE1F4C3}"/>
              </a:ext>
            </a:extLst>
          </p:cNvPr>
          <p:cNvSpPr txBox="1"/>
          <p:nvPr/>
        </p:nvSpPr>
        <p:spPr>
          <a:xfrm>
            <a:off x="648929" y="309716"/>
            <a:ext cx="113415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алгоритм обчислення 𝑛-го числа послідовності Фібоначчі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F(0)=1,     F(1)=1,     F(n)=F(n-1)+F(n-2).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(𝑛)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𝑛 &lt; 2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// умова завершення рекурсії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(𝑛 − 1) +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(𝑛 − 2)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230A1F0-8294-4F28-8247-9657FA862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15675"/>
              </p:ext>
            </p:extLst>
          </p:nvPr>
        </p:nvGraphicFramePr>
        <p:xfrm>
          <a:off x="1058607" y="1244045"/>
          <a:ext cx="9707720" cy="11599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0772">
                  <a:extLst>
                    <a:ext uri="{9D8B030D-6E8A-4147-A177-3AD203B41FA5}">
                      <a16:colId xmlns:a16="http://schemas.microsoft.com/office/drawing/2014/main" val="606716259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2046286227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3245016492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2281588991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1394962711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1185748477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1475986835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3446845551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711612273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3226523700"/>
                    </a:ext>
                  </a:extLst>
                </a:gridCol>
              </a:tblGrid>
              <a:tr h="5799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15500"/>
                  </a:ext>
                </a:extLst>
              </a:tr>
              <a:tr h="5799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6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47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BAA56-C0C6-4E80-9141-704A4DE1F4C3}"/>
              </a:ext>
            </a:extLst>
          </p:cNvPr>
          <p:cNvSpPr txBox="1"/>
          <p:nvPr/>
        </p:nvSpPr>
        <p:spPr>
          <a:xfrm>
            <a:off x="648929" y="309716"/>
            <a:ext cx="11341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алгоритм обчислення 𝑛-го числа послідовності Фібоначчі</a:t>
            </a:r>
          </a:p>
          <a:p>
            <a:endParaRPr lang="uk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Дерево рекурсивних викликів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89DDA0-B2DA-49BF-AE2A-391CBDAD55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388" y="1325379"/>
            <a:ext cx="5405426" cy="41294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A5002D-A798-4EC9-9774-1516753C1555}"/>
                  </a:ext>
                </a:extLst>
              </p:cNvPr>
              <p:cNvSpPr txBox="1"/>
              <p:nvPr/>
            </p:nvSpPr>
            <p:spPr>
              <a:xfrm>
                <a:off x="4070067" y="5673038"/>
                <a:ext cx="3942939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𝐹𝑖𝑏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𝐹𝑖𝑏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−  ?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A5002D-A798-4EC9-9774-1516753C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67" y="5673038"/>
                <a:ext cx="3942939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7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BAA56-C0C6-4E80-9141-704A4DE1F4C3}"/>
              </a:ext>
            </a:extLst>
          </p:cNvPr>
          <p:cNvSpPr txBox="1"/>
          <p:nvPr/>
        </p:nvSpPr>
        <p:spPr>
          <a:xfrm>
            <a:off x="740343" y="-21525"/>
            <a:ext cx="1134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Рекурсивний алгоритм обчислення 𝑛-го числа послідовності Фібоначчі</a:t>
            </a:r>
          </a:p>
          <a:p>
            <a:endParaRPr lang="uk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999D-E824-4263-93C6-45B796159973}"/>
              </a:ext>
            </a:extLst>
          </p:cNvPr>
          <p:cNvSpPr txBox="1"/>
          <p:nvPr/>
        </p:nvSpPr>
        <p:spPr>
          <a:xfrm>
            <a:off x="2202069" y="903100"/>
            <a:ext cx="11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Fib(6)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4EFF1-852A-403F-8DD8-1DB74BDA7490}"/>
              </a:ext>
            </a:extLst>
          </p:cNvPr>
          <p:cNvSpPr txBox="1"/>
          <p:nvPr/>
        </p:nvSpPr>
        <p:spPr>
          <a:xfrm>
            <a:off x="1361411" y="1874823"/>
            <a:ext cx="11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Fib(5)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E5F6B-CE74-4FA2-AE82-73855F988323}"/>
              </a:ext>
            </a:extLst>
          </p:cNvPr>
          <p:cNvSpPr txBox="1"/>
          <p:nvPr/>
        </p:nvSpPr>
        <p:spPr>
          <a:xfrm>
            <a:off x="3072224" y="1849449"/>
            <a:ext cx="11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Fib(4)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C124-A23B-42BD-BD67-263DEA1BB98D}"/>
              </a:ext>
            </a:extLst>
          </p:cNvPr>
          <p:cNvSpPr txBox="1"/>
          <p:nvPr/>
        </p:nvSpPr>
        <p:spPr>
          <a:xfrm>
            <a:off x="1390908" y="2986047"/>
            <a:ext cx="11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Fib(3)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4A36B-B581-46D9-87A6-29D29391C6EA}"/>
              </a:ext>
            </a:extLst>
          </p:cNvPr>
          <p:cNvSpPr txBox="1"/>
          <p:nvPr/>
        </p:nvSpPr>
        <p:spPr>
          <a:xfrm>
            <a:off x="3111707" y="3045484"/>
            <a:ext cx="1381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Fib(2)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6F99E-19E4-49C4-9590-9F3AE4E2FA57}"/>
              </a:ext>
            </a:extLst>
          </p:cNvPr>
          <p:cNvSpPr txBox="1"/>
          <p:nvPr/>
        </p:nvSpPr>
        <p:spPr>
          <a:xfrm>
            <a:off x="1405656" y="4088232"/>
            <a:ext cx="11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Fib(1)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A5A8B-D3DE-488A-A2BA-81902B5FA4BC}"/>
              </a:ext>
            </a:extLst>
          </p:cNvPr>
          <p:cNvSpPr txBox="1"/>
          <p:nvPr/>
        </p:nvSpPr>
        <p:spPr>
          <a:xfrm>
            <a:off x="3101720" y="4088232"/>
            <a:ext cx="115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Fib(0)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34B3096-96B5-4850-A6A8-BB4BF1483DE6}"/>
              </a:ext>
            </a:extLst>
          </p:cNvPr>
          <p:cNvCxnSpPr>
            <a:cxnSpLocks/>
          </p:cNvCxnSpPr>
          <p:nvPr/>
        </p:nvCxnSpPr>
        <p:spPr>
          <a:xfrm flipH="1">
            <a:off x="1781740" y="1413633"/>
            <a:ext cx="840658" cy="44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A9C4F90-7F53-4187-A712-82BC49660292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2777256" y="1426320"/>
            <a:ext cx="870155" cy="42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854B0AC-6C3B-48EA-B807-9B4FD2138B6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511785" y="2111059"/>
            <a:ext cx="560439" cy="2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DCF2F24-B0FD-4F70-B7FE-350B712EBD9C}"/>
              </a:ext>
            </a:extLst>
          </p:cNvPr>
          <p:cNvCxnSpPr/>
          <p:nvPr/>
        </p:nvCxnSpPr>
        <p:spPr>
          <a:xfrm>
            <a:off x="1781740" y="2407082"/>
            <a:ext cx="0" cy="66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5F656BE-284B-48E8-A6C6-52DBFB1FFD19}"/>
              </a:ext>
            </a:extLst>
          </p:cNvPr>
          <p:cNvCxnSpPr/>
          <p:nvPr/>
        </p:nvCxnSpPr>
        <p:spPr>
          <a:xfrm flipH="1">
            <a:off x="2349553" y="2372669"/>
            <a:ext cx="1002890" cy="55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D1C75CD-878D-4347-B3BA-FB876FA7D88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47411" y="2372669"/>
            <a:ext cx="29496" cy="61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344ECD3-1CA9-4E26-B6E7-C7BCB11DC35F}"/>
              </a:ext>
            </a:extLst>
          </p:cNvPr>
          <p:cNvCxnSpPr>
            <a:stCxn id="9" idx="3"/>
          </p:cNvCxnSpPr>
          <p:nvPr/>
        </p:nvCxnSpPr>
        <p:spPr>
          <a:xfrm>
            <a:off x="2541282" y="3247657"/>
            <a:ext cx="67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9233213-CDBF-4534-9988-6C594A365D5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966095" y="3509267"/>
            <a:ext cx="14748" cy="57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6C532BE-73D9-471D-80DE-F0A72C2530AF}"/>
              </a:ext>
            </a:extLst>
          </p:cNvPr>
          <p:cNvCxnSpPr/>
          <p:nvPr/>
        </p:nvCxnSpPr>
        <p:spPr>
          <a:xfrm flipH="1">
            <a:off x="2275811" y="3568704"/>
            <a:ext cx="1209368" cy="5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4C39335-2C98-4361-B5CB-BDFF925C9E62}"/>
              </a:ext>
            </a:extLst>
          </p:cNvPr>
          <p:cNvCxnSpPr>
            <a:stCxn id="10" idx="2"/>
          </p:cNvCxnSpPr>
          <p:nvPr/>
        </p:nvCxnSpPr>
        <p:spPr>
          <a:xfrm flipH="1">
            <a:off x="3802500" y="3568704"/>
            <a:ext cx="1" cy="61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6BD509-856E-4DDC-A028-EBC787BCF99C}"/>
              </a:ext>
            </a:extLst>
          </p:cNvPr>
          <p:cNvSpPr txBox="1"/>
          <p:nvPr/>
        </p:nvSpPr>
        <p:spPr>
          <a:xfrm>
            <a:off x="1921850" y="823475"/>
            <a:ext cx="35396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A9B8E-3B77-43E1-8D7B-80C4B549DB10}"/>
              </a:ext>
            </a:extLst>
          </p:cNvPr>
          <p:cNvSpPr txBox="1"/>
          <p:nvPr/>
        </p:nvSpPr>
        <p:spPr>
          <a:xfrm>
            <a:off x="1177056" y="1546572"/>
            <a:ext cx="35396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7920D-E25D-4F4B-A4D0-81A82D3FE275}"/>
              </a:ext>
            </a:extLst>
          </p:cNvPr>
          <p:cNvSpPr txBox="1"/>
          <p:nvPr/>
        </p:nvSpPr>
        <p:spPr>
          <a:xfrm>
            <a:off x="4097237" y="1585231"/>
            <a:ext cx="35396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9AC3E-F01A-48F9-96DA-31D529074C58}"/>
              </a:ext>
            </a:extLst>
          </p:cNvPr>
          <p:cNvSpPr txBox="1"/>
          <p:nvPr/>
        </p:nvSpPr>
        <p:spPr>
          <a:xfrm>
            <a:off x="1142566" y="2726294"/>
            <a:ext cx="35396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726999-BD99-4237-9D59-EC02F7297CE3}"/>
              </a:ext>
            </a:extLst>
          </p:cNvPr>
          <p:cNvSpPr txBox="1"/>
          <p:nvPr/>
        </p:nvSpPr>
        <p:spPr>
          <a:xfrm>
            <a:off x="4097236" y="2758721"/>
            <a:ext cx="35396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8C3DFA-1676-4305-93FD-934334922BFD}"/>
              </a:ext>
            </a:extLst>
          </p:cNvPr>
          <p:cNvSpPr txBox="1"/>
          <p:nvPr/>
        </p:nvSpPr>
        <p:spPr>
          <a:xfrm>
            <a:off x="1098321" y="3819406"/>
            <a:ext cx="35396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9BE847-079A-4918-A11A-40ED7497B0D4}"/>
              </a:ext>
            </a:extLst>
          </p:cNvPr>
          <p:cNvSpPr txBox="1"/>
          <p:nvPr/>
        </p:nvSpPr>
        <p:spPr>
          <a:xfrm>
            <a:off x="4149320" y="3797004"/>
            <a:ext cx="53302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A5002D-A798-4EC9-9774-1516753C1555}"/>
                  </a:ext>
                </a:extLst>
              </p:cNvPr>
              <p:cNvSpPr txBox="1"/>
              <p:nvPr/>
            </p:nvSpPr>
            <p:spPr>
              <a:xfrm>
                <a:off x="795928" y="5119510"/>
                <a:ext cx="4611583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𝐹𝑖𝑏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𝐹𝑖𝑏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𝐹𝑖𝑏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A5002D-A798-4EC9-9774-1516753C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8" y="5119510"/>
                <a:ext cx="4611583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7BDCB2F-AFD8-4600-A280-20F71A2C8E1D}"/>
                  </a:ext>
                </a:extLst>
              </p:cNvPr>
              <p:cNvSpPr/>
              <p:nvPr/>
            </p:nvSpPr>
            <p:spPr>
              <a:xfrm>
                <a:off x="6780200" y="1802437"/>
                <a:ext cx="3687779" cy="696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sz="24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−(−</m:t>
                        </m:r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  <m:sup>
                            <m:r>
                              <a:rPr lang="ru-RU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2400" i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,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7BDCB2F-AFD8-4600-A280-20F71A2C8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00" y="1802437"/>
                <a:ext cx="3687779" cy="696601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E589EA7-4BBA-47F9-866C-BC9412A59658}"/>
                  </a:ext>
                </a:extLst>
              </p:cNvPr>
              <p:cNvSpPr/>
              <p:nvPr/>
            </p:nvSpPr>
            <p:spPr>
              <a:xfrm>
                <a:off x="6317326" y="2548615"/>
                <a:ext cx="5433219" cy="57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0215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=1,618034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золотий перетин.</a:t>
                </a:r>
                <a:endParaRPr lang="ru-RU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E589EA7-4BBA-47F9-866C-BC9412A5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26" y="2548615"/>
                <a:ext cx="5433219" cy="579967"/>
              </a:xfrm>
              <a:prstGeom prst="rect">
                <a:avLst/>
              </a:prstGeom>
              <a:blipFill>
                <a:blip r:embed="rId4"/>
                <a:stretch>
                  <a:fillRect r="-785" b="-2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AE8B15B-47AD-49C4-B52E-5F6F57D9233C}"/>
                  </a:ext>
                </a:extLst>
              </p:cNvPr>
              <p:cNvSpPr/>
              <p:nvPr/>
            </p:nvSpPr>
            <p:spPr>
              <a:xfrm>
                <a:off x="6780200" y="5020900"/>
                <a:ext cx="519655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Час роботи алгоритму  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uk-UA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uk-UA" sz="2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uk-UA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Оцінка по пам’яті М(n)=О(n</a:t>
                </a:r>
                <a:r>
                  <a:rPr lang="uk-UA" dirty="0"/>
                  <a:t>) </a:t>
                </a:r>
                <a:endParaRPr lang="ru-RU" dirty="0"/>
              </a:p>
              <a:p>
                <a:r>
                  <a:rPr lang="uk-UA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AE8B15B-47AD-49C4-B52E-5F6F57D92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00" y="5020900"/>
                <a:ext cx="5196551" cy="1200329"/>
              </a:xfrm>
              <a:prstGeom prst="rect">
                <a:avLst/>
              </a:prstGeom>
              <a:blipFill>
                <a:blip r:embed="rId5"/>
                <a:stretch>
                  <a:fillRect l="-1758" t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AA1F3D7-1E56-492B-9873-B380DCD01F50}"/>
                  </a:ext>
                </a:extLst>
              </p:cNvPr>
              <p:cNvSpPr/>
              <p:nvPr/>
            </p:nvSpPr>
            <p:spPr>
              <a:xfrm>
                <a:off x="5624158" y="3117289"/>
                <a:ext cx="6602717" cy="498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Золотий перетин - розв'язок рівняння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−1=0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AA1F3D7-1E56-492B-9873-B380DCD01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58" y="3117289"/>
                <a:ext cx="6602717" cy="498213"/>
              </a:xfrm>
              <a:prstGeom prst="rect">
                <a:avLst/>
              </a:prstGeom>
              <a:blipFill>
                <a:blip r:embed="rId6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7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4BAA56-C0C6-4E80-9141-704A4DE1F4C3}"/>
                  </a:ext>
                </a:extLst>
              </p:cNvPr>
              <p:cNvSpPr txBox="1"/>
              <p:nvPr/>
            </p:nvSpPr>
            <p:spPr>
              <a:xfrm>
                <a:off x="425245" y="262420"/>
                <a:ext cx="1134151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Нерекурсивний алгоритм обчислення 𝑛-го числа послідовності Фібоначчі</a:t>
                </a:r>
              </a:p>
              <a:p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                 // F(0)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		// F(1)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i=2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	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	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current+prev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	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	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buAutoNum type="arabicPlain" startAt="12"/>
                </a:pP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buAutoNum type="arabicPlain" startAt="12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function</a:t>
                </a:r>
              </a:p>
              <a:p>
                <a:pPr marL="95250" lvl="2"/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 роботи нерекурсивного алгоритму 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кількість ітерацій в циклі.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5250" lvl="2"/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Складність по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пам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яті М(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n)=4=O(1).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4BAA56-C0C6-4E80-9141-704A4DE1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45" y="262420"/>
                <a:ext cx="11341510" cy="6740307"/>
              </a:xfrm>
              <a:prstGeom prst="rect">
                <a:avLst/>
              </a:prstGeom>
              <a:blipFill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525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472</Words>
  <Application>Microsoft Office PowerPoint</Application>
  <PresentationFormat>Широкоэкранный</PresentationFormat>
  <Paragraphs>96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РЕКУРСИВНІ АЛГОРИТМИ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РЕКУРСИВНІ АЛГОРИТМИ</dc:title>
  <dc:creator>Марина</dc:creator>
  <cp:lastModifiedBy>Марина</cp:lastModifiedBy>
  <cp:revision>9</cp:revision>
  <dcterms:created xsi:type="dcterms:W3CDTF">2020-03-24T19:54:50Z</dcterms:created>
  <dcterms:modified xsi:type="dcterms:W3CDTF">2020-03-26T12:07:58Z</dcterms:modified>
</cp:coreProperties>
</file>