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32A59-605D-42AB-816E-5535C2D5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CBB366-321C-4232-B627-A96AAA35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5F319-90ED-4FB2-8CC9-D92F9CEE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99403-DFD4-41DF-8125-AFD102B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18DD8-2564-44D3-BF19-37E16F3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AF610-1720-4153-ABB9-080BBB17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1099B-8A23-49E9-A1F5-0BB5F9C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AE18D-3735-4CDC-82DC-3D291321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499B6-0E96-4CCD-8EB6-16290A2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6680C-8B62-4CCE-87D8-FB715E75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7910BB-0864-4224-8F73-650F52A60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C493B6-E1C2-4412-81D8-985F436E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A1996-9EC4-4EA7-8687-3F62096F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D82D2-5C21-40B8-B4B4-E94220D0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528F2-E948-40BD-8F78-17FFE7AA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4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9283-E915-4041-A3C6-E4BD88B5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04588-57C4-4262-9C09-1C370A68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4F14B-551B-4540-AD6C-DF54B869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EB820-5930-4B86-A69B-F836A30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FB956-954F-4ED3-B667-053AE81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EFE6-C99D-4303-A914-2483CCED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44FF0-ADD2-48B2-B40B-28401D82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38210-99B0-439D-A953-3DF6AD06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3B5E2-6DA5-499F-9848-A5BC691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89C6-FD7B-4679-98D3-FCCEAEA0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6FB55-CA13-4711-974F-23240C16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9F69B-5708-47D5-B217-87C896CA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28FAAB-52BA-4AC7-9B80-FAD5B1E0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8BE1B-CB4B-4E90-811D-0AD1AE5D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92CB6E-0A81-4DA4-AFBC-AC290C67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AA369-EE18-4504-A46F-B92C3B2B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ABCE9-41C7-4A62-A480-818EE26E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85415-B275-4B46-B564-DDC301E0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A08D2F-6A2B-4479-A5BD-D457F484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668AE3-C340-408F-B074-87936527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7DD547-9150-425E-B10B-0A46319B9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711E04-BD5F-4C0E-9AE4-4A89F6DE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E35DB3-755F-4214-BBB4-E0C391AA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ACFF74-D5E8-436F-8633-A1C9E808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4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4E59-31F6-409B-A602-8B3F074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0E6A-E361-459E-8CA9-C76EE4CA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6572E3-B535-4B9D-A6CB-1FABFEC3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CE4819-3395-4B7F-B98C-93760252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8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D02506-C824-4133-9F7B-AFA1200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1E6F54-0E9A-4ABB-A869-BAFE3CB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77453-CC7D-4991-8ECC-86F305D0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943F0-DA88-4FB4-94D5-04507C8F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DE5FF-FE7F-4057-BAF0-3B18028E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380F2D-931D-4E1C-8977-CF30C3CB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13E8C-C517-4FEB-BE17-06A7D7E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B59B3-757E-4779-A7DC-00A358CE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3DE125-3F15-42A8-8E44-00337672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04AAB-DACF-4AED-98E5-99F282A7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2DF02E-1B96-4CA8-AA34-1889F460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30866D-8B9F-4D9A-B11D-0963BC71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08AAB8-4C3A-421D-98FD-F0B62F8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15E15-2EDB-4249-825E-D1639BC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CE57E-7813-42B5-A4AD-0CD14DAF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231B7-0C02-4E48-9D99-8DFCE952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1BC8D-64DE-43E3-8F48-29710863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26534-BD68-4484-ACD8-98DA27E20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6F2E-49F6-48A5-B26E-40FFF491D852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2C66-9B86-4C2C-8FDE-2872B814A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00676-5621-4337-9336-3587BF2B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FDCC-B2CE-4259-9FCF-64689978A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17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7C34-B793-40D9-817F-EF7272CF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Зв</a:t>
            </a:r>
            <a:r>
              <a:rPr lang="en-US" dirty="0"/>
              <a:t>’</a:t>
            </a:r>
            <a:r>
              <a:rPr lang="uk-UA" dirty="0" err="1"/>
              <a:t>язані</a:t>
            </a:r>
            <a:r>
              <a:rPr lang="uk-UA" dirty="0"/>
              <a:t> списки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FFB796-034D-41C3-8EDF-ED27EBAFE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69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280417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значення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позицію 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(продовження)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на першу позицію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}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if 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node != NULL)	 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в середину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17A8F0-5AD3-42F1-A635-4B2C457989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4" t="36410" r="33439" b="35354"/>
          <a:stretch/>
        </p:blipFill>
        <p:spPr bwMode="auto">
          <a:xfrm>
            <a:off x="6561410" y="1506254"/>
            <a:ext cx="4253735" cy="2245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C3C324-87D1-4D66-92DC-C40E923CFF4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7988" r="33717" b="39812"/>
          <a:stretch/>
        </p:blipFill>
        <p:spPr bwMode="auto">
          <a:xfrm>
            <a:off x="7034384" y="4370834"/>
            <a:ext cx="4143375" cy="19618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858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280417"/>
            <a:ext cx="12192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значення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позицію 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(продовження)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node == NULL)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в позицію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+1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списку вказано невірно!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system(“pause”); }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252ABF-FE49-4583-8B8E-4FBC0792BF37}"/>
              </a:ext>
            </a:extLst>
          </p:cNvPr>
          <p:cNvPicPr/>
          <p:nvPr/>
        </p:nvPicPr>
        <p:blipFill rotWithShape="1">
          <a:blip r:embed="rId2"/>
          <a:srcRect l="18242" t="27245" r="52376" b="41298"/>
          <a:stretch/>
        </p:blipFill>
        <p:spPr bwMode="auto">
          <a:xfrm>
            <a:off x="7266753" y="1736341"/>
            <a:ext cx="3374971" cy="1692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998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236483" y="280417"/>
            <a:ext cx="117610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Пошук за значенням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&amp;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	element *node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	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треба повернути номер елемента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(node !=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(node-&gt;data ==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node=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переходимо до наступного елемента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node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повертаємо вказівник на знайдений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3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236483" y="280417"/>
            <a:ext cx="117610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Пошук за індексом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&amp;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	element *node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				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(node !=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node=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переходимо до наступного елемента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(node != NULL)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=node-&gt;data;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node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повертаємо вказівник на знайдений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1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елемента з позиції 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algn="just"/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Delete(int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*node=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для проходу за списком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змінна-вказівник на попередній елемент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(node == NULL)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Немає елементів у списку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int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				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(node !=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зберігаємо вказівник на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node=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переходимо до наступного елемента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0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0"/>
            <a:ext cx="12192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елемента з позиції 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довження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	//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для видалення знайдено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//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видаляємо перший елемент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node→next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		//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видаляємо будь-який елемент,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останній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next = node → next;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не знайдено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system(“pause”);		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98023E-FEB8-49AA-8930-E0BB5B60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78" y="1648932"/>
            <a:ext cx="4370319" cy="11415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559D8-3CDE-42B1-A815-42F9274293B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t="37649" r="26337" b="40059"/>
          <a:stretch/>
        </p:blipFill>
        <p:spPr bwMode="auto">
          <a:xfrm>
            <a:off x="8053550" y="3249305"/>
            <a:ext cx="3975539" cy="1141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3546E-131E-4513-83CC-E835146EF9D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t="35172" r="43464" b="40059"/>
          <a:stretch/>
        </p:blipFill>
        <p:spPr bwMode="auto">
          <a:xfrm>
            <a:off x="8731631" y="4385971"/>
            <a:ext cx="2792962" cy="1273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175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236483" y="280417"/>
            <a:ext cx="117610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елемента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/>
              <a:t>struct</a:t>
            </a:r>
            <a:r>
              <a:rPr lang="uk-UA" sz="2800" dirty="0"/>
              <a:t> </a:t>
            </a:r>
            <a:r>
              <a:rPr lang="uk-UA" sz="2800" dirty="0" err="1"/>
              <a:t>element</a:t>
            </a:r>
            <a:endParaRPr lang="ru-RU" sz="2800" dirty="0"/>
          </a:p>
          <a:p>
            <a:r>
              <a:rPr lang="uk-UA" sz="2800" dirty="0"/>
              <a:t>{</a:t>
            </a:r>
          </a:p>
          <a:p>
            <a:r>
              <a:rPr lang="uk-UA" sz="2800" dirty="0"/>
              <a:t>   </a:t>
            </a:r>
            <a:r>
              <a:rPr lang="uk-UA" sz="2800" dirty="0" err="1"/>
              <a:t>int</a:t>
            </a:r>
            <a:r>
              <a:rPr lang="uk-UA" sz="2800" dirty="0"/>
              <a:t> </a:t>
            </a:r>
            <a:r>
              <a:rPr lang="uk-UA" sz="2800" dirty="0" err="1"/>
              <a:t>data</a:t>
            </a:r>
            <a:r>
              <a:rPr lang="uk-UA" sz="2800" dirty="0"/>
              <a:t>;                // поле даних, в даному випадку – цілого типу   </a:t>
            </a:r>
            <a:endParaRPr lang="ru-RU" sz="2800" dirty="0"/>
          </a:p>
          <a:p>
            <a:r>
              <a:rPr lang="uk-UA" sz="2800" dirty="0"/>
              <a:t>   </a:t>
            </a:r>
            <a:r>
              <a:rPr lang="uk-UA" sz="2800" dirty="0" err="1"/>
              <a:t>element</a:t>
            </a:r>
            <a:r>
              <a:rPr lang="uk-UA" sz="2800" dirty="0"/>
              <a:t> *</a:t>
            </a:r>
            <a:r>
              <a:rPr lang="uk-UA" sz="2800" dirty="0" err="1"/>
              <a:t>next</a:t>
            </a:r>
            <a:r>
              <a:rPr lang="uk-UA" sz="2800" dirty="0"/>
              <a:t>;    // вказівник на наступний елемент списку</a:t>
            </a:r>
          </a:p>
          <a:p>
            <a:r>
              <a:rPr lang="uk-UA" sz="2800" dirty="0"/>
              <a:t>   </a:t>
            </a:r>
            <a:r>
              <a:rPr lang="uk-UA" sz="2800" dirty="0" err="1"/>
              <a:t>element</a:t>
            </a:r>
            <a:r>
              <a:rPr lang="uk-UA" sz="2800" dirty="0"/>
              <a:t> *</a:t>
            </a:r>
            <a:r>
              <a:rPr lang="en-US" sz="2800" dirty="0" err="1"/>
              <a:t>prev</a:t>
            </a:r>
            <a:r>
              <a:rPr lang="uk-UA" sz="2800" dirty="0"/>
              <a:t>;    // вказівник на попередній елемент списку</a:t>
            </a:r>
            <a:endParaRPr lang="ru-RU" sz="2800" dirty="0"/>
          </a:p>
          <a:p>
            <a:r>
              <a:rPr lang="uk-UA" sz="2800" dirty="0"/>
              <a:t>}</a:t>
            </a:r>
            <a:endParaRPr lang="ru-RU" sz="2800" dirty="0"/>
          </a:p>
          <a:p>
            <a:r>
              <a:rPr lang="uk-UA" sz="2800" dirty="0"/>
              <a:t>    	</a:t>
            </a:r>
          </a:p>
          <a:p>
            <a:r>
              <a:rPr lang="uk-UA" sz="2800" dirty="0" err="1"/>
              <a:t>element</a:t>
            </a:r>
            <a:r>
              <a:rPr lang="uk-UA" sz="2800" dirty="0"/>
              <a:t> *</a:t>
            </a:r>
            <a:r>
              <a:rPr lang="en-US" sz="2800" dirty="0"/>
              <a:t>L</a:t>
            </a:r>
            <a:r>
              <a:rPr lang="uk-UA" sz="2800" dirty="0" err="1"/>
              <a:t>head</a:t>
            </a:r>
            <a:r>
              <a:rPr lang="uk-UA" sz="2800" dirty="0"/>
              <a:t>;     // заголовок списку- вказівник на перший елемент </a:t>
            </a:r>
            <a:endParaRPr lang="ru-RU" sz="2800" dirty="0"/>
          </a:p>
          <a:p>
            <a:r>
              <a:rPr lang="uk-UA" sz="2800" dirty="0"/>
              <a:t>			// списку,  первісно </a:t>
            </a:r>
            <a:r>
              <a:rPr lang="en-US" sz="2800" dirty="0"/>
              <a:t>L</a:t>
            </a:r>
            <a:r>
              <a:rPr lang="uk-UA" sz="2800" dirty="0" err="1"/>
              <a:t>head</a:t>
            </a:r>
            <a:r>
              <a:rPr lang="uk-UA" sz="2800" dirty="0"/>
              <a:t>=NULL</a:t>
            </a:r>
            <a:endParaRPr lang="ru-RU" sz="2800" dirty="0"/>
          </a:p>
          <a:p>
            <a:pPr marL="457200" indent="-457200" algn="just">
              <a:buAutoNum type="arabicPeriod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2804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елемента на початок списку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ListInsertFront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// створюємо новий елемент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 був порожній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next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B528D0-21AC-45EE-B518-87B3D8CE18C2}"/>
              </a:ext>
            </a:extLst>
          </p:cNvPr>
          <p:cNvPicPr/>
          <p:nvPr/>
        </p:nvPicPr>
        <p:blipFill rotWithShape="1">
          <a:blip r:embed="rId2"/>
          <a:srcRect l="24507" t="41859" r="27451" b="35106"/>
          <a:stretch/>
        </p:blipFill>
        <p:spPr bwMode="auto">
          <a:xfrm>
            <a:off x="6096000" y="3429000"/>
            <a:ext cx="5113283" cy="1442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9C69E-7719-458F-A8CE-CBA263648E90}"/>
              </a:ext>
            </a:extLst>
          </p:cNvPr>
          <p:cNvPicPr/>
          <p:nvPr/>
        </p:nvPicPr>
        <p:blipFill rotWithShape="1">
          <a:blip r:embed="rId3"/>
          <a:srcRect l="57649" t="33685" r="27451" b="47490"/>
          <a:stretch/>
        </p:blipFill>
        <p:spPr bwMode="auto">
          <a:xfrm>
            <a:off x="7938022" y="5202623"/>
            <a:ext cx="1744554" cy="1442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830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2804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идалення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елементу зі значенням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ListDelete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*node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“Немає елементів у списку” &lt;&lt;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2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280417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идалення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елементу зі значенням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продовження)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// елемент для видалення знайдено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{       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  	//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видалаємо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1-й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  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при цьому він не останній 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 останній (тобто єдиний)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65E08C-033E-431C-8770-534C051F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98" y="3429000"/>
            <a:ext cx="5217151" cy="10957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76C25-F5F2-491E-9435-271B638D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430" y="5260480"/>
            <a:ext cx="2755214" cy="10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93CA9B-C525-4348-A0E3-B30D1D2E74EB}"/>
              </a:ext>
            </a:extLst>
          </p:cNvPr>
          <p:cNvSpPr/>
          <p:nvPr/>
        </p:nvSpPr>
        <p:spPr>
          <a:xfrm>
            <a:off x="281151" y="1453170"/>
            <a:ext cx="11629697" cy="395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Зв'язаний список 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 структура даних, в якій об'єкти розташовані в лінійному порядку, що визначається вказівниками на кожен об'єкт.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Вказівник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це об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єкт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значенням якого є адреса іншого об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єкту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uk-UA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зв'язаного списку має атрибути двох типів: </a:t>
            </a:r>
          </a:p>
          <a:p>
            <a:pPr marL="1257300" lvl="2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інформаційні,</a:t>
            </a:r>
          </a:p>
          <a:p>
            <a:pPr marL="1257300" lvl="2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вказівники (для зв'язку елементів списку).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4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0"/>
            <a:ext cx="12192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идалення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елементу зі значенням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продовження)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  // видаляємо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 в середині (не останній)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видаляємо останній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 Елемент не знайдений” &lt;&lt;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0B21EA-6725-4DD6-AE32-C70709580C7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t="34924" r="27590" b="46499"/>
          <a:stretch/>
        </p:blipFill>
        <p:spPr bwMode="auto">
          <a:xfrm>
            <a:off x="7174620" y="2056072"/>
            <a:ext cx="5017379" cy="1372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FB7A0A-9C34-41BE-96A9-6ED078D9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620" y="3844601"/>
            <a:ext cx="4238476" cy="9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7776F3-65F1-4432-9633-0B6D00AD5230}"/>
              </a:ext>
            </a:extLst>
          </p:cNvPr>
          <p:cNvSpPr/>
          <p:nvPr/>
        </p:nvSpPr>
        <p:spPr>
          <a:xfrm>
            <a:off x="588579" y="290588"/>
            <a:ext cx="113932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Однозв'язні списки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Елемент однозв'язного списку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- об'єкт з двома (як мінімум) атрибутами: </a:t>
            </a:r>
          </a:p>
          <a:p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key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- ключ, ідентифікатор об'єкта,</a:t>
            </a:r>
          </a:p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- вказівник на наступний елемент списку.</a:t>
            </a:r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F45F19-4B13-4590-86B4-0C1DA108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24" y="1854397"/>
            <a:ext cx="4762790" cy="13811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B6B726A-4B73-4E4E-8D0E-91F4BCB9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7" y="3778885"/>
            <a:ext cx="7843924" cy="1296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A078DD-4661-4C51-B04E-ECBA3A6485C6}"/>
              </a:ext>
            </a:extLst>
          </p:cNvPr>
          <p:cNvSpPr txBox="1"/>
          <p:nvPr/>
        </p:nvSpPr>
        <p:spPr>
          <a:xfrm>
            <a:off x="1611736" y="3265201"/>
            <a:ext cx="622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</a:rPr>
              <a:t>Структура однозв'язного списку :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F4DE3-0AD1-42A9-B565-9973F81C028C}"/>
              </a:ext>
            </a:extLst>
          </p:cNvPr>
          <p:cNvSpPr txBox="1"/>
          <p:nvPr/>
        </p:nvSpPr>
        <p:spPr>
          <a:xfrm>
            <a:off x="8954813" y="3328769"/>
            <a:ext cx="302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</a:rPr>
              <a:t>Lhead</a:t>
            </a:r>
            <a:r>
              <a:rPr lang="en-US" sz="2400" i="1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– </a:t>
            </a:r>
            <a:r>
              <a:rPr lang="uk-UA" sz="2400" dirty="0">
                <a:latin typeface="Times New Roman" panose="02020603050405020304" pitchFamily="18" charset="0"/>
              </a:rPr>
              <a:t>вказівник на перший елемент списку.</a:t>
            </a:r>
          </a:p>
          <a:p>
            <a:r>
              <a:rPr lang="uk-UA" sz="2400" dirty="0">
                <a:latin typeface="Times New Roman" panose="02020603050405020304" pitchFamily="18" charset="0"/>
              </a:rPr>
              <a:t>/ - </a:t>
            </a:r>
            <a:r>
              <a:rPr lang="en-US" sz="2400" dirty="0">
                <a:latin typeface="Times New Roman" panose="02020603050405020304" pitchFamily="18" charset="0"/>
              </a:rPr>
              <a:t>NULL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3D10A-81DD-41CB-BA28-6F5F60E63536}"/>
              </a:ext>
            </a:extLst>
          </p:cNvPr>
          <p:cNvSpPr txBox="1"/>
          <p:nvPr/>
        </p:nvSpPr>
        <p:spPr>
          <a:xfrm>
            <a:off x="588579" y="5407572"/>
            <a:ext cx="1125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</a:rPr>
              <a:t>Нехай </a:t>
            </a:r>
            <a:r>
              <a:rPr lang="uk-UA" sz="2400" i="1" dirty="0">
                <a:latin typeface="Times New Roman" panose="02020603050405020304" pitchFamily="18" charset="0"/>
              </a:rPr>
              <a:t>х</a:t>
            </a:r>
            <a:r>
              <a:rPr lang="uk-UA" sz="2400" dirty="0">
                <a:latin typeface="Times New Roman" panose="02020603050405020304" pitchFamily="18" charset="0"/>
              </a:rPr>
              <a:t> – елемент списку.</a:t>
            </a:r>
          </a:p>
          <a:p>
            <a:r>
              <a:rPr lang="uk-UA" sz="2400" dirty="0">
                <a:latin typeface="Times New Roman" panose="02020603050405020304" pitchFamily="18" charset="0"/>
              </a:rPr>
              <a:t>Якщо </a:t>
            </a:r>
            <a:r>
              <a:rPr lang="uk-UA" sz="2400" i="1" dirty="0" err="1">
                <a:latin typeface="Times New Roman" panose="02020603050405020304" pitchFamily="18" charset="0"/>
              </a:rPr>
              <a:t>x</a:t>
            </a:r>
            <a:r>
              <a:rPr lang="uk-UA" sz="2400" dirty="0" err="1">
                <a:latin typeface="Times New Roman" panose="02020603050405020304" pitchFamily="18" charset="0"/>
              </a:rPr>
              <a:t>.</a:t>
            </a:r>
            <a:r>
              <a:rPr lang="uk-UA" sz="2400" i="1" dirty="0" err="1">
                <a:latin typeface="Times New Roman" panose="02020603050405020304" pitchFamily="18" charset="0"/>
              </a:rPr>
              <a:t>next</a:t>
            </a:r>
            <a:r>
              <a:rPr lang="uk-UA" sz="2400" dirty="0">
                <a:latin typeface="Times New Roman" panose="02020603050405020304" pitchFamily="18" charset="0"/>
              </a:rPr>
              <a:t>== NULL, то х – останній елемент списку.</a:t>
            </a:r>
          </a:p>
          <a:p>
            <a:r>
              <a:rPr lang="uk-UA" sz="2400" dirty="0">
                <a:latin typeface="Times New Roman" panose="02020603050405020304" pitchFamily="18" charset="0"/>
              </a:rPr>
              <a:t>Якщо </a:t>
            </a:r>
            <a:r>
              <a:rPr lang="uk-UA" sz="2400" i="1" dirty="0" err="1">
                <a:latin typeface="Times New Roman" panose="02020603050405020304" pitchFamily="18" charset="0"/>
              </a:rPr>
              <a:t>Lhead</a:t>
            </a:r>
            <a:r>
              <a:rPr lang="uk-UA" sz="2400" dirty="0">
                <a:latin typeface="Times New Roman" panose="02020603050405020304" pitchFamily="18" charset="0"/>
              </a:rPr>
              <a:t>= NULL, то список порожній.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038C8A-665F-4CEA-BA01-40C019976474}"/>
              </a:ext>
            </a:extLst>
          </p:cNvPr>
          <p:cNvSpPr/>
          <p:nvPr/>
        </p:nvSpPr>
        <p:spPr>
          <a:xfrm>
            <a:off x="588579" y="180226"/>
            <a:ext cx="113932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Двозв'язні</a:t>
            </a:r>
            <a:r>
              <a:rPr lang="uk-UA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списки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Елемент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двозв'язного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списку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- об'єкт з трьома (як мінімум) атрибутами: </a:t>
            </a:r>
          </a:p>
          <a:p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key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- ключ, ідентифікатор об'єкта,</a:t>
            </a:r>
          </a:p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- вказівник на наступний елемент списку,</a:t>
            </a:r>
          </a:p>
          <a:p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prev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- вказівник на попередній елемент списку.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309B0-FBD9-41FF-A249-354CE3FE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4" y="2142866"/>
            <a:ext cx="5966947" cy="13413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4F80DC-0BE3-4254-8AAF-05BA6AD0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75" y="3967514"/>
            <a:ext cx="7234827" cy="1562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ED363-33EE-48DD-8DD2-656C8EC4C55F}"/>
              </a:ext>
            </a:extLst>
          </p:cNvPr>
          <p:cNvSpPr txBox="1"/>
          <p:nvPr/>
        </p:nvSpPr>
        <p:spPr>
          <a:xfrm>
            <a:off x="775662" y="3609366"/>
            <a:ext cx="72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</a:rPr>
              <a:t>Структура </a:t>
            </a:r>
            <a:r>
              <a:rPr lang="uk-UA" sz="2400" dirty="0" err="1">
                <a:latin typeface="Times New Roman" panose="02020603050405020304" pitchFamily="18" charset="0"/>
              </a:rPr>
              <a:t>двозв'язного</a:t>
            </a:r>
            <a:r>
              <a:rPr lang="uk-UA" sz="2400" dirty="0">
                <a:latin typeface="Times New Roman" panose="02020603050405020304" pitchFamily="18" charset="0"/>
              </a:rPr>
              <a:t> списку :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A07B1C-4E15-4D99-B458-DBAD715C7822}"/>
              </a:ext>
            </a:extLst>
          </p:cNvPr>
          <p:cNvSpPr/>
          <p:nvPr/>
        </p:nvSpPr>
        <p:spPr>
          <a:xfrm>
            <a:off x="304800" y="5561179"/>
            <a:ext cx="11676992" cy="13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NULL, то елемент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останній у списку.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NULL, то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перший в списку.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uk-UA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Lhead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NULL, то список порожній.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2D53EB-E02C-4204-9BB6-7BFAFA9C1D3A}"/>
              </a:ext>
            </a:extLst>
          </p:cNvPr>
          <p:cNvSpPr/>
          <p:nvPr/>
        </p:nvSpPr>
        <p:spPr>
          <a:xfrm>
            <a:off x="478220" y="521412"/>
            <a:ext cx="11267090" cy="203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15000"/>
              </a:lnSpc>
              <a:spcAft>
                <a:spcPts val="0"/>
              </a:spcAft>
            </a:pPr>
            <a:r>
              <a:rPr lang="uk-UA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Кільцеві списки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кільцевих списках :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 </a:t>
            </a:r>
            <a:r>
              <a:rPr lang="uk-UA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першого елемента вказує на останній елемент, </a:t>
            </a:r>
          </a:p>
          <a:p>
            <a:pPr marL="1200150" lvl="2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 </a:t>
            </a:r>
            <a:r>
              <a:rPr lang="uk-UA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останнього елемента вказує на перший елемент.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A12784-EA39-4823-8D21-0589B19B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36" y="3303525"/>
            <a:ext cx="9621527" cy="21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A58E1-E392-4C52-B731-BB65CE00BEA1}"/>
              </a:ext>
            </a:extLst>
          </p:cNvPr>
          <p:cNvSpPr txBox="1"/>
          <p:nvPr/>
        </p:nvSpPr>
        <p:spPr>
          <a:xfrm>
            <a:off x="215462" y="378372"/>
            <a:ext cx="117610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списків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List)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масивів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Array)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F7F251D-185E-4341-81E8-F2415BC3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59997"/>
              </p:ext>
            </p:extLst>
          </p:nvPr>
        </p:nvGraphicFramePr>
        <p:xfrm>
          <a:off x="469024" y="1683115"/>
          <a:ext cx="11253951" cy="38348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1317">
                  <a:extLst>
                    <a:ext uri="{9D8B030D-6E8A-4147-A177-3AD203B41FA5}">
                      <a16:colId xmlns:a16="http://schemas.microsoft.com/office/drawing/2014/main" val="230375480"/>
                    </a:ext>
                  </a:extLst>
                </a:gridCol>
                <a:gridCol w="3751317">
                  <a:extLst>
                    <a:ext uri="{9D8B030D-6E8A-4147-A177-3AD203B41FA5}">
                      <a16:colId xmlns:a16="http://schemas.microsoft.com/office/drawing/2014/main" val="1306905514"/>
                    </a:ext>
                  </a:extLst>
                </a:gridCol>
                <a:gridCol w="3751317">
                  <a:extLst>
                    <a:ext uri="{9D8B030D-6E8A-4147-A177-3AD203B41FA5}">
                      <a16:colId xmlns:a16="http://schemas.microsoft.com/office/drawing/2014/main" val="2642556661"/>
                    </a:ext>
                  </a:extLst>
                </a:gridCol>
              </a:tblGrid>
              <a:tr h="57691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List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9810"/>
                  </a:ext>
                </a:extLst>
              </a:tr>
              <a:tr h="509046">
                <a:tc>
                  <a:txBody>
                    <a:bodyPr/>
                    <a:lstStyle/>
                    <a:p>
                      <a:r>
                        <a:rPr lang="uk-UA" sz="2400" dirty="0"/>
                        <a:t>Виділення </a:t>
                      </a:r>
                      <a:r>
                        <a:rPr lang="uk-UA" sz="2400" dirty="0" err="1"/>
                        <a:t>пам</a:t>
                      </a:r>
                      <a:r>
                        <a:rPr lang="en-US" sz="2400" dirty="0"/>
                        <a:t>’</a:t>
                      </a:r>
                      <a:r>
                        <a:rPr lang="uk-UA" sz="2400" dirty="0"/>
                        <a:t>яті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по мірі необхідності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заздалегідь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75018"/>
                  </a:ext>
                </a:extLst>
              </a:tr>
              <a:tr h="916283">
                <a:tc>
                  <a:txBody>
                    <a:bodyPr/>
                    <a:lstStyle/>
                    <a:p>
                      <a:r>
                        <a:rPr lang="uk-UA" sz="2400" dirty="0"/>
                        <a:t>Вставка, видалення елементів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О(1)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O(n)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78783"/>
                  </a:ext>
                </a:extLst>
              </a:tr>
              <a:tr h="916283">
                <a:tc>
                  <a:txBody>
                    <a:bodyPr/>
                    <a:lstStyle/>
                    <a:p>
                      <a:r>
                        <a:rPr lang="ru-RU" sz="2400" dirty="0" err="1"/>
                        <a:t>Обмеження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розм</a:t>
                      </a:r>
                      <a:r>
                        <a:rPr lang="uk-UA" sz="2400" dirty="0" err="1"/>
                        <a:t>іру</a:t>
                      </a:r>
                      <a:r>
                        <a:rPr lang="uk-UA" sz="2400" dirty="0"/>
                        <a:t> структури даних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Фізичні параметри ЕОМ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Кількість елементів в масиві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2671"/>
                  </a:ext>
                </a:extLst>
              </a:tr>
              <a:tr h="916283">
                <a:tc>
                  <a:txBody>
                    <a:bodyPr/>
                    <a:lstStyle/>
                    <a:p>
                      <a:r>
                        <a:rPr lang="uk-UA" sz="2400" dirty="0"/>
                        <a:t>Доступ до елементу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Прохід за вказівниками</a:t>
                      </a:r>
                    </a:p>
                    <a:p>
                      <a:pPr algn="ctr"/>
                      <a:r>
                        <a:rPr lang="uk-UA" sz="2400" dirty="0"/>
                        <a:t>О(</a:t>
                      </a:r>
                      <a:r>
                        <a:rPr lang="en-US" sz="2400" dirty="0"/>
                        <a:t>n)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Звертання за індексом</a:t>
                      </a:r>
                    </a:p>
                    <a:p>
                      <a:pPr algn="ctr"/>
                      <a:r>
                        <a:rPr lang="uk-UA" sz="2400" dirty="0"/>
                        <a:t>О(1)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4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4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236483" y="280417"/>
            <a:ext cx="117610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елемента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/>
              <a:t>struct</a:t>
            </a:r>
            <a:r>
              <a:rPr lang="uk-UA" sz="2800" dirty="0"/>
              <a:t> </a:t>
            </a:r>
            <a:r>
              <a:rPr lang="uk-UA" sz="2800" dirty="0" err="1"/>
              <a:t>element</a:t>
            </a:r>
            <a:endParaRPr lang="ru-RU" sz="2800" dirty="0"/>
          </a:p>
          <a:p>
            <a:r>
              <a:rPr lang="uk-UA" sz="2800" dirty="0"/>
              <a:t>{</a:t>
            </a:r>
          </a:p>
          <a:p>
            <a:r>
              <a:rPr lang="uk-UA" sz="2800" dirty="0"/>
              <a:t>   </a:t>
            </a:r>
            <a:r>
              <a:rPr lang="uk-UA" sz="2800" dirty="0" err="1"/>
              <a:t>int</a:t>
            </a:r>
            <a:r>
              <a:rPr lang="uk-UA" sz="2800" dirty="0"/>
              <a:t> </a:t>
            </a:r>
            <a:r>
              <a:rPr lang="uk-UA" sz="2800" dirty="0" err="1"/>
              <a:t>data</a:t>
            </a:r>
            <a:r>
              <a:rPr lang="uk-UA" sz="2800" dirty="0"/>
              <a:t>;                // поле даних, в даному випадку – цілого типу   </a:t>
            </a:r>
            <a:endParaRPr lang="ru-RU" sz="2800" dirty="0"/>
          </a:p>
          <a:p>
            <a:r>
              <a:rPr lang="uk-UA" sz="2800" dirty="0"/>
              <a:t>   </a:t>
            </a:r>
            <a:r>
              <a:rPr lang="uk-UA" sz="2800" dirty="0" err="1"/>
              <a:t>element</a:t>
            </a:r>
            <a:r>
              <a:rPr lang="uk-UA" sz="2800" dirty="0"/>
              <a:t> *</a:t>
            </a:r>
            <a:r>
              <a:rPr lang="uk-UA" sz="2800" dirty="0" err="1"/>
              <a:t>next</a:t>
            </a:r>
            <a:r>
              <a:rPr lang="uk-UA" sz="2800" dirty="0"/>
              <a:t>;    // вказівник на наступний елемент списку</a:t>
            </a:r>
            <a:endParaRPr lang="ru-RU" sz="2800" dirty="0"/>
          </a:p>
          <a:p>
            <a:r>
              <a:rPr lang="uk-UA" sz="2800" dirty="0"/>
              <a:t>}</a:t>
            </a:r>
            <a:endParaRPr lang="ru-RU" sz="2800" dirty="0"/>
          </a:p>
          <a:p>
            <a:r>
              <a:rPr lang="uk-UA" sz="2800" dirty="0"/>
              <a:t>    	</a:t>
            </a:r>
          </a:p>
          <a:p>
            <a:r>
              <a:rPr lang="uk-UA" sz="2800" dirty="0" err="1"/>
              <a:t>element</a:t>
            </a:r>
            <a:r>
              <a:rPr lang="uk-UA" sz="2800" dirty="0"/>
              <a:t> *</a:t>
            </a:r>
            <a:r>
              <a:rPr lang="en-US" sz="2800" dirty="0"/>
              <a:t>L</a:t>
            </a:r>
            <a:r>
              <a:rPr lang="uk-UA" sz="2800" dirty="0" err="1"/>
              <a:t>head</a:t>
            </a:r>
            <a:r>
              <a:rPr lang="uk-UA" sz="2800" dirty="0"/>
              <a:t>;     // заголовок списку- вказівник на перший елемент </a:t>
            </a:r>
            <a:endParaRPr lang="ru-RU" sz="2800" dirty="0"/>
          </a:p>
          <a:p>
            <a:r>
              <a:rPr lang="uk-UA" sz="2800" dirty="0"/>
              <a:t>			// списку,  первісно </a:t>
            </a:r>
            <a:r>
              <a:rPr lang="en-US" sz="2800" dirty="0"/>
              <a:t>L</a:t>
            </a:r>
            <a:r>
              <a:rPr lang="uk-UA" sz="2800" dirty="0" err="1"/>
              <a:t>head</a:t>
            </a:r>
            <a:r>
              <a:rPr lang="uk-UA" sz="2800" dirty="0"/>
              <a:t>=NULL</a:t>
            </a:r>
            <a:endParaRPr lang="ru-RU" sz="2800" dirty="0"/>
          </a:p>
          <a:p>
            <a:pPr marL="457200" indent="-457200" algn="just">
              <a:buAutoNum type="arabicPeriod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4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236483" y="280417"/>
            <a:ext cx="117610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вузла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element *node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// виділяємо пам'ять під новий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записуємо дані елемента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первісно встановлюємо нульовий вказівник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node;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8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77A64-CC26-4F95-ACD0-19B38BB61233}"/>
              </a:ext>
            </a:extLst>
          </p:cNvPr>
          <p:cNvSpPr/>
          <p:nvPr/>
        </p:nvSpPr>
        <p:spPr>
          <a:xfrm>
            <a:off x="0" y="0"/>
            <a:ext cx="12192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Однозв'язні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списки: реалізація основних операцій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значення </a:t>
            </a:r>
            <a:r>
              <a:rPr lang="uk-UA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позицію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uk-UA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Insert(int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// створюємо новий елемент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*node=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для проходу за списком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змінна-вказівник на попередній елемент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				//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для номера елемента в списку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(node != 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зберігаємо вказівник на елемент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node =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переходимо до наступного елемента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36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1659</Words>
  <Application>Microsoft Office PowerPoint</Application>
  <PresentationFormat>Широкоэкранный</PresentationFormat>
  <Paragraphs>244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Зв’язані списки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Зв’язані списки</dc:title>
  <dc:creator>Марина</dc:creator>
  <cp:lastModifiedBy>Марина</cp:lastModifiedBy>
  <cp:revision>35</cp:revision>
  <dcterms:created xsi:type="dcterms:W3CDTF">2020-03-24T09:22:53Z</dcterms:created>
  <dcterms:modified xsi:type="dcterms:W3CDTF">2020-03-27T11:19:32Z</dcterms:modified>
</cp:coreProperties>
</file>