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88613-3A98-4CEA-BAA6-9C5B31B13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1E591B-85AE-44D6-8270-EA003E615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8BAE1F-2EB2-4CE1-8A30-F5CB7632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5DAD8F-6F55-41D4-AFB7-F3FD478D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CAD0AB-A1F5-4857-9E20-395B562B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5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52466-A9F9-4E31-BD66-F1329AE6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9A5A38-3D65-4EC4-A820-E3BFBD0B4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F7B0D-000A-4768-80FE-CA13C7EC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A13C3E-DC4B-4AE9-B151-89114944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1201BC-7907-4AF5-ACC6-593826F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6849AD-8A8E-44E8-BED3-72802637A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6F9414-60A9-49B6-AB16-EE298136E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FE47F8-7E1E-4D72-9514-D45A1C5E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E50004-4582-46D4-BB76-4BEAC1F4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87413E-1B7A-4144-B073-35F42EC6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7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8F16D-A12F-4425-9E82-8C60EC36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AC8BA-FC1A-4BE5-A344-6135871F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A5925-F3BA-4FE0-9FD2-D84D38D7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E62E8-B3E5-4490-AABF-37BAF3E5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28730-8706-41FA-8F2D-691BDED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0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CB7C4-35C3-422C-82B3-27C63FC3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FECB84-C9F0-48F4-8D3A-35FBBE5D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0F741-8D38-40F7-B28E-AC6707B4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CA3F4F-EDB0-4F75-A846-B2A174CB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969D1E-7E31-459A-80AF-332E1A1F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6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345EE-ABC7-40FE-B70A-54B94AC5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0AE74-10B4-4B01-94E7-4220B1FAA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3FB89E-0982-486A-899C-CC5A5204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793E28-D9A3-42DA-9A69-F0ED834E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6DC68E-715D-4E1A-8C97-516F1BC1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F32C3-7489-49ED-A559-F4F0BDAA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3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672DF-CE6E-41BB-B0B3-65CE9FF6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0EE3C7-162B-4C04-B966-AA3DAB7F9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42EF10-FB5F-4B37-AF8F-63082D83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FF66E1-8461-4BD9-BF43-F23C98381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D519C8-80E0-420E-8435-141ADB20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ADEEC9-D8C3-476F-B9A6-94AE083A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80CE4D-7E53-4CCE-BEF0-0DBCB652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4A6FA-28C5-4D33-8CD1-45FCA655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4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F2EF1-4128-4A0A-8EF0-8D0382A9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A0DB1F-9053-4DE1-ACFA-138F8648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2899C6-FD57-4762-A1D6-ED436BA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50BE74-17AB-4CEC-AAF3-60AD9297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125AB2-C58F-4E61-8210-A0CD350F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2BD423-22A9-42B0-B142-9696AD34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EBD65-5FBB-4A04-B358-FD399256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31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88470-660D-4C45-B8B1-F19CC862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412C14-D5DD-4218-8032-578BEED6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D6920B-B560-4CCA-B2AE-6CA886F49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FD5D76-6596-4C1D-BE56-A44333E7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332DBF-A9C3-4C70-8AB7-2BA83BFF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403156-780B-4E3E-961C-E919896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67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FDE11-CE5D-4454-857F-A962AF09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0EBB30-8477-4D50-BCD5-330822130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988AF9-FBD1-4424-A047-92F342A2E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827E5A-8499-4F1C-981E-73381395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E00309-3203-4FFA-B774-4686E505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83FE10-9143-4108-B54A-D78BB499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26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285E2-8B35-4905-9D7F-BFCE3ABF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D26BF-30E3-4FB1-A158-3C21EF71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7A052-4F0C-4E37-8F71-BA0A909CF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10BC-9AB7-40BB-B2BC-477121589FF2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5122F-9BEB-4919-9200-8DF2E65EF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EE9E1-70FF-43E7-AE2F-F12E0EB5C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6C87-5820-4802-93E9-05E5D77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5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BB48C-BDDB-4F95-8738-128D71B97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СТРУКТУРИ  ДАНИХ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6FB287-470F-4318-8C6D-8BAC16DA4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1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244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Лінійні структури даних </a:t>
            </a:r>
          </a:p>
          <a:p>
            <a:pPr lvl="2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Лінійні структури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даних – це структури, в яких зв'язки між елементами не залежать від виконання певної умови, а елементи пов'язані відношенням «слідує за» або «передує».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601889-0B9B-464A-8CBA-8CC7107C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65" y="1973019"/>
            <a:ext cx="6386388" cy="46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3988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Стек</a:t>
            </a:r>
          </a:p>
          <a:p>
            <a:pPr lvl="2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це лінійна структура даних, в якій вставка (PUSH) та видалення елементів (POP) виконується з одного кінця - вершини стека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функціонує за принципом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«останнім прийшов - першим вийшов». </a:t>
            </a:r>
          </a:p>
          <a:p>
            <a:pPr indent="442913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275318-1134-4639-9AD8-4A5997AB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862" y="2968708"/>
            <a:ext cx="3438666" cy="246774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0BD3A1-803B-4F6A-9579-6739DBFF0EAE}"/>
              </a:ext>
            </a:extLst>
          </p:cNvPr>
          <p:cNvSpPr/>
          <p:nvPr/>
        </p:nvSpPr>
        <p:spPr>
          <a:xfrm>
            <a:off x="265472" y="2968708"/>
            <a:ext cx="84878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операції над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стеком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(«пхати», штовхати від себе) - запис елемента в стек;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(«виймати», виштовхувати) - зняття (видалення) елемента зі стека, викликається без передавання аргументу.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значення верхнього елементу стеку без видалення.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620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Реалізація стеку на базі статичного масиву </a:t>
            </a:r>
          </a:p>
          <a:p>
            <a:pPr lvl="2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S[1..n] – статичний масив з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елементів.</a:t>
            </a:r>
          </a:p>
          <a:p>
            <a:pPr lvl="2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 кількість елементів в стеку –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 останнього (верхнього) елемента стеку.</a:t>
            </a:r>
          </a:p>
          <a:p>
            <a:pPr lvl="2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складається з елементів S[1], S[2], ... S[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[1] - нижній елемент стека («дно»),  S[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верхній елемент, або вершина стека.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87425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то стек – порожній. Операція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 помилку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underflow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900113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стек – заповнений. Операція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 помилку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6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Реалізація стеку на базі статичного масиву </a:t>
            </a:r>
          </a:p>
          <a:p>
            <a:pPr indent="442913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5FA743C-EAEB-4AE1-8E67-F706C003D195}"/>
              </a:ext>
            </a:extLst>
          </p:cNvPr>
          <p:cNvSpPr/>
          <p:nvPr/>
        </p:nvSpPr>
        <p:spPr>
          <a:xfrm>
            <a:off x="152400" y="1071159"/>
            <a:ext cx="12039600" cy="561275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[1..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uk-UA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//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end if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topS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=topS+1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S[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topS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uk-UA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TRUE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end function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Складність операцій – О(1).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[1..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underflow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=topS-1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S[topS+1]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function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2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214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  <a:p>
            <a:pPr indent="442913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Стек: 					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n=8,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</a:p>
          <a:p>
            <a:pPr indent="44291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 операцій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Push(5), Push(2), Push(8), Push(11), Push(3), Push(7)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 стеку буде:</a:t>
            </a: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50213D1-72DC-4305-9E4B-16B851E56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58401"/>
              </p:ext>
            </p:extLst>
          </p:nvPr>
        </p:nvGraphicFramePr>
        <p:xfrm>
          <a:off x="2032000" y="860098"/>
          <a:ext cx="41886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graphicFrame>
        <p:nvGraphicFramePr>
          <p:cNvPr id="7" name="Таблица 5">
            <a:extLst>
              <a:ext uri="{FF2B5EF4-FFF2-40B4-BE49-F238E27FC236}">
                <a16:creationId xmlns:a16="http://schemas.microsoft.com/office/drawing/2014/main" id="{30CB4355-774D-4687-9DC9-0AB9DF857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00145"/>
              </p:ext>
            </p:extLst>
          </p:nvPr>
        </p:nvGraphicFramePr>
        <p:xfrm>
          <a:off x="3652982" y="1961365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ADA888-C1B3-48B4-98C0-D0B4CFF3437B}"/>
              </a:ext>
            </a:extLst>
          </p:cNvPr>
          <p:cNvSpPr txBox="1"/>
          <p:nvPr/>
        </p:nvSpPr>
        <p:spPr>
          <a:xfrm>
            <a:off x="2177474" y="274766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534067A-5B8C-497B-964A-892E8A36F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31791"/>
              </p:ext>
            </p:extLst>
          </p:nvPr>
        </p:nvGraphicFramePr>
        <p:xfrm>
          <a:off x="3652982" y="2722410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F9EE1F-122D-43D9-9578-A6A21671B452}"/>
              </a:ext>
            </a:extLst>
          </p:cNvPr>
          <p:cNvSpPr/>
          <p:nvPr/>
        </p:nvSpPr>
        <p:spPr>
          <a:xfrm>
            <a:off x="8248696" y="2710794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AD14F-B7F8-4156-A9E3-5BBDF3FD5388}"/>
              </a:ext>
            </a:extLst>
          </p:cNvPr>
          <p:cNvSpPr txBox="1"/>
          <p:nvPr/>
        </p:nvSpPr>
        <p:spPr>
          <a:xfrm>
            <a:off x="888738" y="345394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Push(9)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5">
            <a:extLst>
              <a:ext uri="{FF2B5EF4-FFF2-40B4-BE49-F238E27FC236}">
                <a16:creationId xmlns:a16="http://schemas.microsoft.com/office/drawing/2014/main" id="{F8D9BCD1-36A8-41BE-A974-53665BF2C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87229"/>
              </p:ext>
            </p:extLst>
          </p:nvPr>
        </p:nvGraphicFramePr>
        <p:xfrm>
          <a:off x="3663149" y="3414035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1EBA0A-CADC-4F7C-AFB9-6B3D9088EFF2}"/>
              </a:ext>
            </a:extLst>
          </p:cNvPr>
          <p:cNvSpPr/>
          <p:nvPr/>
        </p:nvSpPr>
        <p:spPr>
          <a:xfrm>
            <a:off x="8258863" y="3402419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85BF5-5D4A-491B-BBE7-2A9BFB490AF3}"/>
              </a:ext>
            </a:extLst>
          </p:cNvPr>
          <p:cNvSpPr txBox="1"/>
          <p:nvPr/>
        </p:nvSpPr>
        <p:spPr>
          <a:xfrm>
            <a:off x="2110697" y="345845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Push(10)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7010012F-6565-40FF-9D78-FE937A613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16223"/>
              </p:ext>
            </p:extLst>
          </p:nvPr>
        </p:nvGraphicFramePr>
        <p:xfrm>
          <a:off x="3663149" y="4119297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C670F50-EAAF-4079-85E0-173755B7E242}"/>
              </a:ext>
            </a:extLst>
          </p:cNvPr>
          <p:cNvSpPr/>
          <p:nvPr/>
        </p:nvSpPr>
        <p:spPr>
          <a:xfrm>
            <a:off x="8258863" y="4107681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E16276-925D-4310-9687-8A2F36F8F9EC}"/>
              </a:ext>
            </a:extLst>
          </p:cNvPr>
          <p:cNvSpPr txBox="1"/>
          <p:nvPr/>
        </p:nvSpPr>
        <p:spPr>
          <a:xfrm>
            <a:off x="2177474" y="4095003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Push(4)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Таблица 5">
            <a:extLst>
              <a:ext uri="{FF2B5EF4-FFF2-40B4-BE49-F238E27FC236}">
                <a16:creationId xmlns:a16="http://schemas.microsoft.com/office/drawing/2014/main" id="{2C7D7769-C677-44AC-8FBC-B067B69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98266"/>
              </p:ext>
            </p:extLst>
          </p:nvPr>
        </p:nvGraphicFramePr>
        <p:xfrm>
          <a:off x="3663149" y="4787690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E0B8A3E-444F-4DB9-933B-BA461FD72F11}"/>
              </a:ext>
            </a:extLst>
          </p:cNvPr>
          <p:cNvSpPr/>
          <p:nvPr/>
        </p:nvSpPr>
        <p:spPr>
          <a:xfrm>
            <a:off x="8258863" y="4776074"/>
            <a:ext cx="3046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overflow,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ru-RU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20A72E-6AC0-43A6-8B5E-5D56446BF64C}"/>
              </a:ext>
            </a:extLst>
          </p:cNvPr>
          <p:cNvSpPr txBox="1"/>
          <p:nvPr/>
        </p:nvSpPr>
        <p:spPr>
          <a:xfrm>
            <a:off x="2254418" y="6149729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Push(6)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Таблица 5">
            <a:extLst>
              <a:ext uri="{FF2B5EF4-FFF2-40B4-BE49-F238E27FC236}">
                <a16:creationId xmlns:a16="http://schemas.microsoft.com/office/drawing/2014/main" id="{64994732-9F12-462D-B650-3E98CCEBE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966"/>
              </p:ext>
            </p:extLst>
          </p:nvPr>
        </p:nvGraphicFramePr>
        <p:xfrm>
          <a:off x="3663149" y="5481336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BED4519-57E6-4F32-B872-E7593AD0CDCE}"/>
              </a:ext>
            </a:extLst>
          </p:cNvPr>
          <p:cNvSpPr/>
          <p:nvPr/>
        </p:nvSpPr>
        <p:spPr>
          <a:xfrm>
            <a:off x="8258863" y="5469720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57BA5B-41C9-4FB1-8508-7264CA38F2FE}"/>
              </a:ext>
            </a:extLst>
          </p:cNvPr>
          <p:cNvSpPr txBox="1"/>
          <p:nvPr/>
        </p:nvSpPr>
        <p:spPr>
          <a:xfrm>
            <a:off x="2177474" y="476443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Push(15)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C4219-D81D-434C-896B-5013FEC1B72F}"/>
              </a:ext>
            </a:extLst>
          </p:cNvPr>
          <p:cNvSpPr txBox="1"/>
          <p:nvPr/>
        </p:nvSpPr>
        <p:spPr>
          <a:xfrm>
            <a:off x="2177474" y="543386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Таблица 5">
            <a:extLst>
              <a:ext uri="{FF2B5EF4-FFF2-40B4-BE49-F238E27FC236}">
                <a16:creationId xmlns:a16="http://schemas.microsoft.com/office/drawing/2014/main" id="{EEBA6FA0-539A-4C68-978F-3BA0C0EF8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4689"/>
              </p:ext>
            </p:extLst>
          </p:nvPr>
        </p:nvGraphicFramePr>
        <p:xfrm>
          <a:off x="3652982" y="6149729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B6543A2-FFFF-4E73-A9FE-F832F03EDA35}"/>
              </a:ext>
            </a:extLst>
          </p:cNvPr>
          <p:cNvSpPr/>
          <p:nvPr/>
        </p:nvSpPr>
        <p:spPr>
          <a:xfrm>
            <a:off x="8248696" y="6138113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25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  <p:bldP spid="17" grpId="0"/>
      <p:bldP spid="19" grpId="0"/>
      <p:bldP spid="20" grpId="0"/>
      <p:bldP spid="22" grpId="0"/>
      <p:bldP spid="23" grpId="0"/>
      <p:bldP spid="24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2942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</a:p>
          <a:p>
            <a:pPr lvl="2"/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9750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це лінійна структура даних, в якій вставка та видалення елементів виконується з різних кінців: додавання – в кінець черги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видалення – з початку черги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indent="539750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 функціонує за принципом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«першим прийшов - першим вийшов».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0BD3A1-803B-4F6A-9579-6739DBFF0EAE}"/>
              </a:ext>
            </a:extLst>
          </p:cNvPr>
          <p:cNvSpPr/>
          <p:nvPr/>
        </p:nvSpPr>
        <p:spPr>
          <a:xfrm>
            <a:off x="290945" y="3962401"/>
            <a:ext cx="7439891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операції над чергою: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додавання елемента в кінець черги;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видалення елемента з черги, викликається без передачі аргументу, тому що об'єкт видаляється з початку черги;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доступ до першого елементу черги.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1E8339-CBE2-41FF-B10B-3D5F66F74A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55" y="2863413"/>
            <a:ext cx="4724400" cy="2082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83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0"/>
            <a:ext cx="11887200" cy="546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Реалізація черги на базі статичного масиву </a:t>
            </a:r>
          </a:p>
          <a:p>
            <a:pPr marL="179388" lvl="2" indent="73501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[1..n] – статичний масив з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елементів.</a:t>
            </a:r>
          </a:p>
          <a:p>
            <a:pPr marL="179388" lvl="2" indent="7350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 кількість елементів в черзі – 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9388" lvl="2" indent="73501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 голови черги (першого елемента черги).</a:t>
            </a:r>
          </a:p>
          <a:p>
            <a:pPr marL="179388" lvl="2" indent="73501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 першої вільної комірки у хвості черги (туди буде поміщатися елемент при додаванні).</a:t>
            </a:r>
          </a:p>
          <a:p>
            <a:pPr lvl="2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 складається з елементів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Qhead+1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Qtail-1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Передбачається, що масив згорнутий в кільце: за n слідує 1.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874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черга – порожня. Операція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 помилку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underflow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9874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001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або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черга – заповнений. Операція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 помилку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2C48E30-C9BC-468F-8AD4-0B4EA67C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478"/>
              </p:ext>
            </p:extLst>
          </p:nvPr>
        </p:nvGraphicFramePr>
        <p:xfrm>
          <a:off x="1810328" y="6027173"/>
          <a:ext cx="32050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70">
                  <a:extLst>
                    <a:ext uri="{9D8B030D-6E8A-4147-A177-3AD203B41FA5}">
                      <a16:colId xmlns:a16="http://schemas.microsoft.com/office/drawing/2014/main" val="1258594519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430845334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3359061192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2663503380"/>
                    </a:ext>
                  </a:extLst>
                </a:gridCol>
                <a:gridCol w="514156">
                  <a:extLst>
                    <a:ext uri="{9D8B030D-6E8A-4147-A177-3AD203B41FA5}">
                      <a16:colId xmlns:a16="http://schemas.microsoft.com/office/drawing/2014/main" val="3268252464"/>
                    </a:ext>
                  </a:extLst>
                </a:gridCol>
                <a:gridCol w="554184">
                  <a:extLst>
                    <a:ext uri="{9D8B030D-6E8A-4147-A177-3AD203B41FA5}">
                      <a16:colId xmlns:a16="http://schemas.microsoft.com/office/drawing/2014/main" val="310255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88758"/>
                  </a:ext>
                </a:extLst>
              </a:tr>
            </a:tbl>
          </a:graphicData>
        </a:graphic>
      </p:graphicFrame>
      <p:graphicFrame>
        <p:nvGraphicFramePr>
          <p:cNvPr id="5" name="Таблица 3">
            <a:extLst>
              <a:ext uri="{FF2B5EF4-FFF2-40B4-BE49-F238E27FC236}">
                <a16:creationId xmlns:a16="http://schemas.microsoft.com/office/drawing/2014/main" id="{C28C497E-6D58-4F83-ADC3-C3222A7B3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75375"/>
              </p:ext>
            </p:extLst>
          </p:nvPr>
        </p:nvGraphicFramePr>
        <p:xfrm>
          <a:off x="6941128" y="6027173"/>
          <a:ext cx="32050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70">
                  <a:extLst>
                    <a:ext uri="{9D8B030D-6E8A-4147-A177-3AD203B41FA5}">
                      <a16:colId xmlns:a16="http://schemas.microsoft.com/office/drawing/2014/main" val="1258594519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430845334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3359061192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2663503380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3268252464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310255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88758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FDAA79A-0869-4E30-A4E8-ED9A626E2E08}"/>
              </a:ext>
            </a:extLst>
          </p:cNvPr>
          <p:cNvCxnSpPr/>
          <p:nvPr/>
        </p:nvCxnSpPr>
        <p:spPr>
          <a:xfrm>
            <a:off x="2045852" y="5518042"/>
            <a:ext cx="0" cy="50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189272B-9552-411A-8E1F-A99A6D09514A}"/>
              </a:ext>
            </a:extLst>
          </p:cNvPr>
          <p:cNvCxnSpPr/>
          <p:nvPr/>
        </p:nvCxnSpPr>
        <p:spPr>
          <a:xfrm>
            <a:off x="4710545" y="5466112"/>
            <a:ext cx="0" cy="56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A7F631F-45BF-41E6-9F70-37A425147BD5}"/>
              </a:ext>
            </a:extLst>
          </p:cNvPr>
          <p:cNvCxnSpPr/>
          <p:nvPr/>
        </p:nvCxnSpPr>
        <p:spPr>
          <a:xfrm>
            <a:off x="8215745" y="5466112"/>
            <a:ext cx="0" cy="56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9CCB0FE-B4A0-4D92-8ED4-5E5F0A53F12A}"/>
              </a:ext>
            </a:extLst>
          </p:cNvPr>
          <p:cNvCxnSpPr/>
          <p:nvPr/>
        </p:nvCxnSpPr>
        <p:spPr>
          <a:xfrm>
            <a:off x="8825345" y="5466112"/>
            <a:ext cx="0" cy="56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416C95-188B-4186-87D2-FAA1F4734564}"/>
              </a:ext>
            </a:extLst>
          </p:cNvPr>
          <p:cNvSpPr txBox="1"/>
          <p:nvPr/>
        </p:nvSpPr>
        <p:spPr>
          <a:xfrm>
            <a:off x="2181088" y="547522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582FE-68D4-497A-BEBF-D2C87DEB3FCD}"/>
              </a:ext>
            </a:extLst>
          </p:cNvPr>
          <p:cNvSpPr txBox="1"/>
          <p:nvPr/>
        </p:nvSpPr>
        <p:spPr>
          <a:xfrm>
            <a:off x="8825345" y="547522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25F5E-804F-4E24-BC91-BFFD021CCE00}"/>
              </a:ext>
            </a:extLst>
          </p:cNvPr>
          <p:cNvSpPr txBox="1"/>
          <p:nvPr/>
        </p:nvSpPr>
        <p:spPr>
          <a:xfrm>
            <a:off x="4752364" y="5475228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0DC8C-8343-47EC-B218-F407534D28A7}"/>
              </a:ext>
            </a:extLst>
          </p:cNvPr>
          <p:cNvSpPr txBox="1"/>
          <p:nvPr/>
        </p:nvSpPr>
        <p:spPr>
          <a:xfrm>
            <a:off x="7470403" y="546186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8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54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Реалізація черги на базі статичного масиву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5FA743C-EAEB-4AE1-8E67-F706C003D195}"/>
              </a:ext>
            </a:extLst>
          </p:cNvPr>
          <p:cNvSpPr/>
          <p:nvPr/>
        </p:nvSpPr>
        <p:spPr>
          <a:xfrm>
            <a:off x="152400" y="863341"/>
            <a:ext cx="12039600" cy="47766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Qtail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//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«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end if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tailQ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end if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end function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Складність операцій – О(1).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function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//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underflow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 end if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    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=Q[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  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   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Qhead+1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   end if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  return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end function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6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				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n=8,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</a:p>
          <a:p>
            <a:pPr indent="44291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 операцій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Enqueue(8), Enqueue(3), Enqueue(5), Enqueue(9), Enqueue(1), Enqueue(4)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50213D1-72DC-4305-9E4B-16B851E565C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860098"/>
          <a:ext cx="41886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9B6453CE-6A34-4845-8EEE-0563353CD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29892"/>
              </p:ext>
            </p:extLst>
          </p:nvPr>
        </p:nvGraphicFramePr>
        <p:xfrm>
          <a:off x="3957798" y="2037141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38751A-A5E1-49F6-8BB4-61B1B3FC1FE4}"/>
              </a:ext>
            </a:extLst>
          </p:cNvPr>
          <p:cNvSpPr txBox="1"/>
          <p:nvPr/>
        </p:nvSpPr>
        <p:spPr>
          <a:xfrm>
            <a:off x="8645253" y="2037141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ACD89E-6B61-42B3-B67D-E303BD66CD3A}"/>
              </a:ext>
            </a:extLst>
          </p:cNvPr>
          <p:cNvSpPr txBox="1"/>
          <p:nvPr/>
        </p:nvSpPr>
        <p:spPr>
          <a:xfrm>
            <a:off x="651176" y="2632891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Dequeue()</a:t>
            </a:r>
            <a:endParaRPr lang="ru-RU" sz="2400" dirty="0"/>
          </a:p>
        </p:txBody>
      </p: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719C09E2-0FDF-4F1C-920E-5556CCBE2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1836"/>
              </p:ext>
            </p:extLst>
          </p:nvPr>
        </p:nvGraphicFramePr>
        <p:xfrm>
          <a:off x="3957798" y="2637356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780B9DF-66DF-4BFF-B417-703BD60B8A46}"/>
              </a:ext>
            </a:extLst>
          </p:cNvPr>
          <p:cNvSpPr txBox="1"/>
          <p:nvPr/>
        </p:nvSpPr>
        <p:spPr>
          <a:xfrm>
            <a:off x="8645253" y="2637356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lang="ru-RU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72E329-253E-45E3-A53E-9A89C44149BE}"/>
              </a:ext>
            </a:extLst>
          </p:cNvPr>
          <p:cNvSpPr txBox="1"/>
          <p:nvPr/>
        </p:nvSpPr>
        <p:spPr>
          <a:xfrm>
            <a:off x="152400" y="328785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Enqueue(12) Enqueue(15)</a:t>
            </a:r>
            <a:endParaRPr lang="ru-RU" sz="2400" dirty="0"/>
          </a:p>
        </p:txBody>
      </p:sp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09CE63A8-2BEA-414B-B780-7D3C22F47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61301"/>
              </p:ext>
            </p:extLst>
          </p:nvPr>
        </p:nvGraphicFramePr>
        <p:xfrm>
          <a:off x="3957798" y="3301780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AE9D3E8-62C9-415F-A483-5170739FDCFC}"/>
              </a:ext>
            </a:extLst>
          </p:cNvPr>
          <p:cNvSpPr txBox="1"/>
          <p:nvPr/>
        </p:nvSpPr>
        <p:spPr>
          <a:xfrm>
            <a:off x="8645253" y="3301780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ru-RU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A801D-27A7-4B1F-9315-792B04D0C251}"/>
              </a:ext>
            </a:extLst>
          </p:cNvPr>
          <p:cNvSpPr txBox="1"/>
          <p:nvPr/>
        </p:nvSpPr>
        <p:spPr>
          <a:xfrm>
            <a:off x="651176" y="3943487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Enqueue(24)</a:t>
            </a:r>
            <a:endParaRPr lang="ru-RU" sz="2400" dirty="0"/>
          </a:p>
        </p:txBody>
      </p:sp>
      <p:graphicFrame>
        <p:nvGraphicFramePr>
          <p:cNvPr id="35" name="Таблица 5">
            <a:extLst>
              <a:ext uri="{FF2B5EF4-FFF2-40B4-BE49-F238E27FC236}">
                <a16:creationId xmlns:a16="http://schemas.microsoft.com/office/drawing/2014/main" id="{56DD58B0-2842-46CC-AF97-9DAEB40D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68467"/>
              </p:ext>
            </p:extLst>
          </p:nvPr>
        </p:nvGraphicFramePr>
        <p:xfrm>
          <a:off x="3957798" y="3947952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425BA44-774D-43A0-AC1B-4AE19DD331F2}"/>
              </a:ext>
            </a:extLst>
          </p:cNvPr>
          <p:cNvSpPr txBox="1"/>
          <p:nvPr/>
        </p:nvSpPr>
        <p:spPr>
          <a:xfrm>
            <a:off x="8645253" y="3762784"/>
            <a:ext cx="2409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overflow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ru-RU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F3E71F-223A-46AD-B2FC-AA8264194A05}"/>
              </a:ext>
            </a:extLst>
          </p:cNvPr>
          <p:cNvSpPr txBox="1"/>
          <p:nvPr/>
        </p:nvSpPr>
        <p:spPr>
          <a:xfrm>
            <a:off x="651176" y="4660414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Dequeue()</a:t>
            </a:r>
            <a:endParaRPr lang="ru-RU" sz="2400" dirty="0"/>
          </a:p>
        </p:txBody>
      </p:sp>
      <p:graphicFrame>
        <p:nvGraphicFramePr>
          <p:cNvPr id="39" name="Таблица 5">
            <a:extLst>
              <a:ext uri="{FF2B5EF4-FFF2-40B4-BE49-F238E27FC236}">
                <a16:creationId xmlns:a16="http://schemas.microsoft.com/office/drawing/2014/main" id="{CD308C76-5108-4EDB-8FEB-2AEB3ADB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95998"/>
              </p:ext>
            </p:extLst>
          </p:nvPr>
        </p:nvGraphicFramePr>
        <p:xfrm>
          <a:off x="3957798" y="4651712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B145EE6-B644-440E-824B-599EC0CF58AB}"/>
              </a:ext>
            </a:extLst>
          </p:cNvPr>
          <p:cNvSpPr txBox="1"/>
          <p:nvPr/>
        </p:nvSpPr>
        <p:spPr>
          <a:xfrm>
            <a:off x="8645253" y="46648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ru-RU" sz="2400" dirty="0"/>
          </a:p>
        </p:txBody>
      </p:sp>
      <p:graphicFrame>
        <p:nvGraphicFramePr>
          <p:cNvPr id="42" name="Таблица 5">
            <a:extLst>
              <a:ext uri="{FF2B5EF4-FFF2-40B4-BE49-F238E27FC236}">
                <a16:creationId xmlns:a16="http://schemas.microsoft.com/office/drawing/2014/main" id="{B4F9F1C6-7CAB-43C8-9674-F797B3602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59795"/>
              </p:ext>
            </p:extLst>
          </p:nvPr>
        </p:nvGraphicFramePr>
        <p:xfrm>
          <a:off x="3957798" y="5283968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CBEE114-3840-4F6A-B964-FAD322AB216A}"/>
              </a:ext>
            </a:extLst>
          </p:cNvPr>
          <p:cNvSpPr txBox="1"/>
          <p:nvPr/>
        </p:nvSpPr>
        <p:spPr>
          <a:xfrm>
            <a:off x="8645253" y="5377341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ru-RU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662C87-2B58-4D0A-BB95-17DB53DD6AB8}"/>
              </a:ext>
            </a:extLst>
          </p:cNvPr>
          <p:cNvSpPr txBox="1"/>
          <p:nvPr/>
        </p:nvSpPr>
        <p:spPr>
          <a:xfrm>
            <a:off x="651176" y="5341595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Enqueue(7)</a:t>
            </a:r>
            <a:endParaRPr lang="ru-RU" sz="2400" dirty="0"/>
          </a:p>
        </p:txBody>
      </p:sp>
      <p:graphicFrame>
        <p:nvGraphicFramePr>
          <p:cNvPr id="45" name="Таблица 5">
            <a:extLst>
              <a:ext uri="{FF2B5EF4-FFF2-40B4-BE49-F238E27FC236}">
                <a16:creationId xmlns:a16="http://schemas.microsoft.com/office/drawing/2014/main" id="{57C48635-8023-4DA9-9DB5-F21EB3071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11465"/>
              </p:ext>
            </p:extLst>
          </p:nvPr>
        </p:nvGraphicFramePr>
        <p:xfrm>
          <a:off x="3957798" y="6091281"/>
          <a:ext cx="41886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86">
                  <a:extLst>
                    <a:ext uri="{9D8B030D-6E8A-4147-A177-3AD203B41FA5}">
                      <a16:colId xmlns:a16="http://schemas.microsoft.com/office/drawing/2014/main" val="161735368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486743305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68511849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733697078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626779449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649253910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2972871604"/>
                    </a:ext>
                  </a:extLst>
                </a:gridCol>
                <a:gridCol w="523586">
                  <a:extLst>
                    <a:ext uri="{9D8B030D-6E8A-4147-A177-3AD203B41FA5}">
                      <a16:colId xmlns:a16="http://schemas.microsoft.com/office/drawing/2014/main" val="3343582452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756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D8668807-6090-4886-A9FE-FDC45CE1A4D8}"/>
              </a:ext>
            </a:extLst>
          </p:cNvPr>
          <p:cNvSpPr txBox="1"/>
          <p:nvPr/>
        </p:nvSpPr>
        <p:spPr>
          <a:xfrm>
            <a:off x="651176" y="61306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Enqueue(6)</a:t>
            </a:r>
            <a:endParaRPr lang="ru-RU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1915CA-A6AC-4D75-8ECB-0F96C64E1CA6}"/>
              </a:ext>
            </a:extLst>
          </p:cNvPr>
          <p:cNvSpPr txBox="1"/>
          <p:nvPr/>
        </p:nvSpPr>
        <p:spPr>
          <a:xfrm>
            <a:off x="8628937" y="5904382"/>
            <a:ext cx="2409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overflow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92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30" grpId="0"/>
      <p:bldP spid="31" grpId="0"/>
      <p:bldP spid="33" grpId="0"/>
      <p:bldP spid="34" grpId="0"/>
      <p:bldP spid="36" grpId="0"/>
      <p:bldP spid="38" grpId="0"/>
      <p:bldP spid="40" grpId="0"/>
      <p:bldP spid="43" grpId="0"/>
      <p:bldP spid="44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2511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</a:t>
            </a:r>
          </a:p>
          <a:p>
            <a:pPr lvl="2"/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9750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від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double-ended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це структура даних, що представляє двосторонню чергу. </a:t>
            </a:r>
          </a:p>
          <a:p>
            <a:pPr indent="539750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(P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 видалення елементів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може виконуватися як з одного, так і з іншого кінця послідовності.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832284-6AAB-467A-B9C4-81F8C9D23B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17" y="3276253"/>
            <a:ext cx="6257492" cy="233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43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422787" y="0"/>
            <a:ext cx="11582400" cy="680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  <a:endParaRPr 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Дані – це інформація, подана у формалізованому вигляді, придатному для автоматизованої обробки.</a:t>
            </a:r>
          </a:p>
          <a:p>
            <a:pPr indent="442913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даних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це невід'ємний атрибут будь-якого значення, яке зустрічається в програмі.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тип даних визначає дві характеристики: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допустимих значень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які можуть приймати дані, що належать до цього типу;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набір операцій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які можна виконувати над даними.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 в сучасних мовах програмування прийнято поділяти на дві великі групи: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(скалярні, прості) та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структуровані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(складені).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Дані базових типів розглядаються як цілісні прості неподільні об'єкти, атоми даних.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 тип цілих чисел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тип дійсних чисел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логічний тип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символьний тип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 вказівний тип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Складені типи даних формуються на основі базових.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 масиви, структури,  класи в мовах С і C ++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9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272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Списки</a:t>
            </a:r>
          </a:p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uk-UA" sz="2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9750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це лінійна структура даних, що представляє собою набір однотипних елементів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упорядкованих згідно з їх позицією в списку - індексом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6960D6-FB6E-4F29-A8F3-7481D89D18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32" y="3429000"/>
            <a:ext cx="8330478" cy="143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71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614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Списки</a:t>
            </a:r>
          </a:p>
          <a:p>
            <a:pPr indent="442913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Позначимо:</a:t>
            </a:r>
          </a:p>
          <a:p>
            <a:pPr indent="442913" algn="just">
              <a:lnSpc>
                <a:spcPct val="115000"/>
              </a:lnSpc>
              <a:spcAft>
                <a:spcPts val="600"/>
              </a:spcAft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 - список елементів,   𝑖 – позиція елемента в списку,   𝑥 – значення елемента.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операції зі списком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(𝐿, 𝑖, 𝑥)  - додавання елемента зі значенням 𝑥 в позицію 𝑖 списку 𝐿..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InsertFront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вставка в початок списку.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InsertBack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вставка в кінець списку.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(𝐿, 𝑥) – пошук елемента за значенням.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(𝐿, 𝑖) - пошук за  індексом.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(𝐿, 𝑖) – видалення зі списку елемента, який знаходиться в позиції 𝑖.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(𝐿) – повертає кількість елементів в списку.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6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606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Реалізація списків на базі масиву</a:t>
            </a:r>
          </a:p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uk-UA" sz="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Позитивні сторони реалізації списку на основі масиву: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константна складність пошуку елемента за його індексом,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безперервне розміщення елементів в пам'яті комп'ютера, що підвищує ймовірність потрапляння суміжних елементів масиву в кеш-пам'ять процесора.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лінійна обчислювальна складність вставки та видалення елементів,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фіксованість розміру масиву та можлива нераціональна витрата пам'яті, обумовлена збереженням порожніх комірок масиву (можна використовувати динамічні масиви).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422787" y="0"/>
            <a:ext cx="11582400" cy="650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Загальна характеристика структур даних</a:t>
            </a:r>
            <a:endParaRPr 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 даних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це спосіб зберігання та організації даних, що полегшує доступ до цих даних та їх модифікацію.</a:t>
            </a: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Реалізується цей спосіб як програмна одиниця, що дозволяє зберігати і обробляти множину однотипних та/або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зв'язаних даних.</a:t>
            </a:r>
          </a:p>
          <a:p>
            <a:pPr indent="442913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Зазвичай елемент структури даних - запис, що містить різні поля.</a:t>
            </a:r>
          </a:p>
          <a:p>
            <a:pPr indent="442913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Набір функцій (методів) для виконання операцій над структурою даних називається її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інтерфейсом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Додавання даних;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Зміна даних;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Видалення даних;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Пошук даних.</a:t>
            </a: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 даних визначають об'єкти, організовані певним чином, та операції, які можна виконувати над об'єктами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9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422787" y="0"/>
            <a:ext cx="11582400" cy="650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Логічні та фізичні структури даних</a:t>
            </a:r>
          </a:p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даних, що розглядається без урахування її подання в машинній пам'яті, називається абстрактною, або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логічною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Поняття «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структура даних» відображає спосіб фізичного представлення даних в машинній пам'яті.</a:t>
            </a:r>
          </a:p>
          <a:p>
            <a:pPr indent="530225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Розглянемо одновимірний масив</a:t>
            </a: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логічному рівні він характеризується: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фіксованою кількістю однотипних елементів,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допустимими значеннями елементів;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окремого елементу здійснюється за його індексом.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структурі зберігання: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відводиться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суцільна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розташування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займає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фіксований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обсяг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отже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і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виділяється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фіксований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обсяг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неперервний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ділянка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кожного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422787" y="0"/>
            <a:ext cx="11582400" cy="687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Логічні та фізичні структури даних</a:t>
            </a: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Одній і тій логічній структурі даних можуть відповідати різні фізичні структури, і, навпаки, різні логічні структури даних можуть бути представлені однією і тією ж фізичною структурою.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Стек (логічна СД) реалізується на базі масиву або списку (фізичні СД).</a:t>
            </a:r>
          </a:p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Стек, черга, дек (логічні СД) реалізуються на базі масиву (фізична СД).</a:t>
            </a:r>
          </a:p>
          <a:p>
            <a:pPr indent="530225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логічні (абстрактні) структури даних: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асоціативний масив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associative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 з пріоритетом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1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597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даних «Масив»</a:t>
            </a:r>
          </a:p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uk-UA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– це структура даних, яка складається з елементів одного типу. Структура масиву однорідна. </a:t>
            </a: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елементу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 бути як скалярним, так і структурованим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елементів масиву фіксована, тому обсяг пам'яті, який займає масив, залишається незмінним.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кожним елементом масиву пов'язаний один або декілька індексів. Вони однозначно визначають місце елемента в масиві і забезпечують прямий доступ до нього. </a:t>
            </a:r>
          </a:p>
          <a:p>
            <a:pPr indent="442913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Небезпека - вихід за межі масиву, якщо не передбачені відповідні засоби контролю.</a:t>
            </a:r>
          </a:p>
          <a:p>
            <a:pPr indent="442913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 від кількості індексів розрізняють одновимірні та багатовимірні масиви.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662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зберігання масивів</a:t>
            </a:r>
          </a:p>
          <a:p>
            <a:pPr indent="623888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в пам'яті складається з двох частин: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дескриптор (описувача),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неперервна ділянка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яті, в якій послідовно розміщуються елементи даних.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9750"/>
            <a:endParaRPr lang="uk-UA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9750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Дескриптор містить: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структури;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 початку масиву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елемента (довжина елемента масиву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нижня межа індексу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верхня межа індексу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п.)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23888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е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лемента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 </a:t>
            </a:r>
          </a:p>
          <a:p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indent="623888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адрес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е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лемента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int),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ндекс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элемента (𝑖 ∈ {0, 1, 2, . . .}).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2=108.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442913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A85B8061-9DB4-4E1D-95B5-FCF8A6BBB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27887"/>
              </p:ext>
            </p:extLst>
          </p:nvPr>
        </p:nvGraphicFramePr>
        <p:xfrm>
          <a:off x="6816436" y="4820611"/>
          <a:ext cx="5070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128">
                  <a:extLst>
                    <a:ext uri="{9D8B030D-6E8A-4147-A177-3AD203B41FA5}">
                      <a16:colId xmlns:a16="http://schemas.microsoft.com/office/drawing/2014/main" val="917849987"/>
                    </a:ext>
                  </a:extLst>
                </a:gridCol>
                <a:gridCol w="845128">
                  <a:extLst>
                    <a:ext uri="{9D8B030D-6E8A-4147-A177-3AD203B41FA5}">
                      <a16:colId xmlns:a16="http://schemas.microsoft.com/office/drawing/2014/main" val="3382953653"/>
                    </a:ext>
                  </a:extLst>
                </a:gridCol>
                <a:gridCol w="845128">
                  <a:extLst>
                    <a:ext uri="{9D8B030D-6E8A-4147-A177-3AD203B41FA5}">
                      <a16:colId xmlns:a16="http://schemas.microsoft.com/office/drawing/2014/main" val="1294385922"/>
                    </a:ext>
                  </a:extLst>
                </a:gridCol>
                <a:gridCol w="845128">
                  <a:extLst>
                    <a:ext uri="{9D8B030D-6E8A-4147-A177-3AD203B41FA5}">
                      <a16:colId xmlns:a16="http://schemas.microsoft.com/office/drawing/2014/main" val="2384786487"/>
                    </a:ext>
                  </a:extLst>
                </a:gridCol>
                <a:gridCol w="845128">
                  <a:extLst>
                    <a:ext uri="{9D8B030D-6E8A-4147-A177-3AD203B41FA5}">
                      <a16:colId xmlns:a16="http://schemas.microsoft.com/office/drawing/2014/main" val="1950704620"/>
                    </a:ext>
                  </a:extLst>
                </a:gridCol>
                <a:gridCol w="845128">
                  <a:extLst>
                    <a:ext uri="{9D8B030D-6E8A-4147-A177-3AD203B41FA5}">
                      <a16:colId xmlns:a16="http://schemas.microsoft.com/office/drawing/2014/main" val="2320706942"/>
                    </a:ext>
                  </a:extLst>
                </a:gridCol>
              </a:tblGrid>
              <a:tr h="230294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індекс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3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97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7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191729"/>
            <a:ext cx="11887200" cy="761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даних «Динамічний масив»</a:t>
            </a:r>
          </a:p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Логічна структура даних  «Динамічний масив» - це інтерфейс з операціями: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елементів в кінець масиву.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елемента масиву за індексом за О(1).</a:t>
            </a:r>
          </a:p>
          <a:p>
            <a:pPr lvl="3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реалізації «Динамічний масив»: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внутрішній масив фіксованої довжини для зберігання елементів –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розміру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пам'ятає поточну кількість доданих елементів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 буфера має деякий запас для можливості додавання нових елементів.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буфер закінчується, то для додавання нових елементів необхідно: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новий масив більшого розміру;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 вміст старого масиву в новий;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 старий масив;                                                      …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новому масиву присвоїти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старого </a:t>
            </a:r>
          </a:p>
          <a:p>
            <a:pPr lvl="2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(перемістити вказівник початку масиву </a:t>
            </a:r>
          </a:p>
          <a:p>
            <a:pPr lvl="2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на початок нового масиву).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601176F-C7D8-4F2C-8580-B0257414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04850"/>
              </p:ext>
            </p:extLst>
          </p:nvPr>
        </p:nvGraphicFramePr>
        <p:xfrm>
          <a:off x="7500374" y="4778751"/>
          <a:ext cx="289723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91">
                  <a:extLst>
                    <a:ext uri="{9D8B030D-6E8A-4147-A177-3AD203B41FA5}">
                      <a16:colId xmlns:a16="http://schemas.microsoft.com/office/drawing/2014/main" val="1928515812"/>
                    </a:ext>
                  </a:extLst>
                </a:gridCol>
                <a:gridCol w="413891">
                  <a:extLst>
                    <a:ext uri="{9D8B030D-6E8A-4147-A177-3AD203B41FA5}">
                      <a16:colId xmlns:a16="http://schemas.microsoft.com/office/drawing/2014/main" val="1007443094"/>
                    </a:ext>
                  </a:extLst>
                </a:gridCol>
                <a:gridCol w="413891">
                  <a:extLst>
                    <a:ext uri="{9D8B030D-6E8A-4147-A177-3AD203B41FA5}">
                      <a16:colId xmlns:a16="http://schemas.microsoft.com/office/drawing/2014/main" val="4278310568"/>
                    </a:ext>
                  </a:extLst>
                </a:gridCol>
                <a:gridCol w="413891">
                  <a:extLst>
                    <a:ext uri="{9D8B030D-6E8A-4147-A177-3AD203B41FA5}">
                      <a16:colId xmlns:a16="http://schemas.microsoft.com/office/drawing/2014/main" val="2406289710"/>
                    </a:ext>
                  </a:extLst>
                </a:gridCol>
                <a:gridCol w="413891">
                  <a:extLst>
                    <a:ext uri="{9D8B030D-6E8A-4147-A177-3AD203B41FA5}">
                      <a16:colId xmlns:a16="http://schemas.microsoft.com/office/drawing/2014/main" val="3595288798"/>
                    </a:ext>
                  </a:extLst>
                </a:gridCol>
                <a:gridCol w="413891">
                  <a:extLst>
                    <a:ext uri="{9D8B030D-6E8A-4147-A177-3AD203B41FA5}">
                      <a16:colId xmlns:a16="http://schemas.microsoft.com/office/drawing/2014/main" val="3692497160"/>
                    </a:ext>
                  </a:extLst>
                </a:gridCol>
                <a:gridCol w="413891">
                  <a:extLst>
                    <a:ext uri="{9D8B030D-6E8A-4147-A177-3AD203B41FA5}">
                      <a16:colId xmlns:a16="http://schemas.microsoft.com/office/drawing/2014/main" val="2486816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27125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F0E9423-D6E5-4294-A001-D5F9A3C3E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656"/>
              </p:ext>
            </p:extLst>
          </p:nvPr>
        </p:nvGraphicFramePr>
        <p:xfrm>
          <a:off x="7500374" y="5689873"/>
          <a:ext cx="42098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985">
                  <a:extLst>
                    <a:ext uri="{9D8B030D-6E8A-4147-A177-3AD203B41FA5}">
                      <a16:colId xmlns:a16="http://schemas.microsoft.com/office/drawing/2014/main" val="2884317233"/>
                    </a:ext>
                  </a:extLst>
                </a:gridCol>
                <a:gridCol w="420985">
                  <a:extLst>
                    <a:ext uri="{9D8B030D-6E8A-4147-A177-3AD203B41FA5}">
                      <a16:colId xmlns:a16="http://schemas.microsoft.com/office/drawing/2014/main" val="2360396238"/>
                    </a:ext>
                  </a:extLst>
                </a:gridCol>
                <a:gridCol w="420985">
                  <a:extLst>
                    <a:ext uri="{9D8B030D-6E8A-4147-A177-3AD203B41FA5}">
                      <a16:colId xmlns:a16="http://schemas.microsoft.com/office/drawing/2014/main" val="3009202285"/>
                    </a:ext>
                  </a:extLst>
                </a:gridCol>
                <a:gridCol w="420985">
                  <a:extLst>
                    <a:ext uri="{9D8B030D-6E8A-4147-A177-3AD203B41FA5}">
                      <a16:colId xmlns:a16="http://schemas.microsoft.com/office/drawing/2014/main" val="231178112"/>
                    </a:ext>
                  </a:extLst>
                </a:gridCol>
                <a:gridCol w="420985">
                  <a:extLst>
                    <a:ext uri="{9D8B030D-6E8A-4147-A177-3AD203B41FA5}">
                      <a16:colId xmlns:a16="http://schemas.microsoft.com/office/drawing/2014/main" val="2804062999"/>
                    </a:ext>
                  </a:extLst>
                </a:gridCol>
                <a:gridCol w="420985">
                  <a:extLst>
                    <a:ext uri="{9D8B030D-6E8A-4147-A177-3AD203B41FA5}">
                      <a16:colId xmlns:a16="http://schemas.microsoft.com/office/drawing/2014/main" val="3517727110"/>
                    </a:ext>
                  </a:extLst>
                </a:gridCol>
                <a:gridCol w="420985">
                  <a:extLst>
                    <a:ext uri="{9D8B030D-6E8A-4147-A177-3AD203B41FA5}">
                      <a16:colId xmlns:a16="http://schemas.microsoft.com/office/drawing/2014/main" val="2428826463"/>
                    </a:ext>
                  </a:extLst>
                </a:gridCol>
                <a:gridCol w="420985">
                  <a:extLst>
                    <a:ext uri="{9D8B030D-6E8A-4147-A177-3AD203B41FA5}">
                      <a16:colId xmlns:a16="http://schemas.microsoft.com/office/drawing/2014/main" val="858890736"/>
                    </a:ext>
                  </a:extLst>
                </a:gridCol>
                <a:gridCol w="420985">
                  <a:extLst>
                    <a:ext uri="{9D8B030D-6E8A-4147-A177-3AD203B41FA5}">
                      <a16:colId xmlns:a16="http://schemas.microsoft.com/office/drawing/2014/main" val="1241253842"/>
                    </a:ext>
                  </a:extLst>
                </a:gridCol>
                <a:gridCol w="420985">
                  <a:extLst>
                    <a:ext uri="{9D8B030D-6E8A-4147-A177-3AD203B41FA5}">
                      <a16:colId xmlns:a16="http://schemas.microsoft.com/office/drawing/2014/main" val="187685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92523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B1B3B9A-6CA1-4957-9779-F779D8C749F2}"/>
              </a:ext>
            </a:extLst>
          </p:cNvPr>
          <p:cNvCxnSpPr/>
          <p:nvPr/>
        </p:nvCxnSpPr>
        <p:spPr>
          <a:xfrm>
            <a:off x="7713406" y="4961631"/>
            <a:ext cx="0" cy="74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4BB95A-8BD8-4821-A429-C200214C5119}"/>
              </a:ext>
            </a:extLst>
          </p:cNvPr>
          <p:cNvCxnSpPr/>
          <p:nvPr/>
        </p:nvCxnSpPr>
        <p:spPr>
          <a:xfrm>
            <a:off x="8096865" y="4961631"/>
            <a:ext cx="0" cy="72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5791820-023E-4657-B876-F96BB006AF7B}"/>
              </a:ext>
            </a:extLst>
          </p:cNvPr>
          <p:cNvCxnSpPr/>
          <p:nvPr/>
        </p:nvCxnSpPr>
        <p:spPr>
          <a:xfrm>
            <a:off x="10176387" y="4961631"/>
            <a:ext cx="0" cy="72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4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149DC2-9C05-49E9-8F33-312383BBE7B8}"/>
              </a:ext>
            </a:extLst>
          </p:cNvPr>
          <p:cNvSpPr/>
          <p:nvPr/>
        </p:nvSpPr>
        <p:spPr>
          <a:xfrm>
            <a:off x="152400" y="0"/>
            <a:ext cx="11887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даних «Динамічний масив»</a:t>
            </a:r>
          </a:p>
          <a:p>
            <a:r>
              <a:rPr lang="uk-UA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програми на С++:</a:t>
            </a:r>
            <a:endParaRPr lang="ru-RU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*Buffer=new int[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доданих елементів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=5;	//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елементів, на яку розширюється масив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нехай необхідно додати новий елемент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AddArray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NumerEl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 // масив буде збільшено,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//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зміняться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&amp;n, int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del)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n++;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(n&gt;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      	 int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int[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lenA+del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		//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новий масив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 for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переписуємо дані із старого в новий масив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delete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видаляємо старий масив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переміщаємо вказівник початку масиву на початок нового масиву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//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F889CA4-DFAA-4AB1-AB82-BC651FCEEE2D}"/>
              </a:ext>
            </a:extLst>
          </p:cNvPr>
          <p:cNvCxnSpPr/>
          <p:nvPr/>
        </p:nvCxnSpPr>
        <p:spPr>
          <a:xfrm>
            <a:off x="250723" y="2949677"/>
            <a:ext cx="10943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02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2489</Words>
  <Application>Microsoft Office PowerPoint</Application>
  <PresentationFormat>Широкоэкранный</PresentationFormat>
  <Paragraphs>395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СТРУКТУРИ  ДАНИХ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СТРУКТУРИ  ДАНИХ</dc:title>
  <dc:creator>Марина</dc:creator>
  <cp:lastModifiedBy>Марина</cp:lastModifiedBy>
  <cp:revision>42</cp:revision>
  <dcterms:created xsi:type="dcterms:W3CDTF">2020-03-24T21:11:42Z</dcterms:created>
  <dcterms:modified xsi:type="dcterms:W3CDTF">2020-03-25T18:47:41Z</dcterms:modified>
</cp:coreProperties>
</file>