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sldIdLst>
    <p:sldId id="256" r:id="rId2"/>
    <p:sldId id="272" r:id="rId3"/>
    <p:sldId id="276" r:id="rId4"/>
    <p:sldId id="277" r:id="rId5"/>
    <p:sldId id="258" r:id="rId6"/>
    <p:sldId id="259" r:id="rId7"/>
    <p:sldId id="260" r:id="rId8"/>
    <p:sldId id="261" r:id="rId9"/>
    <p:sldId id="264" r:id="rId10"/>
    <p:sldId id="265" r:id="rId11"/>
    <p:sldId id="263" r:id="rId12"/>
    <p:sldId id="278" r:id="rId13"/>
    <p:sldId id="279" r:id="rId14"/>
    <p:sldId id="280" r:id="rId15"/>
    <p:sldId id="273" r:id="rId16"/>
    <p:sldId id="281" r:id="rId17"/>
    <p:sldId id="27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78" d="100"/>
          <a:sy n="78" d="100"/>
        </p:scale>
        <p:origin x="1594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807249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Презентацію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системного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аналізу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теорії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прийняття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рішень</a:t>
            </a:r>
            <a:endParaRPr lang="uk-UA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ru-RU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000" dirty="0"/>
              <a:t> 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</a:t>
            </a:r>
          </a:p>
          <a:p>
            <a:pPr algn="ctr"/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Степінь узгодженості думок експертів за допомогою коефіцієнта конкордації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Кендала</a:t>
            </a:r>
            <a:r>
              <a:rPr lang="uk-UA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</a:p>
          <a:p>
            <a:pPr algn="r"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Виконала </a:t>
            </a:r>
          </a:p>
          <a:p>
            <a:pPr algn="r"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:студентка 4-го курсу групи ПА-20-1з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 Мовсісян Лаура </a:t>
            </a:r>
            <a:r>
              <a:rPr lang="uk-UA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Ростомівна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D1421C-3522-2DC5-B8D3-E70DF04D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20688"/>
            <a:ext cx="7101983" cy="44400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C78690-8134-71AA-FBF7-FE6C4182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5250635" cy="25910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8840266-25E7-807D-7BDE-7CF7C000D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535" y="1810083"/>
            <a:ext cx="5050229" cy="4680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D1421C-3522-2DC5-B8D3-E70DF04D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20688"/>
            <a:ext cx="7101983" cy="44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9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2C57F-DC75-D079-F43A-B2F9B8602AC2}"/>
              </a:ext>
            </a:extLst>
          </p:cNvPr>
          <p:cNvSpPr txBox="1"/>
          <p:nvPr/>
        </p:nvSpPr>
        <p:spPr>
          <a:xfrm>
            <a:off x="1691680" y="116632"/>
            <a:ext cx="661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Оцінка</a:t>
            </a:r>
            <a:r>
              <a:rPr lang="ru-RU" b="1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1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ступеня</a:t>
            </a:r>
            <a:r>
              <a:rPr lang="ru-RU" b="1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1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узгодженості</a:t>
            </a:r>
            <a:r>
              <a:rPr lang="ru-RU" b="1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думок </a:t>
            </a:r>
            <a:r>
              <a:rPr lang="ru-RU" b="1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експертів</a:t>
            </a:r>
            <a:endParaRPr lang="ru-RU" b="1" i="0" dirty="0">
              <a:solidFill>
                <a:srgbClr val="402A18"/>
              </a:solidFill>
              <a:effectLst/>
              <a:latin typeface="Montserrat" panose="000005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B741B-DF94-507E-C646-DC5DD951426F}"/>
              </a:ext>
            </a:extLst>
          </p:cNvPr>
          <p:cNvSpPr txBox="1"/>
          <p:nvPr/>
        </p:nvSpPr>
        <p:spPr>
          <a:xfrm>
            <a:off x="143507" y="722336"/>
            <a:ext cx="88569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Оцінкою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відносної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важливості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напрямків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(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факторів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параметрів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) не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обмежується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обробка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даних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опитувальних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анкет.</a:t>
            </a:r>
          </a:p>
          <a:p>
            <a:pPr algn="just"/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Не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менш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важливі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питання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для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наукового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обгрунтування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прогнозу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має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оцінка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показника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ступеня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узгодженості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думок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експертів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за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допомогою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системи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показників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.</a:t>
            </a:r>
          </a:p>
          <a:p>
            <a:pPr algn="just"/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Для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оцінки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узагальненої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міри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узгодженості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думок по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всім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напрямкам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(факторам, параметрам)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використовується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коефіцієнт</a:t>
            </a:r>
            <a:r>
              <a:rPr lang="ru-RU" b="0" i="0" dirty="0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b="0" i="0" dirty="0" err="1">
                <a:solidFill>
                  <a:srgbClr val="402A18"/>
                </a:solidFill>
                <a:effectLst/>
                <a:latin typeface="Montserrat" panose="00000500000000000000" pitchFamily="2" charset="-52"/>
              </a:rPr>
              <a:t>конкордації</a:t>
            </a:r>
            <a:endParaRPr lang="ru-RU" b="0" i="0" dirty="0">
              <a:solidFill>
                <a:srgbClr val="402A18"/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2B9DF6-7559-6C9B-88C1-60B8C987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249535"/>
            <a:ext cx="3909399" cy="13793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FBC3ADF-4780-4C2F-661E-54B9EBA80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899939"/>
            <a:ext cx="3589331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8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46F70-CFED-2EDA-8D27-BA160AC2393E}"/>
              </a:ext>
            </a:extLst>
          </p:cNvPr>
          <p:cNvSpPr txBox="1"/>
          <p:nvPr/>
        </p:nvSpPr>
        <p:spPr>
          <a:xfrm>
            <a:off x="323528" y="188640"/>
            <a:ext cx="89644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Ефективність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ПО при </a:t>
            </a:r>
            <a:r>
              <a:rPr lang="ru-RU" dirty="0" err="1"/>
              <a:t>відпрацюванні</a:t>
            </a:r>
            <a:r>
              <a:rPr lang="ru-RU" dirty="0"/>
              <a:t> </a:t>
            </a:r>
            <a:r>
              <a:rPr lang="ru-RU" dirty="0" err="1"/>
              <a:t>деякого</a:t>
            </a:r>
            <a:r>
              <a:rPr lang="ru-RU" dirty="0"/>
              <a:t> ТП </a:t>
            </a:r>
            <a:r>
              <a:rPr lang="ru-RU" dirty="0" err="1"/>
              <a:t>була</a:t>
            </a:r>
            <a:r>
              <a:rPr lang="ru-RU" dirty="0"/>
              <a:t> описана 7 параметрами, </a:t>
            </a:r>
            <a:r>
              <a:rPr lang="ru-RU" dirty="0" err="1"/>
              <a:t>оцінка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проводилась </a:t>
            </a:r>
            <a:r>
              <a:rPr lang="ru-RU" dirty="0" err="1"/>
              <a:t>п’ятьма</a:t>
            </a:r>
            <a:r>
              <a:rPr lang="ru-RU" dirty="0"/>
              <a:t> </a:t>
            </a:r>
            <a:r>
              <a:rPr lang="ru-RU" dirty="0" err="1"/>
              <a:t>експертами</a:t>
            </a:r>
            <a:r>
              <a:rPr lang="ru-RU" dirty="0"/>
              <a:t> методом </a:t>
            </a:r>
            <a:r>
              <a:rPr lang="ru-RU" dirty="0" err="1"/>
              <a:t>ранжування</a:t>
            </a:r>
            <a:r>
              <a:rPr lang="ru-RU" dirty="0"/>
              <a:t>.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експертного</a:t>
            </a:r>
            <a:r>
              <a:rPr lang="ru-RU" dirty="0"/>
              <a:t> </a:t>
            </a:r>
            <a:r>
              <a:rPr lang="ru-RU" dirty="0" err="1"/>
              <a:t>опитування</a:t>
            </a:r>
            <a:r>
              <a:rPr lang="ru-RU" dirty="0"/>
              <a:t> наведено в табл. 10.5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461786-7932-19D3-13D3-BA6B2C9C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9" y="1124852"/>
            <a:ext cx="4534293" cy="2834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D5130-6CDF-7FD6-D84C-5E89DDED0BC4}"/>
              </a:ext>
            </a:extLst>
          </p:cNvPr>
          <p:cNvSpPr txBox="1"/>
          <p:nvPr/>
        </p:nvSpPr>
        <p:spPr>
          <a:xfrm>
            <a:off x="135739" y="3986123"/>
            <a:ext cx="896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 </a:t>
            </a:r>
            <a:r>
              <a:rPr lang="ru-RU" dirty="0" err="1"/>
              <a:t>виразом</a:t>
            </a:r>
            <a:r>
              <a:rPr lang="ru-RU" dirty="0"/>
              <a:t> (10.</a:t>
            </a:r>
            <a:r>
              <a:rPr lang="en-US" dirty="0"/>
              <a:t>5</a:t>
            </a:r>
            <a:r>
              <a:rPr lang="ru-RU" dirty="0"/>
              <a:t>) </a:t>
            </a:r>
            <a:r>
              <a:rPr lang="ru-RU" dirty="0" err="1"/>
              <a:t>обчислюється</a:t>
            </a:r>
            <a:r>
              <a:rPr lang="ru-RU" dirty="0"/>
              <a:t> </a:t>
            </a: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конкордації</a:t>
            </a:r>
            <a:r>
              <a:rPr lang="ru-RU" dirty="0"/>
              <a:t> Кендалла </a:t>
            </a:r>
            <a:r>
              <a:rPr lang="en-US" dirty="0"/>
              <a:t>W:</a:t>
            </a:r>
            <a:endParaRPr lang="ru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7DB583-73B1-32D3-ABAF-014D5E061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468291"/>
            <a:ext cx="4032448" cy="720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C8B328-E9E7-1E4D-13B2-10A7404712F5}"/>
              </a:ext>
            </a:extLst>
          </p:cNvPr>
          <p:cNvSpPr txBox="1"/>
          <p:nvPr/>
        </p:nvSpPr>
        <p:spPr>
          <a:xfrm>
            <a:off x="235475" y="5301208"/>
            <a:ext cx="8765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коефіцієнта</a:t>
            </a:r>
            <a:r>
              <a:rPr lang="ru-RU" dirty="0"/>
              <a:t> </a:t>
            </a:r>
            <a:r>
              <a:rPr lang="ru-RU" dirty="0" err="1"/>
              <a:t>конкордації</a:t>
            </a:r>
            <a:r>
              <a:rPr lang="ru-RU" dirty="0"/>
              <a:t> W ≈ 0,711 є </a:t>
            </a:r>
            <a:r>
              <a:rPr lang="ru-RU" dirty="0" err="1"/>
              <a:t>близьким</a:t>
            </a:r>
            <a:r>
              <a:rPr lang="ru-RU" dirty="0"/>
              <a:t> до 1,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вказує</a:t>
            </a:r>
            <a:r>
              <a:rPr lang="ru-RU" dirty="0"/>
              <a:t> на </a:t>
            </a:r>
            <a:r>
              <a:rPr lang="ru-RU" dirty="0" err="1"/>
              <a:t>узгодженість</a:t>
            </a:r>
            <a:r>
              <a:rPr lang="ru-RU" dirty="0"/>
              <a:t> ЕО.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8259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395536" y="214798"/>
            <a:ext cx="8856984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Коефіцієнт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конкордації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Кендала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використовується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для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визначення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ступеня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узгодженості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думок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або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рішень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експертів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у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ситуаціях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, де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важливо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визначити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наскільки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схожі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їхні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пріоритети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або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переваги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Це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часто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застосовується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в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контексті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прийняття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рішень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на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основі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багатьох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альтернатив,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які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оцінюють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кілька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експертів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або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суддів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Процедура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обчислення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коефіцієнта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конкордації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Кендала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включає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наступні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кроки: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ru-RU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sz="1600" b="1" i="0" dirty="0" err="1">
                <a:solidFill>
                  <a:srgbClr val="374151"/>
                </a:solidFill>
                <a:effectLst/>
                <a:latin typeface="Söhne"/>
              </a:rPr>
              <a:t>Визначення</a:t>
            </a:r>
            <a:r>
              <a:rPr lang="ru-RU" sz="1600" b="1" i="0" dirty="0">
                <a:solidFill>
                  <a:srgbClr val="374151"/>
                </a:solidFill>
                <a:effectLst/>
                <a:latin typeface="Söhne"/>
              </a:rPr>
              <a:t> альтернатив і </a:t>
            </a:r>
            <a:r>
              <a:rPr lang="ru-RU" sz="1600" b="1" i="0" dirty="0" err="1">
                <a:solidFill>
                  <a:srgbClr val="374151"/>
                </a:solidFill>
                <a:effectLst/>
                <a:latin typeface="Söhne"/>
              </a:rPr>
              <a:t>експертів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Спочатку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необхідно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визначити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набір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альтернатив (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варіантів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) і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групу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експертів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які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оцінюватимуть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ці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альтернативи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2. </a:t>
            </a:r>
            <a:r>
              <a:rPr lang="ru-RU" sz="1600" b="1" i="0" dirty="0" err="1">
                <a:solidFill>
                  <a:srgbClr val="374151"/>
                </a:solidFill>
                <a:effectLst/>
                <a:latin typeface="Söhne"/>
              </a:rPr>
              <a:t>Збір</a:t>
            </a:r>
            <a:r>
              <a:rPr lang="ru-RU" sz="16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1" i="0" dirty="0" err="1">
                <a:solidFill>
                  <a:srgbClr val="374151"/>
                </a:solidFill>
                <a:effectLst/>
                <a:latin typeface="Söhne"/>
              </a:rPr>
              <a:t>оцінок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Кожен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експерт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надає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свої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оцінки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для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кожної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альтернативи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Оцінки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можуть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бути,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наприклад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, рангами альтернатив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від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найкращої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до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найгіршої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3.</a:t>
            </a:r>
            <a:r>
              <a:rPr lang="ru-RU" sz="1600" b="1" i="0" dirty="0" err="1">
                <a:solidFill>
                  <a:srgbClr val="374151"/>
                </a:solidFill>
                <a:effectLst/>
                <a:latin typeface="Söhne"/>
              </a:rPr>
              <a:t>Ранжування</a:t>
            </a:r>
            <a:r>
              <a:rPr lang="ru-RU" sz="16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1" i="0" dirty="0" err="1">
                <a:solidFill>
                  <a:srgbClr val="374151"/>
                </a:solidFill>
                <a:effectLst/>
                <a:latin typeface="Söhne"/>
              </a:rPr>
              <a:t>оцінок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Оцінки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кожного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експерта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ранжуються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для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кожної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альтернативи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1600" b="1" i="0">
                <a:solidFill>
                  <a:srgbClr val="374151"/>
                </a:solidFill>
                <a:effectLst/>
                <a:latin typeface="Söhne"/>
              </a:rPr>
              <a:t>4.</a:t>
            </a:r>
            <a:r>
              <a:rPr lang="ru-RU" sz="1600" b="1" i="0">
                <a:solidFill>
                  <a:srgbClr val="374151"/>
                </a:solidFill>
                <a:effectLst/>
                <a:latin typeface="Söhne"/>
              </a:rPr>
              <a:t>Обчислення</a:t>
            </a:r>
            <a:r>
              <a:rPr lang="ru-RU" sz="1600" b="1" i="0" dirty="0">
                <a:solidFill>
                  <a:srgbClr val="374151"/>
                </a:solidFill>
                <a:effectLst/>
                <a:latin typeface="Söhne"/>
              </a:rPr>
              <a:t> статистики </a:t>
            </a:r>
            <a:r>
              <a:rPr lang="ru-RU" sz="1600" b="1" i="0" dirty="0" err="1">
                <a:solidFill>
                  <a:srgbClr val="374151"/>
                </a:solidFill>
                <a:effectLst/>
                <a:latin typeface="Söhne"/>
              </a:rPr>
              <a:t>Кендала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Після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отримання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рангів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для кожного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експерта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обчислюється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коефіцієнт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конкордації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Кендала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Цей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коефіцієнт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вимірює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ступінь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конкордантності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узгодженості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між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оцінками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експертів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Коефіцієнт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Кендала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може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приймати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значення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від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-1 до 1, де: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-1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вказує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на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повну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антагоністичність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експерти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абсолютно не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згодні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1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вказує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на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повну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конкордантність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експерти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повністю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узгоджені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0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вказує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на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випадковий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розподіл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думок (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відсутність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latin typeface="Söhne"/>
              </a:rPr>
              <a:t>кореляції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pPr algn="l"/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Чим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ближче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значення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Кендала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до 1,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тим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більше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узгодженість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думок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експертів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.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Цей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метод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корисний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для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вирішення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ситуацій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, де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важливо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визначити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загальний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консенсус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або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узгодженість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в думках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експертів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щодо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важливого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вибору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або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 </a:t>
            </a:r>
            <a:r>
              <a:rPr lang="ru-RU" sz="1600" b="0" i="0" dirty="0" err="1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рішення</a:t>
            </a:r>
            <a:r>
              <a:rPr lang="ru-RU" sz="16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9213" algn="l"/>
                <a:tab pos="6980238" algn="l"/>
                <a:tab pos="7562850" algn="l"/>
                <a:tab pos="8143875" algn="l"/>
                <a:tab pos="8724900" algn="l"/>
                <a:tab pos="9307513" algn="l"/>
              </a:tabLs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785786" y="1893647"/>
            <a:ext cx="750095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9213" algn="l"/>
                <a:tab pos="6980238" algn="l"/>
                <a:tab pos="7562850" algn="l"/>
                <a:tab pos="8143875" algn="l"/>
                <a:tab pos="8724900" algn="l"/>
                <a:tab pos="9307513" algn="l"/>
              </a:tabLst>
            </a:pPr>
            <a:r>
              <a:rPr kumimoji="0" lang="uk-UA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itchFamily="34" charset="0"/>
                <a:ea typeface="Times New Roman" pitchFamily="18" charset="0"/>
                <a:cs typeface="Arial" pitchFamily="34" charset="0"/>
              </a:rPr>
              <a:t>		Список використаних джерел</a:t>
            </a:r>
            <a:endParaRPr kumimoji="0" lang="ru-RU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9213" algn="l"/>
                <a:tab pos="6980238" algn="l"/>
                <a:tab pos="7562850" algn="l"/>
                <a:tab pos="8143875" algn="l"/>
                <a:tab pos="8724900" algn="l"/>
                <a:tab pos="9307513" algn="l"/>
              </a:tabLst>
            </a:pP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Волошин О. Ф., Мащенко С.О.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Моделі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та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методи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прийняття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рішень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навч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посіб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для студ.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вищ.навч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закл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Київ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Видавничо-поліграфічний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центр "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Київський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університет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", 2010. 336 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9213" algn="l"/>
                <a:tab pos="6980238" algn="l"/>
                <a:tab pos="7562850" algn="l"/>
                <a:tab pos="8143875" algn="l"/>
                <a:tab pos="8724900" algn="l"/>
                <a:tab pos="9307513" algn="l"/>
              </a:tabLst>
            </a:pP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https://mozilla-team.org.ua/metod-delfi-pomichnik-u-prijnyatti-efektivnix-rishen/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9213" algn="l"/>
                <a:tab pos="6980238" algn="l"/>
                <a:tab pos="7562850" algn="l"/>
                <a:tab pos="8143875" algn="l"/>
                <a:tab pos="8724900" algn="l"/>
                <a:tab pos="9307513" algn="l"/>
              </a:tabLs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https://moodle.znu.edu.ua/pluginfile.php/889305/mod_resource/content/1/%D0%9B%D0%B5%D0%BA%D1%86%D1%96%D1%8F%206.%20%D0%A0%D0%B0%D0%BD%D0%B3%D0%BE%D0%B2%D0%B0%20%D0%BA%D0%BE%D1%80%D0%B5%D0%BB%D1%8F%D1%86%D1%96%D1%8F.pdf</a:t>
            </a:r>
          </a:p>
        </p:txBody>
      </p:sp>
    </p:spTree>
    <p:extLst>
      <p:ext uri="{BB962C8B-B14F-4D97-AF65-F5344CB8AC3E}">
        <p14:creationId xmlns:p14="http://schemas.microsoft.com/office/powerpoint/2010/main" val="191561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e5a97a4291ea5d4c949fc15c1e4216d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244" y="55933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Усім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92867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Дякую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43690" y="1230587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30745" y="15325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Увагу!!!!!!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179512" y="3581"/>
            <a:ext cx="8429684" cy="572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zh-CN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 Light" pitchFamily="34" charset="0"/>
              <a:ea typeface="Times New Roman" pitchFamily="18" charset="0"/>
              <a:cs typeface="Calibri Light" pitchFamily="34" charset="0"/>
            </a:endParaRPr>
          </a:p>
          <a:p>
            <a:pPr marL="0" marR="0" lvl="0" indent="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Рангова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кореляція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-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статистичний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метод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визначення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ступеня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взаємозв'язку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двома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змінними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шляхом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ранжування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замість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використання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конкретних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значень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Рангова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кореляція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широко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використовується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в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статистичному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аналізі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коли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дані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не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мають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нормального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розподілу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коли вони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містять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викиди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Існує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кілька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різних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методів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рангової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кореляції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але два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найпоширеніші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-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Спірменова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рангова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кореляція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і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Кендаллова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тау-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кореляція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marR="0" lvl="0" indent="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i="0" dirty="0" err="1">
                <a:effectLst/>
                <a:latin typeface="Söhne"/>
              </a:rPr>
              <a:t>Кендаллова</a:t>
            </a:r>
            <a:r>
              <a:rPr lang="ru-RU" b="1" i="0" dirty="0">
                <a:effectLst/>
                <a:latin typeface="Söhne"/>
              </a:rPr>
              <a:t> тау-</a:t>
            </a:r>
            <a:r>
              <a:rPr lang="ru-RU" b="1" i="0" dirty="0" err="1">
                <a:effectLst/>
                <a:latin typeface="Söhne"/>
              </a:rPr>
              <a:t>кореляція</a:t>
            </a:r>
            <a:r>
              <a:rPr lang="ru-RU" b="1" i="0" dirty="0">
                <a:effectLst/>
                <a:latin typeface="Söhne"/>
              </a:rPr>
              <a:t> (</a:t>
            </a:r>
            <a:r>
              <a:rPr lang="en-US" b="1" i="0" dirty="0">
                <a:effectLst/>
                <a:latin typeface="Söhne"/>
              </a:rPr>
              <a:t>Kendall's tau correlation)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</a:p>
          <a:p>
            <a:pPr marL="0" marR="0" lvl="0" indent="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Цей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метод також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використовує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ранги для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визначення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кореляції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але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він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вимірює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ступінь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конкордантності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парами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значень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Він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менш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чутливий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викидів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підходить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оцінки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кореляції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в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випадках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коли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змінні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не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мають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нормального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розподілу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u="none" strike="noStrike" cap="none" normalizeH="0" baseline="0" dirty="0">
              <a:ln>
                <a:noFill/>
              </a:ln>
              <a:solidFill>
                <a:srgbClr val="374151"/>
              </a:solidFill>
              <a:latin typeface="Söhne"/>
              <a:ea typeface="Times New Roman" pitchFamily="18" charset="0"/>
              <a:cs typeface="Times New Roman" pitchFamily="18" charset="0"/>
            </a:endParaRPr>
          </a:p>
          <a:p>
            <a:pPr marL="0" marR="0" lvl="0" indent="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Ран</a:t>
            </a:r>
            <a:r>
              <a:rPr lang="uk-UA" dirty="0">
                <a:solidFill>
                  <a:srgbClr val="374151"/>
                </a:solidFill>
                <a:latin typeface="Söhne"/>
              </a:rPr>
              <a:t>г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ова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кореляція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корисна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в тих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випадках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коли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потрібно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визначити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чи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існує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статистично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значущий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зв'язок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змінними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але не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можна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розраховувати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звичайну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кореляцію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Пірсона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через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особливості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ru-RU" dirty="0" err="1"/>
              <a:t>Показником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характеризує</a:t>
            </a:r>
            <a:r>
              <a:rPr lang="ru-RU" dirty="0"/>
              <a:t> </a:t>
            </a:r>
            <a:r>
              <a:rPr lang="ru-RU" dirty="0" err="1"/>
              <a:t>узгодженість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факторів</a:t>
            </a:r>
            <a:r>
              <a:rPr lang="ru-RU" dirty="0"/>
              <a:t>, є </a:t>
            </a: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рангової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Кендалла.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E74B5"/>
              </a:solidFill>
              <a:effectLst/>
              <a:latin typeface="Calibri Light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467544" y="404664"/>
            <a:ext cx="8429684" cy="43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E74B5"/>
              </a:solidFill>
              <a:effectLst/>
              <a:latin typeface="Calibri Light" pitchFamily="34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B94F6F-AED6-ABC1-F6E6-F50F3EC14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4" y="243421"/>
            <a:ext cx="6287343" cy="592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B8898F-8BB0-50C1-BBFD-0A4EF99AE6BA}"/>
              </a:ext>
            </a:extLst>
          </p:cNvPr>
          <p:cNvSpPr txBox="1"/>
          <p:nvPr/>
        </p:nvSpPr>
        <p:spPr>
          <a:xfrm>
            <a:off x="177138" y="1039763"/>
            <a:ext cx="87897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показника</a:t>
            </a:r>
            <a:r>
              <a:rPr lang="ru-RU" dirty="0"/>
              <a:t> ранги </a:t>
            </a:r>
            <a:r>
              <a:rPr lang="en-US" dirty="0" err="1"/>
              <a:t>Nx</a:t>
            </a:r>
            <a:r>
              <a:rPr lang="en-US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ru-RU" dirty="0" err="1"/>
              <a:t>показника</a:t>
            </a:r>
            <a:r>
              <a:rPr lang="ru-RU" dirty="0"/>
              <a:t> х </a:t>
            </a:r>
            <a:r>
              <a:rPr lang="ru-RU" dirty="0" err="1"/>
              <a:t>розташовують</a:t>
            </a:r>
            <a:r>
              <a:rPr lang="ru-RU" dirty="0"/>
              <a:t> у порядку </a:t>
            </a:r>
            <a:r>
              <a:rPr lang="ru-RU" dirty="0" err="1"/>
              <a:t>зростання</a:t>
            </a:r>
            <a:r>
              <a:rPr lang="ru-RU" dirty="0"/>
              <a:t>, при </a:t>
            </a:r>
            <a:r>
              <a:rPr lang="ru-RU" dirty="0" err="1"/>
              <a:t>цьому</a:t>
            </a:r>
            <a:r>
              <a:rPr lang="ru-RU" dirty="0"/>
              <a:t> для кожного </a:t>
            </a:r>
            <a:r>
              <a:rPr lang="ru-RU" dirty="0" err="1"/>
              <a:t>значення</a:t>
            </a:r>
            <a:r>
              <a:rPr lang="ru-RU" dirty="0"/>
              <a:t> рангу </a:t>
            </a:r>
            <a:r>
              <a:rPr lang="en-US" dirty="0" err="1"/>
              <a:t>Nx</a:t>
            </a:r>
            <a:r>
              <a:rPr lang="en-US" dirty="0"/>
              <a:t> </a:t>
            </a:r>
            <a:r>
              <a:rPr lang="ru-RU" dirty="0" err="1"/>
              <a:t>фіксують</a:t>
            </a:r>
            <a:r>
              <a:rPr lang="ru-RU" dirty="0"/>
              <a:t> ранг </a:t>
            </a:r>
            <a:r>
              <a:rPr lang="en-US" dirty="0"/>
              <a:t>Ny </a:t>
            </a:r>
            <a:r>
              <a:rPr lang="ru-RU" dirty="0" err="1"/>
              <a:t>відповідного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показника</a:t>
            </a:r>
            <a:r>
              <a:rPr lang="ru-RU" dirty="0"/>
              <a:t> </a:t>
            </a:r>
            <a:r>
              <a:rPr lang="en-US" dirty="0"/>
              <a:t>y. </a:t>
            </a:r>
            <a:r>
              <a:rPr lang="ru-RU" dirty="0" err="1"/>
              <a:t>Ідеальна</a:t>
            </a:r>
            <a:r>
              <a:rPr lang="ru-RU" dirty="0"/>
              <a:t> </a:t>
            </a:r>
            <a:r>
              <a:rPr lang="ru-RU" dirty="0" err="1"/>
              <a:t>кореляція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цими</a:t>
            </a:r>
            <a:r>
              <a:rPr lang="ru-RU" dirty="0"/>
              <a:t> </a:t>
            </a:r>
            <a:r>
              <a:rPr lang="ru-RU" dirty="0" err="1"/>
              <a:t>показниками</a:t>
            </a:r>
            <a:r>
              <a:rPr lang="ru-RU" dirty="0"/>
              <a:t> буде </a:t>
            </a:r>
            <a:r>
              <a:rPr lang="ru-RU" dirty="0" err="1"/>
              <a:t>спостерігатися</a:t>
            </a:r>
            <a:r>
              <a:rPr lang="ru-RU" dirty="0"/>
              <a:t> у тому </a:t>
            </a:r>
            <a:r>
              <a:rPr lang="ru-RU" dirty="0" err="1"/>
              <a:t>випадку</a:t>
            </a:r>
            <a:r>
              <a:rPr lang="ru-RU" dirty="0"/>
              <a:t>, коли </a:t>
            </a:r>
            <a:r>
              <a:rPr lang="ru-RU" dirty="0" err="1"/>
              <a:t>послідовності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en-US" dirty="0" err="1"/>
              <a:t>Nx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dirty="0"/>
              <a:t>Ny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співпадати</a:t>
            </a:r>
            <a:r>
              <a:rPr lang="ru-RU" dirty="0"/>
              <a:t>. </a:t>
            </a: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рангової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Кендалла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міру</a:t>
            </a:r>
            <a:r>
              <a:rPr lang="ru-RU" dirty="0"/>
              <a:t> </a:t>
            </a:r>
            <a:r>
              <a:rPr lang="ru-RU" dirty="0" err="1"/>
              <a:t>відповідності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послідовностей</a:t>
            </a:r>
            <a:r>
              <a:rPr lang="ru-RU" dirty="0"/>
              <a:t>. Для кожного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en-US" dirty="0"/>
              <a:t>Ny </a:t>
            </a:r>
            <a:r>
              <a:rPr lang="ru-RU" dirty="0" err="1"/>
              <a:t>послідовно</a:t>
            </a:r>
            <a:r>
              <a:rPr lang="ru-RU" dirty="0"/>
              <a:t> </a:t>
            </a:r>
            <a:r>
              <a:rPr lang="ru-RU" dirty="0" err="1"/>
              <a:t>визначають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розташованих</a:t>
            </a:r>
            <a:r>
              <a:rPr lang="ru-RU" dirty="0"/>
              <a:t> за ним </a:t>
            </a:r>
            <a:r>
              <a:rPr lang="ru-RU" dirty="0" err="1"/>
              <a:t>рангів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перевищують</a:t>
            </a:r>
            <a:r>
              <a:rPr lang="ru-RU" dirty="0"/>
              <a:t> </a:t>
            </a:r>
            <a:r>
              <a:rPr lang="en-US" dirty="0"/>
              <a:t>Ny , </a:t>
            </a:r>
            <a:r>
              <a:rPr lang="ru-RU" dirty="0"/>
              <a:t>а також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рангів</a:t>
            </a:r>
            <a:r>
              <a:rPr lang="ru-RU" dirty="0"/>
              <a:t>, </a:t>
            </a:r>
            <a:r>
              <a:rPr lang="ru-RU" dirty="0" err="1"/>
              <a:t>менших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en-US" dirty="0"/>
              <a:t>Ny . </a:t>
            </a:r>
            <a:r>
              <a:rPr lang="ru-RU" dirty="0"/>
              <a:t>Перша </a:t>
            </a:r>
            <a:r>
              <a:rPr lang="ru-RU" dirty="0" err="1"/>
              <a:t>група</a:t>
            </a:r>
            <a:r>
              <a:rPr lang="ru-RU" dirty="0"/>
              <a:t> </a:t>
            </a:r>
            <a:r>
              <a:rPr lang="ru-RU" dirty="0" err="1"/>
              <a:t>рангів</a:t>
            </a:r>
            <a:r>
              <a:rPr lang="ru-RU" dirty="0"/>
              <a:t> </a:t>
            </a:r>
            <a:r>
              <a:rPr lang="ru-RU" dirty="0" err="1"/>
              <a:t>враховується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знаком «+», </a:t>
            </a:r>
            <a:r>
              <a:rPr lang="ru-RU" dirty="0" err="1"/>
              <a:t>їх</a:t>
            </a:r>
            <a:r>
              <a:rPr lang="ru-RU" dirty="0"/>
              <a:t> суму </a:t>
            </a:r>
            <a:r>
              <a:rPr lang="ru-RU" dirty="0" err="1"/>
              <a:t>позначимо</a:t>
            </a:r>
            <a:r>
              <a:rPr lang="ru-RU" dirty="0"/>
              <a:t> Р. Ранги </a:t>
            </a:r>
            <a:r>
              <a:rPr lang="ru-RU" dirty="0" err="1"/>
              <a:t>другої</a:t>
            </a:r>
            <a:r>
              <a:rPr lang="ru-RU" dirty="0"/>
              <a:t> </a:t>
            </a:r>
            <a:r>
              <a:rPr lang="ru-RU" dirty="0" err="1"/>
              <a:t>групи</a:t>
            </a:r>
            <a:r>
              <a:rPr lang="ru-RU" dirty="0"/>
              <a:t> </a:t>
            </a:r>
            <a:r>
              <a:rPr lang="ru-RU" dirty="0" err="1"/>
              <a:t>враховуються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знаком «–», нехай </a:t>
            </a:r>
            <a:r>
              <a:rPr lang="ru-RU" dirty="0" err="1"/>
              <a:t>їх</a:t>
            </a:r>
            <a:r>
              <a:rPr lang="ru-RU" dirty="0"/>
              <a:t> сума </a:t>
            </a:r>
            <a:r>
              <a:rPr lang="ru-RU" dirty="0" err="1"/>
              <a:t>дорівнює</a:t>
            </a:r>
            <a:r>
              <a:rPr lang="ru-RU" dirty="0"/>
              <a:t> </a:t>
            </a:r>
            <a:r>
              <a:rPr lang="en-US" dirty="0"/>
              <a:t>Q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7247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3B4A4-6ABD-761C-A8AA-F31D16102441}"/>
              </a:ext>
            </a:extLst>
          </p:cNvPr>
          <p:cNvSpPr txBox="1"/>
          <p:nvPr/>
        </p:nvSpPr>
        <p:spPr>
          <a:xfrm>
            <a:off x="107504" y="655060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Максимальне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Р </a:t>
            </a:r>
            <a:r>
              <a:rPr lang="ru-RU" dirty="0" err="1"/>
              <a:t>досягається</a:t>
            </a:r>
            <a:r>
              <a:rPr lang="ru-RU" dirty="0"/>
              <a:t> у </a:t>
            </a:r>
            <a:r>
              <a:rPr lang="ru-RU" dirty="0" err="1"/>
              <a:t>випадку</a:t>
            </a:r>
            <a:r>
              <a:rPr lang="ru-RU" dirty="0"/>
              <a:t>, коли ранги </a:t>
            </a:r>
            <a:r>
              <a:rPr lang="en-US" dirty="0"/>
              <a:t>Ny </a:t>
            </a:r>
            <a:r>
              <a:rPr lang="ru-RU" dirty="0" err="1"/>
              <a:t>значень</a:t>
            </a:r>
            <a:r>
              <a:rPr lang="ru-RU" dirty="0"/>
              <a:t> фактору у </a:t>
            </a:r>
            <a:r>
              <a:rPr lang="ru-RU" dirty="0" err="1"/>
              <a:t>співпадають</a:t>
            </a:r>
            <a:r>
              <a:rPr lang="ru-RU" dirty="0"/>
              <a:t> з рангами </a:t>
            </a:r>
            <a:r>
              <a:rPr lang="en-US" dirty="0" err="1"/>
              <a:t>Nx</a:t>
            </a:r>
            <a:r>
              <a:rPr lang="en-US" dirty="0"/>
              <a:t> </a:t>
            </a:r>
            <a:r>
              <a:rPr lang="ru-RU" dirty="0" err="1"/>
              <a:t>значень</a:t>
            </a:r>
            <a:r>
              <a:rPr lang="ru-RU" dirty="0"/>
              <a:t> фактору х і </a:t>
            </a:r>
            <a:r>
              <a:rPr lang="ru-RU" dirty="0" err="1"/>
              <a:t>кожна</a:t>
            </a:r>
            <a:r>
              <a:rPr lang="ru-RU" dirty="0"/>
              <a:t> 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рангів</a:t>
            </a:r>
            <a:r>
              <a:rPr lang="ru-RU" dirty="0"/>
              <a:t> </a:t>
            </a:r>
            <a:r>
              <a:rPr lang="ru-RU" dirty="0" err="1"/>
              <a:t>співпадає</a:t>
            </a:r>
            <a:r>
              <a:rPr lang="ru-RU" dirty="0"/>
              <a:t> з </a:t>
            </a:r>
            <a:r>
              <a:rPr lang="ru-RU" dirty="0" err="1"/>
              <a:t>послідовністю</a:t>
            </a:r>
            <a:r>
              <a:rPr lang="ru-RU" dirty="0"/>
              <a:t> </a:t>
            </a:r>
            <a:r>
              <a:rPr lang="ru-RU" dirty="0" err="1"/>
              <a:t>натуральних</a:t>
            </a:r>
            <a:r>
              <a:rPr lang="ru-RU" dirty="0"/>
              <a:t> чисел </a:t>
            </a:r>
            <a:r>
              <a:rPr lang="ru-RU" dirty="0" err="1"/>
              <a:t>від</a:t>
            </a:r>
            <a:r>
              <a:rPr lang="ru-RU" dirty="0"/>
              <a:t> 1 до п, </a:t>
            </a:r>
            <a:r>
              <a:rPr lang="ru-RU" dirty="0" err="1"/>
              <a:t>розміщених</a:t>
            </a:r>
            <a:r>
              <a:rPr lang="ru-RU" dirty="0"/>
              <a:t> у порядку </a:t>
            </a:r>
            <a:r>
              <a:rPr lang="ru-RU" dirty="0" err="1"/>
              <a:t>зростання</a:t>
            </a:r>
            <a:r>
              <a:rPr lang="ru-RU" dirty="0"/>
              <a:t>. </a:t>
            </a:r>
            <a:r>
              <a:rPr lang="ru-RU" dirty="0" err="1"/>
              <a:t>Тоді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першої</a:t>
            </a:r>
            <a:r>
              <a:rPr lang="ru-RU" dirty="0"/>
              <a:t> пари </a:t>
            </a:r>
            <a:r>
              <a:rPr lang="ru-RU" dirty="0" err="1"/>
              <a:t>значень</a:t>
            </a:r>
            <a:r>
              <a:rPr lang="ru-RU" dirty="0"/>
              <a:t> 1 </a:t>
            </a:r>
            <a:r>
              <a:rPr lang="en-US" dirty="0" err="1"/>
              <a:t>Nx</a:t>
            </a:r>
            <a:r>
              <a:rPr lang="en-US" dirty="0"/>
              <a:t>=1 </a:t>
            </a:r>
            <a:r>
              <a:rPr lang="ru-RU" dirty="0"/>
              <a:t>та  </a:t>
            </a:r>
            <a:r>
              <a:rPr lang="en-US" dirty="0"/>
              <a:t>Ny=1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перевищень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ru-RU" dirty="0" err="1"/>
              <a:t>рангів</a:t>
            </a:r>
            <a:r>
              <a:rPr lang="ru-RU" dirty="0"/>
              <a:t> буде </a:t>
            </a:r>
            <a:r>
              <a:rPr lang="ru-RU" dirty="0" err="1"/>
              <a:t>дорівнювати</a:t>
            </a:r>
            <a:r>
              <a:rPr lang="ru-RU" dirty="0"/>
              <a:t> </a:t>
            </a:r>
            <a:r>
              <a:rPr lang="en-US" dirty="0"/>
              <a:t>n</a:t>
            </a:r>
            <a:r>
              <a:rPr lang="ru-RU" dirty="0"/>
              <a:t>–1,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другої</a:t>
            </a:r>
            <a:r>
              <a:rPr lang="ru-RU" dirty="0"/>
              <a:t> пари  </a:t>
            </a:r>
            <a:r>
              <a:rPr lang="en-US" dirty="0" err="1"/>
              <a:t>Nx</a:t>
            </a:r>
            <a:r>
              <a:rPr lang="en-US" dirty="0"/>
              <a:t>=2 </a:t>
            </a:r>
            <a:r>
              <a:rPr lang="ru-RU" dirty="0"/>
              <a:t>та  </a:t>
            </a:r>
            <a:r>
              <a:rPr lang="en-US" dirty="0"/>
              <a:t>Ny=2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буде </a:t>
            </a:r>
            <a:r>
              <a:rPr lang="ru-RU" dirty="0" err="1"/>
              <a:t>дорівнювати</a:t>
            </a:r>
            <a:r>
              <a:rPr lang="ru-RU" dirty="0"/>
              <a:t> </a:t>
            </a:r>
            <a:r>
              <a:rPr lang="en-US" dirty="0"/>
              <a:t>n</a:t>
            </a:r>
            <a:r>
              <a:rPr lang="ru-RU" dirty="0"/>
              <a:t>–2 і так </a:t>
            </a:r>
            <a:r>
              <a:rPr lang="ru-RU" dirty="0" err="1"/>
              <a:t>далі</a:t>
            </a:r>
            <a:r>
              <a:rPr lang="ru-RU" dirty="0"/>
              <a:t>. </a:t>
            </a:r>
            <a:r>
              <a:rPr lang="ru-RU" dirty="0" err="1"/>
              <a:t>Отже</a:t>
            </a:r>
            <a:r>
              <a:rPr lang="ru-RU" dirty="0"/>
              <a:t>, у </a:t>
            </a:r>
            <a:r>
              <a:rPr lang="ru-RU" dirty="0" err="1"/>
              <a:t>випадку</a:t>
            </a:r>
            <a:r>
              <a:rPr lang="ru-RU" dirty="0"/>
              <a:t>, коли ранги х та у </a:t>
            </a:r>
            <a:r>
              <a:rPr lang="ru-RU" dirty="0" err="1"/>
              <a:t>співпадають</a:t>
            </a:r>
            <a:r>
              <a:rPr lang="ru-RU" dirty="0"/>
              <a:t>, 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рангів</a:t>
            </a:r>
            <a:r>
              <a:rPr lang="ru-RU" dirty="0"/>
              <a:t> </a:t>
            </a:r>
            <a:r>
              <a:rPr lang="ru-RU" dirty="0" err="1"/>
              <a:t>дорівнює</a:t>
            </a:r>
            <a:r>
              <a:rPr lang="ru-RU" dirty="0"/>
              <a:t> </a:t>
            </a:r>
            <a:r>
              <a:rPr lang="en-US" dirty="0"/>
              <a:t>n</a:t>
            </a:r>
            <a:r>
              <a:rPr lang="ru-RU" dirty="0"/>
              <a:t>, </a:t>
            </a:r>
            <a:r>
              <a:rPr lang="ru-RU" dirty="0" err="1"/>
              <a:t>маємо</a:t>
            </a:r>
            <a:r>
              <a:rPr lang="ru-RU" dirty="0"/>
              <a:t>:</a:t>
            </a:r>
            <a:endParaRPr lang="ru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8A5FA9-42E5-CD29-0F73-3FD48A24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041" y="2692581"/>
            <a:ext cx="3657917" cy="640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67405-B714-4F3E-759A-DF0DA37EA9C6}"/>
              </a:ext>
            </a:extLst>
          </p:cNvPr>
          <p:cNvSpPr txBox="1"/>
          <p:nvPr/>
        </p:nvSpPr>
        <p:spPr>
          <a:xfrm>
            <a:off x="112686" y="3321426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рангів</a:t>
            </a:r>
            <a:r>
              <a:rPr lang="ru-RU" dirty="0"/>
              <a:t> у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обернену</a:t>
            </a:r>
            <a:r>
              <a:rPr lang="ru-RU" dirty="0"/>
              <a:t> </a:t>
            </a:r>
            <a:r>
              <a:rPr lang="ru-RU" dirty="0" err="1"/>
              <a:t>тенденцію</a:t>
            </a:r>
            <a:r>
              <a:rPr lang="ru-RU" dirty="0"/>
              <a:t> по </a:t>
            </a:r>
            <a:r>
              <a:rPr lang="ru-RU" dirty="0" err="1"/>
              <a:t>відношенню</a:t>
            </a:r>
            <a:r>
              <a:rPr lang="ru-RU" dirty="0"/>
              <a:t> до </a:t>
            </a:r>
            <a:r>
              <a:rPr lang="ru-RU" dirty="0" err="1"/>
              <a:t>послідовності</a:t>
            </a:r>
            <a:r>
              <a:rPr lang="ru-RU" dirty="0"/>
              <a:t> </a:t>
            </a:r>
            <a:r>
              <a:rPr lang="ru-RU" dirty="0" err="1"/>
              <a:t>рангів</a:t>
            </a:r>
            <a:r>
              <a:rPr lang="ru-RU" dirty="0"/>
              <a:t> х, то Q </a:t>
            </a:r>
            <a:r>
              <a:rPr lang="ru-RU" dirty="0" err="1"/>
              <a:t>матиме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 ж </a:t>
            </a:r>
            <a:r>
              <a:rPr lang="ru-RU" dirty="0" err="1"/>
              <a:t>максимальне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по модулю: </a:t>
            </a:r>
            <a:endParaRPr lang="ru-UA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8E25DC-72A7-433D-2A3A-9D44BF964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363" y="4149080"/>
            <a:ext cx="1386960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57158" y="357166"/>
            <a:ext cx="8572560" cy="5857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01C52D-C5DA-D340-B5AA-A5254FEE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16" y="25571"/>
            <a:ext cx="6774767" cy="21871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FCF4142-476E-8B8F-AE4E-4CCE0713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434" y="2527641"/>
            <a:ext cx="6790008" cy="37417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BB1AFA-DAC9-3730-9AEC-82FBDE924A57}"/>
              </a:ext>
            </a:extLst>
          </p:cNvPr>
          <p:cNvSpPr txBox="1"/>
          <p:nvPr/>
        </p:nvSpPr>
        <p:spPr>
          <a:xfrm>
            <a:off x="179512" y="260648"/>
            <a:ext cx="8784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Таблиця</a:t>
            </a:r>
            <a:r>
              <a:rPr lang="ru-RU" dirty="0"/>
              <a:t> 4.2. </a:t>
            </a:r>
            <a:r>
              <a:rPr lang="ru-RU" dirty="0" err="1"/>
              <a:t>Розрахункова</a:t>
            </a:r>
            <a:r>
              <a:rPr lang="ru-RU" dirty="0"/>
              <a:t> </a:t>
            </a:r>
            <a:r>
              <a:rPr lang="ru-RU" dirty="0" err="1"/>
              <a:t>таблиця</a:t>
            </a:r>
            <a:r>
              <a:rPr lang="ru-RU" dirty="0"/>
              <a:t> для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коефіцієнта</a:t>
            </a:r>
            <a:r>
              <a:rPr lang="ru-RU" dirty="0"/>
              <a:t> </a:t>
            </a:r>
            <a:r>
              <a:rPr lang="ru-RU" dirty="0" err="1"/>
              <a:t>рангової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Кендалла </a:t>
            </a:r>
            <a:endParaRPr lang="ru-UA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030042A-D721-5967-0DF9-B2C0F930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81" y="595512"/>
            <a:ext cx="3543607" cy="307112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C33BF3-EC91-EB10-35F8-011BDBB0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052736"/>
            <a:ext cx="4061812" cy="990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1EE359-D1B8-5835-ADB8-DF9EFF710D2E}"/>
              </a:ext>
            </a:extLst>
          </p:cNvPr>
          <p:cNvSpPr txBox="1"/>
          <p:nvPr/>
        </p:nvSpPr>
        <p:spPr>
          <a:xfrm>
            <a:off x="323528" y="4075915"/>
            <a:ext cx="86873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Отримане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коефіцієнта</a:t>
            </a:r>
            <a:r>
              <a:rPr lang="ru-RU" dirty="0"/>
              <a:t> </a:t>
            </a:r>
            <a:r>
              <a:rPr lang="ru-RU" dirty="0" err="1"/>
              <a:t>рангової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</a:t>
            </a:r>
            <a:r>
              <a:rPr lang="ru-RU" dirty="0" err="1"/>
              <a:t>свідчить</a:t>
            </a:r>
            <a:r>
              <a:rPr lang="ru-RU" dirty="0"/>
              <a:t> про </a:t>
            </a:r>
            <a:r>
              <a:rPr lang="ru-RU" dirty="0" err="1"/>
              <a:t>достатньо</a:t>
            </a:r>
            <a:r>
              <a:rPr lang="ru-RU" dirty="0"/>
              <a:t> </a:t>
            </a:r>
            <a:r>
              <a:rPr lang="ru-RU" dirty="0" err="1"/>
              <a:t>високу</a:t>
            </a:r>
            <a:r>
              <a:rPr lang="ru-RU" dirty="0"/>
              <a:t> (</a:t>
            </a:r>
            <a:r>
              <a:rPr lang="ru-RU" dirty="0" err="1"/>
              <a:t>вищу</a:t>
            </a:r>
            <a:r>
              <a:rPr lang="ru-RU" dirty="0"/>
              <a:t> за </a:t>
            </a:r>
            <a:r>
              <a:rPr lang="ru-RU" dirty="0" err="1"/>
              <a:t>середню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en-US" dirty="0"/>
              <a:t>|</a:t>
            </a:r>
            <a:r>
              <a:rPr lang="uk-UA" dirty="0"/>
              <a:t>ç</a:t>
            </a:r>
            <a:r>
              <a:rPr lang="en-US" dirty="0"/>
              <a:t>|&gt;</a:t>
            </a:r>
            <a:r>
              <a:rPr lang="ru-RU" dirty="0"/>
              <a:t>0,5) </a:t>
            </a:r>
            <a:r>
              <a:rPr lang="ru-RU" dirty="0" err="1"/>
              <a:t>щільність</a:t>
            </a:r>
            <a:r>
              <a:rPr lang="ru-RU" dirty="0"/>
              <a:t> </a:t>
            </a:r>
            <a:r>
              <a:rPr lang="ru-RU" dirty="0" err="1"/>
              <a:t>зв’язку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факторами х та у. </a:t>
            </a:r>
            <a:r>
              <a:rPr lang="ru-RU" dirty="0" err="1"/>
              <a:t>Аналогічно</a:t>
            </a:r>
            <a:r>
              <a:rPr lang="ru-RU" dirty="0"/>
              <a:t> </a:t>
            </a:r>
            <a:r>
              <a:rPr lang="ru-RU" dirty="0" err="1"/>
              <a:t>виконують</a:t>
            </a:r>
            <a:r>
              <a:rPr lang="ru-RU" dirty="0"/>
              <a:t> </a:t>
            </a:r>
            <a:r>
              <a:rPr lang="ru-RU" dirty="0" err="1"/>
              <a:t>розрахунок</a:t>
            </a:r>
            <a:r>
              <a:rPr lang="ru-RU" dirty="0"/>
              <a:t> </a:t>
            </a:r>
            <a:r>
              <a:rPr lang="ru-RU" dirty="0" err="1"/>
              <a:t>показника</a:t>
            </a:r>
            <a:r>
              <a:rPr lang="ru-RU" dirty="0"/>
              <a:t> </a:t>
            </a:r>
            <a:r>
              <a:rPr lang="uk-UA" dirty="0"/>
              <a:t>ç</a:t>
            </a:r>
            <a:r>
              <a:rPr lang="ru-RU" dirty="0"/>
              <a:t> для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протилежної</a:t>
            </a:r>
            <a:r>
              <a:rPr lang="ru-RU" dirty="0"/>
              <a:t> </a:t>
            </a:r>
            <a:r>
              <a:rPr lang="ru-RU" dirty="0" err="1"/>
              <a:t>спрямованості</a:t>
            </a:r>
            <a:r>
              <a:rPr lang="ru-RU" dirty="0"/>
              <a:t> </a:t>
            </a:r>
            <a:r>
              <a:rPr lang="ru-RU" dirty="0" err="1"/>
              <a:t>рангів</a:t>
            </a:r>
            <a:r>
              <a:rPr lang="ru-RU" dirty="0"/>
              <a:t> </a:t>
            </a:r>
            <a:r>
              <a:rPr lang="ru-RU" dirty="0" err="1"/>
              <a:t>факторів</a:t>
            </a:r>
            <a:r>
              <a:rPr lang="ru-RU" dirty="0"/>
              <a:t> х та у. </a:t>
            </a:r>
            <a:r>
              <a:rPr lang="ru-RU" dirty="0" err="1"/>
              <a:t>Розглянемо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випадок</a:t>
            </a:r>
            <a:r>
              <a:rPr lang="ru-RU" dirty="0"/>
              <a:t> на </a:t>
            </a:r>
            <a:r>
              <a:rPr lang="ru-RU" dirty="0" err="1"/>
              <a:t>прикладі</a:t>
            </a:r>
            <a:r>
              <a:rPr lang="ru-RU" dirty="0"/>
              <a:t>. </a:t>
            </a:r>
            <a:endParaRPr lang="ru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DF3225-2DE8-DD1E-BE66-AFBD9677124F}"/>
              </a:ext>
            </a:extLst>
          </p:cNvPr>
          <p:cNvSpPr txBox="1"/>
          <p:nvPr/>
        </p:nvSpPr>
        <p:spPr>
          <a:xfrm>
            <a:off x="300310" y="116632"/>
            <a:ext cx="85433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Приклад 4.3. У </a:t>
            </a:r>
            <a:r>
              <a:rPr lang="ru-RU" dirty="0" err="1"/>
              <a:t>розрахунковій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4.3 наведено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погодинної</a:t>
            </a:r>
            <a:r>
              <a:rPr lang="ru-RU" dirty="0"/>
              <a:t> оплати </a:t>
            </a:r>
            <a:r>
              <a:rPr lang="ru-RU" dirty="0" err="1"/>
              <a:t>праці</a:t>
            </a:r>
            <a:r>
              <a:rPr lang="ru-RU" dirty="0"/>
              <a:t> на </a:t>
            </a:r>
            <a:r>
              <a:rPr lang="ru-RU" dirty="0" err="1"/>
              <a:t>підприємстві</a:t>
            </a:r>
            <a:r>
              <a:rPr lang="ru-RU" dirty="0"/>
              <a:t> х (</a:t>
            </a:r>
            <a:r>
              <a:rPr lang="ru-RU" dirty="0" err="1"/>
              <a:t>г.о</a:t>
            </a:r>
            <a:r>
              <a:rPr lang="ru-RU" dirty="0"/>
              <a:t>.) та </a:t>
            </a:r>
            <a:r>
              <a:rPr lang="ru-RU" dirty="0" err="1"/>
              <a:t>рівня</a:t>
            </a:r>
            <a:r>
              <a:rPr lang="ru-RU" dirty="0"/>
              <a:t> </a:t>
            </a:r>
            <a:r>
              <a:rPr lang="ru-RU" dirty="0" err="1"/>
              <a:t>плинності</a:t>
            </a:r>
            <a:r>
              <a:rPr lang="ru-RU" dirty="0"/>
              <a:t> </a:t>
            </a:r>
            <a:r>
              <a:rPr lang="ru-RU" dirty="0" err="1"/>
              <a:t>кадрів</a:t>
            </a:r>
            <a:r>
              <a:rPr lang="ru-RU" dirty="0"/>
              <a:t> у (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працівників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звільнилися</a:t>
            </a:r>
            <a:r>
              <a:rPr lang="ru-RU" dirty="0"/>
              <a:t> за </a:t>
            </a:r>
            <a:r>
              <a:rPr lang="ru-RU" dirty="0" err="1"/>
              <a:t>рік</a:t>
            </a:r>
            <a:r>
              <a:rPr lang="ru-RU" dirty="0"/>
              <a:t>). </a:t>
            </a:r>
            <a:r>
              <a:rPr lang="ru-RU" dirty="0" err="1"/>
              <a:t>Розрахувати</a:t>
            </a:r>
            <a:r>
              <a:rPr lang="ru-RU" dirty="0"/>
              <a:t> </a:t>
            </a: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рангової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Кендалла для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92435-8F8A-B98B-5E49-3CBC327F73D6}"/>
              </a:ext>
            </a:extLst>
          </p:cNvPr>
          <p:cNvSpPr txBox="1"/>
          <p:nvPr/>
        </p:nvSpPr>
        <p:spPr>
          <a:xfrm>
            <a:off x="300310" y="1338207"/>
            <a:ext cx="8928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Таблиця</a:t>
            </a:r>
            <a:r>
              <a:rPr lang="ru-RU" dirty="0"/>
              <a:t> 4.3. </a:t>
            </a:r>
            <a:r>
              <a:rPr lang="ru-RU" dirty="0" err="1"/>
              <a:t>Розрахункова</a:t>
            </a:r>
            <a:r>
              <a:rPr lang="ru-RU" dirty="0"/>
              <a:t> </a:t>
            </a:r>
            <a:r>
              <a:rPr lang="ru-RU" dirty="0" err="1"/>
              <a:t>таблиця</a:t>
            </a:r>
            <a:r>
              <a:rPr lang="ru-RU" dirty="0"/>
              <a:t> для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коефіцієнта</a:t>
            </a:r>
            <a:r>
              <a:rPr lang="ru-RU" dirty="0"/>
              <a:t> </a:t>
            </a:r>
            <a:r>
              <a:rPr lang="ru-RU" dirty="0" err="1"/>
              <a:t>рангової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Кендалла при </a:t>
            </a:r>
            <a:r>
              <a:rPr lang="ru-RU" dirty="0" err="1"/>
              <a:t>протилежній</a:t>
            </a:r>
            <a:r>
              <a:rPr lang="ru-RU" dirty="0"/>
              <a:t> </a:t>
            </a:r>
            <a:r>
              <a:rPr lang="ru-RU" dirty="0" err="1"/>
              <a:t>спрямованості</a:t>
            </a:r>
            <a:r>
              <a:rPr lang="ru-RU" dirty="0"/>
              <a:t> </a:t>
            </a:r>
            <a:r>
              <a:rPr lang="ru-RU" dirty="0" err="1"/>
              <a:t>рангів</a:t>
            </a:r>
            <a:endParaRPr lang="ru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14D2B8-9E76-1C76-0285-AA993C3D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96" y="2027030"/>
            <a:ext cx="2880610" cy="24843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EC966A-F888-3E32-73D6-D1BC4C0F9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027030"/>
            <a:ext cx="5707875" cy="12269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28016D-692A-0661-0952-C208A346DF27}"/>
              </a:ext>
            </a:extLst>
          </p:cNvPr>
          <p:cNvSpPr txBox="1"/>
          <p:nvPr/>
        </p:nvSpPr>
        <p:spPr>
          <a:xfrm>
            <a:off x="542716" y="4725144"/>
            <a:ext cx="8444179" cy="936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Отримане</a:t>
            </a:r>
            <a:r>
              <a:rPr lang="ru-RU" dirty="0"/>
              <a:t> </a:t>
            </a:r>
            <a:r>
              <a:rPr lang="ru-RU" dirty="0" err="1"/>
              <a:t>від’ємне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коефіцієнта</a:t>
            </a:r>
            <a:r>
              <a:rPr lang="ru-RU" dirty="0"/>
              <a:t>, за абсолютною величиною </a:t>
            </a:r>
            <a:r>
              <a:rPr lang="ru-RU" dirty="0" err="1"/>
              <a:t>близьке</a:t>
            </a:r>
            <a:r>
              <a:rPr lang="ru-RU" dirty="0"/>
              <a:t> до 1, </a:t>
            </a:r>
            <a:r>
              <a:rPr lang="ru-RU" dirty="0" err="1"/>
              <a:t>свідчить</a:t>
            </a:r>
            <a:r>
              <a:rPr lang="ru-RU" dirty="0"/>
              <a:t> про </a:t>
            </a:r>
            <a:r>
              <a:rPr lang="ru-RU" dirty="0" err="1"/>
              <a:t>наявність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щільного</a:t>
            </a:r>
            <a:r>
              <a:rPr lang="ru-RU" dirty="0"/>
              <a:t> </a:t>
            </a:r>
            <a:r>
              <a:rPr lang="ru-RU" dirty="0" err="1"/>
              <a:t>зворотного</a:t>
            </a:r>
            <a:r>
              <a:rPr lang="ru-RU" dirty="0"/>
              <a:t> </a:t>
            </a:r>
            <a:r>
              <a:rPr lang="ru-RU" dirty="0" err="1"/>
              <a:t>зв’язку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факторами х та у. </a:t>
            </a:r>
            <a:endParaRPr lang="ru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B549B0-253B-A24A-9049-6A68164B9B0C}"/>
              </a:ext>
            </a:extLst>
          </p:cNvPr>
          <p:cNvSpPr txBox="1"/>
          <p:nvPr/>
        </p:nvSpPr>
        <p:spPr>
          <a:xfrm>
            <a:off x="287016" y="188640"/>
            <a:ext cx="88569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Степінь</a:t>
            </a:r>
            <a:r>
              <a:rPr lang="ru-RU" dirty="0"/>
              <a:t> </a:t>
            </a:r>
            <a:r>
              <a:rPr lang="ru-RU" dirty="0" err="1"/>
              <a:t>узгодженості</a:t>
            </a:r>
            <a:r>
              <a:rPr lang="ru-RU" dirty="0"/>
              <a:t> думок </a:t>
            </a:r>
            <a:r>
              <a:rPr lang="ru-RU" dirty="0" err="1"/>
              <a:t>експертів</a:t>
            </a:r>
            <a:r>
              <a:rPr lang="ru-RU" dirty="0"/>
              <a:t> </a:t>
            </a:r>
            <a:r>
              <a:rPr lang="ru-RU" dirty="0" err="1"/>
              <a:t>визначається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"</a:t>
            </a:r>
            <a:r>
              <a:rPr lang="ru-RU" dirty="0" err="1"/>
              <a:t>коефіцієнта</a:t>
            </a:r>
            <a:r>
              <a:rPr lang="ru-RU" dirty="0"/>
              <a:t> </a:t>
            </a:r>
            <a:r>
              <a:rPr lang="ru-RU" dirty="0" err="1"/>
              <a:t>конкордації</a:t>
            </a:r>
            <a:r>
              <a:rPr lang="ru-RU" dirty="0"/>
              <a:t>" </a:t>
            </a:r>
            <a:r>
              <a:rPr lang="en-US" dirty="0"/>
              <a:t>W 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визначається</a:t>
            </a:r>
            <a:r>
              <a:rPr lang="ru-RU" dirty="0"/>
              <a:t> </a:t>
            </a:r>
            <a:r>
              <a:rPr lang="ru-RU" dirty="0" err="1"/>
              <a:t>нижче</a:t>
            </a:r>
            <a:r>
              <a:rPr lang="ru-RU" dirty="0"/>
              <a:t>. </a:t>
            </a:r>
            <a:r>
              <a:rPr lang="ru-RU" dirty="0" err="1"/>
              <a:t>Розглянемо</a:t>
            </a:r>
            <a:r>
              <a:rPr lang="ru-RU" dirty="0"/>
              <a:t> два </a:t>
            </a:r>
            <a:r>
              <a:rPr lang="ru-RU" dirty="0" err="1"/>
              <a:t>крайніх</a:t>
            </a:r>
            <a:r>
              <a:rPr lang="ru-RU" dirty="0"/>
              <a:t> </a:t>
            </a:r>
            <a:r>
              <a:rPr lang="ru-RU" dirty="0" err="1"/>
              <a:t>випадки</a:t>
            </a:r>
            <a:r>
              <a:rPr lang="ru-RU" dirty="0"/>
              <a:t>: </a:t>
            </a:r>
          </a:p>
          <a:p>
            <a:r>
              <a:rPr lang="ru-RU" dirty="0"/>
              <a:t>9 </a:t>
            </a:r>
            <a:r>
              <a:rPr lang="ru-RU" dirty="0" err="1"/>
              <a:t>ранжування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експертів</a:t>
            </a:r>
            <a:r>
              <a:rPr lang="ru-RU" dirty="0"/>
              <a:t> </a:t>
            </a:r>
            <a:r>
              <a:rPr lang="ru-RU" dirty="0" err="1"/>
              <a:t>співпадають</a:t>
            </a:r>
            <a:r>
              <a:rPr lang="ru-RU" dirty="0"/>
              <a:t>; 9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ранжування</a:t>
            </a:r>
            <a:r>
              <a:rPr lang="ru-RU" dirty="0"/>
              <a:t> </a:t>
            </a:r>
            <a:r>
              <a:rPr lang="ru-RU" dirty="0" err="1"/>
              <a:t>відмінні</a:t>
            </a:r>
            <a:r>
              <a:rPr lang="ru-RU" dirty="0"/>
              <a:t> (</a:t>
            </a:r>
            <a:r>
              <a:rPr lang="ru-RU" dirty="0" err="1"/>
              <a:t>вважаємо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en-US" dirty="0"/>
              <a:t>n&lt; m !). </a:t>
            </a:r>
            <a:endParaRPr lang="ru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C0E7DA-19A1-CCC8-E097-1A5FF8B92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16832"/>
            <a:ext cx="6348661" cy="41085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D86A83-7DC3-3F81-2294-0FF93C3FF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0"/>
            <a:ext cx="5235394" cy="31549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9CC387-5214-E4CE-7A06-60A6D6C3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2" y="3284984"/>
            <a:ext cx="5227773" cy="102116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6A2EC-A2B7-EF9B-6900-79CB26BE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4077072"/>
            <a:ext cx="5023568" cy="265232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1937</TotalTime>
  <Words>1117</Words>
  <Application>Microsoft Office PowerPoint</Application>
  <PresentationFormat>Экран (4:3)</PresentationFormat>
  <Paragraphs>59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Arial</vt:lpstr>
      <vt:lpstr>Calibri Light</vt:lpstr>
      <vt:lpstr>Lucida Sans Unicode</vt:lpstr>
      <vt:lpstr>Montserrat</vt:lpstr>
      <vt:lpstr>Söhne</vt:lpstr>
      <vt:lpstr>Times New Roman</vt:lpstr>
      <vt:lpstr>Verdana</vt:lpstr>
      <vt:lpstr>Wingdings 2</vt:lpstr>
      <vt:lpstr>Wingdings 3</vt:lpstr>
      <vt:lpstr>Открытая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Мовсісян Лаура</cp:lastModifiedBy>
  <cp:revision>74</cp:revision>
  <dcterms:created xsi:type="dcterms:W3CDTF">2020-06-26T13:23:05Z</dcterms:created>
  <dcterms:modified xsi:type="dcterms:W3CDTF">2023-10-31T15:49:09Z</dcterms:modified>
</cp:coreProperties>
</file>