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3" r:id="rId15"/>
    <p:sldId id="268" r:id="rId16"/>
    <p:sldId id="267" r:id="rId17"/>
    <p:sldId id="269" r:id="rId18"/>
    <p:sldId id="271" r:id="rId19"/>
    <p:sldId id="272" r:id="rId20"/>
    <p:sldId id="273" r:id="rId21"/>
    <p:sldId id="270" r:id="rId22"/>
    <p:sldId id="274" r:id="rId23"/>
    <p:sldId id="27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76" r:id="rId33"/>
    <p:sldId id="277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B7B83-E7EE-4799-80B1-D9E9775330AF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B1FF0-CF06-4086-9278-808CB1C1DA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132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800" b="0" i="0" u="none" strike="noStrike" baseline="0" dirty="0" err="1">
                <a:latin typeface="TimesNewRomanPSMT"/>
              </a:rPr>
              <a:t>Недоліком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цього</a:t>
            </a:r>
            <a:r>
              <a:rPr lang="ru-RU" sz="1800" b="0" i="0" u="none" strike="noStrike" baseline="0" dirty="0">
                <a:latin typeface="TimesNewRomanPSMT"/>
              </a:rPr>
              <a:t> способу </a:t>
            </a:r>
            <a:r>
              <a:rPr lang="ru-RU" sz="1800" b="0" i="0" u="none" strike="noStrike" baseline="0" dirty="0" err="1">
                <a:latin typeface="TimesNewRomanPSMT"/>
              </a:rPr>
              <a:t>нормалізації</a:t>
            </a:r>
            <a:r>
              <a:rPr lang="ru-RU" sz="1800" b="0" i="0" u="none" strike="noStrike" baseline="0" dirty="0">
                <a:latin typeface="TimesNewRomanPSMT"/>
              </a:rPr>
              <a:t> є те, </a:t>
            </a:r>
            <a:r>
              <a:rPr lang="ru-RU" sz="1800" b="0" i="0" u="none" strike="noStrike" baseline="0" dirty="0" err="1">
                <a:latin typeface="TimesNewRomanPSMT"/>
              </a:rPr>
              <a:t>що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він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суттєво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залежить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від</a:t>
            </a:r>
            <a:r>
              <a:rPr lang="ru-RU" sz="1800" b="0" i="0" u="none" strike="noStrike" baseline="0" dirty="0">
                <a:latin typeface="TimesNewRomanPSMT"/>
              </a:rPr>
              <a:t> максимального </a:t>
            </a:r>
            <a:r>
              <a:rPr lang="ru-RU" sz="1800" b="0" i="0" u="none" strike="noStrike" baseline="0" dirty="0" err="1">
                <a:latin typeface="TimesNewRomanPSMT"/>
              </a:rPr>
              <a:t>можливого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рівня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критеріїв</a:t>
            </a:r>
            <a:r>
              <a:rPr lang="ru-RU" sz="1800" b="0" i="0" u="none" strike="noStrike" baseline="0" dirty="0">
                <a:latin typeface="TimesNewRomanPSMT"/>
              </a:rPr>
              <a:t>, </a:t>
            </a:r>
            <a:r>
              <a:rPr lang="ru-RU" sz="1800" b="0" i="0" u="none" strike="noStrike" baseline="0" dirty="0" err="1">
                <a:latin typeface="TimesNewRomanPSMT"/>
              </a:rPr>
              <a:t>який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визначено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умовами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задачі</a:t>
            </a:r>
            <a:r>
              <a:rPr lang="ru-RU" sz="1800" b="0" i="0" u="none" strike="noStrike" baseline="0" dirty="0">
                <a:latin typeface="TimesNewRomanPSMT"/>
              </a:rPr>
              <a:t>. За</a:t>
            </a:r>
          </a:p>
          <a:p>
            <a:pPr algn="l"/>
            <a:r>
              <a:rPr lang="ru-RU" sz="1800" b="0" i="0" u="none" strike="noStrike" baseline="0" dirty="0">
                <a:latin typeface="TimesNewRomanPSMT"/>
              </a:rPr>
              <a:t>таких </a:t>
            </a:r>
            <a:r>
              <a:rPr lang="ru-RU" sz="1800" b="0" i="0" u="none" strike="noStrike" baseline="0" dirty="0" err="1">
                <a:latin typeface="TimesNewRomanPSMT"/>
              </a:rPr>
              <a:t>обставин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перевага</a:t>
            </a:r>
            <a:r>
              <a:rPr lang="ru-RU" sz="1800" b="0" i="0" u="none" strike="noStrike" baseline="0" dirty="0">
                <a:latin typeface="TimesNewRomanPSMT"/>
              </a:rPr>
              <a:t> автоматично </a:t>
            </a:r>
            <a:r>
              <a:rPr lang="ru-RU" sz="1800" b="0" i="0" u="none" strike="noStrike" baseline="0" dirty="0" err="1">
                <a:latin typeface="TimesNewRomanPSMT"/>
              </a:rPr>
              <a:t>віддається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критерію</a:t>
            </a:r>
            <a:r>
              <a:rPr lang="ru-RU" sz="1800" b="0" i="0" u="none" strike="noStrike" baseline="0" dirty="0">
                <a:latin typeface="TimesNewRomanPSMT"/>
              </a:rPr>
              <a:t> з </a:t>
            </a:r>
            <a:r>
              <a:rPr lang="ru-RU" sz="1800" b="0" i="0" u="none" strike="noStrike" baseline="0" dirty="0" err="1">
                <a:latin typeface="TimesNewRomanPSMT"/>
              </a:rPr>
              <a:t>найбільшою</a:t>
            </a:r>
            <a:r>
              <a:rPr lang="ru-RU" sz="1800" b="0" i="0" u="none" strike="noStrike" baseline="0" dirty="0">
                <a:latin typeface="TimesNewRomanPSMT"/>
              </a:rPr>
              <a:t> величиною локального оптимуму, а </a:t>
            </a:r>
            <a:r>
              <a:rPr lang="ru-RU" sz="1800" b="0" i="0" u="none" strike="noStrike" baseline="0" dirty="0" err="1">
                <a:latin typeface="TimesNewRomanPSMT"/>
              </a:rPr>
              <a:t>рівноправність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критеріїв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порушується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B1FF0-CF06-4086-9278-808CB1C1DAC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981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22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4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929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21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413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3500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759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78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017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512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585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0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8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848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991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32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148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761C7A-0E99-4CEA-9B7E-CDA5DE353EB6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EC6F3C-F15A-4469-AF9E-8D35FD67AC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986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D875E-E706-C50C-CFC2-BBB2D1431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738" y="1300785"/>
            <a:ext cx="7969250" cy="1513853"/>
          </a:xfrm>
        </p:spPr>
        <p:txBody>
          <a:bodyPr>
            <a:normAutofit/>
          </a:bodyPr>
          <a:lstStyle/>
          <a:p>
            <a:br>
              <a:rPr lang="uk-UA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Методи обробки 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експертної інформації</a:t>
            </a:r>
            <a:endParaRPr lang="uk-UA" sz="3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4832183-F935-80EC-575A-F65349408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Степінь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узгодженості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думок </a:t>
            </a:r>
            <a:r>
              <a:rPr lang="ru-R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експертів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за </a:t>
            </a:r>
            <a:r>
              <a:rPr lang="ru-R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допомогою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коефіцієнта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конкордації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Кендала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9616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ABFE3A-8A4B-440F-3974-DDA03B28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652462"/>
            <a:ext cx="92297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2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E3D112-492E-A1DC-D188-CF6F0A290D2D}"/>
              </a:ext>
            </a:extLst>
          </p:cNvPr>
          <p:cNvSpPr txBox="1"/>
          <p:nvPr/>
        </p:nvSpPr>
        <p:spPr>
          <a:xfrm>
            <a:off x="1168924" y="716437"/>
            <a:ext cx="1011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800" b="0" i="0" u="none" strike="noStrike" baseline="0" dirty="0">
                <a:latin typeface="TimesNewRomanPSMT"/>
              </a:rPr>
              <a:t>Найбільш поширеними, виходячи з вищевикладених способів, є наведені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нижче перетворення: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14E14B-B223-53CD-F0BA-20E0D74F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5" y="1254878"/>
            <a:ext cx="4191000" cy="4010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F547AB-83C2-AAE7-C2B3-1D6F35AD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34" y="5264903"/>
            <a:ext cx="9172575" cy="904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EF9BA3-E3FC-CE4F-530C-EEC5FFB12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531" y="1434446"/>
            <a:ext cx="3448050" cy="106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DA7E4F-6D66-DFD2-BADB-0B1E22C1BCF3}"/>
              </a:ext>
            </a:extLst>
          </p:cNvPr>
          <p:cNvSpPr txBox="1"/>
          <p:nvPr/>
        </p:nvSpPr>
        <p:spPr>
          <a:xfrm>
            <a:off x="6777872" y="1434446"/>
            <a:ext cx="602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(2)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950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A86809-5EDA-8C91-7CDB-8D6C2290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1" y="64686"/>
            <a:ext cx="6262392" cy="62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2187A8-E74A-BEA8-6163-FDD2C8AC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16" y="3552536"/>
            <a:ext cx="4138367" cy="12900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04ACC5-CAB1-65AF-225F-D4FCD8A8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36" y="1923067"/>
            <a:ext cx="7881950" cy="1047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32FEBB-C913-BBC2-AA81-02C1BFAEF3C2}"/>
              </a:ext>
            </a:extLst>
          </p:cNvPr>
          <p:cNvSpPr txBox="1"/>
          <p:nvPr/>
        </p:nvSpPr>
        <p:spPr>
          <a:xfrm>
            <a:off x="3044858" y="1065229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ідеальної точки</a:t>
            </a:r>
          </a:p>
        </p:txBody>
      </p:sp>
    </p:spTree>
    <p:extLst>
      <p:ext uri="{BB962C8B-B14F-4D97-AF65-F5344CB8AC3E}">
        <p14:creationId xmlns:p14="http://schemas.microsoft.com/office/powerpoint/2010/main" val="11316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142DDF-6E38-6DF0-C0EE-CEC76326E1FB}"/>
              </a:ext>
            </a:extLst>
          </p:cNvPr>
          <p:cNvSpPr txBox="1"/>
          <p:nvPr/>
        </p:nvSpPr>
        <p:spPr>
          <a:xfrm>
            <a:off x="3110845" y="593889"/>
            <a:ext cx="6030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i="1" u="none" strike="noStrike" baseline="0" dirty="0">
                <a:latin typeface="TimesNewRomanPS-BoldItalicMT"/>
              </a:rPr>
              <a:t>Метод головного критерію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1FDA4-7D2A-BE5A-D036-0388D140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00" y="1036947"/>
            <a:ext cx="6134835" cy="22827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A33FB3-DF8D-CBDC-A992-25D99B49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17" y="3388935"/>
            <a:ext cx="7452632" cy="33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902D87-AB3C-EB2F-183F-9AC699A0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309687"/>
            <a:ext cx="99155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1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6C75D6-E3F4-666B-5A2F-6C5CED0A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90650"/>
            <a:ext cx="9639300" cy="4076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1770C7-96D6-B93B-EB4C-60CC9E31191C}"/>
              </a:ext>
            </a:extLst>
          </p:cNvPr>
          <p:cNvSpPr txBox="1"/>
          <p:nvPr/>
        </p:nvSpPr>
        <p:spPr>
          <a:xfrm>
            <a:off x="1649692" y="593889"/>
            <a:ext cx="8342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TimesNewRomanPSMT"/>
              </a:rPr>
              <a:t>Приклад: Методом головного </a:t>
            </a:r>
            <a:r>
              <a:rPr lang="ru-RU" sz="1800" b="0" i="0" u="none" strike="noStrike" baseline="0" dirty="0" err="1">
                <a:latin typeface="TimesNewRomanPSMT"/>
              </a:rPr>
              <a:t>критерію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розв’язати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таку</a:t>
            </a:r>
            <a:r>
              <a:rPr lang="ru-RU" sz="1800" b="0" i="0" u="none" strike="noStrike" baseline="0" dirty="0">
                <a:latin typeface="TimesNewRomanPSMT"/>
              </a:rPr>
              <a:t> задачу</a:t>
            </a:r>
          </a:p>
          <a:p>
            <a:pPr algn="l"/>
            <a:r>
              <a:rPr lang="uk-UA" sz="1800" b="0" i="0" u="none" strike="noStrike" baseline="0" dirty="0" err="1">
                <a:latin typeface="TimesNewRomanPSMT"/>
              </a:rPr>
              <a:t>багатокритерійної</a:t>
            </a:r>
            <a:r>
              <a:rPr lang="uk-UA" sz="1800" b="0" i="0" u="none" strike="noStrike" baseline="0" dirty="0">
                <a:latin typeface="TimesNewRomanPSMT"/>
              </a:rPr>
              <a:t> оптимізації: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485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538DC4-A900-89E2-023A-12A5C071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57" y="748612"/>
            <a:ext cx="7583193" cy="177777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DFF855-ACC5-87DB-B4E0-BE5A004F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56" y="2420617"/>
            <a:ext cx="7553889" cy="434311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48FACD-A68E-8E8F-CECC-8A7F52AE0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039" y="3293686"/>
            <a:ext cx="3209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7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080F1C-07A7-9D73-760B-700EE0E59ECD}"/>
              </a:ext>
            </a:extLst>
          </p:cNvPr>
          <p:cNvSpPr txBox="1"/>
          <p:nvPr/>
        </p:nvSpPr>
        <p:spPr>
          <a:xfrm>
            <a:off x="1461155" y="1084082"/>
            <a:ext cx="91062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800" b="0" i="0" u="none" strike="noStrike" baseline="0" dirty="0">
                <a:latin typeface="TimesNewRomanPSMT"/>
              </a:rPr>
              <a:t>Перевагою описаного методу є те, що для його реалізації не потрібна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кількісна оцінка пріоритетів критеріїв. 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А недоліком </a:t>
            </a:r>
            <a:r>
              <a:rPr lang="uk-UA" sz="1800" b="0" i="1" u="none" strike="noStrike" baseline="0" dirty="0">
                <a:latin typeface="TimesNewRomanPS-ItalicMT"/>
              </a:rPr>
              <a:t>– </a:t>
            </a:r>
            <a:r>
              <a:rPr lang="uk-UA" sz="1800" b="0" i="0" u="none" strike="noStrike" baseline="0" dirty="0">
                <a:latin typeface="TimesNewRomanPSMT"/>
              </a:rPr>
              <a:t>складність встановлення допустимих рівнів значень критеріїв. 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У більшості випадків вони вибираються суб’єктивно. 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У зв’язку з цим, якщо критерії рівнозначні, за головний може бути обраний будь-який з них, але краще надати перевагу тому, для якого задати допустимі значення найскладніше.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Зауважимо також, що розв’язок, отриманий за допомогою цього методу, завжди буде слабко ефективним, а тоді, коли він єдиний, то й сильно ефективним.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962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E8B656-90CC-46DC-EB5C-95AE38108BA1}"/>
              </a:ext>
            </a:extLst>
          </p:cNvPr>
          <p:cNvSpPr txBox="1"/>
          <p:nvPr/>
        </p:nvSpPr>
        <p:spPr>
          <a:xfrm>
            <a:off x="2846895" y="763571"/>
            <a:ext cx="62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i="1" u="none" strike="noStrike" baseline="0" dirty="0">
                <a:latin typeface="TimesNewRomanPS-BoldItalicMT"/>
              </a:rPr>
              <a:t>Метод послідовних поступок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49BA8-FE86-2149-0D8F-738F705B1653}"/>
              </a:ext>
            </a:extLst>
          </p:cNvPr>
          <p:cNvSpPr txBox="1"/>
          <p:nvPr/>
        </p:nvSpPr>
        <p:spPr>
          <a:xfrm>
            <a:off x="1423448" y="1282045"/>
            <a:ext cx="9341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TimesNewRomanPSMT"/>
              </a:rPr>
              <a:t>	</a:t>
            </a:r>
            <a:r>
              <a:rPr lang="ru-RU" sz="1800" b="0" i="0" u="none" strike="noStrike" baseline="0" dirty="0" err="1">
                <a:latin typeface="TimesNewRomanPSMT"/>
              </a:rPr>
              <a:t>Цей</a:t>
            </a:r>
            <a:r>
              <a:rPr lang="ru-RU" sz="1800" b="0" i="0" u="none" strike="noStrike" baseline="0" dirty="0">
                <a:latin typeface="TimesNewRomanPSMT"/>
              </a:rPr>
              <a:t> метод, так само, як і описаний </a:t>
            </a:r>
            <a:r>
              <a:rPr lang="ru-RU" sz="1800" b="0" i="0" u="none" strike="noStrike" baseline="0" dirty="0" err="1">
                <a:latin typeface="TimesNewRomanPSMT"/>
              </a:rPr>
              <a:t>вище</a:t>
            </a:r>
            <a:r>
              <a:rPr lang="ru-RU" sz="1800" b="0" i="0" u="none" strike="noStrike" baseline="0" dirty="0">
                <a:latin typeface="TimesNewRomanPSMT"/>
              </a:rPr>
              <a:t> метод головного </a:t>
            </a:r>
            <a:r>
              <a:rPr lang="ru-RU" sz="1800" b="0" i="0" u="none" strike="noStrike" baseline="0" dirty="0" err="1">
                <a:latin typeface="TimesNewRomanPSMT"/>
              </a:rPr>
              <a:t>критерію</a:t>
            </a:r>
            <a:r>
              <a:rPr lang="ru-RU" sz="1800" b="0" i="0" u="none" strike="noStrike" baseline="0" dirty="0">
                <a:latin typeface="TimesNewRomanPSMT"/>
              </a:rPr>
              <a:t>, </a:t>
            </a:r>
            <a:r>
              <a:rPr lang="ru-RU" sz="1800" b="0" i="0" u="none" strike="noStrike" baseline="0" dirty="0" err="1">
                <a:latin typeface="TimesNewRomanPSMT"/>
              </a:rPr>
              <a:t>застосовується</a:t>
            </a:r>
            <a:r>
              <a:rPr lang="ru-RU" sz="1800" b="0" i="0" u="none" strike="noStrike" baseline="0" dirty="0">
                <a:latin typeface="TimesNewRomanPSMT"/>
              </a:rPr>
              <a:t> в тих </a:t>
            </a:r>
            <a:r>
              <a:rPr lang="ru-RU" sz="1800" b="0" i="0" u="none" strike="noStrike" baseline="0" dirty="0" err="1">
                <a:latin typeface="TimesNewRomanPSMT"/>
              </a:rPr>
              <a:t>випадках</a:t>
            </a:r>
            <a:r>
              <a:rPr lang="ru-RU" sz="1800" b="0" i="0" u="none" strike="noStrike" baseline="0" dirty="0">
                <a:latin typeface="TimesNewRomanPSMT"/>
              </a:rPr>
              <a:t>, коли </a:t>
            </a:r>
            <a:r>
              <a:rPr lang="ru-RU" sz="1800" b="0" i="0" u="none" strike="noStrike" baseline="0" dirty="0" err="1">
                <a:latin typeface="TimesNewRomanPSMT"/>
              </a:rPr>
              <a:t>критерії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впорядковані</a:t>
            </a:r>
            <a:r>
              <a:rPr lang="ru-RU" sz="1800" b="0" i="0" u="none" strike="noStrike" baseline="0" dirty="0">
                <a:latin typeface="TimesNewRomanPSMT"/>
              </a:rPr>
              <a:t> за </a:t>
            </a:r>
            <a:r>
              <a:rPr lang="ru-RU" sz="1800" b="0" i="0" u="none" strike="noStrike" baseline="0" dirty="0" err="1">
                <a:latin typeface="TimesNewRomanPSMT"/>
              </a:rPr>
              <a:t>важливістю</a:t>
            </a:r>
            <a:r>
              <a:rPr lang="ru-RU" sz="1800" b="0" i="0" u="none" strike="noStrike" baseline="0" dirty="0">
                <a:latin typeface="TimesNewRomanPSMT"/>
              </a:rPr>
              <a:t>, але </a:t>
            </a:r>
            <a:r>
              <a:rPr lang="uk-UA" sz="1800" b="0" i="0" u="none" strike="noStrike" baseline="0" dirty="0">
                <a:latin typeface="TimesNewRomanPSMT"/>
              </a:rPr>
              <a:t>невідомі кількісні оцінки їх пріоритетів. Опишемо його в застосуванні до розв’язування задачі такого вигляду: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EB62AD-0FB6-C020-A43F-416C3F58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44" y="2315270"/>
            <a:ext cx="3164166" cy="1358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8366C-9C96-0104-1F5D-2BE2FD5A6252}"/>
              </a:ext>
            </a:extLst>
          </p:cNvPr>
          <p:cNvSpPr txBox="1"/>
          <p:nvPr/>
        </p:nvSpPr>
        <p:spPr>
          <a:xfrm>
            <a:off x="1630837" y="3994826"/>
            <a:ext cx="90214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800" b="0" i="0" u="none" strike="noStrike" baseline="0" dirty="0">
                <a:latin typeface="TimesNewRomanPSMT"/>
              </a:rPr>
              <a:t>	Сутність методу послідовних поступок полягає в тому, що вихідна</a:t>
            </a:r>
          </a:p>
          <a:p>
            <a:pPr algn="l"/>
            <a:r>
              <a:rPr lang="uk-UA" sz="1800" b="0" i="0" u="none" strike="noStrike" baseline="0" dirty="0" err="1">
                <a:latin typeface="TimesNewRomanPSMT"/>
              </a:rPr>
              <a:t>багатокритерійна</a:t>
            </a:r>
            <a:r>
              <a:rPr lang="uk-UA" sz="1800" b="0" i="0" u="none" strike="noStrike" baseline="0" dirty="0">
                <a:latin typeface="TimesNewRomanPSMT"/>
              </a:rPr>
              <a:t> задача замінюється послідовністю </a:t>
            </a:r>
            <a:r>
              <a:rPr lang="uk-UA" sz="1800" b="0" i="0" u="none" strike="noStrike" baseline="0" dirty="0" err="1">
                <a:latin typeface="TimesNewRomanPSMT"/>
              </a:rPr>
              <a:t>однокритерійних</a:t>
            </a:r>
            <a:r>
              <a:rPr lang="uk-UA" sz="1800" b="0" i="0" u="none" strike="noStrike" baseline="0" dirty="0">
                <a:latin typeface="TimesNewRomanPSMT"/>
              </a:rPr>
              <a:t>, причому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область допустимих розв’язків звужується від задачі до задачі за допомогою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додаткових обмежень, де враховано вимоги критеріїв. 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При формулюванні кожної задачі стосовно важливішого критерію робиться поступка, величина якої залежить від вимог задачі й оптимального розв’язку за цим критерієм.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669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1A60E7-0C97-F2CC-7DFD-F9AA085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4" y="1485901"/>
            <a:ext cx="10828411" cy="2671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6ECB2-C174-960B-648E-8ABFA95DB30A}"/>
              </a:ext>
            </a:extLst>
          </p:cNvPr>
          <p:cNvSpPr txBox="1"/>
          <p:nvPr/>
        </p:nvSpPr>
        <p:spPr>
          <a:xfrm>
            <a:off x="8125905" y="4562573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Задача БКО</a:t>
            </a:r>
          </a:p>
        </p:txBody>
      </p:sp>
    </p:spTree>
    <p:extLst>
      <p:ext uri="{BB962C8B-B14F-4D97-AF65-F5344CB8AC3E}">
        <p14:creationId xmlns:p14="http://schemas.microsoft.com/office/powerpoint/2010/main" val="340682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905785-8003-0712-9AA6-C1C4B67D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84" y="713283"/>
            <a:ext cx="8080145" cy="54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9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29C22C-CABF-9037-C483-8677EC63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5" y="1157583"/>
            <a:ext cx="9705975" cy="8286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04F898-C3F0-5310-2A4E-50802D3ED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41" y="2061672"/>
            <a:ext cx="6911026" cy="354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6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04A824-490D-302C-9E47-3904805C75F6}"/>
              </a:ext>
            </a:extLst>
          </p:cNvPr>
          <p:cNvSpPr txBox="1"/>
          <p:nvPr/>
        </p:nvSpPr>
        <p:spPr>
          <a:xfrm>
            <a:off x="1611984" y="1385740"/>
            <a:ext cx="100961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800" b="0" i="0" u="none" strike="noStrike" baseline="0" dirty="0">
                <a:latin typeface="TimesNewRomanPSMT"/>
              </a:rPr>
              <a:t>	Після розгляду всіх критеріїв задачу буде розв’язано. Оптимальним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розв’язком </a:t>
            </a:r>
            <a:r>
              <a:rPr lang="uk-UA" sz="1800" b="0" i="0" u="none" strike="noStrike" baseline="0" dirty="0" err="1">
                <a:latin typeface="TimesNewRomanPSMT"/>
              </a:rPr>
              <a:t>багатокритерійної</a:t>
            </a:r>
            <a:r>
              <a:rPr lang="uk-UA" sz="1800" b="0" i="0" u="none" strike="noStrike" baseline="0" dirty="0">
                <a:latin typeface="TimesNewRomanPSMT"/>
              </a:rPr>
              <a:t> задачі буде розв’язок останньої скалярної задачі.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	Таким чином, початкову </a:t>
            </a:r>
            <a:r>
              <a:rPr lang="uk-UA" sz="1800" b="0" i="0" u="none" strike="noStrike" baseline="0" dirty="0" err="1">
                <a:latin typeface="TimesNewRomanPSMT"/>
              </a:rPr>
              <a:t>багатокритерійну</a:t>
            </a:r>
            <a:r>
              <a:rPr lang="uk-UA" sz="1800" b="0" i="0" u="none" strike="noStrike" baseline="0" dirty="0">
                <a:latin typeface="TimesNewRomanPSMT"/>
              </a:rPr>
              <a:t> задачу було зведено до послідовного розв’язування ряду  скалярних задач, кількість яких буде дорівнювати числу критеріїв.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	Цей метод дає можливість враховувати пріоритети критеріїв й уникнути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підвищення їхніх значень більше деякого допустимого рівня (у разі, коли критерії мінімізуються) або уникнути їх зниження менше певного вс</a:t>
            </a:r>
            <a:r>
              <a:rPr lang="uk-UA" dirty="0">
                <a:latin typeface="TimesNewRomanPSMT"/>
              </a:rPr>
              <a:t>т</a:t>
            </a:r>
            <a:r>
              <a:rPr lang="uk-UA" sz="1800" b="0" i="0" u="none" strike="noStrike" baseline="0" dirty="0">
                <a:latin typeface="TimesNewRomanPSMT"/>
              </a:rPr>
              <a:t>ановленого рівня (коли критерії максимізуються). 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Складність застосування методу зумовлена суб'єктивністю у визначенні допустимих рівнів. 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Зазвичай допустима поступка встановлюється  експертами з огляду на оптимальне значення критерію та умови задачі. 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AB91FD-1ED3-010E-BF9C-8B41B1D1A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27" y="4498551"/>
            <a:ext cx="975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E26797-6214-3810-4FAE-B97AD90A653C}"/>
              </a:ext>
            </a:extLst>
          </p:cNvPr>
          <p:cNvSpPr txBox="1"/>
          <p:nvPr/>
        </p:nvSpPr>
        <p:spPr>
          <a:xfrm>
            <a:off x="2762054" y="301659"/>
            <a:ext cx="6379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TimesNewRomanPSMT"/>
              </a:rPr>
              <a:t>Приклад. Методом </a:t>
            </a:r>
            <a:r>
              <a:rPr lang="uk-UA" sz="1800" b="0" i="0" u="none" strike="noStrike" baseline="0" dirty="0">
                <a:latin typeface="TimesNewRomanPSMT"/>
              </a:rPr>
              <a:t>послідовної поступки </a:t>
            </a:r>
            <a:r>
              <a:rPr lang="ru-RU" sz="1800" b="0" i="0" u="none" strike="noStrike" baseline="0" dirty="0" err="1">
                <a:latin typeface="TimesNewRomanPSMT"/>
              </a:rPr>
              <a:t>розв’язати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таку</a:t>
            </a:r>
            <a:r>
              <a:rPr lang="ru-RU" sz="1800" b="0" i="0" u="none" strike="noStrike" baseline="0" dirty="0">
                <a:latin typeface="TimesNewRomanPSMT"/>
              </a:rPr>
              <a:t> задачу </a:t>
            </a:r>
            <a:r>
              <a:rPr lang="uk-UA" sz="1800" b="0" i="0" u="none" strike="noStrike" baseline="0" dirty="0" err="1">
                <a:latin typeface="TimesNewRomanPSMT"/>
              </a:rPr>
              <a:t>багатокритерійної</a:t>
            </a:r>
            <a:r>
              <a:rPr lang="uk-UA" sz="1800" b="0" i="0" u="none" strike="noStrike" baseline="0" dirty="0">
                <a:latin typeface="TimesNewRomanPSMT"/>
              </a:rPr>
              <a:t> оптимізації: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12048F-3447-6F7C-EABF-EBFDADDB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43" y="1380786"/>
            <a:ext cx="4191000" cy="3038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6AF61-B12B-F016-56CE-27EC05903B8E}"/>
              </a:ext>
            </a:extLst>
          </p:cNvPr>
          <p:cNvSpPr txBox="1"/>
          <p:nvPr/>
        </p:nvSpPr>
        <p:spPr>
          <a:xfrm rot="10800000" flipV="1">
            <a:off x="2403836" y="4852057"/>
            <a:ext cx="6954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 err="1">
                <a:latin typeface="TimesNewRomanPSMT"/>
              </a:rPr>
              <a:t>Вважати</a:t>
            </a:r>
            <a:r>
              <a:rPr lang="ru-RU" sz="1800" b="0" i="0" u="none" strike="noStrike" baseline="0" dirty="0">
                <a:latin typeface="TimesNewRomanPSMT"/>
              </a:rPr>
              <a:t>, </a:t>
            </a:r>
            <a:r>
              <a:rPr lang="ru-RU" sz="1800" b="0" i="0" u="none" strike="noStrike" baseline="0" dirty="0" err="1">
                <a:latin typeface="TimesNewRomanPSMT"/>
              </a:rPr>
              <a:t>що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критерії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впорядковано</a:t>
            </a:r>
            <a:r>
              <a:rPr lang="ru-RU" sz="1800" b="0" i="0" u="none" strike="noStrike" baseline="0" dirty="0">
                <a:latin typeface="TimesNewRomanPSMT"/>
              </a:rPr>
              <a:t> за </a:t>
            </a:r>
            <a:r>
              <a:rPr lang="ru-RU" sz="1800" b="0" i="0" u="none" strike="noStrike" baseline="0" dirty="0" err="1">
                <a:latin typeface="TimesNewRomanPSMT"/>
              </a:rPr>
              <a:t>важливістю</a:t>
            </a:r>
            <a:r>
              <a:rPr lang="ru-RU" sz="1800" b="0" i="0" u="none" strike="noStrike" baseline="0" dirty="0">
                <a:latin typeface="TimesNewRomanPS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36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3DC2D1-544E-3061-B32B-1AD461F7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976312"/>
            <a:ext cx="90963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6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F8C67A-48BC-86A1-6E48-135C58B5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49" y="4519612"/>
            <a:ext cx="2400300" cy="5143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F8856C-A346-4315-4D8A-BC6C709E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20" y="4135499"/>
            <a:ext cx="5814103" cy="1356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B1CC3-60A4-0374-B7F7-167176990013}"/>
              </a:ext>
            </a:extLst>
          </p:cNvPr>
          <p:cNvSpPr txBox="1"/>
          <p:nvPr/>
        </p:nvSpPr>
        <p:spPr>
          <a:xfrm>
            <a:off x="2648932" y="970961"/>
            <a:ext cx="7022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baseline="0" dirty="0" err="1">
                <a:latin typeface="TimesNewRomanPSMT"/>
              </a:rPr>
              <a:t>Припустимо</a:t>
            </a:r>
            <a:r>
              <a:rPr lang="ru-RU" sz="1800" b="0" i="0" u="none" strike="noStrike" baseline="0" dirty="0">
                <a:latin typeface="TimesNewRomanPSMT"/>
              </a:rPr>
              <a:t>, </a:t>
            </a:r>
            <a:r>
              <a:rPr lang="ru-RU" sz="1800" b="0" i="0" u="none" strike="noStrike" baseline="0" dirty="0" err="1">
                <a:latin typeface="TimesNewRomanPSMT"/>
              </a:rPr>
              <a:t>експерти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визначили</a:t>
            </a:r>
            <a:r>
              <a:rPr lang="ru-RU" sz="1800" b="0" i="0" u="none" strike="noStrike" baseline="0" dirty="0">
                <a:latin typeface="TimesNewRomanPSMT"/>
              </a:rPr>
              <a:t>, </a:t>
            </a:r>
            <a:r>
              <a:rPr lang="ru-RU" sz="1800" b="0" i="0" u="none" strike="noStrike" baseline="0" dirty="0" err="1">
                <a:latin typeface="TimesNewRomanPSMT"/>
              </a:rPr>
              <a:t>що</a:t>
            </a:r>
            <a:r>
              <a:rPr lang="ru-RU" sz="1800" b="0" i="0" u="none" strike="noStrike" baseline="0" dirty="0">
                <a:latin typeface="TimesNewRomanPSMT"/>
              </a:rPr>
              <a:t> поступка за першим </a:t>
            </a:r>
            <a:r>
              <a:rPr lang="ru-RU" sz="1800" b="0" i="0" u="none" strike="noStrike" baseline="0" dirty="0" err="1">
                <a:latin typeface="TimesNewRomanPSMT"/>
              </a:rPr>
              <a:t>критерієм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1538E7-E60D-FA97-470D-76C96262F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26" y="1506503"/>
            <a:ext cx="933450" cy="37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1A94C4-85B2-6521-8957-1E95D9724763}"/>
              </a:ext>
            </a:extLst>
          </p:cNvPr>
          <p:cNvSpPr txBox="1"/>
          <p:nvPr/>
        </p:nvSpPr>
        <p:spPr>
          <a:xfrm>
            <a:off x="1781666" y="2187019"/>
            <a:ext cx="70229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TimesNewRomanPSMT"/>
              </a:rPr>
              <a:t>	</a:t>
            </a:r>
            <a:r>
              <a:rPr lang="ru-RU" sz="1800" b="0" i="0" u="none" strike="noStrike" baseline="0" dirty="0" err="1">
                <a:latin typeface="TimesNewRomanPSMT"/>
              </a:rPr>
              <a:t>Тоді</a:t>
            </a:r>
            <a:r>
              <a:rPr lang="ru-RU" sz="1800" b="0" i="0" u="none" strike="noStrike" baseline="0" dirty="0">
                <a:latin typeface="TimesNewRomanPSMT"/>
              </a:rPr>
              <a:t> друга задача </a:t>
            </a:r>
            <a:r>
              <a:rPr lang="ru-RU" sz="1800" b="0" i="0" u="none" strike="noStrike" baseline="0" dirty="0" err="1">
                <a:latin typeface="TimesNewRomanPSMT"/>
              </a:rPr>
              <a:t>формулюється</a:t>
            </a:r>
            <a:r>
              <a:rPr lang="ru-RU" sz="1800" b="0" i="0" u="none" strike="noStrike" baseline="0" dirty="0">
                <a:latin typeface="TimesNewRomanPSMT"/>
              </a:rPr>
              <a:t> за таким правилом: </a:t>
            </a:r>
            <a:r>
              <a:rPr lang="ru-RU" sz="1800" b="0" i="0" u="none" strike="noStrike" baseline="0" dirty="0" err="1">
                <a:latin typeface="TimesNewRomanPSMT"/>
              </a:rPr>
              <a:t>оптимізацію</a:t>
            </a:r>
            <a:endParaRPr lang="ru-RU" sz="1800" b="0" i="0" u="none" strike="noStrike" baseline="0" dirty="0">
              <a:latin typeface="TimesNewRomanPSMT"/>
            </a:endParaRPr>
          </a:p>
          <a:p>
            <a:pPr algn="l"/>
            <a:r>
              <a:rPr lang="ru-RU" sz="1800" b="0" i="0" u="none" strike="noStrike" baseline="0" dirty="0" err="1">
                <a:latin typeface="TimesNewRomanPSMT"/>
              </a:rPr>
              <a:t>здійснюють</a:t>
            </a:r>
            <a:r>
              <a:rPr lang="ru-RU" sz="1800" b="0" i="0" u="none" strike="noStrike" baseline="0" dirty="0">
                <a:latin typeface="TimesNewRomanPSMT"/>
              </a:rPr>
              <a:t> за </a:t>
            </a:r>
            <a:r>
              <a:rPr lang="ru-RU" sz="1800" b="0" i="0" u="none" strike="noStrike" baseline="0" dirty="0" err="1">
                <a:latin typeface="TimesNewRomanPSMT"/>
              </a:rPr>
              <a:t>наступним</a:t>
            </a:r>
            <a:r>
              <a:rPr lang="ru-RU" sz="1800" b="0" i="0" u="none" strike="noStrike" baseline="0" dirty="0">
                <a:latin typeface="TimesNewRomanPSMT"/>
              </a:rPr>
              <a:t> за </a:t>
            </a:r>
            <a:r>
              <a:rPr lang="ru-RU" sz="1800" b="0" i="0" u="none" strike="noStrike" baseline="0" dirty="0" err="1">
                <a:latin typeface="TimesNewRomanPSMT"/>
              </a:rPr>
              <a:t>важливістю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критерієм</a:t>
            </a:r>
            <a:r>
              <a:rPr lang="ru-RU" sz="1800" b="0" i="0" u="none" strike="noStrike" baseline="0" dirty="0">
                <a:latin typeface="TimesNewRomanPSMT"/>
              </a:rPr>
              <a:t>, а до </a:t>
            </a:r>
            <a:r>
              <a:rPr lang="ru-RU" sz="1800" b="0" i="0" u="none" strike="noStrike" baseline="0" dirty="0" err="1">
                <a:latin typeface="TimesNewRomanPSMT"/>
              </a:rPr>
              <a:t>існуючих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обмежень</a:t>
            </a:r>
            <a:r>
              <a:rPr lang="ru-RU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додається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ще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одне</a:t>
            </a:r>
            <a:r>
              <a:rPr lang="ru-RU" sz="1800" b="0" i="0" u="none" strike="noStrike" baseline="0" dirty="0">
                <a:latin typeface="TimesNewRomanPSMT"/>
              </a:rPr>
              <a:t>, у </a:t>
            </a:r>
            <a:r>
              <a:rPr lang="ru-RU" sz="1800" b="0" i="0" u="none" strike="noStrike" baseline="0" dirty="0" err="1">
                <a:latin typeface="TimesNewRomanPSMT"/>
              </a:rPr>
              <a:t>якому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враховано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попередній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критерій</a:t>
            </a:r>
            <a:r>
              <a:rPr lang="ru-RU" sz="18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ru-RU" sz="1800" b="0" i="0" u="none" strike="noStrike" baseline="0" dirty="0">
                <a:latin typeface="TimesNewRomanPSMT"/>
              </a:rPr>
              <a:t> 	</a:t>
            </a:r>
            <a:r>
              <a:rPr lang="ru-RU" sz="1800" b="0" i="0" u="none" strike="noStrike" baseline="0" dirty="0" err="1">
                <a:latin typeface="TimesNewRomanPSMT"/>
              </a:rPr>
              <a:t>Оскільки</a:t>
            </a:r>
            <a:r>
              <a:rPr lang="ru-RU" sz="1800" b="0" i="0" u="none" strike="noStrike" baseline="0" dirty="0">
                <a:latin typeface="TimesNewRomanPSMT"/>
              </a:rPr>
              <a:t> за першим </a:t>
            </a:r>
            <a:r>
              <a:rPr lang="ru-RU" sz="1800" b="0" i="0" u="none" strike="noStrike" baseline="0" dirty="0" err="1">
                <a:latin typeface="TimesNewRomanPSMT"/>
              </a:rPr>
              <a:t>критерієм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проводилася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максимізація</a:t>
            </a:r>
            <a:r>
              <a:rPr lang="ru-RU" sz="1800" b="0" i="0" u="none" strike="noStrike" baseline="0" dirty="0">
                <a:latin typeface="TimesNewRomanPSMT"/>
              </a:rPr>
              <a:t>, то </a:t>
            </a:r>
            <a:r>
              <a:rPr lang="ru-RU" sz="1800" b="0" i="0" u="none" strike="noStrike" baseline="0" dirty="0" err="1">
                <a:latin typeface="TimesNewRomanPSMT"/>
              </a:rPr>
              <a:t>обмеження</a:t>
            </a:r>
            <a:r>
              <a:rPr lang="ru-RU" sz="1800" b="0" i="0" u="none" strike="noStrike" baseline="0" dirty="0">
                <a:latin typeface="TimesNewRomanPSMT"/>
              </a:rPr>
              <a:t> буде </a:t>
            </a:r>
            <a:r>
              <a:rPr lang="ru-RU" sz="1800" b="0" i="0" u="none" strike="noStrike" baseline="0" dirty="0" err="1">
                <a:latin typeface="TimesNewRomanPSMT"/>
              </a:rPr>
              <a:t>мати</a:t>
            </a:r>
            <a:r>
              <a:rPr lang="ru-RU" sz="1800" b="0" i="0" u="none" strike="noStrike" baseline="0" dirty="0">
                <a:latin typeface="TimesNewRomanPSMT"/>
              </a:rPr>
              <a:t> </a:t>
            </a:r>
            <a:r>
              <a:rPr lang="ru-RU" sz="1800" b="0" i="0" u="none" strike="noStrike" baseline="0" dirty="0" err="1">
                <a:latin typeface="TimesNewRomanPSMT"/>
              </a:rPr>
              <a:t>такий</a:t>
            </a:r>
            <a:r>
              <a:rPr lang="ru-RU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вигляд: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76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EB7950-CD42-0C0A-70A7-484C2B9E8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295400"/>
            <a:ext cx="9210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4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5CBA5D-1855-952D-2237-CA99BC8A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48" y="1071955"/>
            <a:ext cx="9286875" cy="9810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8643-3E09-7A71-5446-F1D59041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48" y="2053029"/>
            <a:ext cx="9286875" cy="17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45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9561F8-D58E-715E-9787-6D555B13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333375"/>
            <a:ext cx="93249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6F9D1-5CF2-07A5-D90A-74446EFB52BD}"/>
              </a:ext>
            </a:extLst>
          </p:cNvPr>
          <p:cNvSpPr txBox="1"/>
          <p:nvPr/>
        </p:nvSpPr>
        <p:spPr>
          <a:xfrm>
            <a:off x="3016577" y="537328"/>
            <a:ext cx="6125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i="0" u="none" strike="noStrike" baseline="0" dirty="0">
                <a:latin typeface="TimesNewRomanPS-BoldMT"/>
              </a:rPr>
              <a:t>Висновки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532E0-C09F-7E96-40D3-632BD846D6B6}"/>
              </a:ext>
            </a:extLst>
          </p:cNvPr>
          <p:cNvSpPr txBox="1"/>
          <p:nvPr/>
        </p:nvSpPr>
        <p:spPr>
          <a:xfrm>
            <a:off x="1527142" y="1244338"/>
            <a:ext cx="91722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800" b="0" i="0" u="none" strike="noStrike" baseline="0" dirty="0">
                <a:latin typeface="TimesNewRomanPSMT"/>
              </a:rPr>
              <a:t>	Однією із проблем у прийнятті рішень є наявність великого числа критеріїв, які не завжди погоджені між собою. Така ситуація може бути описана математичними  моделями задач </a:t>
            </a:r>
            <a:r>
              <a:rPr lang="uk-UA" sz="1800" b="0" i="0" u="none" strike="noStrike" baseline="0" dirty="0" err="1">
                <a:latin typeface="TimesNewRomanPSMT"/>
              </a:rPr>
              <a:t>багатокритерійної</a:t>
            </a:r>
            <a:r>
              <a:rPr lang="uk-UA" sz="1800" b="0" i="0" u="none" strike="noStrike" baseline="0" dirty="0">
                <a:latin typeface="TimesNewRomanPSMT"/>
              </a:rPr>
              <a:t> оптимізації.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	Розв’язок задачі </a:t>
            </a:r>
            <a:r>
              <a:rPr lang="uk-UA" sz="1800" b="0" i="0" u="none" strike="noStrike" baseline="0" dirty="0" err="1">
                <a:latin typeface="TimesNewRomanPSMT"/>
              </a:rPr>
              <a:t>багатокритерійної</a:t>
            </a:r>
            <a:r>
              <a:rPr lang="uk-UA" sz="1800" b="0" i="0" u="none" strike="noStrike" baseline="0" dirty="0">
                <a:latin typeface="TimesNewRomanPSMT"/>
              </a:rPr>
              <a:t> оптимізації необхідно шукати серед множини ефективних, тобто </a:t>
            </a:r>
            <a:r>
              <a:rPr lang="uk-UA" sz="1800" b="0" i="0" u="none" strike="noStrike" baseline="0" dirty="0" err="1">
                <a:latin typeface="TimesNewRomanPSMT"/>
              </a:rPr>
              <a:t>непокращуваних</a:t>
            </a:r>
            <a:r>
              <a:rPr lang="uk-UA" sz="1800" b="0" i="0" u="none" strike="noStrike" baseline="0" dirty="0">
                <a:latin typeface="TimesNewRomanPSMT"/>
              </a:rPr>
              <a:t>, альтернатив. </a:t>
            </a:r>
          </a:p>
          <a:p>
            <a:pPr algn="l"/>
            <a:r>
              <a:rPr lang="uk-UA" sz="1800" b="0" i="0" u="none" strike="noStrike" baseline="0" dirty="0">
                <a:latin typeface="TimesNewRomanPSMT"/>
              </a:rPr>
              <a:t>	Оскільки ефективні</a:t>
            </a:r>
            <a:r>
              <a:rPr lang="uk-UA" dirty="0">
                <a:latin typeface="TimesNewRomanPSMT"/>
              </a:rPr>
              <a:t> а</a:t>
            </a:r>
            <a:r>
              <a:rPr lang="uk-UA" sz="1800" b="0" i="0" u="none" strike="noStrike" baseline="0" dirty="0">
                <a:latin typeface="TimesNewRomanPSMT"/>
              </a:rPr>
              <a:t>льтернативи або еквівалентні, або непорівнянні між собою, то для вибору однієї з них належить використовувати певні принципи компромісу.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9BCFAE-034B-F7BD-3588-B9BAB276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69" y="3968114"/>
            <a:ext cx="7626284" cy="20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1803C-A246-E749-8CE3-B6605A16C1DF}"/>
              </a:ext>
            </a:extLst>
          </p:cNvPr>
          <p:cNvSpPr txBox="1"/>
          <p:nvPr/>
        </p:nvSpPr>
        <p:spPr>
          <a:xfrm>
            <a:off x="442913" y="1000125"/>
            <a:ext cx="112728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В реальних задачах масштаби виміру критеріїв часто неоднакові, а</a:t>
            </a:r>
          </a:p>
          <a:p>
            <a:pPr algn="l"/>
            <a:r>
              <a:rPr lang="uk-UA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 використовуваних моделей чутливі до цього факту і мають сенс лише в нормалізованому </a:t>
            </a:r>
            <a:r>
              <a:rPr lang="uk-UA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критерійному</a:t>
            </a:r>
            <a:r>
              <a:rPr lang="uk-UA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просторі, а тому виникає необхідність виконувати </a:t>
            </a:r>
            <a:r>
              <a:rPr lang="uk-UA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нормалізацію </a:t>
            </a:r>
            <a:r>
              <a:rPr lang="uk-UA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критеріїв, тобто штучно зводити їх до єдиної міри.</a:t>
            </a:r>
            <a:endParaRPr lang="uk-U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DA09D-2EC7-5B8F-F471-A3E7559D7691}"/>
              </a:ext>
            </a:extLst>
          </p:cNvPr>
          <p:cNvSpPr txBox="1"/>
          <p:nvPr/>
        </p:nvSpPr>
        <p:spPr>
          <a:xfrm>
            <a:off x="1700213" y="2569785"/>
            <a:ext cx="92725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u="none" strike="noStrike" baseline="0" dirty="0">
                <a:latin typeface="TimesNewRomanPSMT"/>
              </a:rPr>
              <a:t>Основою для багатьох методів нормалізації є введення поняття «ідеальної</a:t>
            </a:r>
            <a:r>
              <a:rPr lang="uk-UA" sz="2400" dirty="0">
                <a:latin typeface="TimesNewRomanPSMT"/>
              </a:rPr>
              <a:t> </a:t>
            </a:r>
            <a:r>
              <a:rPr lang="uk-UA" sz="2400" b="0" i="0" u="none" strike="noStrike" baseline="0" dirty="0">
                <a:latin typeface="TimesNewRomanPSMT"/>
              </a:rPr>
              <a:t>якості», тобто вектора, який має ідеальне значення ефективності:</a:t>
            </a:r>
            <a:endParaRPr lang="uk-UA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BAE8E4-34E7-04F7-A6A9-BF82A53F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3784401"/>
            <a:ext cx="3453156" cy="5852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095E57-8016-76BB-2532-AEB2BE5D2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4611111"/>
            <a:ext cx="9001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27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20F65-AFC6-B1A0-0CD9-6EDF70C509DA}"/>
              </a:ext>
            </a:extLst>
          </p:cNvPr>
          <p:cNvSpPr txBox="1"/>
          <p:nvPr/>
        </p:nvSpPr>
        <p:spPr>
          <a:xfrm>
            <a:off x="1734532" y="471340"/>
            <a:ext cx="85783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800" b="0" i="1" u="none" strike="noStrike" baseline="0" dirty="0">
                <a:latin typeface="TimesNewRomanPS-ItalicMT"/>
              </a:rPr>
              <a:t>	Метод головного критерію </a:t>
            </a:r>
            <a:r>
              <a:rPr lang="uk-UA" sz="1800" b="0" i="0" u="none" strike="noStrike" baseline="0" dirty="0">
                <a:latin typeface="TimesNewRomanPSMT"/>
              </a:rPr>
              <a:t>полягає в заміні </a:t>
            </a:r>
            <a:r>
              <a:rPr lang="uk-UA" sz="1800" b="0" i="0" u="none" strike="noStrike" baseline="0" dirty="0" err="1">
                <a:latin typeface="TimesNewRomanPSMT"/>
              </a:rPr>
              <a:t>багатокритерійної</a:t>
            </a:r>
            <a:r>
              <a:rPr lang="uk-UA" sz="1800" b="0" i="0" u="none" strike="noStrike" baseline="0" dirty="0">
                <a:latin typeface="TimesNewRomanPSMT"/>
              </a:rPr>
              <a:t> задачі </a:t>
            </a:r>
            <a:r>
              <a:rPr lang="uk-UA" sz="1800" b="0" i="0" u="none" strike="noStrike" baseline="0" dirty="0" err="1">
                <a:latin typeface="TimesNewRomanPSMT"/>
              </a:rPr>
              <a:t>однокритерійною</a:t>
            </a:r>
            <a:r>
              <a:rPr lang="uk-UA" sz="1800" b="0" i="0" u="none" strike="noStrike" baseline="0" dirty="0">
                <a:latin typeface="TimesNewRomanPSMT"/>
              </a:rPr>
              <a:t> із  додатковими обмеженнями. Цей метод не вимагає нормалізації критеріїв і кількісного задання їх пріоритетів, але необхідно мати </a:t>
            </a:r>
            <a:r>
              <a:rPr lang="uk-UA" dirty="0">
                <a:latin typeface="TimesNewRomanPSMT"/>
              </a:rPr>
              <a:t>і</a:t>
            </a:r>
            <a:r>
              <a:rPr lang="uk-UA" sz="1800" b="0" i="0" u="none" strike="noStrike" baseline="0" dirty="0">
                <a:latin typeface="TimesNewRomanPSMT"/>
              </a:rPr>
              <a:t>нформацію про порогові значення неголовних критеріїв.</a:t>
            </a:r>
          </a:p>
          <a:p>
            <a:pPr algn="just"/>
            <a:r>
              <a:rPr lang="uk-UA" sz="1800" b="0" i="1" u="none" strike="noStrike" baseline="0" dirty="0">
                <a:latin typeface="TimesNewRomanPS-ItalicMT"/>
              </a:rPr>
              <a:t>	</a:t>
            </a:r>
          </a:p>
          <a:p>
            <a:pPr algn="just"/>
            <a:r>
              <a:rPr lang="uk-UA" i="1" dirty="0">
                <a:latin typeface="TimesNewRomanPS-ItalicMT"/>
              </a:rPr>
              <a:t>	</a:t>
            </a:r>
            <a:r>
              <a:rPr lang="uk-UA" sz="1800" b="0" i="1" u="none" strike="noStrike" baseline="0" dirty="0">
                <a:latin typeface="TimesNewRomanPS-ItalicMT"/>
              </a:rPr>
              <a:t>Методи згортки </a:t>
            </a:r>
            <a:r>
              <a:rPr lang="uk-UA" sz="1800" b="0" i="0" u="none" strike="noStrike" baseline="0" dirty="0">
                <a:latin typeface="TimesNewRomanPSMT"/>
              </a:rPr>
              <a:t>базуються на введенні інтегрального критерію і подальшому зведенні вихідної </a:t>
            </a:r>
            <a:r>
              <a:rPr lang="uk-UA" sz="1800" b="0" i="0" u="none" strike="noStrike" baseline="0" dirty="0" err="1">
                <a:latin typeface="TimesNewRomanPSMT"/>
              </a:rPr>
              <a:t>багатокритерійної</a:t>
            </a:r>
            <a:r>
              <a:rPr lang="uk-UA" sz="1800" b="0" i="0" u="none" strike="noStrike" baseline="0" dirty="0">
                <a:latin typeface="TimesNewRomanPSMT"/>
              </a:rPr>
              <a:t> задачі до скалярної, вони зручні у використанні, але мають кілька обмежень. Зокрема, ці методи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передбачають нормалізацію критеріїв і кількісне задання їх пріоритетів, крім того вони можуть бути застосовані тільки до увігнутих функцій та опуклої множини допустимих альтернатив.</a:t>
            </a:r>
          </a:p>
          <a:p>
            <a:pPr algn="just"/>
            <a:r>
              <a:rPr lang="uk-UA" sz="1800" b="0" i="1" u="none" strike="noStrike" baseline="0" dirty="0">
                <a:latin typeface="TimesNewRomanPS-ItalicMT"/>
              </a:rPr>
              <a:t>	</a:t>
            </a:r>
          </a:p>
          <a:p>
            <a:pPr algn="just"/>
            <a:r>
              <a:rPr lang="uk-UA" i="1" dirty="0">
                <a:latin typeface="TimesNewRomanPS-ItalicMT"/>
              </a:rPr>
              <a:t>	</a:t>
            </a:r>
            <a:r>
              <a:rPr lang="uk-UA" sz="1800" b="0" i="1" u="none" strike="noStrike" baseline="0" dirty="0">
                <a:latin typeface="TimesNewRomanPS-ItalicMT"/>
              </a:rPr>
              <a:t>Метод послідовної поступки </a:t>
            </a:r>
            <a:r>
              <a:rPr lang="uk-UA" sz="1800" b="0" i="0" u="none" strike="noStrike" baseline="0" dirty="0">
                <a:latin typeface="TimesNewRomanPSMT"/>
              </a:rPr>
              <a:t>не потребує нормалізації критеріїв і кількісного задання їх пріоритетів. Вихідна </a:t>
            </a:r>
            <a:r>
              <a:rPr lang="uk-UA" sz="1800" b="0" i="0" u="none" strike="noStrike" baseline="0" dirty="0" err="1">
                <a:latin typeface="TimesNewRomanPSMT"/>
              </a:rPr>
              <a:t>багатокритерійна</a:t>
            </a:r>
            <a:r>
              <a:rPr lang="uk-UA" sz="1800" b="0" i="0" u="none" strike="noStrike" baseline="0" dirty="0">
                <a:latin typeface="TimesNewRomanPSMT"/>
              </a:rPr>
              <a:t> задача замінюється послідовністю скалярних задач.  Величину поступки за кожним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критерієм визначає ОПР, залежно від величини оптимуму й сенсу задачі.</a:t>
            </a:r>
          </a:p>
          <a:p>
            <a:pPr algn="just"/>
            <a:r>
              <a:rPr lang="uk-UA" sz="1800" b="0" i="0" u="none" strike="noStrike" baseline="0" dirty="0">
                <a:latin typeface="TimesNewRomanPSMT"/>
              </a:rPr>
              <a:t>	</a:t>
            </a:r>
          </a:p>
          <a:p>
            <a:pPr algn="just"/>
            <a:r>
              <a:rPr lang="uk-UA" dirty="0">
                <a:latin typeface="TimesNewRomanPSMT"/>
              </a:rPr>
              <a:t>	</a:t>
            </a:r>
            <a:r>
              <a:rPr lang="uk-UA" sz="1800" b="0" i="0" u="none" strike="noStrike" baseline="0" dirty="0">
                <a:latin typeface="TimesNewRomanPSMT"/>
              </a:rPr>
              <a:t>Оскільки не завжди альтернативи, знайдені внаслідок розв’язування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задачі </a:t>
            </a:r>
            <a:r>
              <a:rPr lang="uk-UA" sz="1800" b="0" i="0" u="none" strike="noStrike" baseline="0" dirty="0" err="1">
                <a:latin typeface="TimesNewRomanPSMT"/>
              </a:rPr>
              <a:t>багатокритерійної</a:t>
            </a:r>
            <a:r>
              <a:rPr lang="uk-UA" sz="1800" b="0" i="0" u="none" strike="noStrike" baseline="0" dirty="0">
                <a:latin typeface="TimesNewRomanPSMT"/>
              </a:rPr>
              <a:t> оптимізації, будуть ефективними, корисно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проаналізувати отримані результати, щоб з'ясувати, чи вдалося вибрати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ефективний розв’язок, і якщо ні, то спеціально передбачити можливість його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поліпшення до ефективного.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898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8B0FD-5C3D-2AF2-DA7B-0A92966E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23067"/>
            <a:ext cx="10364451" cy="3195687"/>
          </a:xfrm>
        </p:spPr>
        <p:txBody>
          <a:bodyPr/>
          <a:lstStyle/>
          <a:p>
            <a:r>
              <a:rPr lang="uk-UA" i="1" dirty="0">
                <a:solidFill>
                  <a:schemeClr val="accent3"/>
                </a:solidFill>
              </a:rPr>
              <a:t>Дякую ВАМ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71826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A599D6-1DED-ED5F-169B-2D8384C43808}"/>
              </a:ext>
            </a:extLst>
          </p:cNvPr>
          <p:cNvSpPr txBox="1"/>
          <p:nvPr/>
        </p:nvSpPr>
        <p:spPr>
          <a:xfrm>
            <a:off x="985838" y="914401"/>
            <a:ext cx="10929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u="none" strike="noStrike" baseline="0" dirty="0">
                <a:latin typeface="TimesNewRomanPSMT"/>
              </a:rPr>
              <a:t>З огляду на спосіб вибору ідеального вектора, розглянемо основні</a:t>
            </a:r>
            <a:r>
              <a:rPr lang="uk-UA" sz="2400" dirty="0">
                <a:latin typeface="TimesNewRomanPSMT"/>
              </a:rPr>
              <a:t> </a:t>
            </a:r>
            <a:r>
              <a:rPr lang="uk-UA" sz="2400" b="0" i="0" u="none" strike="noStrike" baseline="0" dirty="0">
                <a:latin typeface="TimesNewRomanPSMT"/>
              </a:rPr>
              <a:t>способи нормалізації.</a:t>
            </a:r>
            <a:endParaRPr lang="uk-UA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DD0E33-E5A6-90FC-E3D9-56067CC2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745398"/>
            <a:ext cx="9039225" cy="1828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74212D-704E-79B6-3764-AD197396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3615715"/>
            <a:ext cx="8008143" cy="2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9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038F6-0AF6-A758-C188-AA6043DBC7C3}"/>
              </a:ext>
            </a:extLst>
          </p:cNvPr>
          <p:cNvSpPr txBox="1"/>
          <p:nvPr/>
        </p:nvSpPr>
        <p:spPr>
          <a:xfrm>
            <a:off x="2733773" y="482748"/>
            <a:ext cx="8229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800" b="0" i="0" u="none" strike="noStrike" baseline="0" dirty="0">
                <a:latin typeface="TimesNewRomanPSMT"/>
              </a:rPr>
              <a:t>Той самий недолік має також спосіб </a:t>
            </a:r>
            <a:r>
              <a:rPr lang="uk-UA" sz="1800" b="0" i="0" u="none" strike="noStrike" baseline="0" dirty="0" err="1">
                <a:latin typeface="TimesNewRomanPSMT"/>
              </a:rPr>
              <a:t>Сєвіджа</a:t>
            </a:r>
            <a:r>
              <a:rPr lang="uk-UA" sz="1800" b="0" i="0" u="none" strike="noStrike" baseline="0" dirty="0">
                <a:latin typeface="TimesNewRomanPSMT"/>
              </a:rPr>
              <a:t> (</a:t>
            </a:r>
            <a:r>
              <a:rPr lang="uk-UA" sz="1800" b="0" i="1" u="none" strike="noStrike" baseline="0" dirty="0">
                <a:latin typeface="TimesNewRomanPS-ItalicMT"/>
              </a:rPr>
              <a:t>принцип найменшої</a:t>
            </a:r>
            <a:r>
              <a:rPr lang="uk-UA" i="1" dirty="0">
                <a:latin typeface="TimesNewRomanPS-ItalicMT"/>
              </a:rPr>
              <a:t> </a:t>
            </a:r>
            <a:r>
              <a:rPr lang="uk-UA" sz="1800" b="0" i="1" u="none" strike="noStrike" baseline="0" dirty="0">
                <a:latin typeface="TimesNewRomanPS-ItalicMT"/>
              </a:rPr>
              <a:t>шкоди</a:t>
            </a:r>
            <a:r>
              <a:rPr lang="uk-UA" sz="1800" b="0" i="0" u="none" strike="noStrike" baseline="0" dirty="0">
                <a:latin typeface="TimesNewRomanPSMT"/>
              </a:rPr>
              <a:t>). Тут ідеальний вектор має той самий вигляд, але простір критеріїв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трансформується в простір відхилень, а саме: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10738C-4026-1BD9-4FD0-C9CDF15D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87" y="1264798"/>
            <a:ext cx="3962400" cy="646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563C6-E0E8-38BF-483C-CAA8E1DEA16C}"/>
              </a:ext>
            </a:extLst>
          </p:cNvPr>
          <p:cNvSpPr txBox="1"/>
          <p:nvPr/>
        </p:nvSpPr>
        <p:spPr>
          <a:xfrm>
            <a:off x="2733772" y="1911566"/>
            <a:ext cx="8474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800" b="0" i="0" u="none" strike="noStrike" baseline="0" dirty="0">
                <a:latin typeface="TimesNewRomanPSMT"/>
              </a:rPr>
              <a:t>і подальший вибір здійснюється на основі принципу </a:t>
            </a:r>
            <a:r>
              <a:rPr lang="uk-UA" sz="1800" b="0" i="0" u="none" strike="noStrike" baseline="0" dirty="0" err="1">
                <a:latin typeface="TimesNewRomanPSMT"/>
              </a:rPr>
              <a:t>мінімаксу</a:t>
            </a:r>
            <a:r>
              <a:rPr lang="uk-UA" sz="1800" b="0" i="0" u="none" strike="noStrike" baseline="0" dirty="0">
                <a:latin typeface="TimesNewRomanPSMT"/>
              </a:rPr>
              <a:t>. Цей спосіб</a:t>
            </a:r>
            <a:r>
              <a:rPr lang="uk-UA" dirty="0">
                <a:latin typeface="TimesNewRomanPSMT"/>
              </a:rPr>
              <a:t> </a:t>
            </a:r>
            <a:r>
              <a:rPr lang="uk-UA" sz="1800" b="0" i="0" u="none" strike="noStrike" baseline="0" dirty="0">
                <a:latin typeface="TimesNewRomanPSMT"/>
              </a:rPr>
              <a:t>також суттєво залежить від масштабу вимірювання критеріїв.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6955F1-D498-F0F5-14F0-43A018DC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677" y="2724472"/>
            <a:ext cx="6568626" cy="41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99A3DB-A8AD-07C3-4E29-9621D406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85850"/>
            <a:ext cx="92868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5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B3B13B-0FA7-19AF-1BE2-DE79865A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84" y="1144219"/>
            <a:ext cx="7032391" cy="145836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BC717C-8C16-330D-0BB7-BAC5522B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84" y="2602582"/>
            <a:ext cx="7032396" cy="39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0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9A4FA0-D195-514B-8979-271FE3A49BBF}"/>
              </a:ext>
            </a:extLst>
          </p:cNvPr>
          <p:cNvSpPr txBox="1"/>
          <p:nvPr/>
        </p:nvSpPr>
        <p:spPr>
          <a:xfrm>
            <a:off x="2102175" y="763573"/>
            <a:ext cx="8550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i="0" u="none" strike="noStrike" baseline="0" dirty="0">
                <a:latin typeface="TimesNewRomanPS-BoldMT"/>
              </a:rPr>
              <a:t>Методи розв’язування </a:t>
            </a:r>
            <a:r>
              <a:rPr lang="uk-UA" sz="2400" b="1" i="0" u="none" strike="noStrike" baseline="0" dirty="0" err="1">
                <a:latin typeface="TimesNewRomanPS-BoldMT"/>
              </a:rPr>
              <a:t>багатокритерійних</a:t>
            </a:r>
            <a:r>
              <a:rPr lang="uk-UA" sz="2400" b="1" i="0" u="none" strike="noStrike" baseline="0" dirty="0">
                <a:latin typeface="TimesNewRomanPS-BoldMT"/>
              </a:rPr>
              <a:t> задач оптимізації</a:t>
            </a:r>
            <a:endParaRPr lang="uk-UA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4C1A4-FD57-5BB2-1316-4FA44E177B17}"/>
              </a:ext>
            </a:extLst>
          </p:cNvPr>
          <p:cNvSpPr txBox="1"/>
          <p:nvPr/>
        </p:nvSpPr>
        <p:spPr>
          <a:xfrm>
            <a:off x="1630836" y="1998482"/>
            <a:ext cx="839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i="1" u="none" strike="noStrike" baseline="0" dirty="0">
                <a:latin typeface="TimesNewRomanPS-BoldItalicMT"/>
              </a:rPr>
              <a:t>Методи зведення до узагальненого критерію (згортки</a:t>
            </a:r>
            <a:r>
              <a:rPr lang="ru-RU" sz="1800" b="1" i="1" u="none" strike="noStrike" baseline="0" dirty="0">
                <a:latin typeface="TimesNewRomanPS-BoldItalicMT"/>
              </a:rPr>
              <a:t>)</a:t>
            </a:r>
            <a:endParaRPr lang="uk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EE3383D-5E74-4E48-6EDA-6B5BC6F7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81" y="2589949"/>
            <a:ext cx="92868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4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CDE4DF-93F9-59B6-B64C-1E88867D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904875"/>
            <a:ext cx="92773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57356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плинка">
  <a:themeElements>
    <a:clrScheme name="Краплинка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Краплинк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раплинка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DE9B408E405043AB2182B964977892" ma:contentTypeVersion="8" ma:contentTypeDescription="Create a new document." ma:contentTypeScope="" ma:versionID="7cd37040af9175a4972b7f96cb4fafa4">
  <xsd:schema xmlns:xsd="http://www.w3.org/2001/XMLSchema" xmlns:xs="http://www.w3.org/2001/XMLSchema" xmlns:p="http://schemas.microsoft.com/office/2006/metadata/properties" xmlns:ns2="f6c6277e-c023-4c39-bfb4-4fee02b9e7e0" targetNamespace="http://schemas.microsoft.com/office/2006/metadata/properties" ma:root="true" ma:fieldsID="7e78242487514bb72b603e9b2de71e3b" ns2:_="">
    <xsd:import namespace="f6c6277e-c023-4c39-bfb4-4fee02b9e7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c6277e-c023-4c39-bfb4-4fee02b9e7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E58F1F-AECA-445E-821E-E249656798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718EC7-AE12-4050-AEE4-185138EEFC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0237D-7CEB-4153-AA6C-5F15A6CEC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c6277e-c023-4c39-bfb4-4fee02b9e7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Краплинка</Template>
  <TotalTime>1664</TotalTime>
  <Words>868</Words>
  <Application>Microsoft Office PowerPoint</Application>
  <PresentationFormat>Широкоэкранный</PresentationFormat>
  <Paragraphs>58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0" baseType="lpstr">
      <vt:lpstr>Arial</vt:lpstr>
      <vt:lpstr>Calibri</vt:lpstr>
      <vt:lpstr>Times New Roman</vt:lpstr>
      <vt:lpstr>TimesNewRomanPS-BoldItalicMT</vt:lpstr>
      <vt:lpstr>TimesNewRomanPS-BoldMT</vt:lpstr>
      <vt:lpstr>TimesNewRomanPS-ItalicMT</vt:lpstr>
      <vt:lpstr>TimesNewRomanPSMT</vt:lpstr>
      <vt:lpstr>Tw Cen MT</vt:lpstr>
      <vt:lpstr>Краплинка</vt:lpstr>
      <vt:lpstr> Тема: Методи обробки експертної інформації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ВАМ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ЗПР в умовах визначеності </dc:title>
  <dc:creator>Козакова Наталія Леонідівна</dc:creator>
  <cp:lastModifiedBy>Мовсісян Лаура</cp:lastModifiedBy>
  <cp:revision>5</cp:revision>
  <dcterms:created xsi:type="dcterms:W3CDTF">2023-02-19T16:52:27Z</dcterms:created>
  <dcterms:modified xsi:type="dcterms:W3CDTF">2023-10-30T11:22:34Z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0x01010047DE9B408E405043AB2182B964977892</vt:lpwstr>
  </property>
</Properties>
</file>