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4"/>
  </p:sldMasterIdLst>
  <p:sldIdLst>
    <p:sldId id="256" r:id="rId5"/>
    <p:sldId id="257" r:id="rId6"/>
    <p:sldId id="281" r:id="rId7"/>
    <p:sldId id="259" r:id="rId8"/>
    <p:sldId id="287" r:id="rId9"/>
    <p:sldId id="303" r:id="rId10"/>
    <p:sldId id="304" r:id="rId11"/>
    <p:sldId id="290" r:id="rId12"/>
    <p:sldId id="305" r:id="rId13"/>
    <p:sldId id="293" r:id="rId14"/>
    <p:sldId id="306" r:id="rId15"/>
    <p:sldId id="307" r:id="rId16"/>
    <p:sldId id="308" r:id="rId17"/>
    <p:sldId id="309" r:id="rId18"/>
    <p:sldId id="272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38" autoAdjust="0"/>
  </p:normalViewPr>
  <p:slideViewPr>
    <p:cSldViewPr>
      <p:cViewPr varScale="1">
        <p:scale>
          <a:sx n="64" d="100"/>
          <a:sy n="64" d="100"/>
        </p:scale>
        <p:origin x="43" y="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81781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Презентація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 курсової роботи:</a:t>
            </a:r>
          </a:p>
          <a:p>
            <a:pPr algn="ctr">
              <a:spcAft>
                <a:spcPts val="0"/>
              </a:spcAft>
            </a:pP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uk-UA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Проектування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обробка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бази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«Салон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краси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засобами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Microsoft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Acccess</a:t>
            </a:r>
            <a:r>
              <a:rPr lang="uk-UA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algn="ctr"/>
            <a:endParaRPr lang="uk-UA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8"/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Виконала студентка 4-го курсу групи ПА-20-1з</a:t>
            </a:r>
            <a:endParaRPr lang="uk-UA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8"/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Мовсісян Лаури </a:t>
            </a:r>
            <a:r>
              <a:rPr lang="uk-UA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Ростомівни</a:t>
            </a: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8"/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Керівник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доцент кафедри КТ, </a:t>
            </a:r>
            <a:b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канд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фіз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.-мат. наук Сафронова І.А.</a:t>
            </a: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5636" y="116632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салону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51E5-2BEC-3989-D935-7D133E8F8EAB}"/>
              </a:ext>
            </a:extLst>
          </p:cNvPr>
          <p:cNvSpPr txBox="1"/>
          <p:nvPr/>
        </p:nvSpPr>
        <p:spPr>
          <a:xfrm>
            <a:off x="2339752" y="908720"/>
            <a:ext cx="4578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І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нфологічна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модель 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4A808-64EE-1BD4-4A0F-B2BA5982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0" y="1296298"/>
            <a:ext cx="8484030" cy="4652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009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5636" y="116632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салону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51E5-2BEC-3989-D935-7D133E8F8EAB}"/>
              </a:ext>
            </a:extLst>
          </p:cNvPr>
          <p:cNvSpPr txBox="1"/>
          <p:nvPr/>
        </p:nvSpPr>
        <p:spPr>
          <a:xfrm>
            <a:off x="-468560" y="777957"/>
            <a:ext cx="4578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Визначені сутності і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атрібути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CFDFA-D303-7D17-7D8F-04085EC2F31A}"/>
              </a:ext>
            </a:extLst>
          </p:cNvPr>
          <p:cNvSpPr txBox="1"/>
          <p:nvPr/>
        </p:nvSpPr>
        <p:spPr>
          <a:xfrm>
            <a:off x="107504" y="2405516"/>
            <a:ext cx="2448272" cy="2120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Сутності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450215" algn="l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Клієнти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450215" algn="l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Майстри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450215" algn="l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Послуги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450215" algn="l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Поточний запис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76D12-EF71-B490-9777-BF13CB2F25B7}"/>
              </a:ext>
            </a:extLst>
          </p:cNvPr>
          <p:cNvSpPr txBox="1"/>
          <p:nvPr/>
        </p:nvSpPr>
        <p:spPr>
          <a:xfrm>
            <a:off x="2771800" y="1159328"/>
            <a:ext cx="5976664" cy="5444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uk-U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Атрибути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330" indent="-46990" algn="l">
              <a:lnSpc>
                <a:spcPct val="150000"/>
              </a:lnSpc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Клієнти (сутність)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6695" indent="450215" algn="l">
              <a:lnSpc>
                <a:spcPct val="150000"/>
              </a:lnSpc>
            </a:pPr>
            <a:r>
              <a:rPr lang="uk-U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Атрібути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Код клієнта-Прізвище-Ім'я-По-батькові-Телефон-Вік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7330" indent="-46990" algn="l">
              <a:lnSpc>
                <a:spcPct val="150000"/>
              </a:lnSpc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Майстри: (сутність)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6695" indent="450215" algn="l">
              <a:lnSpc>
                <a:spcPct val="150000"/>
              </a:lnSpc>
            </a:pPr>
            <a:r>
              <a:rPr lang="uk-U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Атрібути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Код майстра-Прізвище-Ім'я-Дата народження-Тип послуги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7330" indent="-46990" algn="l">
              <a:lnSpc>
                <a:spcPct val="150000"/>
              </a:lnSpc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Послуги: (сутність)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6695" indent="450215" algn="l">
              <a:lnSpc>
                <a:spcPct val="150000"/>
              </a:lnSpc>
            </a:pPr>
            <a:r>
              <a:rPr lang="uk-U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Атрібути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Код послуги-Найменування-Вартість-Номер Залу-Тип послуги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7330" indent="-46990" algn="l">
              <a:lnSpc>
                <a:spcPct val="150000"/>
              </a:lnSpc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Поточний запис: (сутність)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6695" indent="450215" algn="l">
              <a:lnSpc>
                <a:spcPct val="150000"/>
              </a:lnSpc>
            </a:pPr>
            <a:r>
              <a:rPr lang="uk-U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Атрібути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Дата запису-Код клієнту-Код майстра-Код послуги-Час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2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5636" y="116632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салону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51E5-2BEC-3989-D935-7D133E8F8EAB}"/>
              </a:ext>
            </a:extLst>
          </p:cNvPr>
          <p:cNvSpPr txBox="1"/>
          <p:nvPr/>
        </p:nvSpPr>
        <p:spPr>
          <a:xfrm>
            <a:off x="107504" y="836712"/>
            <a:ext cx="961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Одна з </a:t>
            </a:r>
            <a:r>
              <a:rPr lang="uk-UA" sz="2000">
                <a:latin typeface="Times New Roman" panose="02020603050405020304" pitchFamily="18" charset="0"/>
                <a:ea typeface="Calibri" panose="020F0502020204030204" pitchFamily="34" charset="0"/>
              </a:rPr>
              <a:t>відповідних таблиць 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 бази даних: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sz="2000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2E23954-06A3-B269-B3CE-C13412B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3" y="1402160"/>
            <a:ext cx="3528060" cy="14859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4239FDC-EE32-EA6A-C92B-29A4685F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30" y="1412776"/>
            <a:ext cx="3604260" cy="132588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C63069D-55F0-F953-1B88-4A855EB5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173651"/>
            <a:ext cx="3642360" cy="159258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2D8A780-ADEC-4CCC-4276-C2E29E26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524" y="3315256"/>
            <a:ext cx="4302125" cy="130937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CBED253-2C1E-1EAC-84B0-630112C90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524" y="5128602"/>
            <a:ext cx="533400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5636" y="116632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салону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51E5-2BEC-3989-D935-7D133E8F8EAB}"/>
              </a:ext>
            </a:extLst>
          </p:cNvPr>
          <p:cNvSpPr txBox="1"/>
          <p:nvPr/>
        </p:nvSpPr>
        <p:spPr>
          <a:xfrm>
            <a:off x="2339752" y="908720"/>
            <a:ext cx="4578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наліз і встановлення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зв'язків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dirty="0"/>
          </a:p>
        </p:txBody>
      </p:sp>
      <p:pic>
        <p:nvPicPr>
          <p:cNvPr id="3" name="Рисунок 2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187408F-0EA0-C9A8-7F9E-A7DAEB71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7472"/>
            <a:ext cx="5808345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5636" y="116632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салону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51E5-2BEC-3989-D935-7D133E8F8EAB}"/>
              </a:ext>
            </a:extLst>
          </p:cNvPr>
          <p:cNvSpPr txBox="1"/>
          <p:nvPr/>
        </p:nvSpPr>
        <p:spPr>
          <a:xfrm>
            <a:off x="1043608" y="908720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Приклад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одоного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з з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апитів на вартість  послуги за її назвою </a:t>
            </a:r>
            <a:endParaRPr lang="ru-UA" dirty="0"/>
          </a:p>
        </p:txBody>
      </p:sp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F1D72C8-7C02-27C4-35A6-6BA430F7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78052"/>
            <a:ext cx="2545080" cy="118872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F38D2EB-0010-CDE1-6841-E7565C23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00" y="1268760"/>
            <a:ext cx="4069080" cy="27127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3860F6-A03A-D755-9765-C38273F6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0812"/>
            <a:ext cx="6119495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467544" y="0"/>
            <a:ext cx="7920880" cy="59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449580" algn="ctr">
              <a:lnSpc>
                <a:spcPct val="150000"/>
              </a:lnSpc>
            </a:pPr>
            <a:r>
              <a:rPr kumimoji="0" lang="uk-UA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uk-UA" altLang="zh-CN" sz="20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исновки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роботі були детально розглянуті та проаналізовані системи баз даних та досліджено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технологіх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обробки даних з точки зору зручності та практичної доцільності їх використання для створення бази даних в  середовищі від Microsoft 365.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Засобами Microsoft Access розроблено базу даних для співробітників, яка надає їм можливість безпечного та зручного доступу до усіх поточних записів відвідувачів і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інформаціїї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 них , що є  в доступі у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салона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краси та у майбутньому зможе забезпечити ефективну комунікацію і співпрацю між майстрами і клієнтами закладу.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Було створено зручну та інтуїтивно зрозумілу базу, яка дозволяє легко та швидко знаходити необхідну інформацію. Крім того, були розроблено різноманітні запити і форми, які дозволяють ефективно взаємодіяти з базою та забезпечувати високу продуктивність роботи майстрів.</a:t>
            </a: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FD7E0-8AFF-6151-8293-F47F0EAF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18" y="1481328"/>
            <a:ext cx="4525963" cy="452596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uk-UA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highlight>
                  <a:srgbClr val="00FFFF"/>
                </a:highlight>
                <a:latin typeface="+mj-lt"/>
                <a:ea typeface="+mj-ea"/>
                <a:cs typeface="+mj-cs"/>
              </a:rPr>
              <a:t>Усім дякую за увагу !!!</a:t>
            </a:r>
            <a:endParaRPr lang="ru-RU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highlight>
                <a:srgbClr val="00FFFF"/>
              </a:highligh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8563" y="441014"/>
            <a:ext cx="8786874" cy="493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uk-UA" sz="20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Вступ</a:t>
            </a:r>
            <a:endParaRPr lang="ru-RU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Метою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роботи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є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створення продуктивної та комфортної бази даних для працівників та клієнтів, забезпечення швидкого та зручного доступу до інформації та її захисту.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: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проектування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розробки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прикладного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напрямку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засобами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Access,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розробка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впровадження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користувачів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розробка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вдосконалення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що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забезпечує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ефективну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взаємодію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користувача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інформацією</a:t>
            </a: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Об'єктом</a:t>
            </a: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є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баз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використання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сучасному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бізнесі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технологічному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середовищі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зокрема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салоні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краси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Методами дослідження </a:t>
            </a:r>
            <a:r>
              <a:rPr lang="uk-UA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є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аналіз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потреб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користувачів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відповідного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ринку,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аналіз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СУБД 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технологій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обробки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можливості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особливості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впливають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використання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різних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галузях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безпосередньо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салону красу.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8563" y="404664"/>
            <a:ext cx="8786874" cy="325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uk-UA" sz="20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Постановка задачі</a:t>
            </a:r>
            <a:endParaRPr lang="ru-RU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uk-UA" dirty="0"/>
              <a:t>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простим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зрозумілим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конфіденційності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(БД) для салону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майстрів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співробітників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салону,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салону;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послу-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майстрів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uk-UA" dirty="0"/>
              <a:t>	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E27E3-3135-C71D-FF91-25BA68DF8A3F}"/>
              </a:ext>
            </a:extLst>
          </p:cNvPr>
          <p:cNvSpPr txBox="1"/>
          <p:nvPr/>
        </p:nvSpPr>
        <p:spPr>
          <a:xfrm>
            <a:off x="178563" y="2708920"/>
            <a:ext cx="4825485" cy="2467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uk-UA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даних має вдовольнити наступним вимогам:</a:t>
            </a:r>
            <a:endParaRPr lang="ru-UA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40000"/>
              </a:lnSpc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Вимоги до функціональних характеристик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Введення/виведення, модифікація та видалення інформації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Пошук даних за умовою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Фільтрування/сортування даних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Друк вибіркової інформації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8E197-1E80-F9AE-BD45-77A59473C6DB}"/>
              </a:ext>
            </a:extLst>
          </p:cNvPr>
          <p:cNvSpPr txBox="1"/>
          <p:nvPr/>
        </p:nvSpPr>
        <p:spPr>
          <a:xfrm>
            <a:off x="4464843" y="3760348"/>
            <a:ext cx="4578016" cy="2811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40000"/>
              </a:lnSpc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Вхідними даними для розробки бази даних          для салону краси є: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дані про майстрів та співробітників;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перелік послуг, які надаються в салоні;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прейскурант 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дані про клієнтів салону;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дані про замовлення;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Times New Roman" panose="02020603050405020304" pitchFamily="18" charset="0"/>
              <a:buChar char="·"/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розклад роботи майстрів.</a:t>
            </a:r>
            <a:endParaRPr lang="ru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332656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8623E-0F79-01A1-32AD-3171B61FF1F0}"/>
              </a:ext>
            </a:extLst>
          </p:cNvPr>
          <p:cNvSpPr txBox="1"/>
          <p:nvPr/>
        </p:nvSpPr>
        <p:spPr>
          <a:xfrm>
            <a:off x="380482" y="836712"/>
            <a:ext cx="7920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даних (БД) — впорядкований набір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логічно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взаємопов'язаних даних, що використовується спільно, та призначений для задоволення інформаційних потреб користувачів.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Головним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завданням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БД 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гарантоване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збереження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обсягів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інформації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надання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доступу до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неї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користувачеві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або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ж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прикладній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БД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складається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з: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524F4-F050-1E28-18EF-09EE05CE6511}"/>
              </a:ext>
            </a:extLst>
          </p:cNvPr>
          <p:cNvSpPr txBox="1"/>
          <p:nvPr/>
        </p:nvSpPr>
        <p:spPr>
          <a:xfrm>
            <a:off x="4572000" y="2132856"/>
            <a:ext cx="229502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Дані</a:t>
            </a:r>
          </a:p>
          <a:p>
            <a:r>
              <a:rPr lang="uk-UA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Інформація</a:t>
            </a:r>
          </a:p>
          <a:p>
            <a:r>
              <a:rPr lang="uk-UA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Предметна область  </a:t>
            </a:r>
            <a:endParaRPr lang="uk-UA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</a:t>
            </a:r>
            <a:r>
              <a:rPr lang="ru-RU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13C12-E1FB-3F8E-31C7-697647C8DFB7}"/>
              </a:ext>
            </a:extLst>
          </p:cNvPr>
          <p:cNvSpPr txBox="1"/>
          <p:nvPr/>
        </p:nvSpPr>
        <p:spPr>
          <a:xfrm>
            <a:off x="380482" y="3596701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Відомі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підходи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організації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інформаційних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масивів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організація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організація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вигляді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endParaRPr lang="ru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96DD-CE53-28C9-AE09-CBE007802215}"/>
              </a:ext>
            </a:extLst>
          </p:cNvPr>
          <p:cNvSpPr txBox="1"/>
          <p:nvPr/>
        </p:nvSpPr>
        <p:spPr>
          <a:xfrm>
            <a:off x="392877" y="4309927"/>
            <a:ext cx="7791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управління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базами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(СУБД)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засоби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допомогою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можна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створювати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заповнювати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працювати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 ними</a:t>
            </a:r>
            <a:endParaRPr lang="ru-UA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B4552F-F59F-EF9D-93D8-EFE16579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22203"/>
            <a:ext cx="1375679" cy="13756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843718E-3618-9D27-D6ED-85354E12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80935"/>
            <a:ext cx="952500" cy="9525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DA254F-8F13-4A41-C3B7-CE834211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138071"/>
            <a:ext cx="1375679" cy="1375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229234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Реляційні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EBB21-F194-4749-4925-7935C96463C8}"/>
              </a:ext>
            </a:extLst>
          </p:cNvPr>
          <p:cNvSpPr txBox="1"/>
          <p:nvPr/>
        </p:nvSpPr>
        <p:spPr>
          <a:xfrm>
            <a:off x="287524" y="90872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Реляційні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(RDBMS) є одним з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найпоширеніших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типів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баз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Вони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використовують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реляційну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модель для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організації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управління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даними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Основні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її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поняття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95731-9449-A2BA-3F8E-62184CE0BB12}"/>
              </a:ext>
            </a:extLst>
          </p:cNvPr>
          <p:cNvSpPr txBox="1"/>
          <p:nvPr/>
        </p:nvSpPr>
        <p:spPr>
          <a:xfrm>
            <a:off x="2267744" y="2564904"/>
            <a:ext cx="4194785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Стовпці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Рядки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Відносини</a:t>
            </a:r>
            <a:endParaRPr lang="uk-UA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Ключі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 (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Structured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Query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Language)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Транзакції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Нормалізація</a:t>
            </a: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229234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сутність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EBB21-F194-4749-4925-7935C96463C8}"/>
              </a:ext>
            </a:extLst>
          </p:cNvPr>
          <p:cNvSpPr txBox="1"/>
          <p:nvPr/>
        </p:nvSpPr>
        <p:spPr>
          <a:xfrm>
            <a:off x="287524" y="908720"/>
            <a:ext cx="8568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азою даних є структурована сукупність даних, які відображують стан об’єктів певної предметної області та зв’язки між ними. Розробник бази даних повинен описати певну предметну область, змоделювати її для використання у вигляді бази даних. Така модель називається моделлю сутність-зв'язок. </a:t>
            </a:r>
          </a:p>
          <a:p>
            <a:pPr lvl="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сутність-зв'язок (ER-модель) - це методологія визначення та опису структури бази даних, яка використовується для моделювання відносин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між сутностями в системі.</a:t>
            </a:r>
          </a:p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сновні елементи моделі сутність - зв'язок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95731-9449-A2BA-3F8E-62184CE0BB12}"/>
              </a:ext>
            </a:extLst>
          </p:cNvPr>
          <p:cNvSpPr txBox="1"/>
          <p:nvPr/>
        </p:nvSpPr>
        <p:spPr>
          <a:xfrm>
            <a:off x="4764324" y="3212976"/>
            <a:ext cx="4008322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2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Сутності</a:t>
            </a:r>
          </a:p>
          <a:p>
            <a:pPr algn="ctr"/>
            <a:r>
              <a:rPr lang="ru-RU" sz="2000" b="1">
                <a:latin typeface="Times New Roman" panose="02020603050405020304" pitchFamily="18" charset="0"/>
                <a:ea typeface="Calibri" panose="020F0502020204030204" pitchFamily="34" charset="0"/>
              </a:rPr>
              <a:t>Зв'язки </a:t>
            </a:r>
            <a:endParaRPr lang="uk-UA" sz="2000" b="1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Атрибути </a:t>
            </a:r>
            <a:endParaRPr lang="ru-RU" sz="2000" b="1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Ключі </a:t>
            </a:r>
          </a:p>
          <a:p>
            <a:pPr algn="ctr"/>
            <a:r>
              <a:rPr lang="ru-RU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Кардинальність </a:t>
            </a:r>
            <a:endParaRPr lang="ru-RU" sz="2000" b="1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Асоціації 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89923-EFCD-83EE-EFB7-BE66B83B9D31}"/>
              </a:ext>
            </a:extLst>
          </p:cNvPr>
          <p:cNvSpPr txBox="1"/>
          <p:nvPr/>
        </p:nvSpPr>
        <p:spPr>
          <a:xfrm>
            <a:off x="371354" y="4551803"/>
            <a:ext cx="4392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сутність-зв'язок допомагає визначити основну структуру бази даних, забезпечуючи чітке розуміння відносин між різними частинами інформації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410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229234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1549B-A507-32EC-2658-87029C2B5BE5}"/>
              </a:ext>
            </a:extLst>
          </p:cNvPr>
          <p:cNvSpPr txBox="1"/>
          <p:nvPr/>
        </p:nvSpPr>
        <p:spPr>
          <a:xfrm>
            <a:off x="322198" y="764704"/>
            <a:ext cx="8499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Архітектура клієнт-сервер — це структурний підхід до дизайну та побудови розподілених систем, де функціональність системи розділена між двома основними компонентами: клієнтом і сервером. Основні характеристики архітектури клієнт-сервер: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3FF0-4B34-A43E-4232-FCA8DC14DBDA}"/>
              </a:ext>
            </a:extLst>
          </p:cNvPr>
          <p:cNvSpPr txBox="1"/>
          <p:nvPr/>
        </p:nvSpPr>
        <p:spPr>
          <a:xfrm>
            <a:off x="2567838" y="2420888"/>
            <a:ext cx="4008322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</a:t>
            </a:r>
          </a:p>
          <a:p>
            <a:pPr algn="ctr"/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Клієнт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Комунікація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Розділення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обов'язків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Синхронна та асинхронна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обробка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Масштабованість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Надійність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5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229234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(SQL)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1549B-A507-32EC-2658-87029C2B5BE5}"/>
              </a:ext>
            </a:extLst>
          </p:cNvPr>
          <p:cNvSpPr txBox="1"/>
          <p:nvPr/>
        </p:nvSpPr>
        <p:spPr>
          <a:xfrm>
            <a:off x="322198" y="764704"/>
            <a:ext cx="8499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Мова SQL (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Structured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Query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структурована мова запитів) в даний час є промисловим стандартом, який більшою чи меншою мірою підтримує будь-яка СУБД, яка претендує на звання «реляційної». У SQL визначено два підмножини мови: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3FF0-4B34-A43E-4232-FCA8DC14DBDA}"/>
              </a:ext>
            </a:extLst>
          </p:cNvPr>
          <p:cNvSpPr txBox="1"/>
          <p:nvPr/>
        </p:nvSpPr>
        <p:spPr>
          <a:xfrm>
            <a:off x="215515" y="2109759"/>
            <a:ext cx="8712968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SQL-DDL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Definition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– мова визначення структур та обмежень цілісності баз даних. Сюди відносяться команди створення та видалення баз даних; створення, зміни та видалення таблиць; керування користувачами і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т.д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UA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SQL-DML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Manipulation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- мова маніпулювання даними: додавання, зміна, видалення та вилучення даних, управління транзакціями.</a:t>
            </a:r>
            <a:endParaRPr lang="ru-UA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2877" y="229234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1549B-A507-32EC-2658-87029C2B5BE5}"/>
              </a:ext>
            </a:extLst>
          </p:cNvPr>
          <p:cNvSpPr txBox="1"/>
          <p:nvPr/>
        </p:nvSpPr>
        <p:spPr>
          <a:xfrm>
            <a:off x="322198" y="764704"/>
            <a:ext cx="8499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Access 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управління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реляційними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базами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Вона 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частиною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пакету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офісних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Microsoft Office.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Access включає в себе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настпуні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основні функції та характеристики:</a:t>
            </a:r>
            <a:endParaRPr lang="ru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3FF0-4B34-A43E-4232-FCA8DC14DBDA}"/>
              </a:ext>
            </a:extLst>
          </p:cNvPr>
          <p:cNvSpPr txBox="1"/>
          <p:nvPr/>
        </p:nvSpPr>
        <p:spPr>
          <a:xfrm>
            <a:off x="320565" y="1688034"/>
            <a:ext cx="2739267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uk-UA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 таблиць</a:t>
            </a:r>
          </a:p>
          <a:p>
            <a:r>
              <a:rPr lang="ru-RU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Форми</a:t>
            </a:r>
            <a:endParaRPr lang="uk-UA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Звіти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Запити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Вбудований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код 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VBA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Макроси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Інтегровані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продукти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Безпека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2BE1A-F5B0-0C56-C622-E3B19049DF38}"/>
              </a:ext>
            </a:extLst>
          </p:cNvPr>
          <p:cNvSpPr txBox="1"/>
          <p:nvPr/>
        </p:nvSpPr>
        <p:spPr>
          <a:xfrm>
            <a:off x="3454574" y="1688034"/>
            <a:ext cx="4578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Переваги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Microsoft Access</a:t>
            </a:r>
            <a:endParaRPr lang="ru-U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65417-C2E0-ED4B-EFDC-D16E6316E0AD}"/>
              </a:ext>
            </a:extLst>
          </p:cNvPr>
          <p:cNvSpPr txBox="1"/>
          <p:nvPr/>
        </p:nvSpPr>
        <p:spPr>
          <a:xfrm>
            <a:off x="3454574" y="2149699"/>
            <a:ext cx="2739267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Інтерфейс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Швидкий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старт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No-code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Запити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VBA </a:t>
            </a:r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макроси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Інтегровані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продукти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92214-AA95-4CEF-0D67-B3E5D5517E1C}"/>
              </a:ext>
            </a:extLst>
          </p:cNvPr>
          <p:cNvSpPr txBox="1"/>
          <p:nvPr/>
        </p:nvSpPr>
        <p:spPr>
          <a:xfrm>
            <a:off x="5148064" y="4396468"/>
            <a:ext cx="4578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Недоліки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Microsoft Access</a:t>
            </a:r>
            <a:endParaRPr lang="ru-U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7705B-3AF3-0217-DC8B-B957DC24CEC1}"/>
              </a:ext>
            </a:extLst>
          </p:cNvPr>
          <p:cNvSpPr txBox="1"/>
          <p:nvPr/>
        </p:nvSpPr>
        <p:spPr>
          <a:xfrm>
            <a:off x="6198251" y="4761776"/>
            <a:ext cx="2739267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Обмеження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Office</a:t>
            </a:r>
            <a:endParaRPr lang="ru-RU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Один користувач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Запити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Веб обмеження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Безпека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6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3EE714AE2BA214693D5A70EFE6732B6" ma:contentTypeVersion="4" ma:contentTypeDescription="Создание документа." ma:contentTypeScope="" ma:versionID="d5bf129e1c60e5f0d667bff005e5e94b">
  <xsd:schema xmlns:xsd="http://www.w3.org/2001/XMLSchema" xmlns:xs="http://www.w3.org/2001/XMLSchema" xmlns:p="http://schemas.microsoft.com/office/2006/metadata/properties" xmlns:ns2="b805baab-2139-4bb8-a09a-4d976aeca634" targetNamespace="http://schemas.microsoft.com/office/2006/metadata/properties" ma:root="true" ma:fieldsID="2e7e18ba2922647880006070ac0f99cb" ns2:_="">
    <xsd:import namespace="b805baab-2139-4bb8-a09a-4d976aeca63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5baab-2139-4bb8-a09a-4d976aeca63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805baab-2139-4bb8-a09a-4d976aeca634" xsi:nil="true"/>
  </documentManagement>
</p:properties>
</file>

<file path=customXml/itemProps1.xml><?xml version="1.0" encoding="utf-8"?>
<ds:datastoreItem xmlns:ds="http://schemas.openxmlformats.org/officeDocument/2006/customXml" ds:itemID="{61E579D8-EED8-4545-BD1E-9743A92BB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5baab-2139-4bb8-a09a-4d976aeca6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62EF98-D267-4904-83FC-05FA2FFEC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1DADAA-DEA6-4BE5-9E75-3A69975FA7E2}">
  <ds:schemaRefs>
    <ds:schemaRef ds:uri="http://schemas.microsoft.com/office/2006/metadata/properties"/>
    <ds:schemaRef ds:uri="http://schemas.microsoft.com/office/infopath/2007/PartnerControls"/>
    <ds:schemaRef ds:uri="b805baab-2139-4bb8-a09a-4d976aeca6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2628</TotalTime>
  <Words>1029</Words>
  <Application>Microsoft Office PowerPoint</Application>
  <PresentationFormat>Экран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Lucida Sans Unicode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Мовсісян Лаура</cp:lastModifiedBy>
  <cp:revision>86</cp:revision>
  <dcterms:created xsi:type="dcterms:W3CDTF">2020-06-26T13:23:05Z</dcterms:created>
  <dcterms:modified xsi:type="dcterms:W3CDTF">2023-12-02T08:57:35Z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0x01010023EE714AE2BA214693D5A70EFE6732B6</vt:lpwstr>
  </property>
</Properties>
</file>