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62" r:id="rId3"/>
    <p:sldId id="263" r:id="rId4"/>
    <p:sldId id="258" r:id="rId5"/>
    <p:sldId id="259" r:id="rId6"/>
    <p:sldId id="260" r:id="rId7"/>
    <p:sldId id="261" r:id="rId8"/>
    <p:sldId id="264" r:id="rId9"/>
    <p:sldId id="265" r:id="rId10"/>
    <p:sldId id="257" r:id="rId11"/>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65675C-58DD-49C2-8CB0-C62010B1AE86}"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E144601-86F0-4EFC-87B8-E0BCDA7C61C9}">
      <dgm:prSet/>
      <dgm:spPr/>
      <dgm:t>
        <a:bodyPr/>
        <a:lstStyle/>
        <a:p>
          <a:r>
            <a:rPr lang="uk-UA" b="1"/>
            <a:t>Актуальність обраної теми пояснюється зростанням</a:t>
          </a:r>
          <a:endParaRPr lang="en-US"/>
        </a:p>
      </dgm:t>
    </dgm:pt>
    <dgm:pt modelId="{8C609416-48D5-41C8-949E-600290FD1D2F}" type="parTrans" cxnId="{98906B80-7844-41BE-A7B6-3E6EAAF15EEF}">
      <dgm:prSet/>
      <dgm:spPr/>
      <dgm:t>
        <a:bodyPr/>
        <a:lstStyle/>
        <a:p>
          <a:endParaRPr lang="en-US"/>
        </a:p>
      </dgm:t>
    </dgm:pt>
    <dgm:pt modelId="{01C09D9E-9951-4EDB-92A0-C05342EB4425}" type="sibTrans" cxnId="{98906B80-7844-41BE-A7B6-3E6EAAF15EEF}">
      <dgm:prSet/>
      <dgm:spPr/>
      <dgm:t>
        <a:bodyPr/>
        <a:lstStyle/>
        <a:p>
          <a:endParaRPr lang="en-US"/>
        </a:p>
      </dgm:t>
    </dgm:pt>
    <dgm:pt modelId="{791BAA0F-19F7-4CC3-B5D8-7E7A3C723CE1}">
      <dgm:prSet/>
      <dgm:spPr/>
      <dgm:t>
        <a:bodyPr/>
        <a:lstStyle/>
        <a:p>
          <a:r>
            <a:rPr lang="uk-UA" b="1"/>
            <a:t>у світі проблем здоров'я, пов'язаних з неправильним харчуванням, збільшенням захворювань, що спричинені недостатньою або не сбалансованою дією, а також економічними втратами, пов'язаними зі зростанням витрат на лікування цих захворювань</a:t>
          </a:r>
          <a:endParaRPr lang="en-US"/>
        </a:p>
      </dgm:t>
    </dgm:pt>
    <dgm:pt modelId="{9E860C79-475C-471B-95F2-73341D13E37A}" type="parTrans" cxnId="{1FA2B855-FC65-460E-9B4E-67D369C04DD1}">
      <dgm:prSet/>
      <dgm:spPr/>
      <dgm:t>
        <a:bodyPr/>
        <a:lstStyle/>
        <a:p>
          <a:endParaRPr lang="en-US"/>
        </a:p>
      </dgm:t>
    </dgm:pt>
    <dgm:pt modelId="{AB71D9A8-4017-4E45-BE06-5EA64E72532C}" type="sibTrans" cxnId="{1FA2B855-FC65-460E-9B4E-67D369C04DD1}">
      <dgm:prSet/>
      <dgm:spPr/>
      <dgm:t>
        <a:bodyPr/>
        <a:lstStyle/>
        <a:p>
          <a:endParaRPr lang="en-US"/>
        </a:p>
      </dgm:t>
    </dgm:pt>
    <dgm:pt modelId="{C882D524-B963-4A99-B2D7-A4CD0091CD80}" type="pres">
      <dgm:prSet presAssocID="{1B65675C-58DD-49C2-8CB0-C62010B1AE86}" presName="hierChild1" presStyleCnt="0">
        <dgm:presLayoutVars>
          <dgm:chPref val="1"/>
          <dgm:dir/>
          <dgm:animOne val="branch"/>
          <dgm:animLvl val="lvl"/>
          <dgm:resizeHandles/>
        </dgm:presLayoutVars>
      </dgm:prSet>
      <dgm:spPr/>
    </dgm:pt>
    <dgm:pt modelId="{26662E11-C74D-4104-8EEC-071C51ECDE98}" type="pres">
      <dgm:prSet presAssocID="{AE144601-86F0-4EFC-87B8-E0BCDA7C61C9}" presName="hierRoot1" presStyleCnt="0"/>
      <dgm:spPr/>
    </dgm:pt>
    <dgm:pt modelId="{ABCBD863-CCAC-470F-8D0E-D901AF7D8D4A}" type="pres">
      <dgm:prSet presAssocID="{AE144601-86F0-4EFC-87B8-E0BCDA7C61C9}" presName="composite" presStyleCnt="0"/>
      <dgm:spPr/>
    </dgm:pt>
    <dgm:pt modelId="{36CBD22C-218B-4D36-9904-6A68935625B5}" type="pres">
      <dgm:prSet presAssocID="{AE144601-86F0-4EFC-87B8-E0BCDA7C61C9}" presName="background" presStyleLbl="node0" presStyleIdx="0" presStyleCnt="2"/>
      <dgm:spPr/>
    </dgm:pt>
    <dgm:pt modelId="{A243369A-EB5B-4381-95E9-F5B7463AAE7A}" type="pres">
      <dgm:prSet presAssocID="{AE144601-86F0-4EFC-87B8-E0BCDA7C61C9}" presName="text" presStyleLbl="fgAcc0" presStyleIdx="0" presStyleCnt="2">
        <dgm:presLayoutVars>
          <dgm:chPref val="3"/>
        </dgm:presLayoutVars>
      </dgm:prSet>
      <dgm:spPr/>
    </dgm:pt>
    <dgm:pt modelId="{9BCF3E91-F472-4BB6-8695-8BB2C057356C}" type="pres">
      <dgm:prSet presAssocID="{AE144601-86F0-4EFC-87B8-E0BCDA7C61C9}" presName="hierChild2" presStyleCnt="0"/>
      <dgm:spPr/>
    </dgm:pt>
    <dgm:pt modelId="{79C6A00B-9C74-4FAF-8E5A-B2809D2C7B53}" type="pres">
      <dgm:prSet presAssocID="{791BAA0F-19F7-4CC3-B5D8-7E7A3C723CE1}" presName="hierRoot1" presStyleCnt="0"/>
      <dgm:spPr/>
    </dgm:pt>
    <dgm:pt modelId="{3D1C1E9E-4E76-4549-A0D4-A1F35B8F6C7F}" type="pres">
      <dgm:prSet presAssocID="{791BAA0F-19F7-4CC3-B5D8-7E7A3C723CE1}" presName="composite" presStyleCnt="0"/>
      <dgm:spPr/>
    </dgm:pt>
    <dgm:pt modelId="{33975B20-FD9D-446F-962B-ECB31B344C1C}" type="pres">
      <dgm:prSet presAssocID="{791BAA0F-19F7-4CC3-B5D8-7E7A3C723CE1}" presName="background" presStyleLbl="node0" presStyleIdx="1" presStyleCnt="2"/>
      <dgm:spPr/>
    </dgm:pt>
    <dgm:pt modelId="{96C3FC76-BD8A-4B2F-BAFE-6185252B7B05}" type="pres">
      <dgm:prSet presAssocID="{791BAA0F-19F7-4CC3-B5D8-7E7A3C723CE1}" presName="text" presStyleLbl="fgAcc0" presStyleIdx="1" presStyleCnt="2">
        <dgm:presLayoutVars>
          <dgm:chPref val="3"/>
        </dgm:presLayoutVars>
      </dgm:prSet>
      <dgm:spPr/>
    </dgm:pt>
    <dgm:pt modelId="{40CC4ACD-C00B-4198-8A16-4FF39ED1D8BC}" type="pres">
      <dgm:prSet presAssocID="{791BAA0F-19F7-4CC3-B5D8-7E7A3C723CE1}" presName="hierChild2" presStyleCnt="0"/>
      <dgm:spPr/>
    </dgm:pt>
  </dgm:ptLst>
  <dgm:cxnLst>
    <dgm:cxn modelId="{64B56903-71C7-418A-9D99-E858BE8F9A1A}" type="presOf" srcId="{AE144601-86F0-4EFC-87B8-E0BCDA7C61C9}" destId="{A243369A-EB5B-4381-95E9-F5B7463AAE7A}" srcOrd="0" destOrd="0" presId="urn:microsoft.com/office/officeart/2005/8/layout/hierarchy1"/>
    <dgm:cxn modelId="{A76FDB64-4BAE-48AD-B931-93D0643E161F}" type="presOf" srcId="{1B65675C-58DD-49C2-8CB0-C62010B1AE86}" destId="{C882D524-B963-4A99-B2D7-A4CD0091CD80}" srcOrd="0" destOrd="0" presId="urn:microsoft.com/office/officeart/2005/8/layout/hierarchy1"/>
    <dgm:cxn modelId="{1FA2B855-FC65-460E-9B4E-67D369C04DD1}" srcId="{1B65675C-58DD-49C2-8CB0-C62010B1AE86}" destId="{791BAA0F-19F7-4CC3-B5D8-7E7A3C723CE1}" srcOrd="1" destOrd="0" parTransId="{9E860C79-475C-471B-95F2-73341D13E37A}" sibTransId="{AB71D9A8-4017-4E45-BE06-5EA64E72532C}"/>
    <dgm:cxn modelId="{98906B80-7844-41BE-A7B6-3E6EAAF15EEF}" srcId="{1B65675C-58DD-49C2-8CB0-C62010B1AE86}" destId="{AE144601-86F0-4EFC-87B8-E0BCDA7C61C9}" srcOrd="0" destOrd="0" parTransId="{8C609416-48D5-41C8-949E-600290FD1D2F}" sibTransId="{01C09D9E-9951-4EDB-92A0-C05342EB4425}"/>
    <dgm:cxn modelId="{F03F49EA-79FA-4E5D-89D5-6F253F7E8AD5}" type="presOf" srcId="{791BAA0F-19F7-4CC3-B5D8-7E7A3C723CE1}" destId="{96C3FC76-BD8A-4B2F-BAFE-6185252B7B05}" srcOrd="0" destOrd="0" presId="urn:microsoft.com/office/officeart/2005/8/layout/hierarchy1"/>
    <dgm:cxn modelId="{64BE2904-540D-4A66-A89B-8D49E472CC64}" type="presParOf" srcId="{C882D524-B963-4A99-B2D7-A4CD0091CD80}" destId="{26662E11-C74D-4104-8EEC-071C51ECDE98}" srcOrd="0" destOrd="0" presId="urn:microsoft.com/office/officeart/2005/8/layout/hierarchy1"/>
    <dgm:cxn modelId="{CDAA93FC-2CC5-4368-8498-909319E60FDC}" type="presParOf" srcId="{26662E11-C74D-4104-8EEC-071C51ECDE98}" destId="{ABCBD863-CCAC-470F-8D0E-D901AF7D8D4A}" srcOrd="0" destOrd="0" presId="urn:microsoft.com/office/officeart/2005/8/layout/hierarchy1"/>
    <dgm:cxn modelId="{DC15D629-B822-403C-816B-99075B17BA07}" type="presParOf" srcId="{ABCBD863-CCAC-470F-8D0E-D901AF7D8D4A}" destId="{36CBD22C-218B-4D36-9904-6A68935625B5}" srcOrd="0" destOrd="0" presId="urn:microsoft.com/office/officeart/2005/8/layout/hierarchy1"/>
    <dgm:cxn modelId="{9AD209FB-5D53-4F4C-94F2-B81E8FFF5DEF}" type="presParOf" srcId="{ABCBD863-CCAC-470F-8D0E-D901AF7D8D4A}" destId="{A243369A-EB5B-4381-95E9-F5B7463AAE7A}" srcOrd="1" destOrd="0" presId="urn:microsoft.com/office/officeart/2005/8/layout/hierarchy1"/>
    <dgm:cxn modelId="{F3142513-20CD-495A-BEF3-0FFD636903B9}" type="presParOf" srcId="{26662E11-C74D-4104-8EEC-071C51ECDE98}" destId="{9BCF3E91-F472-4BB6-8695-8BB2C057356C}" srcOrd="1" destOrd="0" presId="urn:microsoft.com/office/officeart/2005/8/layout/hierarchy1"/>
    <dgm:cxn modelId="{A8E045B0-627C-44C5-9F34-26B9A6AAD66E}" type="presParOf" srcId="{C882D524-B963-4A99-B2D7-A4CD0091CD80}" destId="{79C6A00B-9C74-4FAF-8E5A-B2809D2C7B53}" srcOrd="1" destOrd="0" presId="urn:microsoft.com/office/officeart/2005/8/layout/hierarchy1"/>
    <dgm:cxn modelId="{AE5478EA-C788-4E62-9A41-D80660803DBD}" type="presParOf" srcId="{79C6A00B-9C74-4FAF-8E5A-B2809D2C7B53}" destId="{3D1C1E9E-4E76-4549-A0D4-A1F35B8F6C7F}" srcOrd="0" destOrd="0" presId="urn:microsoft.com/office/officeart/2005/8/layout/hierarchy1"/>
    <dgm:cxn modelId="{1498FEC7-3464-4CB5-9CDD-7B4C721C3B09}" type="presParOf" srcId="{3D1C1E9E-4E76-4549-A0D4-A1F35B8F6C7F}" destId="{33975B20-FD9D-446F-962B-ECB31B344C1C}" srcOrd="0" destOrd="0" presId="urn:microsoft.com/office/officeart/2005/8/layout/hierarchy1"/>
    <dgm:cxn modelId="{0FF65378-28A4-45A0-B87D-3A615AA12320}" type="presParOf" srcId="{3D1C1E9E-4E76-4549-A0D4-A1F35B8F6C7F}" destId="{96C3FC76-BD8A-4B2F-BAFE-6185252B7B05}" srcOrd="1" destOrd="0" presId="urn:microsoft.com/office/officeart/2005/8/layout/hierarchy1"/>
    <dgm:cxn modelId="{96E2BF42-5476-4BEA-9C7F-EE7CE630F41D}" type="presParOf" srcId="{79C6A00B-9C74-4FAF-8E5A-B2809D2C7B53}" destId="{40CC4ACD-C00B-4198-8A16-4FF39ED1D8B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B24DAC-1CDE-4030-BFC3-CFEFBC4D3839}"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2F8D7AEA-84DB-4375-9836-9D12D96224E4}">
      <dgm:prSet/>
      <dgm:spPr/>
      <dgm:t>
        <a:bodyPr/>
        <a:lstStyle/>
        <a:p>
          <a:r>
            <a:rPr lang="uk-UA" b="1"/>
            <a:t>Медико-біологічні аспекти харчування</a:t>
          </a:r>
          <a:r>
            <a:rPr lang="uk-UA"/>
            <a:t>:</a:t>
          </a:r>
          <a:endParaRPr lang="en-US"/>
        </a:p>
      </dgm:t>
    </dgm:pt>
    <dgm:pt modelId="{25E650A3-E610-4BD9-B533-5B1CBA95EE3B}" type="parTrans" cxnId="{5118F787-322F-4789-ABC2-8AA65908685B}">
      <dgm:prSet/>
      <dgm:spPr/>
      <dgm:t>
        <a:bodyPr/>
        <a:lstStyle/>
        <a:p>
          <a:endParaRPr lang="en-US"/>
        </a:p>
      </dgm:t>
    </dgm:pt>
    <dgm:pt modelId="{ADC53417-1F45-4AFD-BC62-B6D81CEEC610}" type="sibTrans" cxnId="{5118F787-322F-4789-ABC2-8AA65908685B}">
      <dgm:prSet/>
      <dgm:spPr/>
      <dgm:t>
        <a:bodyPr/>
        <a:lstStyle/>
        <a:p>
          <a:endParaRPr lang="en-US"/>
        </a:p>
      </dgm:t>
    </dgm:pt>
    <dgm:pt modelId="{0BE1BF39-75A7-4362-AFC7-F991552FE26A}">
      <dgm:prSet/>
      <dgm:spPr/>
      <dgm:t>
        <a:bodyPr/>
        <a:lstStyle/>
        <a:p>
          <a:r>
            <a:rPr lang="uk-UA"/>
            <a:t>- Вплив харчування на ризик розвитку захворювань</a:t>
          </a:r>
          <a:endParaRPr lang="en-US"/>
        </a:p>
      </dgm:t>
    </dgm:pt>
    <dgm:pt modelId="{79CD6AAA-9AF0-47B8-AEBB-72DDF28AB900}" type="parTrans" cxnId="{0A0C18F7-0D2A-46C8-A1F9-CEB2D03A655F}">
      <dgm:prSet/>
      <dgm:spPr/>
      <dgm:t>
        <a:bodyPr/>
        <a:lstStyle/>
        <a:p>
          <a:endParaRPr lang="en-US"/>
        </a:p>
      </dgm:t>
    </dgm:pt>
    <dgm:pt modelId="{AE325240-637E-43AD-9E6C-57CFB4668A07}" type="sibTrans" cxnId="{0A0C18F7-0D2A-46C8-A1F9-CEB2D03A655F}">
      <dgm:prSet/>
      <dgm:spPr/>
      <dgm:t>
        <a:bodyPr/>
        <a:lstStyle/>
        <a:p>
          <a:endParaRPr lang="en-US"/>
        </a:p>
      </dgm:t>
    </dgm:pt>
    <dgm:pt modelId="{AD60D92C-0B83-49D3-BC48-A54B294C8B08}">
      <dgm:prSet/>
      <dgm:spPr/>
      <dgm:t>
        <a:bodyPr/>
        <a:lstStyle/>
        <a:p>
          <a:r>
            <a:rPr lang="uk-UA"/>
            <a:t>- Роль харчування у підтримці імунітету</a:t>
          </a:r>
          <a:endParaRPr lang="en-US"/>
        </a:p>
      </dgm:t>
    </dgm:pt>
    <dgm:pt modelId="{92725976-D4D3-4CB6-9171-515DF6F221ED}" type="parTrans" cxnId="{0DC8F962-E338-4435-A9FF-40C176F7511A}">
      <dgm:prSet/>
      <dgm:spPr/>
      <dgm:t>
        <a:bodyPr/>
        <a:lstStyle/>
        <a:p>
          <a:endParaRPr lang="en-US"/>
        </a:p>
      </dgm:t>
    </dgm:pt>
    <dgm:pt modelId="{9D5D593F-9EA7-4DAA-86E6-AFCB02C21EC5}" type="sibTrans" cxnId="{0DC8F962-E338-4435-A9FF-40C176F7511A}">
      <dgm:prSet/>
      <dgm:spPr/>
      <dgm:t>
        <a:bodyPr/>
        <a:lstStyle/>
        <a:p>
          <a:endParaRPr lang="en-US"/>
        </a:p>
      </dgm:t>
    </dgm:pt>
    <dgm:pt modelId="{8F9F517F-E13D-42F7-B0BE-4DFAB3A5F9FA}">
      <dgm:prSet/>
      <dgm:spPr/>
      <dgm:t>
        <a:bodyPr/>
        <a:lstStyle/>
        <a:p>
          <a:r>
            <a:rPr lang="uk-UA"/>
            <a:t>- Взаємозв'язок харчування та репродуктивного здоров’я.</a:t>
          </a:r>
          <a:endParaRPr lang="en-US"/>
        </a:p>
      </dgm:t>
    </dgm:pt>
    <dgm:pt modelId="{7CD0A709-0800-47EC-B3F6-45571D9CF5A1}" type="parTrans" cxnId="{3B6A9852-EC95-4926-BE55-8FE1CD812FB9}">
      <dgm:prSet/>
      <dgm:spPr/>
      <dgm:t>
        <a:bodyPr/>
        <a:lstStyle/>
        <a:p>
          <a:endParaRPr lang="en-US"/>
        </a:p>
      </dgm:t>
    </dgm:pt>
    <dgm:pt modelId="{7D03D8CF-EFD1-4315-A72D-AE3233313D85}" type="sibTrans" cxnId="{3B6A9852-EC95-4926-BE55-8FE1CD812FB9}">
      <dgm:prSet/>
      <dgm:spPr/>
      <dgm:t>
        <a:bodyPr/>
        <a:lstStyle/>
        <a:p>
          <a:endParaRPr lang="en-US"/>
        </a:p>
      </dgm:t>
    </dgm:pt>
    <dgm:pt modelId="{2A65B076-ED01-4819-99C9-F7568BC91708}">
      <dgm:prSet/>
      <dgm:spPr/>
      <dgm:t>
        <a:bodyPr/>
        <a:lstStyle/>
        <a:p>
          <a:r>
            <a:rPr lang="uk-UA"/>
            <a:t>- Вплив харчування на ріст, розвиток та старіння організму.</a:t>
          </a:r>
          <a:endParaRPr lang="en-US"/>
        </a:p>
      </dgm:t>
    </dgm:pt>
    <dgm:pt modelId="{0217A792-D494-49E1-B53C-BA7CDF56BFD2}" type="parTrans" cxnId="{23968292-7B78-408B-B228-BF6263535B92}">
      <dgm:prSet/>
      <dgm:spPr/>
      <dgm:t>
        <a:bodyPr/>
        <a:lstStyle/>
        <a:p>
          <a:endParaRPr lang="en-US"/>
        </a:p>
      </dgm:t>
    </dgm:pt>
    <dgm:pt modelId="{F1B3DE4A-BB2A-4807-AD4F-8A250A7CE8F5}" type="sibTrans" cxnId="{23968292-7B78-408B-B228-BF6263535B92}">
      <dgm:prSet/>
      <dgm:spPr/>
      <dgm:t>
        <a:bodyPr/>
        <a:lstStyle/>
        <a:p>
          <a:endParaRPr lang="en-US"/>
        </a:p>
      </dgm:t>
    </dgm:pt>
    <dgm:pt modelId="{F66B28AF-9229-4039-86CB-CF188EA0EE41}">
      <dgm:prSet/>
      <dgm:spPr/>
      <dgm:t>
        <a:bodyPr/>
        <a:lstStyle/>
        <a:p>
          <a:r>
            <a:rPr lang="uk-UA"/>
            <a:t>- Особливості харчування при різних фізіологічних станах</a:t>
          </a:r>
          <a:endParaRPr lang="en-US"/>
        </a:p>
      </dgm:t>
    </dgm:pt>
    <dgm:pt modelId="{9D65C619-B8D1-4C97-B383-A1D89B25D3BE}" type="parTrans" cxnId="{4A56B8E5-296D-4EB8-B692-663125E018B0}">
      <dgm:prSet/>
      <dgm:spPr/>
      <dgm:t>
        <a:bodyPr/>
        <a:lstStyle/>
        <a:p>
          <a:endParaRPr lang="en-US"/>
        </a:p>
      </dgm:t>
    </dgm:pt>
    <dgm:pt modelId="{112D79D3-C4EC-4F91-BEAC-7F197F265D43}" type="sibTrans" cxnId="{4A56B8E5-296D-4EB8-B692-663125E018B0}">
      <dgm:prSet/>
      <dgm:spPr/>
      <dgm:t>
        <a:bodyPr/>
        <a:lstStyle/>
        <a:p>
          <a:endParaRPr lang="en-US"/>
        </a:p>
      </dgm:t>
    </dgm:pt>
    <dgm:pt modelId="{B4142562-8EA6-47F1-8DCE-A577506C66C0}" type="pres">
      <dgm:prSet presAssocID="{08B24DAC-1CDE-4030-BFC3-CFEFBC4D3839}" presName="diagram" presStyleCnt="0">
        <dgm:presLayoutVars>
          <dgm:dir/>
          <dgm:resizeHandles val="exact"/>
        </dgm:presLayoutVars>
      </dgm:prSet>
      <dgm:spPr/>
    </dgm:pt>
    <dgm:pt modelId="{9DA46A97-1A7D-4880-95D4-D5D9FCAE762F}" type="pres">
      <dgm:prSet presAssocID="{2F8D7AEA-84DB-4375-9836-9D12D96224E4}" presName="node" presStyleLbl="node1" presStyleIdx="0" presStyleCnt="6">
        <dgm:presLayoutVars>
          <dgm:bulletEnabled val="1"/>
        </dgm:presLayoutVars>
      </dgm:prSet>
      <dgm:spPr/>
    </dgm:pt>
    <dgm:pt modelId="{F4DCE760-620F-407E-8B40-2EDF8FA2126F}" type="pres">
      <dgm:prSet presAssocID="{ADC53417-1F45-4AFD-BC62-B6D81CEEC610}" presName="sibTrans" presStyleCnt="0"/>
      <dgm:spPr/>
    </dgm:pt>
    <dgm:pt modelId="{F3C40D20-5C6F-426C-BED0-4A411D518546}" type="pres">
      <dgm:prSet presAssocID="{0BE1BF39-75A7-4362-AFC7-F991552FE26A}" presName="node" presStyleLbl="node1" presStyleIdx="1" presStyleCnt="6">
        <dgm:presLayoutVars>
          <dgm:bulletEnabled val="1"/>
        </dgm:presLayoutVars>
      </dgm:prSet>
      <dgm:spPr/>
    </dgm:pt>
    <dgm:pt modelId="{AC1E9AC7-B6E1-4426-9D1F-0C2DF1572AF7}" type="pres">
      <dgm:prSet presAssocID="{AE325240-637E-43AD-9E6C-57CFB4668A07}" presName="sibTrans" presStyleCnt="0"/>
      <dgm:spPr/>
    </dgm:pt>
    <dgm:pt modelId="{2FC92B11-405E-45A8-A10A-D3A02939175B}" type="pres">
      <dgm:prSet presAssocID="{AD60D92C-0B83-49D3-BC48-A54B294C8B08}" presName="node" presStyleLbl="node1" presStyleIdx="2" presStyleCnt="6">
        <dgm:presLayoutVars>
          <dgm:bulletEnabled val="1"/>
        </dgm:presLayoutVars>
      </dgm:prSet>
      <dgm:spPr/>
    </dgm:pt>
    <dgm:pt modelId="{8BE39CB3-3E3B-488C-A3E8-14D00A0B4A45}" type="pres">
      <dgm:prSet presAssocID="{9D5D593F-9EA7-4DAA-86E6-AFCB02C21EC5}" presName="sibTrans" presStyleCnt="0"/>
      <dgm:spPr/>
    </dgm:pt>
    <dgm:pt modelId="{27F31A32-40A4-4218-AC28-3699DB32FDD3}" type="pres">
      <dgm:prSet presAssocID="{8F9F517F-E13D-42F7-B0BE-4DFAB3A5F9FA}" presName="node" presStyleLbl="node1" presStyleIdx="3" presStyleCnt="6">
        <dgm:presLayoutVars>
          <dgm:bulletEnabled val="1"/>
        </dgm:presLayoutVars>
      </dgm:prSet>
      <dgm:spPr/>
    </dgm:pt>
    <dgm:pt modelId="{4F4A8BD2-F1A4-4A0D-B6EB-F3BD1879EFD8}" type="pres">
      <dgm:prSet presAssocID="{7D03D8CF-EFD1-4315-A72D-AE3233313D85}" presName="sibTrans" presStyleCnt="0"/>
      <dgm:spPr/>
    </dgm:pt>
    <dgm:pt modelId="{736C728B-BA6C-4E60-BD3B-DE585E14B0D5}" type="pres">
      <dgm:prSet presAssocID="{2A65B076-ED01-4819-99C9-F7568BC91708}" presName="node" presStyleLbl="node1" presStyleIdx="4" presStyleCnt="6">
        <dgm:presLayoutVars>
          <dgm:bulletEnabled val="1"/>
        </dgm:presLayoutVars>
      </dgm:prSet>
      <dgm:spPr/>
    </dgm:pt>
    <dgm:pt modelId="{AACF5CED-7A2C-497F-A701-01E6851F9F08}" type="pres">
      <dgm:prSet presAssocID="{F1B3DE4A-BB2A-4807-AD4F-8A250A7CE8F5}" presName="sibTrans" presStyleCnt="0"/>
      <dgm:spPr/>
    </dgm:pt>
    <dgm:pt modelId="{7B305AA1-C13A-4A78-9A20-AFF1039F9BC0}" type="pres">
      <dgm:prSet presAssocID="{F66B28AF-9229-4039-86CB-CF188EA0EE41}" presName="node" presStyleLbl="node1" presStyleIdx="5" presStyleCnt="6">
        <dgm:presLayoutVars>
          <dgm:bulletEnabled val="1"/>
        </dgm:presLayoutVars>
      </dgm:prSet>
      <dgm:spPr/>
    </dgm:pt>
  </dgm:ptLst>
  <dgm:cxnLst>
    <dgm:cxn modelId="{9D982C05-3541-43C4-842C-650055D2441F}" type="presOf" srcId="{F66B28AF-9229-4039-86CB-CF188EA0EE41}" destId="{7B305AA1-C13A-4A78-9A20-AFF1039F9BC0}" srcOrd="0" destOrd="0" presId="urn:microsoft.com/office/officeart/2005/8/layout/default"/>
    <dgm:cxn modelId="{41419612-0CB8-4DF4-8D1C-627DBE033F2C}" type="presOf" srcId="{0BE1BF39-75A7-4362-AFC7-F991552FE26A}" destId="{F3C40D20-5C6F-426C-BED0-4A411D518546}" srcOrd="0" destOrd="0" presId="urn:microsoft.com/office/officeart/2005/8/layout/default"/>
    <dgm:cxn modelId="{F8EB572B-FB9E-49AE-BC5D-DAA34D5F6B27}" type="presOf" srcId="{08B24DAC-1CDE-4030-BFC3-CFEFBC4D3839}" destId="{B4142562-8EA6-47F1-8DCE-A577506C66C0}" srcOrd="0" destOrd="0" presId="urn:microsoft.com/office/officeart/2005/8/layout/default"/>
    <dgm:cxn modelId="{FC130241-7507-4BD3-8DB6-46F5CE53B6E7}" type="presOf" srcId="{AD60D92C-0B83-49D3-BC48-A54B294C8B08}" destId="{2FC92B11-405E-45A8-A10A-D3A02939175B}" srcOrd="0" destOrd="0" presId="urn:microsoft.com/office/officeart/2005/8/layout/default"/>
    <dgm:cxn modelId="{0DC8F962-E338-4435-A9FF-40C176F7511A}" srcId="{08B24DAC-1CDE-4030-BFC3-CFEFBC4D3839}" destId="{AD60D92C-0B83-49D3-BC48-A54B294C8B08}" srcOrd="2" destOrd="0" parTransId="{92725976-D4D3-4CB6-9171-515DF6F221ED}" sibTransId="{9D5D593F-9EA7-4DAA-86E6-AFCB02C21EC5}"/>
    <dgm:cxn modelId="{3B6A9852-EC95-4926-BE55-8FE1CD812FB9}" srcId="{08B24DAC-1CDE-4030-BFC3-CFEFBC4D3839}" destId="{8F9F517F-E13D-42F7-B0BE-4DFAB3A5F9FA}" srcOrd="3" destOrd="0" parTransId="{7CD0A709-0800-47EC-B3F6-45571D9CF5A1}" sibTransId="{7D03D8CF-EFD1-4315-A72D-AE3233313D85}"/>
    <dgm:cxn modelId="{5118F787-322F-4789-ABC2-8AA65908685B}" srcId="{08B24DAC-1CDE-4030-BFC3-CFEFBC4D3839}" destId="{2F8D7AEA-84DB-4375-9836-9D12D96224E4}" srcOrd="0" destOrd="0" parTransId="{25E650A3-E610-4BD9-B533-5B1CBA95EE3B}" sibTransId="{ADC53417-1F45-4AFD-BC62-B6D81CEEC610}"/>
    <dgm:cxn modelId="{23968292-7B78-408B-B228-BF6263535B92}" srcId="{08B24DAC-1CDE-4030-BFC3-CFEFBC4D3839}" destId="{2A65B076-ED01-4819-99C9-F7568BC91708}" srcOrd="4" destOrd="0" parTransId="{0217A792-D494-49E1-B53C-BA7CDF56BFD2}" sibTransId="{F1B3DE4A-BB2A-4807-AD4F-8A250A7CE8F5}"/>
    <dgm:cxn modelId="{3685D09B-044B-4648-982D-20F998359587}" type="presOf" srcId="{8F9F517F-E13D-42F7-B0BE-4DFAB3A5F9FA}" destId="{27F31A32-40A4-4218-AC28-3699DB32FDD3}" srcOrd="0" destOrd="0" presId="urn:microsoft.com/office/officeart/2005/8/layout/default"/>
    <dgm:cxn modelId="{2620E1C6-A29D-4D77-BE86-BDA001C35FF6}" type="presOf" srcId="{2F8D7AEA-84DB-4375-9836-9D12D96224E4}" destId="{9DA46A97-1A7D-4880-95D4-D5D9FCAE762F}" srcOrd="0" destOrd="0" presId="urn:microsoft.com/office/officeart/2005/8/layout/default"/>
    <dgm:cxn modelId="{5C29DEC9-6581-46EC-AE80-9F7E950FFEEE}" type="presOf" srcId="{2A65B076-ED01-4819-99C9-F7568BC91708}" destId="{736C728B-BA6C-4E60-BD3B-DE585E14B0D5}" srcOrd="0" destOrd="0" presId="urn:microsoft.com/office/officeart/2005/8/layout/default"/>
    <dgm:cxn modelId="{4A56B8E5-296D-4EB8-B692-663125E018B0}" srcId="{08B24DAC-1CDE-4030-BFC3-CFEFBC4D3839}" destId="{F66B28AF-9229-4039-86CB-CF188EA0EE41}" srcOrd="5" destOrd="0" parTransId="{9D65C619-B8D1-4C97-B383-A1D89B25D3BE}" sibTransId="{112D79D3-C4EC-4F91-BEAC-7F197F265D43}"/>
    <dgm:cxn modelId="{0A0C18F7-0D2A-46C8-A1F9-CEB2D03A655F}" srcId="{08B24DAC-1CDE-4030-BFC3-CFEFBC4D3839}" destId="{0BE1BF39-75A7-4362-AFC7-F991552FE26A}" srcOrd="1" destOrd="0" parTransId="{79CD6AAA-9AF0-47B8-AEBB-72DDF28AB900}" sibTransId="{AE325240-637E-43AD-9E6C-57CFB4668A07}"/>
    <dgm:cxn modelId="{635359B2-728C-4F41-8C02-C180676FFA35}" type="presParOf" srcId="{B4142562-8EA6-47F1-8DCE-A577506C66C0}" destId="{9DA46A97-1A7D-4880-95D4-D5D9FCAE762F}" srcOrd="0" destOrd="0" presId="urn:microsoft.com/office/officeart/2005/8/layout/default"/>
    <dgm:cxn modelId="{EA6F0A4E-9D72-44E7-84A0-04EEE8BD283B}" type="presParOf" srcId="{B4142562-8EA6-47F1-8DCE-A577506C66C0}" destId="{F4DCE760-620F-407E-8B40-2EDF8FA2126F}" srcOrd="1" destOrd="0" presId="urn:microsoft.com/office/officeart/2005/8/layout/default"/>
    <dgm:cxn modelId="{1E523C6C-8014-4528-8B2B-5F7C2E1DCB7B}" type="presParOf" srcId="{B4142562-8EA6-47F1-8DCE-A577506C66C0}" destId="{F3C40D20-5C6F-426C-BED0-4A411D518546}" srcOrd="2" destOrd="0" presId="urn:microsoft.com/office/officeart/2005/8/layout/default"/>
    <dgm:cxn modelId="{1B654466-8B17-486C-A276-F9C9CDD0C1D0}" type="presParOf" srcId="{B4142562-8EA6-47F1-8DCE-A577506C66C0}" destId="{AC1E9AC7-B6E1-4426-9D1F-0C2DF1572AF7}" srcOrd="3" destOrd="0" presId="urn:microsoft.com/office/officeart/2005/8/layout/default"/>
    <dgm:cxn modelId="{10607EC9-4D08-4C20-8EFE-AF985116C46C}" type="presParOf" srcId="{B4142562-8EA6-47F1-8DCE-A577506C66C0}" destId="{2FC92B11-405E-45A8-A10A-D3A02939175B}" srcOrd="4" destOrd="0" presId="urn:microsoft.com/office/officeart/2005/8/layout/default"/>
    <dgm:cxn modelId="{E6CAF1F5-B43E-4E0B-B546-F4C97E807CC0}" type="presParOf" srcId="{B4142562-8EA6-47F1-8DCE-A577506C66C0}" destId="{8BE39CB3-3E3B-488C-A3E8-14D00A0B4A45}" srcOrd="5" destOrd="0" presId="urn:microsoft.com/office/officeart/2005/8/layout/default"/>
    <dgm:cxn modelId="{4280CF7B-4DF0-4AB7-B5A3-7F4071486612}" type="presParOf" srcId="{B4142562-8EA6-47F1-8DCE-A577506C66C0}" destId="{27F31A32-40A4-4218-AC28-3699DB32FDD3}" srcOrd="6" destOrd="0" presId="urn:microsoft.com/office/officeart/2005/8/layout/default"/>
    <dgm:cxn modelId="{7BD186A1-D43A-4419-A806-3887AB07ADD4}" type="presParOf" srcId="{B4142562-8EA6-47F1-8DCE-A577506C66C0}" destId="{4F4A8BD2-F1A4-4A0D-B6EB-F3BD1879EFD8}" srcOrd="7" destOrd="0" presId="urn:microsoft.com/office/officeart/2005/8/layout/default"/>
    <dgm:cxn modelId="{16CA9500-BF45-485C-B397-8953143460F9}" type="presParOf" srcId="{B4142562-8EA6-47F1-8DCE-A577506C66C0}" destId="{736C728B-BA6C-4E60-BD3B-DE585E14B0D5}" srcOrd="8" destOrd="0" presId="urn:microsoft.com/office/officeart/2005/8/layout/default"/>
    <dgm:cxn modelId="{46A649DA-6099-4ADB-AD18-783AED5C7BB2}" type="presParOf" srcId="{B4142562-8EA6-47F1-8DCE-A577506C66C0}" destId="{AACF5CED-7A2C-497F-A701-01E6851F9F08}" srcOrd="9" destOrd="0" presId="urn:microsoft.com/office/officeart/2005/8/layout/default"/>
    <dgm:cxn modelId="{82032CEC-1719-435C-A13A-3490FE57B67B}" type="presParOf" srcId="{B4142562-8EA6-47F1-8DCE-A577506C66C0}" destId="{7B305AA1-C13A-4A78-9A20-AFF1039F9BC0}"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0C9BAB-F7BE-490E-B0AC-3A06A1D7CFDB}"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AC52817-3AB0-4733-8BDE-1A9B8B2FC575}">
      <dgm:prSet/>
      <dgm:spPr/>
      <dgm:t>
        <a:bodyPr/>
        <a:lstStyle/>
        <a:p>
          <a:r>
            <a:rPr lang="uk-UA"/>
            <a:t>Соціокультурні традиції</a:t>
          </a:r>
          <a:endParaRPr lang="en-US"/>
        </a:p>
      </dgm:t>
    </dgm:pt>
    <dgm:pt modelId="{D5D47C6F-5C2A-4959-8160-4A605714AD92}" type="parTrans" cxnId="{26F60C59-37F9-4D94-AC01-FCC2CA71AB23}">
      <dgm:prSet/>
      <dgm:spPr/>
      <dgm:t>
        <a:bodyPr/>
        <a:lstStyle/>
        <a:p>
          <a:endParaRPr lang="en-US"/>
        </a:p>
      </dgm:t>
    </dgm:pt>
    <dgm:pt modelId="{1E1D585E-98CA-465D-9F3E-229F66DA99E8}" type="sibTrans" cxnId="{26F60C59-37F9-4D94-AC01-FCC2CA71AB23}">
      <dgm:prSet/>
      <dgm:spPr/>
      <dgm:t>
        <a:bodyPr/>
        <a:lstStyle/>
        <a:p>
          <a:endParaRPr lang="en-US"/>
        </a:p>
      </dgm:t>
    </dgm:pt>
    <dgm:pt modelId="{16F0B76A-CF07-480B-B6F4-963668EEEEE8}">
      <dgm:prSet/>
      <dgm:spPr/>
      <dgm:t>
        <a:bodyPr/>
        <a:lstStyle/>
        <a:p>
          <a:r>
            <a:rPr lang="en-US"/>
            <a:t>Спільні обіди та вечері</a:t>
          </a:r>
        </a:p>
      </dgm:t>
    </dgm:pt>
    <dgm:pt modelId="{043E2150-930A-4044-97C9-BD141768CEAB}" type="parTrans" cxnId="{BF13E3E2-40D7-4ECA-9F1F-182F482AD69A}">
      <dgm:prSet/>
      <dgm:spPr/>
      <dgm:t>
        <a:bodyPr/>
        <a:lstStyle/>
        <a:p>
          <a:endParaRPr lang="en-US"/>
        </a:p>
      </dgm:t>
    </dgm:pt>
    <dgm:pt modelId="{7202ACEA-EA8D-4626-BFE9-CE46A06B95A9}" type="sibTrans" cxnId="{BF13E3E2-40D7-4ECA-9F1F-182F482AD69A}">
      <dgm:prSet/>
      <dgm:spPr/>
      <dgm:t>
        <a:bodyPr/>
        <a:lstStyle/>
        <a:p>
          <a:endParaRPr lang="en-US"/>
        </a:p>
      </dgm:t>
    </dgm:pt>
    <dgm:pt modelId="{A4483590-BEDB-461A-ABA0-EC1E67D21218}">
      <dgm:prSet/>
      <dgm:spPr/>
      <dgm:t>
        <a:bodyPr/>
        <a:lstStyle/>
        <a:p>
          <a:r>
            <a:rPr lang="en-US"/>
            <a:t>Вплив реклами і медіа</a:t>
          </a:r>
        </a:p>
      </dgm:t>
    </dgm:pt>
    <dgm:pt modelId="{FB4CD885-AB3C-4BA9-97DB-7D6EBF4EE5C1}" type="parTrans" cxnId="{5C4FC7E1-0509-4AC3-AE3B-A52101C6536E}">
      <dgm:prSet/>
      <dgm:spPr/>
      <dgm:t>
        <a:bodyPr/>
        <a:lstStyle/>
        <a:p>
          <a:endParaRPr lang="en-US"/>
        </a:p>
      </dgm:t>
    </dgm:pt>
    <dgm:pt modelId="{FB4727BE-FB13-4E49-BD58-2E1C08E80BF0}" type="sibTrans" cxnId="{5C4FC7E1-0509-4AC3-AE3B-A52101C6536E}">
      <dgm:prSet/>
      <dgm:spPr/>
      <dgm:t>
        <a:bodyPr/>
        <a:lstStyle/>
        <a:p>
          <a:endParaRPr lang="en-US"/>
        </a:p>
      </dgm:t>
    </dgm:pt>
    <dgm:pt modelId="{0C28EC4D-B97C-4039-971A-A105E6B5D8C3}">
      <dgm:prSet/>
      <dgm:spPr/>
      <dgm:t>
        <a:bodyPr/>
        <a:lstStyle/>
        <a:p>
          <a:r>
            <a:rPr lang="en-US"/>
            <a:t>Етичні аспекти</a:t>
          </a:r>
        </a:p>
      </dgm:t>
    </dgm:pt>
    <dgm:pt modelId="{2A302790-CEAA-4E47-99E7-43CB8D821CBF}" type="parTrans" cxnId="{1D774231-8173-4E46-9705-8BEDDB335CC0}">
      <dgm:prSet/>
      <dgm:spPr/>
      <dgm:t>
        <a:bodyPr/>
        <a:lstStyle/>
        <a:p>
          <a:endParaRPr lang="en-US"/>
        </a:p>
      </dgm:t>
    </dgm:pt>
    <dgm:pt modelId="{3CD2D57B-A60E-4C23-AFEE-066417267F17}" type="sibTrans" cxnId="{1D774231-8173-4E46-9705-8BEDDB335CC0}">
      <dgm:prSet/>
      <dgm:spPr/>
      <dgm:t>
        <a:bodyPr/>
        <a:lstStyle/>
        <a:p>
          <a:endParaRPr lang="en-US"/>
        </a:p>
      </dgm:t>
    </dgm:pt>
    <dgm:pt modelId="{4CC5D420-511F-4471-98EF-91E84E010F55}">
      <dgm:prSet/>
      <dgm:spPr/>
      <dgm:t>
        <a:bodyPr/>
        <a:lstStyle/>
        <a:p>
          <a:r>
            <a:rPr lang="en-US"/>
            <a:t>Соціальна нерівність</a:t>
          </a:r>
        </a:p>
      </dgm:t>
    </dgm:pt>
    <dgm:pt modelId="{E2D86A8B-2D40-4317-86C5-F5B8B38BACCF}" type="parTrans" cxnId="{49839CC6-B973-4A05-9858-95D67EDF23CA}">
      <dgm:prSet/>
      <dgm:spPr/>
      <dgm:t>
        <a:bodyPr/>
        <a:lstStyle/>
        <a:p>
          <a:endParaRPr lang="en-US"/>
        </a:p>
      </dgm:t>
    </dgm:pt>
    <dgm:pt modelId="{5796AE0C-8422-42EA-9EBB-9F78BFE27486}" type="sibTrans" cxnId="{49839CC6-B973-4A05-9858-95D67EDF23CA}">
      <dgm:prSet/>
      <dgm:spPr/>
      <dgm:t>
        <a:bodyPr/>
        <a:lstStyle/>
        <a:p>
          <a:endParaRPr lang="en-US"/>
        </a:p>
      </dgm:t>
    </dgm:pt>
    <dgm:pt modelId="{91FEDA4A-AD0A-4DEA-BDE9-745F551A83D1}" type="pres">
      <dgm:prSet presAssocID="{E10C9BAB-F7BE-490E-B0AC-3A06A1D7CFDB}" presName="vert0" presStyleCnt="0">
        <dgm:presLayoutVars>
          <dgm:dir/>
          <dgm:animOne val="branch"/>
          <dgm:animLvl val="lvl"/>
        </dgm:presLayoutVars>
      </dgm:prSet>
      <dgm:spPr/>
    </dgm:pt>
    <dgm:pt modelId="{4FE460B2-5873-41D2-8B47-31BFAEC9AA31}" type="pres">
      <dgm:prSet presAssocID="{1AC52817-3AB0-4733-8BDE-1A9B8B2FC575}" presName="thickLine" presStyleLbl="alignNode1" presStyleIdx="0" presStyleCnt="5"/>
      <dgm:spPr/>
    </dgm:pt>
    <dgm:pt modelId="{05BE39C6-55BC-451F-A20A-3C204840C190}" type="pres">
      <dgm:prSet presAssocID="{1AC52817-3AB0-4733-8BDE-1A9B8B2FC575}" presName="horz1" presStyleCnt="0"/>
      <dgm:spPr/>
    </dgm:pt>
    <dgm:pt modelId="{96BD13EC-D170-4927-816E-C3CF6174D173}" type="pres">
      <dgm:prSet presAssocID="{1AC52817-3AB0-4733-8BDE-1A9B8B2FC575}" presName="tx1" presStyleLbl="revTx" presStyleIdx="0" presStyleCnt="5"/>
      <dgm:spPr/>
    </dgm:pt>
    <dgm:pt modelId="{AD382759-8972-4D8B-A037-E1667268D83E}" type="pres">
      <dgm:prSet presAssocID="{1AC52817-3AB0-4733-8BDE-1A9B8B2FC575}" presName="vert1" presStyleCnt="0"/>
      <dgm:spPr/>
    </dgm:pt>
    <dgm:pt modelId="{EFD31C83-B5E8-4F1E-884D-501072CE893D}" type="pres">
      <dgm:prSet presAssocID="{16F0B76A-CF07-480B-B6F4-963668EEEEE8}" presName="thickLine" presStyleLbl="alignNode1" presStyleIdx="1" presStyleCnt="5"/>
      <dgm:spPr/>
    </dgm:pt>
    <dgm:pt modelId="{969F709B-653F-4CFC-A353-7048540E2619}" type="pres">
      <dgm:prSet presAssocID="{16F0B76A-CF07-480B-B6F4-963668EEEEE8}" presName="horz1" presStyleCnt="0"/>
      <dgm:spPr/>
    </dgm:pt>
    <dgm:pt modelId="{3AAA404A-13C9-467C-8142-0F13D86A344E}" type="pres">
      <dgm:prSet presAssocID="{16F0B76A-CF07-480B-B6F4-963668EEEEE8}" presName="tx1" presStyleLbl="revTx" presStyleIdx="1" presStyleCnt="5"/>
      <dgm:spPr/>
    </dgm:pt>
    <dgm:pt modelId="{D4B0F9BC-9597-4CDE-BC3A-C3A5EB0E44BC}" type="pres">
      <dgm:prSet presAssocID="{16F0B76A-CF07-480B-B6F4-963668EEEEE8}" presName="vert1" presStyleCnt="0"/>
      <dgm:spPr/>
    </dgm:pt>
    <dgm:pt modelId="{9FE19B67-4591-49C6-BB2B-1630878CC3D7}" type="pres">
      <dgm:prSet presAssocID="{A4483590-BEDB-461A-ABA0-EC1E67D21218}" presName="thickLine" presStyleLbl="alignNode1" presStyleIdx="2" presStyleCnt="5"/>
      <dgm:spPr/>
    </dgm:pt>
    <dgm:pt modelId="{9FD30E4E-01DB-4AE2-BDC0-6201539CC61A}" type="pres">
      <dgm:prSet presAssocID="{A4483590-BEDB-461A-ABA0-EC1E67D21218}" presName="horz1" presStyleCnt="0"/>
      <dgm:spPr/>
    </dgm:pt>
    <dgm:pt modelId="{E7C346A3-C7A2-4401-AA7A-EB2A3588347F}" type="pres">
      <dgm:prSet presAssocID="{A4483590-BEDB-461A-ABA0-EC1E67D21218}" presName="tx1" presStyleLbl="revTx" presStyleIdx="2" presStyleCnt="5"/>
      <dgm:spPr/>
    </dgm:pt>
    <dgm:pt modelId="{F110138A-0175-4AD7-B2AA-8DFD63B62476}" type="pres">
      <dgm:prSet presAssocID="{A4483590-BEDB-461A-ABA0-EC1E67D21218}" presName="vert1" presStyleCnt="0"/>
      <dgm:spPr/>
    </dgm:pt>
    <dgm:pt modelId="{D2E00C97-5BEF-48CE-B3BA-6B0B96F40F72}" type="pres">
      <dgm:prSet presAssocID="{0C28EC4D-B97C-4039-971A-A105E6B5D8C3}" presName="thickLine" presStyleLbl="alignNode1" presStyleIdx="3" presStyleCnt="5"/>
      <dgm:spPr/>
    </dgm:pt>
    <dgm:pt modelId="{F2F8AA70-87B9-497E-826C-DE4FCD674E66}" type="pres">
      <dgm:prSet presAssocID="{0C28EC4D-B97C-4039-971A-A105E6B5D8C3}" presName="horz1" presStyleCnt="0"/>
      <dgm:spPr/>
    </dgm:pt>
    <dgm:pt modelId="{8C6B9B88-2C95-4D6F-A488-DD723E88FD55}" type="pres">
      <dgm:prSet presAssocID="{0C28EC4D-B97C-4039-971A-A105E6B5D8C3}" presName="tx1" presStyleLbl="revTx" presStyleIdx="3" presStyleCnt="5"/>
      <dgm:spPr/>
    </dgm:pt>
    <dgm:pt modelId="{FAE838D2-7590-402D-A06A-058EEB9899B5}" type="pres">
      <dgm:prSet presAssocID="{0C28EC4D-B97C-4039-971A-A105E6B5D8C3}" presName="vert1" presStyleCnt="0"/>
      <dgm:spPr/>
    </dgm:pt>
    <dgm:pt modelId="{9B3E8E0C-5F15-4FF2-841D-68CB8611E47E}" type="pres">
      <dgm:prSet presAssocID="{4CC5D420-511F-4471-98EF-91E84E010F55}" presName="thickLine" presStyleLbl="alignNode1" presStyleIdx="4" presStyleCnt="5"/>
      <dgm:spPr/>
    </dgm:pt>
    <dgm:pt modelId="{CABF1D14-4B01-4AC8-A9C7-C30E2CD01EAE}" type="pres">
      <dgm:prSet presAssocID="{4CC5D420-511F-4471-98EF-91E84E010F55}" presName="horz1" presStyleCnt="0"/>
      <dgm:spPr/>
    </dgm:pt>
    <dgm:pt modelId="{7B8BFCDF-0D98-4BAA-B0A4-E262BC1BA5D3}" type="pres">
      <dgm:prSet presAssocID="{4CC5D420-511F-4471-98EF-91E84E010F55}" presName="tx1" presStyleLbl="revTx" presStyleIdx="4" presStyleCnt="5"/>
      <dgm:spPr/>
    </dgm:pt>
    <dgm:pt modelId="{5E12209E-F939-40AB-8571-F7768BC25D78}" type="pres">
      <dgm:prSet presAssocID="{4CC5D420-511F-4471-98EF-91E84E010F55}" presName="vert1" presStyleCnt="0"/>
      <dgm:spPr/>
    </dgm:pt>
  </dgm:ptLst>
  <dgm:cxnLst>
    <dgm:cxn modelId="{4E277418-A809-4C6A-85A7-EBC81968FC44}" type="presOf" srcId="{A4483590-BEDB-461A-ABA0-EC1E67D21218}" destId="{E7C346A3-C7A2-4401-AA7A-EB2A3588347F}" srcOrd="0" destOrd="0" presId="urn:microsoft.com/office/officeart/2008/layout/LinedList"/>
    <dgm:cxn modelId="{1D774231-8173-4E46-9705-8BEDDB335CC0}" srcId="{E10C9BAB-F7BE-490E-B0AC-3A06A1D7CFDB}" destId="{0C28EC4D-B97C-4039-971A-A105E6B5D8C3}" srcOrd="3" destOrd="0" parTransId="{2A302790-CEAA-4E47-99E7-43CB8D821CBF}" sibTransId="{3CD2D57B-A60E-4C23-AFEE-066417267F17}"/>
    <dgm:cxn modelId="{5B654B43-E7A7-4E21-8798-EA72704AC932}" type="presOf" srcId="{1AC52817-3AB0-4733-8BDE-1A9B8B2FC575}" destId="{96BD13EC-D170-4927-816E-C3CF6174D173}" srcOrd="0" destOrd="0" presId="urn:microsoft.com/office/officeart/2008/layout/LinedList"/>
    <dgm:cxn modelId="{4FAF8651-F51F-4F21-8E25-4F73C8FCBFF8}" type="presOf" srcId="{4CC5D420-511F-4471-98EF-91E84E010F55}" destId="{7B8BFCDF-0D98-4BAA-B0A4-E262BC1BA5D3}" srcOrd="0" destOrd="0" presId="urn:microsoft.com/office/officeart/2008/layout/LinedList"/>
    <dgm:cxn modelId="{2E1A9D78-706C-4D67-B6B8-47537B529A19}" type="presOf" srcId="{16F0B76A-CF07-480B-B6F4-963668EEEEE8}" destId="{3AAA404A-13C9-467C-8142-0F13D86A344E}" srcOrd="0" destOrd="0" presId="urn:microsoft.com/office/officeart/2008/layout/LinedList"/>
    <dgm:cxn modelId="{26F60C59-37F9-4D94-AC01-FCC2CA71AB23}" srcId="{E10C9BAB-F7BE-490E-B0AC-3A06A1D7CFDB}" destId="{1AC52817-3AB0-4733-8BDE-1A9B8B2FC575}" srcOrd="0" destOrd="0" parTransId="{D5D47C6F-5C2A-4959-8160-4A605714AD92}" sibTransId="{1E1D585E-98CA-465D-9F3E-229F66DA99E8}"/>
    <dgm:cxn modelId="{A42FCB59-1A34-4277-91D4-FCBCA532E607}" type="presOf" srcId="{E10C9BAB-F7BE-490E-B0AC-3A06A1D7CFDB}" destId="{91FEDA4A-AD0A-4DEA-BDE9-745F551A83D1}" srcOrd="0" destOrd="0" presId="urn:microsoft.com/office/officeart/2008/layout/LinedList"/>
    <dgm:cxn modelId="{F373627D-7C04-49E8-9310-B11E64DA57A1}" type="presOf" srcId="{0C28EC4D-B97C-4039-971A-A105E6B5D8C3}" destId="{8C6B9B88-2C95-4D6F-A488-DD723E88FD55}" srcOrd="0" destOrd="0" presId="urn:microsoft.com/office/officeart/2008/layout/LinedList"/>
    <dgm:cxn modelId="{49839CC6-B973-4A05-9858-95D67EDF23CA}" srcId="{E10C9BAB-F7BE-490E-B0AC-3A06A1D7CFDB}" destId="{4CC5D420-511F-4471-98EF-91E84E010F55}" srcOrd="4" destOrd="0" parTransId="{E2D86A8B-2D40-4317-86C5-F5B8B38BACCF}" sibTransId="{5796AE0C-8422-42EA-9EBB-9F78BFE27486}"/>
    <dgm:cxn modelId="{5C4FC7E1-0509-4AC3-AE3B-A52101C6536E}" srcId="{E10C9BAB-F7BE-490E-B0AC-3A06A1D7CFDB}" destId="{A4483590-BEDB-461A-ABA0-EC1E67D21218}" srcOrd="2" destOrd="0" parTransId="{FB4CD885-AB3C-4BA9-97DB-7D6EBF4EE5C1}" sibTransId="{FB4727BE-FB13-4E49-BD58-2E1C08E80BF0}"/>
    <dgm:cxn modelId="{BF13E3E2-40D7-4ECA-9F1F-182F482AD69A}" srcId="{E10C9BAB-F7BE-490E-B0AC-3A06A1D7CFDB}" destId="{16F0B76A-CF07-480B-B6F4-963668EEEEE8}" srcOrd="1" destOrd="0" parTransId="{043E2150-930A-4044-97C9-BD141768CEAB}" sibTransId="{7202ACEA-EA8D-4626-BFE9-CE46A06B95A9}"/>
    <dgm:cxn modelId="{E9FE4113-E5AA-49E6-9BA1-5E3BA2F56DB4}" type="presParOf" srcId="{91FEDA4A-AD0A-4DEA-BDE9-745F551A83D1}" destId="{4FE460B2-5873-41D2-8B47-31BFAEC9AA31}" srcOrd="0" destOrd="0" presId="urn:microsoft.com/office/officeart/2008/layout/LinedList"/>
    <dgm:cxn modelId="{2C4106D9-4010-4B90-BAE7-EE14CE4C5BB1}" type="presParOf" srcId="{91FEDA4A-AD0A-4DEA-BDE9-745F551A83D1}" destId="{05BE39C6-55BC-451F-A20A-3C204840C190}" srcOrd="1" destOrd="0" presId="urn:microsoft.com/office/officeart/2008/layout/LinedList"/>
    <dgm:cxn modelId="{C0F8473E-92BA-42FC-9BF1-9E809407999D}" type="presParOf" srcId="{05BE39C6-55BC-451F-A20A-3C204840C190}" destId="{96BD13EC-D170-4927-816E-C3CF6174D173}" srcOrd="0" destOrd="0" presId="urn:microsoft.com/office/officeart/2008/layout/LinedList"/>
    <dgm:cxn modelId="{16DAA6EE-AAAA-4C57-9334-095E1F0ECB1E}" type="presParOf" srcId="{05BE39C6-55BC-451F-A20A-3C204840C190}" destId="{AD382759-8972-4D8B-A037-E1667268D83E}" srcOrd="1" destOrd="0" presId="urn:microsoft.com/office/officeart/2008/layout/LinedList"/>
    <dgm:cxn modelId="{FFE3186D-C85F-4916-AE55-2E5BD1D5B3B2}" type="presParOf" srcId="{91FEDA4A-AD0A-4DEA-BDE9-745F551A83D1}" destId="{EFD31C83-B5E8-4F1E-884D-501072CE893D}" srcOrd="2" destOrd="0" presId="urn:microsoft.com/office/officeart/2008/layout/LinedList"/>
    <dgm:cxn modelId="{72EB821C-BCB8-47B2-98D7-A292A6279F2B}" type="presParOf" srcId="{91FEDA4A-AD0A-4DEA-BDE9-745F551A83D1}" destId="{969F709B-653F-4CFC-A353-7048540E2619}" srcOrd="3" destOrd="0" presId="urn:microsoft.com/office/officeart/2008/layout/LinedList"/>
    <dgm:cxn modelId="{903125BA-7E7B-4E54-87B5-4D01B3E3BEA2}" type="presParOf" srcId="{969F709B-653F-4CFC-A353-7048540E2619}" destId="{3AAA404A-13C9-467C-8142-0F13D86A344E}" srcOrd="0" destOrd="0" presId="urn:microsoft.com/office/officeart/2008/layout/LinedList"/>
    <dgm:cxn modelId="{8A46F922-4985-47DF-8A3E-3FC466041D53}" type="presParOf" srcId="{969F709B-653F-4CFC-A353-7048540E2619}" destId="{D4B0F9BC-9597-4CDE-BC3A-C3A5EB0E44BC}" srcOrd="1" destOrd="0" presId="urn:microsoft.com/office/officeart/2008/layout/LinedList"/>
    <dgm:cxn modelId="{2CE6EFC4-69C2-405E-8AA8-261DE1AE681C}" type="presParOf" srcId="{91FEDA4A-AD0A-4DEA-BDE9-745F551A83D1}" destId="{9FE19B67-4591-49C6-BB2B-1630878CC3D7}" srcOrd="4" destOrd="0" presId="urn:microsoft.com/office/officeart/2008/layout/LinedList"/>
    <dgm:cxn modelId="{746E9350-EEDB-474C-9BE4-D7A76125531C}" type="presParOf" srcId="{91FEDA4A-AD0A-4DEA-BDE9-745F551A83D1}" destId="{9FD30E4E-01DB-4AE2-BDC0-6201539CC61A}" srcOrd="5" destOrd="0" presId="urn:microsoft.com/office/officeart/2008/layout/LinedList"/>
    <dgm:cxn modelId="{FB78ACB9-6C87-4739-A4F0-141CC697BE45}" type="presParOf" srcId="{9FD30E4E-01DB-4AE2-BDC0-6201539CC61A}" destId="{E7C346A3-C7A2-4401-AA7A-EB2A3588347F}" srcOrd="0" destOrd="0" presId="urn:microsoft.com/office/officeart/2008/layout/LinedList"/>
    <dgm:cxn modelId="{A4CA720A-5FF4-444F-9142-04F6A0FAB59C}" type="presParOf" srcId="{9FD30E4E-01DB-4AE2-BDC0-6201539CC61A}" destId="{F110138A-0175-4AD7-B2AA-8DFD63B62476}" srcOrd="1" destOrd="0" presId="urn:microsoft.com/office/officeart/2008/layout/LinedList"/>
    <dgm:cxn modelId="{37871381-0598-4BF5-8453-714A8DFD6DFE}" type="presParOf" srcId="{91FEDA4A-AD0A-4DEA-BDE9-745F551A83D1}" destId="{D2E00C97-5BEF-48CE-B3BA-6B0B96F40F72}" srcOrd="6" destOrd="0" presId="urn:microsoft.com/office/officeart/2008/layout/LinedList"/>
    <dgm:cxn modelId="{39A5A55C-E3B8-4FE0-BABE-1D42AD4AB34E}" type="presParOf" srcId="{91FEDA4A-AD0A-4DEA-BDE9-745F551A83D1}" destId="{F2F8AA70-87B9-497E-826C-DE4FCD674E66}" srcOrd="7" destOrd="0" presId="urn:microsoft.com/office/officeart/2008/layout/LinedList"/>
    <dgm:cxn modelId="{F3FF752D-ACF4-4392-91B1-B1A51E1FBF5C}" type="presParOf" srcId="{F2F8AA70-87B9-497E-826C-DE4FCD674E66}" destId="{8C6B9B88-2C95-4D6F-A488-DD723E88FD55}" srcOrd="0" destOrd="0" presId="urn:microsoft.com/office/officeart/2008/layout/LinedList"/>
    <dgm:cxn modelId="{54EC0A95-424D-41F8-A56B-65B8E6A8473E}" type="presParOf" srcId="{F2F8AA70-87B9-497E-826C-DE4FCD674E66}" destId="{FAE838D2-7590-402D-A06A-058EEB9899B5}" srcOrd="1" destOrd="0" presId="urn:microsoft.com/office/officeart/2008/layout/LinedList"/>
    <dgm:cxn modelId="{171C5153-C874-4F5B-9DFB-FF854C9A1B55}" type="presParOf" srcId="{91FEDA4A-AD0A-4DEA-BDE9-745F551A83D1}" destId="{9B3E8E0C-5F15-4FF2-841D-68CB8611E47E}" srcOrd="8" destOrd="0" presId="urn:microsoft.com/office/officeart/2008/layout/LinedList"/>
    <dgm:cxn modelId="{D84721B1-73DC-4C86-9F4B-88DB47F527FF}" type="presParOf" srcId="{91FEDA4A-AD0A-4DEA-BDE9-745F551A83D1}" destId="{CABF1D14-4B01-4AC8-A9C7-C30E2CD01EAE}" srcOrd="9" destOrd="0" presId="urn:microsoft.com/office/officeart/2008/layout/LinedList"/>
    <dgm:cxn modelId="{F744FE90-D228-44A4-8E23-C49528D3FD8D}" type="presParOf" srcId="{CABF1D14-4B01-4AC8-A9C7-C30E2CD01EAE}" destId="{7B8BFCDF-0D98-4BAA-B0A4-E262BC1BA5D3}" srcOrd="0" destOrd="0" presId="urn:microsoft.com/office/officeart/2008/layout/LinedList"/>
    <dgm:cxn modelId="{755B69B8-7EDF-4F0F-B222-97000A857DA6}" type="presParOf" srcId="{CABF1D14-4B01-4AC8-A9C7-C30E2CD01EAE}" destId="{5E12209E-F939-40AB-8571-F7768BC25D78}"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F32C10-7368-40D9-8D72-ADB7EE4F495B}"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en-US"/>
        </a:p>
      </dgm:t>
    </dgm:pt>
    <dgm:pt modelId="{CA747493-8059-411B-937B-247FA34D657C}">
      <dgm:prSet/>
      <dgm:spPr/>
      <dgm:t>
        <a:bodyPr/>
        <a:lstStyle/>
        <a:p>
          <a:r>
            <a:rPr lang="en-US" b="1" dirty="0"/>
            <a:t>   </a:t>
          </a:r>
          <a:r>
            <a:rPr lang="ru-UA" b="1" dirty="0" err="1"/>
            <a:t>Доступність</a:t>
          </a:r>
          <a:r>
            <a:rPr lang="ru-UA" b="1" dirty="0"/>
            <a:t> </a:t>
          </a:r>
          <a:r>
            <a:rPr lang="ru-UA" b="1" dirty="0" err="1"/>
            <a:t>їжі</a:t>
          </a:r>
          <a:endParaRPr lang="en-US" dirty="0"/>
        </a:p>
      </dgm:t>
    </dgm:pt>
    <dgm:pt modelId="{4539D932-8BC3-4186-8FCD-8A3104C3CC5C}" type="parTrans" cxnId="{660637C1-6E31-419D-8B7E-A7B431ED8C4E}">
      <dgm:prSet/>
      <dgm:spPr/>
      <dgm:t>
        <a:bodyPr/>
        <a:lstStyle/>
        <a:p>
          <a:endParaRPr lang="en-US"/>
        </a:p>
      </dgm:t>
    </dgm:pt>
    <dgm:pt modelId="{72157DD4-D643-4B00-B2D1-458F1E28289E}" type="sibTrans" cxnId="{660637C1-6E31-419D-8B7E-A7B431ED8C4E}">
      <dgm:prSet/>
      <dgm:spPr/>
      <dgm:t>
        <a:bodyPr/>
        <a:lstStyle/>
        <a:p>
          <a:endParaRPr lang="en-US"/>
        </a:p>
      </dgm:t>
    </dgm:pt>
    <dgm:pt modelId="{2693487E-48FE-4A77-B8F7-41AD33B0AB2A}">
      <dgm:prSet/>
      <dgm:spPr/>
      <dgm:t>
        <a:bodyPr/>
        <a:lstStyle/>
        <a:p>
          <a:r>
            <a:rPr lang="ru-UA" b="1" dirty="0" err="1"/>
            <a:t>Ціноутворення</a:t>
          </a:r>
          <a:r>
            <a:rPr lang="ru-UA" b="1" dirty="0"/>
            <a:t> на </a:t>
          </a:r>
          <a:r>
            <a:rPr lang="ru-UA" b="1" dirty="0" err="1"/>
            <a:t>продукти</a:t>
          </a:r>
          <a:r>
            <a:rPr lang="ru-UA" b="1" dirty="0"/>
            <a:t> </a:t>
          </a:r>
          <a:r>
            <a:rPr lang="ru-UA" b="1" dirty="0" err="1"/>
            <a:t>харчування</a:t>
          </a:r>
          <a:endParaRPr lang="en-US" dirty="0"/>
        </a:p>
      </dgm:t>
    </dgm:pt>
    <dgm:pt modelId="{BDB9F636-43AF-4792-9B3B-579CA0B595F6}" type="parTrans" cxnId="{26951F39-11DC-4F12-AAA9-12BEE2C299EC}">
      <dgm:prSet/>
      <dgm:spPr/>
      <dgm:t>
        <a:bodyPr/>
        <a:lstStyle/>
        <a:p>
          <a:endParaRPr lang="en-US"/>
        </a:p>
      </dgm:t>
    </dgm:pt>
    <dgm:pt modelId="{D4326BDB-BD20-4ACB-B897-C2A42F7BD798}" type="sibTrans" cxnId="{26951F39-11DC-4F12-AAA9-12BEE2C299EC}">
      <dgm:prSet/>
      <dgm:spPr/>
      <dgm:t>
        <a:bodyPr/>
        <a:lstStyle/>
        <a:p>
          <a:endParaRPr lang="en-US"/>
        </a:p>
      </dgm:t>
    </dgm:pt>
    <dgm:pt modelId="{B8A1A1FF-61E0-4C69-B8AD-E9F854F2B0F4}">
      <dgm:prSet/>
      <dgm:spPr/>
      <dgm:t>
        <a:bodyPr/>
        <a:lstStyle/>
        <a:p>
          <a:r>
            <a:rPr lang="ru-UA" b="1" dirty="0" err="1"/>
            <a:t>Здорове</a:t>
          </a:r>
          <a:r>
            <a:rPr lang="ru-UA" b="1" dirty="0"/>
            <a:t> </a:t>
          </a:r>
          <a:r>
            <a:rPr lang="ru-UA" b="1" dirty="0" err="1"/>
            <a:t>харчування</a:t>
          </a:r>
          <a:r>
            <a:rPr lang="ru-UA" b="1" dirty="0"/>
            <a:t> та </a:t>
          </a:r>
          <a:r>
            <a:rPr lang="ru-UA" b="1" dirty="0" err="1"/>
            <a:t>економічні</a:t>
          </a:r>
          <a:r>
            <a:rPr lang="ru-UA" b="1" dirty="0"/>
            <a:t> </a:t>
          </a:r>
          <a:r>
            <a:rPr lang="ru-UA" b="1" dirty="0" err="1"/>
            <a:t>фактори</a:t>
          </a:r>
          <a:endParaRPr lang="en-US" dirty="0"/>
        </a:p>
      </dgm:t>
    </dgm:pt>
    <dgm:pt modelId="{8A9E9A86-FC3D-4C9C-8D1C-18DA15FCD997}" type="parTrans" cxnId="{9C6977F6-28A4-466F-B6AF-0380BFD4CC86}">
      <dgm:prSet/>
      <dgm:spPr/>
      <dgm:t>
        <a:bodyPr/>
        <a:lstStyle/>
        <a:p>
          <a:endParaRPr lang="en-US"/>
        </a:p>
      </dgm:t>
    </dgm:pt>
    <dgm:pt modelId="{9688EFE5-C461-427B-801E-8E57B36D144A}" type="sibTrans" cxnId="{9C6977F6-28A4-466F-B6AF-0380BFD4CC86}">
      <dgm:prSet/>
      <dgm:spPr/>
      <dgm:t>
        <a:bodyPr/>
        <a:lstStyle/>
        <a:p>
          <a:endParaRPr lang="en-US"/>
        </a:p>
      </dgm:t>
    </dgm:pt>
    <dgm:pt modelId="{F2860707-6BE9-48B5-9EAF-52FD82A39A85}">
      <dgm:prSet/>
      <dgm:spPr/>
      <dgm:t>
        <a:bodyPr/>
        <a:lstStyle/>
        <a:p>
          <a:r>
            <a:rPr lang="ru-UA" b="1"/>
            <a:t>Вплив харчування на економіку</a:t>
          </a:r>
          <a:endParaRPr lang="en-US"/>
        </a:p>
      </dgm:t>
    </dgm:pt>
    <dgm:pt modelId="{3CEE7302-3A29-42A0-AF65-0B61E74359BB}" type="parTrans" cxnId="{3B2C55B2-7312-4B15-B8EF-D21748324D45}">
      <dgm:prSet/>
      <dgm:spPr/>
      <dgm:t>
        <a:bodyPr/>
        <a:lstStyle/>
        <a:p>
          <a:endParaRPr lang="en-US"/>
        </a:p>
      </dgm:t>
    </dgm:pt>
    <dgm:pt modelId="{8890AAD4-E9EE-456B-91C2-E479A58F4A1E}" type="sibTrans" cxnId="{3B2C55B2-7312-4B15-B8EF-D21748324D45}">
      <dgm:prSet/>
      <dgm:spPr/>
      <dgm:t>
        <a:bodyPr/>
        <a:lstStyle/>
        <a:p>
          <a:endParaRPr lang="en-US"/>
        </a:p>
      </dgm:t>
    </dgm:pt>
    <dgm:pt modelId="{2E771447-2A0F-4EC6-A21B-CAF021E348D7}" type="pres">
      <dgm:prSet presAssocID="{6FF32C10-7368-40D9-8D72-ADB7EE4F495B}" presName="vert0" presStyleCnt="0">
        <dgm:presLayoutVars>
          <dgm:dir/>
          <dgm:animOne val="branch"/>
          <dgm:animLvl val="lvl"/>
        </dgm:presLayoutVars>
      </dgm:prSet>
      <dgm:spPr/>
    </dgm:pt>
    <dgm:pt modelId="{FFB849AF-7721-4C43-9584-C916973BE18F}" type="pres">
      <dgm:prSet presAssocID="{CA747493-8059-411B-937B-247FA34D657C}" presName="thickLine" presStyleLbl="alignNode1" presStyleIdx="0" presStyleCnt="4"/>
      <dgm:spPr/>
    </dgm:pt>
    <dgm:pt modelId="{95E5A866-570D-45CE-A564-3F753D0174A4}" type="pres">
      <dgm:prSet presAssocID="{CA747493-8059-411B-937B-247FA34D657C}" presName="horz1" presStyleCnt="0"/>
      <dgm:spPr/>
    </dgm:pt>
    <dgm:pt modelId="{732076AE-C038-42D4-877C-14A37796E128}" type="pres">
      <dgm:prSet presAssocID="{CA747493-8059-411B-937B-247FA34D657C}" presName="tx1" presStyleLbl="revTx" presStyleIdx="0" presStyleCnt="4"/>
      <dgm:spPr/>
    </dgm:pt>
    <dgm:pt modelId="{8CBF6F64-1890-459C-B2E0-033920994AAD}" type="pres">
      <dgm:prSet presAssocID="{CA747493-8059-411B-937B-247FA34D657C}" presName="vert1" presStyleCnt="0"/>
      <dgm:spPr/>
    </dgm:pt>
    <dgm:pt modelId="{3C43BD19-01C9-4BA5-AAFE-E688125F18B7}" type="pres">
      <dgm:prSet presAssocID="{2693487E-48FE-4A77-B8F7-41AD33B0AB2A}" presName="thickLine" presStyleLbl="alignNode1" presStyleIdx="1" presStyleCnt="4"/>
      <dgm:spPr/>
    </dgm:pt>
    <dgm:pt modelId="{F2D0DEB4-3521-433F-BC12-6E02099021BE}" type="pres">
      <dgm:prSet presAssocID="{2693487E-48FE-4A77-B8F7-41AD33B0AB2A}" presName="horz1" presStyleCnt="0"/>
      <dgm:spPr/>
    </dgm:pt>
    <dgm:pt modelId="{6EB0A96B-4DD0-4A09-BE40-3E58DD3FEC1C}" type="pres">
      <dgm:prSet presAssocID="{2693487E-48FE-4A77-B8F7-41AD33B0AB2A}" presName="tx1" presStyleLbl="revTx" presStyleIdx="1" presStyleCnt="4"/>
      <dgm:spPr/>
    </dgm:pt>
    <dgm:pt modelId="{848C55C3-286A-40E1-A8D3-2E0B0527562E}" type="pres">
      <dgm:prSet presAssocID="{2693487E-48FE-4A77-B8F7-41AD33B0AB2A}" presName="vert1" presStyleCnt="0"/>
      <dgm:spPr/>
    </dgm:pt>
    <dgm:pt modelId="{71F522B3-AC2C-4338-BDE1-7685DA66DC0E}" type="pres">
      <dgm:prSet presAssocID="{B8A1A1FF-61E0-4C69-B8AD-E9F854F2B0F4}" presName="thickLine" presStyleLbl="alignNode1" presStyleIdx="2" presStyleCnt="4"/>
      <dgm:spPr/>
    </dgm:pt>
    <dgm:pt modelId="{D1A0903F-8F95-43D1-B197-80E0BE773A4C}" type="pres">
      <dgm:prSet presAssocID="{B8A1A1FF-61E0-4C69-B8AD-E9F854F2B0F4}" presName="horz1" presStyleCnt="0"/>
      <dgm:spPr/>
    </dgm:pt>
    <dgm:pt modelId="{159BA127-E0F8-4B04-9A41-61AE08EA80AA}" type="pres">
      <dgm:prSet presAssocID="{B8A1A1FF-61E0-4C69-B8AD-E9F854F2B0F4}" presName="tx1" presStyleLbl="revTx" presStyleIdx="2" presStyleCnt="4"/>
      <dgm:spPr/>
    </dgm:pt>
    <dgm:pt modelId="{8D46CA29-AA8E-4526-8488-33CC691EA5A3}" type="pres">
      <dgm:prSet presAssocID="{B8A1A1FF-61E0-4C69-B8AD-E9F854F2B0F4}" presName="vert1" presStyleCnt="0"/>
      <dgm:spPr/>
    </dgm:pt>
    <dgm:pt modelId="{F21CF8E5-015B-4E95-94CD-C31EE4A510A7}" type="pres">
      <dgm:prSet presAssocID="{F2860707-6BE9-48B5-9EAF-52FD82A39A85}" presName="thickLine" presStyleLbl="alignNode1" presStyleIdx="3" presStyleCnt="4"/>
      <dgm:spPr/>
    </dgm:pt>
    <dgm:pt modelId="{BCEFA184-4811-46CF-8B36-9F44999897CE}" type="pres">
      <dgm:prSet presAssocID="{F2860707-6BE9-48B5-9EAF-52FD82A39A85}" presName="horz1" presStyleCnt="0"/>
      <dgm:spPr/>
    </dgm:pt>
    <dgm:pt modelId="{EABEA01C-9E5B-47F1-8806-A658BC2DA4CC}" type="pres">
      <dgm:prSet presAssocID="{F2860707-6BE9-48B5-9EAF-52FD82A39A85}" presName="tx1" presStyleLbl="revTx" presStyleIdx="3" presStyleCnt="4"/>
      <dgm:spPr/>
    </dgm:pt>
    <dgm:pt modelId="{8FDFB3C2-EDEB-43C3-9557-8934F9EF5F1A}" type="pres">
      <dgm:prSet presAssocID="{F2860707-6BE9-48B5-9EAF-52FD82A39A85}" presName="vert1" presStyleCnt="0"/>
      <dgm:spPr/>
    </dgm:pt>
  </dgm:ptLst>
  <dgm:cxnLst>
    <dgm:cxn modelId="{26951F39-11DC-4F12-AAA9-12BEE2C299EC}" srcId="{6FF32C10-7368-40D9-8D72-ADB7EE4F495B}" destId="{2693487E-48FE-4A77-B8F7-41AD33B0AB2A}" srcOrd="1" destOrd="0" parTransId="{BDB9F636-43AF-4792-9B3B-579CA0B595F6}" sibTransId="{D4326BDB-BD20-4ACB-B897-C2A42F7BD798}"/>
    <dgm:cxn modelId="{069C3E65-BBAC-4A7E-ACCE-785C21B4A62D}" type="presOf" srcId="{F2860707-6BE9-48B5-9EAF-52FD82A39A85}" destId="{EABEA01C-9E5B-47F1-8806-A658BC2DA4CC}" srcOrd="0" destOrd="0" presId="urn:microsoft.com/office/officeart/2008/layout/LinedList"/>
    <dgm:cxn modelId="{866B9382-C867-4F86-A6D1-D71F0C182281}" type="presOf" srcId="{6FF32C10-7368-40D9-8D72-ADB7EE4F495B}" destId="{2E771447-2A0F-4EC6-A21B-CAF021E348D7}" srcOrd="0" destOrd="0" presId="urn:microsoft.com/office/officeart/2008/layout/LinedList"/>
    <dgm:cxn modelId="{3B2C55B2-7312-4B15-B8EF-D21748324D45}" srcId="{6FF32C10-7368-40D9-8D72-ADB7EE4F495B}" destId="{F2860707-6BE9-48B5-9EAF-52FD82A39A85}" srcOrd="3" destOrd="0" parTransId="{3CEE7302-3A29-42A0-AF65-0B61E74359BB}" sibTransId="{8890AAD4-E9EE-456B-91C2-E479A58F4A1E}"/>
    <dgm:cxn modelId="{660637C1-6E31-419D-8B7E-A7B431ED8C4E}" srcId="{6FF32C10-7368-40D9-8D72-ADB7EE4F495B}" destId="{CA747493-8059-411B-937B-247FA34D657C}" srcOrd="0" destOrd="0" parTransId="{4539D932-8BC3-4186-8FCD-8A3104C3CC5C}" sibTransId="{72157DD4-D643-4B00-B2D1-458F1E28289E}"/>
    <dgm:cxn modelId="{D2BE1EC2-86AF-40AF-A56E-CA555363804A}" type="presOf" srcId="{2693487E-48FE-4A77-B8F7-41AD33B0AB2A}" destId="{6EB0A96B-4DD0-4A09-BE40-3E58DD3FEC1C}" srcOrd="0" destOrd="0" presId="urn:microsoft.com/office/officeart/2008/layout/LinedList"/>
    <dgm:cxn modelId="{05453AE7-CAA1-41CB-9CD0-BBFB9B5D02E5}" type="presOf" srcId="{CA747493-8059-411B-937B-247FA34D657C}" destId="{732076AE-C038-42D4-877C-14A37796E128}" srcOrd="0" destOrd="0" presId="urn:microsoft.com/office/officeart/2008/layout/LinedList"/>
    <dgm:cxn modelId="{D5D743E8-B23C-4CB9-8FD4-E207C257B627}" type="presOf" srcId="{B8A1A1FF-61E0-4C69-B8AD-E9F854F2B0F4}" destId="{159BA127-E0F8-4B04-9A41-61AE08EA80AA}" srcOrd="0" destOrd="0" presId="urn:microsoft.com/office/officeart/2008/layout/LinedList"/>
    <dgm:cxn modelId="{9C6977F6-28A4-466F-B6AF-0380BFD4CC86}" srcId="{6FF32C10-7368-40D9-8D72-ADB7EE4F495B}" destId="{B8A1A1FF-61E0-4C69-B8AD-E9F854F2B0F4}" srcOrd="2" destOrd="0" parTransId="{8A9E9A86-FC3D-4C9C-8D1C-18DA15FCD997}" sibTransId="{9688EFE5-C461-427B-801E-8E57B36D144A}"/>
    <dgm:cxn modelId="{82EB9C54-F389-4906-873F-4D2CD7A8FB3A}" type="presParOf" srcId="{2E771447-2A0F-4EC6-A21B-CAF021E348D7}" destId="{FFB849AF-7721-4C43-9584-C916973BE18F}" srcOrd="0" destOrd="0" presId="urn:microsoft.com/office/officeart/2008/layout/LinedList"/>
    <dgm:cxn modelId="{44DAB802-D8FB-4F61-94FB-58C4BF9F955F}" type="presParOf" srcId="{2E771447-2A0F-4EC6-A21B-CAF021E348D7}" destId="{95E5A866-570D-45CE-A564-3F753D0174A4}" srcOrd="1" destOrd="0" presId="urn:microsoft.com/office/officeart/2008/layout/LinedList"/>
    <dgm:cxn modelId="{515DA832-03B9-4C69-A2F5-BEE6ADBCC580}" type="presParOf" srcId="{95E5A866-570D-45CE-A564-3F753D0174A4}" destId="{732076AE-C038-42D4-877C-14A37796E128}" srcOrd="0" destOrd="0" presId="urn:microsoft.com/office/officeart/2008/layout/LinedList"/>
    <dgm:cxn modelId="{7B74DAFA-D949-46B8-A972-1889DECFB216}" type="presParOf" srcId="{95E5A866-570D-45CE-A564-3F753D0174A4}" destId="{8CBF6F64-1890-459C-B2E0-033920994AAD}" srcOrd="1" destOrd="0" presId="urn:microsoft.com/office/officeart/2008/layout/LinedList"/>
    <dgm:cxn modelId="{16F955A7-4E9B-49A0-9C81-C423BEF66610}" type="presParOf" srcId="{2E771447-2A0F-4EC6-A21B-CAF021E348D7}" destId="{3C43BD19-01C9-4BA5-AAFE-E688125F18B7}" srcOrd="2" destOrd="0" presId="urn:microsoft.com/office/officeart/2008/layout/LinedList"/>
    <dgm:cxn modelId="{1F92C28B-47BA-4B3D-8FEF-5BB2201E0E7F}" type="presParOf" srcId="{2E771447-2A0F-4EC6-A21B-CAF021E348D7}" destId="{F2D0DEB4-3521-433F-BC12-6E02099021BE}" srcOrd="3" destOrd="0" presId="urn:microsoft.com/office/officeart/2008/layout/LinedList"/>
    <dgm:cxn modelId="{8C09DCB2-F0FF-4490-9887-F13C90CDD81C}" type="presParOf" srcId="{F2D0DEB4-3521-433F-BC12-6E02099021BE}" destId="{6EB0A96B-4DD0-4A09-BE40-3E58DD3FEC1C}" srcOrd="0" destOrd="0" presId="urn:microsoft.com/office/officeart/2008/layout/LinedList"/>
    <dgm:cxn modelId="{F67904EF-F206-4741-8C7D-BF90BDEA7C60}" type="presParOf" srcId="{F2D0DEB4-3521-433F-BC12-6E02099021BE}" destId="{848C55C3-286A-40E1-A8D3-2E0B0527562E}" srcOrd="1" destOrd="0" presId="urn:microsoft.com/office/officeart/2008/layout/LinedList"/>
    <dgm:cxn modelId="{D6663279-5AE1-44E3-B8B1-FCF79287E3C9}" type="presParOf" srcId="{2E771447-2A0F-4EC6-A21B-CAF021E348D7}" destId="{71F522B3-AC2C-4338-BDE1-7685DA66DC0E}" srcOrd="4" destOrd="0" presId="urn:microsoft.com/office/officeart/2008/layout/LinedList"/>
    <dgm:cxn modelId="{E6DF9748-6226-47DB-933B-C7287FDF90D8}" type="presParOf" srcId="{2E771447-2A0F-4EC6-A21B-CAF021E348D7}" destId="{D1A0903F-8F95-43D1-B197-80E0BE773A4C}" srcOrd="5" destOrd="0" presId="urn:microsoft.com/office/officeart/2008/layout/LinedList"/>
    <dgm:cxn modelId="{3EF80AB4-68E8-4C24-82BD-629CBE240B3E}" type="presParOf" srcId="{D1A0903F-8F95-43D1-B197-80E0BE773A4C}" destId="{159BA127-E0F8-4B04-9A41-61AE08EA80AA}" srcOrd="0" destOrd="0" presId="urn:microsoft.com/office/officeart/2008/layout/LinedList"/>
    <dgm:cxn modelId="{ACEDFDBF-888D-43F1-8103-E7F06C533AD4}" type="presParOf" srcId="{D1A0903F-8F95-43D1-B197-80E0BE773A4C}" destId="{8D46CA29-AA8E-4526-8488-33CC691EA5A3}" srcOrd="1" destOrd="0" presId="urn:microsoft.com/office/officeart/2008/layout/LinedList"/>
    <dgm:cxn modelId="{0AF33998-1DE3-4BF6-A697-733B87D4D9C2}" type="presParOf" srcId="{2E771447-2A0F-4EC6-A21B-CAF021E348D7}" destId="{F21CF8E5-015B-4E95-94CD-C31EE4A510A7}" srcOrd="6" destOrd="0" presId="urn:microsoft.com/office/officeart/2008/layout/LinedList"/>
    <dgm:cxn modelId="{2370C284-D07D-4411-9E56-9EECEDA16477}" type="presParOf" srcId="{2E771447-2A0F-4EC6-A21B-CAF021E348D7}" destId="{BCEFA184-4811-46CF-8B36-9F44999897CE}" srcOrd="7" destOrd="0" presId="urn:microsoft.com/office/officeart/2008/layout/LinedList"/>
    <dgm:cxn modelId="{F7857421-4DE5-468D-BD0F-BF4E0E030FDF}" type="presParOf" srcId="{BCEFA184-4811-46CF-8B36-9F44999897CE}" destId="{EABEA01C-9E5B-47F1-8806-A658BC2DA4CC}" srcOrd="0" destOrd="0" presId="urn:microsoft.com/office/officeart/2008/layout/LinedList"/>
    <dgm:cxn modelId="{65262683-F4E4-49BB-A4BA-DF08D084FA68}" type="presParOf" srcId="{BCEFA184-4811-46CF-8B36-9F44999897CE}" destId="{8FDFB3C2-EDEB-43C3-9557-8934F9EF5F1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CBD22C-218B-4D36-9904-6A68935625B5}">
      <dsp:nvSpPr>
        <dsp:cNvPr id="0" name=""/>
        <dsp:cNvSpPr/>
      </dsp:nvSpPr>
      <dsp:spPr>
        <a:xfrm>
          <a:off x="852" y="161437"/>
          <a:ext cx="2991084" cy="1899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43369A-EB5B-4381-95E9-F5B7463AAE7A}">
      <dsp:nvSpPr>
        <dsp:cNvPr id="0" name=""/>
        <dsp:cNvSpPr/>
      </dsp:nvSpPr>
      <dsp:spPr>
        <a:xfrm>
          <a:off x="333194" y="477162"/>
          <a:ext cx="2991084" cy="1899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uk-UA" sz="1300" b="1" kern="1200"/>
            <a:t>Актуальність обраної теми пояснюється зростанням</a:t>
          </a:r>
          <a:endParaRPr lang="en-US" sz="1300" kern="1200"/>
        </a:p>
      </dsp:txBody>
      <dsp:txXfrm>
        <a:off x="388824" y="532792"/>
        <a:ext cx="2879824" cy="1788078"/>
      </dsp:txXfrm>
    </dsp:sp>
    <dsp:sp modelId="{33975B20-FD9D-446F-962B-ECB31B344C1C}">
      <dsp:nvSpPr>
        <dsp:cNvPr id="0" name=""/>
        <dsp:cNvSpPr/>
      </dsp:nvSpPr>
      <dsp:spPr>
        <a:xfrm>
          <a:off x="3656622" y="161437"/>
          <a:ext cx="2991084" cy="1899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C3FC76-BD8A-4B2F-BAFE-6185252B7B05}">
      <dsp:nvSpPr>
        <dsp:cNvPr id="0" name=""/>
        <dsp:cNvSpPr/>
      </dsp:nvSpPr>
      <dsp:spPr>
        <a:xfrm>
          <a:off x="3988965" y="477162"/>
          <a:ext cx="2991084" cy="1899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uk-UA" sz="1300" b="1" kern="1200"/>
            <a:t>у світі проблем здоров'я, пов'язаних з неправильним харчуванням, збільшенням захворювань, що спричинені недостатньою або не сбалансованою дією, а також економічними втратами, пов'язаними зі зростанням витрат на лікування цих захворювань</a:t>
          </a:r>
          <a:endParaRPr lang="en-US" sz="1300" kern="1200"/>
        </a:p>
      </dsp:txBody>
      <dsp:txXfrm>
        <a:off x="4044595" y="532792"/>
        <a:ext cx="2879824" cy="17880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A46A97-1A7D-4880-95D4-D5D9FCAE762F}">
      <dsp:nvSpPr>
        <dsp:cNvPr id="0" name=""/>
        <dsp:cNvSpPr/>
      </dsp:nvSpPr>
      <dsp:spPr>
        <a:xfrm>
          <a:off x="0" y="192965"/>
          <a:ext cx="2054020" cy="12324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uk-UA" sz="1700" b="1" kern="1200"/>
            <a:t>Медико-біологічні аспекти харчування</a:t>
          </a:r>
          <a:r>
            <a:rPr lang="uk-UA" sz="1700" kern="1200"/>
            <a:t>:</a:t>
          </a:r>
          <a:endParaRPr lang="en-US" sz="1700" kern="1200"/>
        </a:p>
      </dsp:txBody>
      <dsp:txXfrm>
        <a:off x="0" y="192965"/>
        <a:ext cx="2054020" cy="1232412"/>
      </dsp:txXfrm>
    </dsp:sp>
    <dsp:sp modelId="{F3C40D20-5C6F-426C-BED0-4A411D518546}">
      <dsp:nvSpPr>
        <dsp:cNvPr id="0" name=""/>
        <dsp:cNvSpPr/>
      </dsp:nvSpPr>
      <dsp:spPr>
        <a:xfrm>
          <a:off x="2259422" y="192965"/>
          <a:ext cx="2054020" cy="12324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uk-UA" sz="1700" kern="1200"/>
            <a:t>- Вплив харчування на ризик розвитку захворювань</a:t>
          </a:r>
          <a:endParaRPr lang="en-US" sz="1700" kern="1200"/>
        </a:p>
      </dsp:txBody>
      <dsp:txXfrm>
        <a:off x="2259422" y="192965"/>
        <a:ext cx="2054020" cy="1232412"/>
      </dsp:txXfrm>
    </dsp:sp>
    <dsp:sp modelId="{2FC92B11-405E-45A8-A10A-D3A02939175B}">
      <dsp:nvSpPr>
        <dsp:cNvPr id="0" name=""/>
        <dsp:cNvSpPr/>
      </dsp:nvSpPr>
      <dsp:spPr>
        <a:xfrm>
          <a:off x="4518844" y="192965"/>
          <a:ext cx="2054020" cy="12324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uk-UA" sz="1700" kern="1200"/>
            <a:t>- Роль харчування у підтримці імунітету</a:t>
          </a:r>
          <a:endParaRPr lang="en-US" sz="1700" kern="1200"/>
        </a:p>
      </dsp:txBody>
      <dsp:txXfrm>
        <a:off x="4518844" y="192965"/>
        <a:ext cx="2054020" cy="1232412"/>
      </dsp:txXfrm>
    </dsp:sp>
    <dsp:sp modelId="{27F31A32-40A4-4218-AC28-3699DB32FDD3}">
      <dsp:nvSpPr>
        <dsp:cNvPr id="0" name=""/>
        <dsp:cNvSpPr/>
      </dsp:nvSpPr>
      <dsp:spPr>
        <a:xfrm>
          <a:off x="0" y="1630780"/>
          <a:ext cx="2054020" cy="12324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uk-UA" sz="1700" kern="1200"/>
            <a:t>- Взаємозв'язок харчування та репродуктивного здоров’я.</a:t>
          </a:r>
          <a:endParaRPr lang="en-US" sz="1700" kern="1200"/>
        </a:p>
      </dsp:txBody>
      <dsp:txXfrm>
        <a:off x="0" y="1630780"/>
        <a:ext cx="2054020" cy="1232412"/>
      </dsp:txXfrm>
    </dsp:sp>
    <dsp:sp modelId="{736C728B-BA6C-4E60-BD3B-DE585E14B0D5}">
      <dsp:nvSpPr>
        <dsp:cNvPr id="0" name=""/>
        <dsp:cNvSpPr/>
      </dsp:nvSpPr>
      <dsp:spPr>
        <a:xfrm>
          <a:off x="2259422" y="1630780"/>
          <a:ext cx="2054020" cy="12324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uk-UA" sz="1700" kern="1200"/>
            <a:t>- Вплив харчування на ріст, розвиток та старіння організму.</a:t>
          </a:r>
          <a:endParaRPr lang="en-US" sz="1700" kern="1200"/>
        </a:p>
      </dsp:txBody>
      <dsp:txXfrm>
        <a:off x="2259422" y="1630780"/>
        <a:ext cx="2054020" cy="1232412"/>
      </dsp:txXfrm>
    </dsp:sp>
    <dsp:sp modelId="{7B305AA1-C13A-4A78-9A20-AFF1039F9BC0}">
      <dsp:nvSpPr>
        <dsp:cNvPr id="0" name=""/>
        <dsp:cNvSpPr/>
      </dsp:nvSpPr>
      <dsp:spPr>
        <a:xfrm>
          <a:off x="4518844" y="1630780"/>
          <a:ext cx="2054020" cy="12324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uk-UA" sz="1700" kern="1200"/>
            <a:t>- Особливості харчування при різних фізіологічних станах</a:t>
          </a:r>
          <a:endParaRPr lang="en-US" sz="1700" kern="1200"/>
        </a:p>
      </dsp:txBody>
      <dsp:txXfrm>
        <a:off x="4518844" y="1630780"/>
        <a:ext cx="2054020" cy="12324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E460B2-5873-41D2-8B47-31BFAEC9AA31}">
      <dsp:nvSpPr>
        <dsp:cNvPr id="0" name=""/>
        <dsp:cNvSpPr/>
      </dsp:nvSpPr>
      <dsp:spPr>
        <a:xfrm>
          <a:off x="0" y="218"/>
          <a:ext cx="653802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BD13EC-D170-4927-816E-C3CF6174D173}">
      <dsp:nvSpPr>
        <dsp:cNvPr id="0" name=""/>
        <dsp:cNvSpPr/>
      </dsp:nvSpPr>
      <dsp:spPr>
        <a:xfrm>
          <a:off x="0" y="218"/>
          <a:ext cx="6538025" cy="35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uk-UA" sz="1600" kern="1200"/>
            <a:t>Соціокультурні традиції</a:t>
          </a:r>
          <a:endParaRPr lang="en-US" sz="1600" kern="1200"/>
        </a:p>
      </dsp:txBody>
      <dsp:txXfrm>
        <a:off x="0" y="218"/>
        <a:ext cx="6538025" cy="358320"/>
      </dsp:txXfrm>
    </dsp:sp>
    <dsp:sp modelId="{EFD31C83-B5E8-4F1E-884D-501072CE893D}">
      <dsp:nvSpPr>
        <dsp:cNvPr id="0" name=""/>
        <dsp:cNvSpPr/>
      </dsp:nvSpPr>
      <dsp:spPr>
        <a:xfrm>
          <a:off x="0" y="358539"/>
          <a:ext cx="6538025" cy="0"/>
        </a:xfrm>
        <a:prstGeom prst="line">
          <a:avLst/>
        </a:prstGeom>
        <a:solidFill>
          <a:schemeClr val="accent2">
            <a:hueOff val="2572099"/>
            <a:satOff val="-1572"/>
            <a:lumOff val="-8676"/>
            <a:alphaOff val="0"/>
          </a:schemeClr>
        </a:solidFill>
        <a:ln w="12700" cap="flat" cmpd="sng" algn="ctr">
          <a:solidFill>
            <a:schemeClr val="accent2">
              <a:hueOff val="2572099"/>
              <a:satOff val="-1572"/>
              <a:lumOff val="-86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AA404A-13C9-467C-8142-0F13D86A344E}">
      <dsp:nvSpPr>
        <dsp:cNvPr id="0" name=""/>
        <dsp:cNvSpPr/>
      </dsp:nvSpPr>
      <dsp:spPr>
        <a:xfrm>
          <a:off x="0" y="358539"/>
          <a:ext cx="6538025" cy="35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Спільні обіди та вечері</a:t>
          </a:r>
        </a:p>
      </dsp:txBody>
      <dsp:txXfrm>
        <a:off x="0" y="358539"/>
        <a:ext cx="6538025" cy="358320"/>
      </dsp:txXfrm>
    </dsp:sp>
    <dsp:sp modelId="{9FE19B67-4591-49C6-BB2B-1630878CC3D7}">
      <dsp:nvSpPr>
        <dsp:cNvPr id="0" name=""/>
        <dsp:cNvSpPr/>
      </dsp:nvSpPr>
      <dsp:spPr>
        <a:xfrm>
          <a:off x="0" y="716860"/>
          <a:ext cx="6538025" cy="0"/>
        </a:xfrm>
        <a:prstGeom prst="line">
          <a:avLst/>
        </a:prstGeom>
        <a:solidFill>
          <a:schemeClr val="accent2">
            <a:hueOff val="5144199"/>
            <a:satOff val="-3143"/>
            <a:lumOff val="-17351"/>
            <a:alphaOff val="0"/>
          </a:schemeClr>
        </a:solidFill>
        <a:ln w="12700" cap="flat" cmpd="sng" algn="ctr">
          <a:solidFill>
            <a:schemeClr val="accent2">
              <a:hueOff val="5144199"/>
              <a:satOff val="-3143"/>
              <a:lumOff val="-173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C346A3-C7A2-4401-AA7A-EB2A3588347F}">
      <dsp:nvSpPr>
        <dsp:cNvPr id="0" name=""/>
        <dsp:cNvSpPr/>
      </dsp:nvSpPr>
      <dsp:spPr>
        <a:xfrm>
          <a:off x="0" y="716860"/>
          <a:ext cx="6538025" cy="35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Вплив реклами і медіа</a:t>
          </a:r>
        </a:p>
      </dsp:txBody>
      <dsp:txXfrm>
        <a:off x="0" y="716860"/>
        <a:ext cx="6538025" cy="358320"/>
      </dsp:txXfrm>
    </dsp:sp>
    <dsp:sp modelId="{D2E00C97-5BEF-48CE-B3BA-6B0B96F40F72}">
      <dsp:nvSpPr>
        <dsp:cNvPr id="0" name=""/>
        <dsp:cNvSpPr/>
      </dsp:nvSpPr>
      <dsp:spPr>
        <a:xfrm>
          <a:off x="0" y="1075181"/>
          <a:ext cx="6538025" cy="0"/>
        </a:xfrm>
        <a:prstGeom prst="line">
          <a:avLst/>
        </a:prstGeom>
        <a:solidFill>
          <a:schemeClr val="accent2">
            <a:hueOff val="7716299"/>
            <a:satOff val="-4715"/>
            <a:lumOff val="-26026"/>
            <a:alphaOff val="0"/>
          </a:schemeClr>
        </a:solidFill>
        <a:ln w="12700" cap="flat" cmpd="sng" algn="ctr">
          <a:solidFill>
            <a:schemeClr val="accent2">
              <a:hueOff val="7716299"/>
              <a:satOff val="-4715"/>
              <a:lumOff val="-260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6B9B88-2C95-4D6F-A488-DD723E88FD55}">
      <dsp:nvSpPr>
        <dsp:cNvPr id="0" name=""/>
        <dsp:cNvSpPr/>
      </dsp:nvSpPr>
      <dsp:spPr>
        <a:xfrm>
          <a:off x="0" y="1075181"/>
          <a:ext cx="6538025" cy="35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Етичні аспекти</a:t>
          </a:r>
        </a:p>
      </dsp:txBody>
      <dsp:txXfrm>
        <a:off x="0" y="1075181"/>
        <a:ext cx="6538025" cy="358320"/>
      </dsp:txXfrm>
    </dsp:sp>
    <dsp:sp modelId="{9B3E8E0C-5F15-4FF2-841D-68CB8611E47E}">
      <dsp:nvSpPr>
        <dsp:cNvPr id="0" name=""/>
        <dsp:cNvSpPr/>
      </dsp:nvSpPr>
      <dsp:spPr>
        <a:xfrm>
          <a:off x="0" y="1433502"/>
          <a:ext cx="6538025" cy="0"/>
        </a:xfrm>
        <a:prstGeom prst="line">
          <a:avLst/>
        </a:prstGeom>
        <a:solidFill>
          <a:schemeClr val="accent2">
            <a:hueOff val="10288398"/>
            <a:satOff val="-6286"/>
            <a:lumOff val="-34702"/>
            <a:alphaOff val="0"/>
          </a:schemeClr>
        </a:solidFill>
        <a:ln w="12700" cap="flat" cmpd="sng" algn="ctr">
          <a:solidFill>
            <a:schemeClr val="accent2">
              <a:hueOff val="10288398"/>
              <a:satOff val="-6286"/>
              <a:lumOff val="-347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8BFCDF-0D98-4BAA-B0A4-E262BC1BA5D3}">
      <dsp:nvSpPr>
        <dsp:cNvPr id="0" name=""/>
        <dsp:cNvSpPr/>
      </dsp:nvSpPr>
      <dsp:spPr>
        <a:xfrm>
          <a:off x="0" y="1433502"/>
          <a:ext cx="6538025" cy="35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Соціальна нерівність</a:t>
          </a:r>
        </a:p>
      </dsp:txBody>
      <dsp:txXfrm>
        <a:off x="0" y="1433502"/>
        <a:ext cx="6538025" cy="3583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B849AF-7721-4C43-9584-C916973BE18F}">
      <dsp:nvSpPr>
        <dsp:cNvPr id="0" name=""/>
        <dsp:cNvSpPr/>
      </dsp:nvSpPr>
      <dsp:spPr>
        <a:xfrm>
          <a:off x="0" y="0"/>
          <a:ext cx="4669996"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32076AE-C038-42D4-877C-14A37796E128}">
      <dsp:nvSpPr>
        <dsp:cNvPr id="0" name=""/>
        <dsp:cNvSpPr/>
      </dsp:nvSpPr>
      <dsp:spPr>
        <a:xfrm>
          <a:off x="0" y="0"/>
          <a:ext cx="4669996" cy="738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   </a:t>
          </a:r>
          <a:r>
            <a:rPr lang="ru-UA" sz="2000" b="1" kern="1200" dirty="0" err="1"/>
            <a:t>Доступність</a:t>
          </a:r>
          <a:r>
            <a:rPr lang="ru-UA" sz="2000" b="1" kern="1200" dirty="0"/>
            <a:t> </a:t>
          </a:r>
          <a:r>
            <a:rPr lang="ru-UA" sz="2000" b="1" kern="1200" dirty="0" err="1"/>
            <a:t>їжі</a:t>
          </a:r>
          <a:endParaRPr lang="en-US" sz="2000" kern="1200" dirty="0"/>
        </a:p>
      </dsp:txBody>
      <dsp:txXfrm>
        <a:off x="0" y="0"/>
        <a:ext cx="4669996" cy="738719"/>
      </dsp:txXfrm>
    </dsp:sp>
    <dsp:sp modelId="{3C43BD19-01C9-4BA5-AAFE-E688125F18B7}">
      <dsp:nvSpPr>
        <dsp:cNvPr id="0" name=""/>
        <dsp:cNvSpPr/>
      </dsp:nvSpPr>
      <dsp:spPr>
        <a:xfrm>
          <a:off x="0" y="738719"/>
          <a:ext cx="4669996"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EB0A96B-4DD0-4A09-BE40-3E58DD3FEC1C}">
      <dsp:nvSpPr>
        <dsp:cNvPr id="0" name=""/>
        <dsp:cNvSpPr/>
      </dsp:nvSpPr>
      <dsp:spPr>
        <a:xfrm>
          <a:off x="0" y="738719"/>
          <a:ext cx="4669996" cy="738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ru-UA" sz="2000" b="1" kern="1200" dirty="0" err="1"/>
            <a:t>Ціноутворення</a:t>
          </a:r>
          <a:r>
            <a:rPr lang="ru-UA" sz="2000" b="1" kern="1200" dirty="0"/>
            <a:t> на </a:t>
          </a:r>
          <a:r>
            <a:rPr lang="ru-UA" sz="2000" b="1" kern="1200" dirty="0" err="1"/>
            <a:t>продукти</a:t>
          </a:r>
          <a:r>
            <a:rPr lang="ru-UA" sz="2000" b="1" kern="1200" dirty="0"/>
            <a:t> </a:t>
          </a:r>
          <a:r>
            <a:rPr lang="ru-UA" sz="2000" b="1" kern="1200" dirty="0" err="1"/>
            <a:t>харчування</a:t>
          </a:r>
          <a:endParaRPr lang="en-US" sz="2000" kern="1200" dirty="0"/>
        </a:p>
      </dsp:txBody>
      <dsp:txXfrm>
        <a:off x="0" y="738719"/>
        <a:ext cx="4669996" cy="738719"/>
      </dsp:txXfrm>
    </dsp:sp>
    <dsp:sp modelId="{71F522B3-AC2C-4338-BDE1-7685DA66DC0E}">
      <dsp:nvSpPr>
        <dsp:cNvPr id="0" name=""/>
        <dsp:cNvSpPr/>
      </dsp:nvSpPr>
      <dsp:spPr>
        <a:xfrm>
          <a:off x="0" y="1477439"/>
          <a:ext cx="4669996"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59BA127-E0F8-4B04-9A41-61AE08EA80AA}">
      <dsp:nvSpPr>
        <dsp:cNvPr id="0" name=""/>
        <dsp:cNvSpPr/>
      </dsp:nvSpPr>
      <dsp:spPr>
        <a:xfrm>
          <a:off x="0" y="1477439"/>
          <a:ext cx="4669996" cy="738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ru-UA" sz="2000" b="1" kern="1200" dirty="0" err="1"/>
            <a:t>Здорове</a:t>
          </a:r>
          <a:r>
            <a:rPr lang="ru-UA" sz="2000" b="1" kern="1200" dirty="0"/>
            <a:t> </a:t>
          </a:r>
          <a:r>
            <a:rPr lang="ru-UA" sz="2000" b="1" kern="1200" dirty="0" err="1"/>
            <a:t>харчування</a:t>
          </a:r>
          <a:r>
            <a:rPr lang="ru-UA" sz="2000" b="1" kern="1200" dirty="0"/>
            <a:t> та </a:t>
          </a:r>
          <a:r>
            <a:rPr lang="ru-UA" sz="2000" b="1" kern="1200" dirty="0" err="1"/>
            <a:t>економічні</a:t>
          </a:r>
          <a:r>
            <a:rPr lang="ru-UA" sz="2000" b="1" kern="1200" dirty="0"/>
            <a:t> </a:t>
          </a:r>
          <a:r>
            <a:rPr lang="ru-UA" sz="2000" b="1" kern="1200" dirty="0" err="1"/>
            <a:t>фактори</a:t>
          </a:r>
          <a:endParaRPr lang="en-US" sz="2000" kern="1200" dirty="0"/>
        </a:p>
      </dsp:txBody>
      <dsp:txXfrm>
        <a:off x="0" y="1477439"/>
        <a:ext cx="4669996" cy="738719"/>
      </dsp:txXfrm>
    </dsp:sp>
    <dsp:sp modelId="{F21CF8E5-015B-4E95-94CD-C31EE4A510A7}">
      <dsp:nvSpPr>
        <dsp:cNvPr id="0" name=""/>
        <dsp:cNvSpPr/>
      </dsp:nvSpPr>
      <dsp:spPr>
        <a:xfrm>
          <a:off x="0" y="2216159"/>
          <a:ext cx="4669996"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ABEA01C-9E5B-47F1-8806-A658BC2DA4CC}">
      <dsp:nvSpPr>
        <dsp:cNvPr id="0" name=""/>
        <dsp:cNvSpPr/>
      </dsp:nvSpPr>
      <dsp:spPr>
        <a:xfrm>
          <a:off x="0" y="2216159"/>
          <a:ext cx="4669996" cy="738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ru-UA" sz="2000" b="1" kern="1200"/>
            <a:t>Вплив харчування на економіку</a:t>
          </a:r>
          <a:endParaRPr lang="en-US" sz="2000" kern="1200"/>
        </a:p>
      </dsp:txBody>
      <dsp:txXfrm>
        <a:off x="0" y="2216159"/>
        <a:ext cx="4669996" cy="7387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3/24/2024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31197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3/24/2024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5750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3/24/2024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155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3/24/2024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6761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3/24/2024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0338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3/24/2024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55089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3/24/2024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43935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3/24/2024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48397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3/24/2024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16345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3/24/2024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46861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3/24/2024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60083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3/24/2024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179050250"/>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66" r:id="rId6"/>
    <p:sldLayoutId id="2147483762" r:id="rId7"/>
    <p:sldLayoutId id="2147483763" r:id="rId8"/>
    <p:sldLayoutId id="2147483764" r:id="rId9"/>
    <p:sldLayoutId id="2147483765" r:id="rId10"/>
    <p:sldLayoutId id="2147483767"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jpeg"/><Relationship Id="rId7" Type="http://schemas.openxmlformats.org/officeDocument/2006/relationships/diagramColors" Target="../diagrams/colors2.xml"/><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8.jpeg"/><Relationship Id="rId7" Type="http://schemas.openxmlformats.org/officeDocument/2006/relationships/diagramColors" Target="../diagrams/colors3.xml"/><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0.jpeg"/><Relationship Id="rId7" Type="http://schemas.openxmlformats.org/officeDocument/2006/relationships/diagramColors" Target="../diagrams/colors4.xml"/><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37" name="Rectangle 36">
            <a:extLst>
              <a:ext uri="{FF2B5EF4-FFF2-40B4-BE49-F238E27FC236}">
                <a16:creationId xmlns:a16="http://schemas.microsoft.com/office/drawing/2014/main" id="{4A2DC5C2-CCA7-49E4-B67F-6F121D488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Цветной Paint пигментс">
            <a:extLst>
              <a:ext uri="{FF2B5EF4-FFF2-40B4-BE49-F238E27FC236}">
                <a16:creationId xmlns:a16="http://schemas.microsoft.com/office/drawing/2014/main" id="{7B4A7E58-10CC-ADF5-0DEE-61B93AD16D6E}"/>
              </a:ext>
            </a:extLst>
          </p:cNvPr>
          <p:cNvPicPr>
            <a:picLocks noChangeAspect="1"/>
          </p:cNvPicPr>
          <p:nvPr/>
        </p:nvPicPr>
        <p:blipFill rotWithShape="1">
          <a:blip r:embed="rId2"/>
          <a:srcRect t="10000"/>
          <a:stretch/>
        </p:blipFill>
        <p:spPr>
          <a:xfrm>
            <a:off x="0" y="0"/>
            <a:ext cx="12192001" cy="6857990"/>
          </a:xfrm>
          <a:prstGeom prst="rect">
            <a:avLst/>
          </a:prstGeom>
        </p:spPr>
      </p:pic>
      <p:sp useBgFill="1">
        <p:nvSpPr>
          <p:cNvPr id="39" name="Freeform: Shape 38">
            <a:extLst>
              <a:ext uri="{FF2B5EF4-FFF2-40B4-BE49-F238E27FC236}">
                <a16:creationId xmlns:a16="http://schemas.microsoft.com/office/drawing/2014/main" id="{27966D5E-7857-415C-B50C-0DD96BCB7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986" y="0"/>
            <a:ext cx="10615629" cy="6858000"/>
          </a:xfrm>
          <a:custGeom>
            <a:avLst/>
            <a:gdLst>
              <a:gd name="connsiteX0" fmla="*/ 7169276 w 10615629"/>
              <a:gd name="connsiteY0" fmla="*/ 5704266 h 6858000"/>
              <a:gd name="connsiteX1" fmla="*/ 7514897 w 10615629"/>
              <a:gd name="connsiteY1" fmla="*/ 6049887 h 6858000"/>
              <a:gd name="connsiteX2" fmla="*/ 7169276 w 10615629"/>
              <a:gd name="connsiteY2" fmla="*/ 6395508 h 6858000"/>
              <a:gd name="connsiteX3" fmla="*/ 6823655 w 10615629"/>
              <a:gd name="connsiteY3" fmla="*/ 6049887 h 6858000"/>
              <a:gd name="connsiteX4" fmla="*/ 7169276 w 10615629"/>
              <a:gd name="connsiteY4" fmla="*/ 5704266 h 6858000"/>
              <a:gd name="connsiteX5" fmla="*/ 10010446 w 10615629"/>
              <a:gd name="connsiteY5" fmla="*/ 2324705 h 6858000"/>
              <a:gd name="connsiteX6" fmla="*/ 10456760 w 10615629"/>
              <a:gd name="connsiteY6" fmla="*/ 2771019 h 6858000"/>
              <a:gd name="connsiteX7" fmla="*/ 10010446 w 10615629"/>
              <a:gd name="connsiteY7" fmla="*/ 3217333 h 6858000"/>
              <a:gd name="connsiteX8" fmla="*/ 9564132 w 10615629"/>
              <a:gd name="connsiteY8" fmla="*/ 2771019 h 6858000"/>
              <a:gd name="connsiteX9" fmla="*/ 10010446 w 10615629"/>
              <a:gd name="connsiteY9" fmla="*/ 2324705 h 6858000"/>
              <a:gd name="connsiteX10" fmla="*/ 10354145 w 10615629"/>
              <a:gd name="connsiteY10" fmla="*/ 1665213 h 6858000"/>
              <a:gd name="connsiteX11" fmla="*/ 10615629 w 10615629"/>
              <a:gd name="connsiteY11" fmla="*/ 1926697 h 6858000"/>
              <a:gd name="connsiteX12" fmla="*/ 10354145 w 10615629"/>
              <a:gd name="connsiteY12" fmla="*/ 2188181 h 6858000"/>
              <a:gd name="connsiteX13" fmla="*/ 10092661 w 10615629"/>
              <a:gd name="connsiteY13" fmla="*/ 1926697 h 6858000"/>
              <a:gd name="connsiteX14" fmla="*/ 10354145 w 10615629"/>
              <a:gd name="connsiteY14" fmla="*/ 1665213 h 6858000"/>
              <a:gd name="connsiteX15" fmla="*/ 1458901 w 10615629"/>
              <a:gd name="connsiteY15" fmla="*/ 659644 h 6858000"/>
              <a:gd name="connsiteX16" fmla="*/ 1905215 w 10615629"/>
              <a:gd name="connsiteY16" fmla="*/ 1105958 h 6858000"/>
              <a:gd name="connsiteX17" fmla="*/ 1458901 w 10615629"/>
              <a:gd name="connsiteY17" fmla="*/ 1552272 h 6858000"/>
              <a:gd name="connsiteX18" fmla="*/ 1012587 w 10615629"/>
              <a:gd name="connsiteY18" fmla="*/ 1105958 h 6858000"/>
              <a:gd name="connsiteX19" fmla="*/ 1458901 w 10615629"/>
              <a:gd name="connsiteY19" fmla="*/ 659644 h 6858000"/>
              <a:gd name="connsiteX20" fmla="*/ 6674038 w 10615629"/>
              <a:gd name="connsiteY20" fmla="*/ 0 h 6858000"/>
              <a:gd name="connsiteX21" fmla="*/ 10121228 w 10615629"/>
              <a:gd name="connsiteY21" fmla="*/ 0 h 6858000"/>
              <a:gd name="connsiteX22" fmla="*/ 10122250 w 10615629"/>
              <a:gd name="connsiteY22" fmla="*/ 1542 h 6858000"/>
              <a:gd name="connsiteX23" fmla="*/ 9914575 w 10615629"/>
              <a:gd name="connsiteY23" fmla="*/ 1714821 h 6858000"/>
              <a:gd name="connsiteX24" fmla="*/ 9361609 w 10615629"/>
              <a:gd name="connsiteY24" fmla="*/ 2396453 h 6858000"/>
              <a:gd name="connsiteX25" fmla="*/ 9334635 w 10615629"/>
              <a:gd name="connsiteY25" fmla="*/ 3107486 h 6858000"/>
              <a:gd name="connsiteX26" fmla="*/ 9815042 w 10615629"/>
              <a:gd name="connsiteY26" fmla="*/ 3891891 h 6858000"/>
              <a:gd name="connsiteX27" fmla="*/ 9376176 w 10615629"/>
              <a:gd name="connsiteY27" fmla="*/ 5202286 h 6858000"/>
              <a:gd name="connsiteX28" fmla="*/ 7869813 w 10615629"/>
              <a:gd name="connsiteY28" fmla="*/ 5436960 h 6858000"/>
              <a:gd name="connsiteX29" fmla="*/ 6545392 w 10615629"/>
              <a:gd name="connsiteY29" fmla="*/ 5630362 h 6858000"/>
              <a:gd name="connsiteX30" fmla="*/ 5772723 w 10615629"/>
              <a:gd name="connsiteY30" fmla="*/ 6502431 h 6858000"/>
              <a:gd name="connsiteX31" fmla="*/ 5542129 w 10615629"/>
              <a:gd name="connsiteY31" fmla="*/ 6791052 h 6858000"/>
              <a:gd name="connsiteX32" fmla="*/ 5487454 w 10615629"/>
              <a:gd name="connsiteY32" fmla="*/ 6858000 h 6858000"/>
              <a:gd name="connsiteX33" fmla="*/ 3860772 w 10615629"/>
              <a:gd name="connsiteY33" fmla="*/ 6858000 h 6858000"/>
              <a:gd name="connsiteX34" fmla="*/ 3806309 w 10615629"/>
              <a:gd name="connsiteY34" fmla="*/ 6753976 h 6858000"/>
              <a:gd name="connsiteX35" fmla="*/ 3692626 w 10615629"/>
              <a:gd name="connsiteY35" fmla="*/ 6315366 h 6858000"/>
              <a:gd name="connsiteX36" fmla="*/ 2561203 w 10615629"/>
              <a:gd name="connsiteY36" fmla="*/ 5694965 h 6858000"/>
              <a:gd name="connsiteX37" fmla="*/ 69617 w 10615629"/>
              <a:gd name="connsiteY37" fmla="*/ 4316865 h 6858000"/>
              <a:gd name="connsiteX38" fmla="*/ 1643 w 10615629"/>
              <a:gd name="connsiteY38" fmla="*/ 3718987 h 6858000"/>
              <a:gd name="connsiteX39" fmla="*/ 368893 w 10615629"/>
              <a:gd name="connsiteY39" fmla="*/ 2555465 h 6858000"/>
              <a:gd name="connsiteX40" fmla="*/ 1113509 w 10615629"/>
              <a:gd name="connsiteY40" fmla="*/ 2231777 h 6858000"/>
              <a:gd name="connsiteX41" fmla="*/ 2037233 w 10615629"/>
              <a:gd name="connsiteY41" fmla="*/ 2044714 h 6858000"/>
              <a:gd name="connsiteX42" fmla="*/ 2547311 w 10615629"/>
              <a:gd name="connsiteY42" fmla="*/ 1444273 h 6858000"/>
              <a:gd name="connsiteX43" fmla="*/ 3900864 w 10615629"/>
              <a:gd name="connsiteY43" fmla="*/ 617925 h 6858000"/>
              <a:gd name="connsiteX44" fmla="*/ 4571572 w 10615629"/>
              <a:gd name="connsiteY44" fmla="*/ 899937 h 6858000"/>
              <a:gd name="connsiteX45" fmla="*/ 6039226 w 10615629"/>
              <a:gd name="connsiteY45" fmla="*/ 670658 h 6858000"/>
              <a:gd name="connsiteX46" fmla="*/ 6656610 w 10615629"/>
              <a:gd name="connsiteY46" fmla="*/ 161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615629" h="6858000">
                <a:moveTo>
                  <a:pt x="7169276" y="5704266"/>
                </a:moveTo>
                <a:cubicBezTo>
                  <a:pt x="7360157" y="5704266"/>
                  <a:pt x="7514897" y="5859006"/>
                  <a:pt x="7514897" y="6049887"/>
                </a:cubicBezTo>
                <a:cubicBezTo>
                  <a:pt x="7514897" y="6240768"/>
                  <a:pt x="7360157" y="6395508"/>
                  <a:pt x="7169276" y="6395508"/>
                </a:cubicBezTo>
                <a:cubicBezTo>
                  <a:pt x="6978395" y="6395508"/>
                  <a:pt x="6823655" y="6240768"/>
                  <a:pt x="6823655" y="6049887"/>
                </a:cubicBezTo>
                <a:cubicBezTo>
                  <a:pt x="6823655" y="5859006"/>
                  <a:pt x="6978395" y="5704266"/>
                  <a:pt x="7169276" y="5704266"/>
                </a:cubicBezTo>
                <a:close/>
                <a:moveTo>
                  <a:pt x="10010446" y="2324705"/>
                </a:moveTo>
                <a:cubicBezTo>
                  <a:pt x="10256938" y="2324705"/>
                  <a:pt x="10456760" y="2524528"/>
                  <a:pt x="10456760" y="2771019"/>
                </a:cubicBezTo>
                <a:cubicBezTo>
                  <a:pt x="10456760" y="3017511"/>
                  <a:pt x="10256938" y="3217333"/>
                  <a:pt x="10010446" y="3217333"/>
                </a:cubicBezTo>
                <a:cubicBezTo>
                  <a:pt x="9763954" y="3217333"/>
                  <a:pt x="9564132" y="3017511"/>
                  <a:pt x="9564132" y="2771019"/>
                </a:cubicBezTo>
                <a:cubicBezTo>
                  <a:pt x="9564132" y="2524528"/>
                  <a:pt x="9763954" y="2324705"/>
                  <a:pt x="10010446" y="2324705"/>
                </a:cubicBezTo>
                <a:close/>
                <a:moveTo>
                  <a:pt x="10354145" y="1665213"/>
                </a:moveTo>
                <a:cubicBezTo>
                  <a:pt x="10498559" y="1665213"/>
                  <a:pt x="10615629" y="1782283"/>
                  <a:pt x="10615629" y="1926697"/>
                </a:cubicBezTo>
                <a:cubicBezTo>
                  <a:pt x="10615629" y="2071111"/>
                  <a:pt x="10498559" y="2188181"/>
                  <a:pt x="10354145" y="2188181"/>
                </a:cubicBezTo>
                <a:cubicBezTo>
                  <a:pt x="10209731" y="2188181"/>
                  <a:pt x="10092661" y="2071111"/>
                  <a:pt x="10092661" y="1926697"/>
                </a:cubicBezTo>
                <a:cubicBezTo>
                  <a:pt x="10092661" y="1782283"/>
                  <a:pt x="10209731" y="1665213"/>
                  <a:pt x="10354145" y="1665213"/>
                </a:cubicBezTo>
                <a:close/>
                <a:moveTo>
                  <a:pt x="1458901" y="659644"/>
                </a:moveTo>
                <a:cubicBezTo>
                  <a:pt x="1705393" y="659644"/>
                  <a:pt x="1905215" y="859466"/>
                  <a:pt x="1905215" y="1105958"/>
                </a:cubicBezTo>
                <a:cubicBezTo>
                  <a:pt x="1905215" y="1352450"/>
                  <a:pt x="1705393" y="1552272"/>
                  <a:pt x="1458901" y="1552272"/>
                </a:cubicBezTo>
                <a:cubicBezTo>
                  <a:pt x="1212409" y="1552272"/>
                  <a:pt x="1012587" y="1352450"/>
                  <a:pt x="1012587" y="1105958"/>
                </a:cubicBezTo>
                <a:cubicBezTo>
                  <a:pt x="1012587" y="859466"/>
                  <a:pt x="1212409" y="659644"/>
                  <a:pt x="1458901" y="659644"/>
                </a:cubicBezTo>
                <a:close/>
                <a:moveTo>
                  <a:pt x="6674038" y="0"/>
                </a:moveTo>
                <a:lnTo>
                  <a:pt x="10121228" y="0"/>
                </a:lnTo>
                <a:lnTo>
                  <a:pt x="10122250" y="1542"/>
                </a:lnTo>
                <a:cubicBezTo>
                  <a:pt x="10407914" y="485220"/>
                  <a:pt x="10448238" y="1134713"/>
                  <a:pt x="9914575" y="1714821"/>
                </a:cubicBezTo>
                <a:cubicBezTo>
                  <a:pt x="9716856" y="1929804"/>
                  <a:pt x="9539638" y="2164208"/>
                  <a:pt x="9361609" y="2396453"/>
                </a:cubicBezTo>
                <a:cubicBezTo>
                  <a:pt x="9193292" y="2616157"/>
                  <a:pt x="9188572" y="2869712"/>
                  <a:pt x="9334635" y="3107486"/>
                </a:cubicBezTo>
                <a:cubicBezTo>
                  <a:pt x="9495670" y="3368730"/>
                  <a:pt x="9683004" y="3617025"/>
                  <a:pt x="9815042" y="3891891"/>
                </a:cubicBezTo>
                <a:cubicBezTo>
                  <a:pt x="10050525" y="4382007"/>
                  <a:pt x="9955575" y="4864841"/>
                  <a:pt x="9376176" y="5202286"/>
                </a:cubicBezTo>
                <a:cubicBezTo>
                  <a:pt x="8901029" y="5479039"/>
                  <a:pt x="8396077" y="5489829"/>
                  <a:pt x="7869813" y="5436960"/>
                </a:cubicBezTo>
                <a:cubicBezTo>
                  <a:pt x="7414764" y="5391373"/>
                  <a:pt x="6924917" y="5356038"/>
                  <a:pt x="6545392" y="5630362"/>
                </a:cubicBezTo>
                <a:cubicBezTo>
                  <a:pt x="6238294" y="5852628"/>
                  <a:pt x="6024795" y="6205178"/>
                  <a:pt x="5772723" y="6502431"/>
                </a:cubicBezTo>
                <a:cubicBezTo>
                  <a:pt x="5693285" y="6596233"/>
                  <a:pt x="5618533" y="6694485"/>
                  <a:pt x="5542129" y="6791052"/>
                </a:cubicBezTo>
                <a:lnTo>
                  <a:pt x="5487454" y="6858000"/>
                </a:lnTo>
                <a:lnTo>
                  <a:pt x="3860772" y="6858000"/>
                </a:lnTo>
                <a:lnTo>
                  <a:pt x="3806309" y="6753976"/>
                </a:lnTo>
                <a:cubicBezTo>
                  <a:pt x="3748311" y="6617180"/>
                  <a:pt x="3717510" y="6461835"/>
                  <a:pt x="3692626" y="6315366"/>
                </a:cubicBezTo>
                <a:cubicBezTo>
                  <a:pt x="3594980" y="5743923"/>
                  <a:pt x="2996563" y="5569132"/>
                  <a:pt x="2561203" y="5694965"/>
                </a:cubicBezTo>
                <a:cubicBezTo>
                  <a:pt x="1295584" y="6063834"/>
                  <a:pt x="405173" y="5417942"/>
                  <a:pt x="69617" y="4316865"/>
                </a:cubicBezTo>
                <a:cubicBezTo>
                  <a:pt x="12163" y="4128181"/>
                  <a:pt x="22818" y="3919404"/>
                  <a:pt x="1643" y="3718987"/>
                </a:cubicBezTo>
                <a:cubicBezTo>
                  <a:pt x="-11845" y="3285650"/>
                  <a:pt x="53163" y="2879692"/>
                  <a:pt x="368893" y="2555465"/>
                </a:cubicBezTo>
                <a:cubicBezTo>
                  <a:pt x="570254" y="2348709"/>
                  <a:pt x="826642" y="2266304"/>
                  <a:pt x="1113509" y="2231777"/>
                </a:cubicBezTo>
                <a:cubicBezTo>
                  <a:pt x="1425464" y="2194013"/>
                  <a:pt x="1739171" y="2139122"/>
                  <a:pt x="2037233" y="2044714"/>
                </a:cubicBezTo>
                <a:cubicBezTo>
                  <a:pt x="2313448" y="1957047"/>
                  <a:pt x="2430109" y="1689061"/>
                  <a:pt x="2547311" y="1444273"/>
                </a:cubicBezTo>
                <a:cubicBezTo>
                  <a:pt x="2839304" y="834121"/>
                  <a:pt x="3300290" y="529585"/>
                  <a:pt x="3900864" y="617925"/>
                </a:cubicBezTo>
                <a:cubicBezTo>
                  <a:pt x="4133785" y="652182"/>
                  <a:pt x="4362119" y="778959"/>
                  <a:pt x="4571572" y="899937"/>
                </a:cubicBezTo>
                <a:cubicBezTo>
                  <a:pt x="5133170" y="1224435"/>
                  <a:pt x="5641899" y="1068660"/>
                  <a:pt x="6039226" y="670658"/>
                </a:cubicBezTo>
                <a:cubicBezTo>
                  <a:pt x="6250634" y="458239"/>
                  <a:pt x="6444898" y="227157"/>
                  <a:pt x="6656610" y="1615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Заголовок 1">
            <a:extLst>
              <a:ext uri="{FF2B5EF4-FFF2-40B4-BE49-F238E27FC236}">
                <a16:creationId xmlns:a16="http://schemas.microsoft.com/office/drawing/2014/main" id="{C6161502-914C-1474-8B26-9019DE4F0606}"/>
              </a:ext>
            </a:extLst>
          </p:cNvPr>
          <p:cNvSpPr>
            <a:spLocks noGrp="1"/>
          </p:cNvSpPr>
          <p:nvPr>
            <p:ph type="ctrTitle"/>
          </p:nvPr>
        </p:nvSpPr>
        <p:spPr>
          <a:xfrm>
            <a:off x="2702959" y="2425265"/>
            <a:ext cx="6458556" cy="2387600"/>
          </a:xfrm>
        </p:spPr>
        <p:txBody>
          <a:bodyPr>
            <a:normAutofit fontScale="90000"/>
          </a:bodyPr>
          <a:lstStyle/>
          <a:p>
            <a:pPr algn="ctr">
              <a:spcAft>
                <a:spcPts val="0"/>
              </a:spcAft>
            </a:pPr>
            <a:r>
              <a:rPr lang="ru-RU" sz="1800" b="0" i="0" u="none" strike="noStrike" cap="all" dirty="0">
                <a:solidFill>
                  <a:schemeClr val="bg2">
                    <a:lumMod val="75000"/>
                  </a:schemeClr>
                </a:solidFill>
                <a:effectLst/>
                <a:latin typeface="Times New Roman" panose="02020603050405020304" pitchFamily="18" charset="0"/>
              </a:rPr>
              <a:t>М</a:t>
            </a:r>
            <a:r>
              <a:rPr lang="ru-RU" sz="1800" b="0" i="0" u="none" strike="noStrike" cap="all" dirty="0">
                <a:solidFill>
                  <a:srgbClr val="000000"/>
                </a:solidFill>
                <a:effectLst/>
                <a:latin typeface="Times New Roman" panose="02020603050405020304" pitchFamily="18" charset="0"/>
              </a:rPr>
              <a:t>ІНІСТЕРСТВО </a:t>
            </a:r>
            <a:r>
              <a:rPr lang="ru-RU" sz="1800" b="0" i="0" u="none" strike="noStrike" cap="all" dirty="0">
                <a:solidFill>
                  <a:schemeClr val="bg2">
                    <a:lumMod val="75000"/>
                  </a:schemeClr>
                </a:solidFill>
                <a:effectLst/>
                <a:latin typeface="Times New Roman" panose="02020603050405020304" pitchFamily="18" charset="0"/>
              </a:rPr>
              <a:t>ОСВІТИ ТА НА</a:t>
            </a:r>
            <a:r>
              <a:rPr lang="ru-RU" sz="1800" b="0" i="0" u="none" strike="noStrike" cap="all" dirty="0">
                <a:solidFill>
                  <a:srgbClr val="000000"/>
                </a:solidFill>
                <a:effectLst/>
                <a:latin typeface="Times New Roman" panose="02020603050405020304" pitchFamily="18" charset="0"/>
              </a:rPr>
              <a:t>УКИ УКРАЇНИ</a:t>
            </a:r>
            <a:r>
              <a:rPr lang="ru-RU" sz="1800" b="0" i="0" dirty="0">
                <a:solidFill>
                  <a:srgbClr val="000000"/>
                </a:solidFill>
                <a:effectLst/>
                <a:latin typeface="Times New Roman" panose="02020603050405020304" pitchFamily="18" charset="0"/>
              </a:rPr>
              <a:t>​</a:t>
            </a:r>
            <a:br>
              <a:rPr lang="ru-RU" sz="1800" b="0" i="0" dirty="0">
                <a:solidFill>
                  <a:srgbClr val="000000"/>
                </a:solidFill>
                <a:effectLst/>
                <a:latin typeface="Times New Roman" panose="02020603050405020304" pitchFamily="18" charset="0"/>
              </a:rPr>
            </a:br>
            <a:r>
              <a:rPr lang="ru-RU" sz="1800" b="0" i="0" u="none" strike="noStrike" cap="all" dirty="0">
                <a:solidFill>
                  <a:schemeClr val="bg2">
                    <a:lumMod val="75000"/>
                  </a:schemeClr>
                </a:solidFill>
                <a:effectLst/>
                <a:latin typeface="Times New Roman" panose="02020603050405020304" pitchFamily="18" charset="0"/>
              </a:rPr>
              <a:t>ДНІПРО</a:t>
            </a:r>
            <a:r>
              <a:rPr lang="ru-RU" sz="1800" b="0" i="0" u="none" strike="noStrike" cap="all" dirty="0">
                <a:solidFill>
                  <a:srgbClr val="000000"/>
                </a:solidFill>
                <a:effectLst/>
                <a:latin typeface="Times New Roman" panose="02020603050405020304" pitchFamily="18" charset="0"/>
              </a:rPr>
              <a:t>ВСЬКИЙ НАЦІОНАЛЬНИЙ УНІВЕРСИТЕТ ІМЕНІ ОЛЕСЯ ГОНЧАРА</a:t>
            </a:r>
            <a:r>
              <a:rPr lang="ru-RU" sz="1800" b="0" i="0" dirty="0">
                <a:solidFill>
                  <a:srgbClr val="000000"/>
                </a:solidFill>
                <a:effectLst/>
                <a:latin typeface="Times New Roman" panose="02020603050405020304" pitchFamily="18" charset="0"/>
              </a:rPr>
              <a:t>​</a:t>
            </a:r>
            <a:br>
              <a:rPr lang="ru-RU" sz="1800" b="0" i="0" dirty="0">
                <a:solidFill>
                  <a:srgbClr val="000000"/>
                </a:solidFill>
                <a:effectLst/>
                <a:latin typeface="Times New Roman" panose="02020603050405020304" pitchFamily="18" charset="0"/>
              </a:rPr>
            </a:br>
            <a:r>
              <a:rPr lang="ru-RU" sz="1800" b="0" i="0" dirty="0">
                <a:solidFill>
                  <a:srgbClr val="000000"/>
                </a:solidFill>
                <a:effectLst/>
                <a:latin typeface="Times New Roman" panose="02020603050405020304" pitchFamily="18" charset="0"/>
              </a:rPr>
              <a:t>​</a:t>
            </a:r>
            <a:br>
              <a:rPr lang="ru-RU" sz="1800" b="0" i="0" dirty="0">
                <a:solidFill>
                  <a:srgbClr val="000000"/>
                </a:solidFill>
                <a:effectLst/>
                <a:latin typeface="Times New Roman" panose="02020603050405020304" pitchFamily="18" charset="0"/>
              </a:rPr>
            </a:br>
            <a:r>
              <a:rPr lang="ru-RU" sz="2000" b="0" i="0" dirty="0" err="1">
                <a:solidFill>
                  <a:srgbClr val="000000"/>
                </a:solidFill>
                <a:effectLst/>
                <a:latin typeface="Times New Roman" panose="02020603050405020304" pitchFamily="18" charset="0"/>
              </a:rPr>
              <a:t>Аналітичний</a:t>
            </a:r>
            <a:r>
              <a:rPr lang="ru-RU" sz="2000" b="0" i="0" dirty="0">
                <a:solidFill>
                  <a:srgbClr val="000000"/>
                </a:solidFill>
                <a:effectLst/>
                <a:latin typeface="Times New Roman" panose="02020603050405020304" pitchFamily="18" charset="0"/>
              </a:rPr>
              <a:t> </a:t>
            </a:r>
            <a:r>
              <a:rPr lang="ru-RU" sz="2000" b="0" i="0" dirty="0" err="1">
                <a:solidFill>
                  <a:srgbClr val="000000"/>
                </a:solidFill>
                <a:effectLst/>
                <a:latin typeface="Times New Roman" panose="02020603050405020304" pitchFamily="18" charset="0"/>
              </a:rPr>
              <a:t>огляд</a:t>
            </a:r>
            <a:r>
              <a:rPr lang="ru-RU" sz="2000" b="0" i="0" dirty="0">
                <a:solidFill>
                  <a:srgbClr val="000000"/>
                </a:solidFill>
                <a:effectLst/>
                <a:latin typeface="Times New Roman" panose="02020603050405020304" pitchFamily="18" charset="0"/>
              </a:rPr>
              <a:t> до </a:t>
            </a:r>
            <a:r>
              <a:rPr lang="ru-RU" sz="2000" b="0" i="0" dirty="0" err="1">
                <a:solidFill>
                  <a:srgbClr val="000000"/>
                </a:solidFill>
                <a:effectLst/>
                <a:latin typeface="Times New Roman" panose="02020603050405020304" pitchFamily="18" charset="0"/>
              </a:rPr>
              <a:t>самостійної</a:t>
            </a:r>
            <a:r>
              <a:rPr lang="ru-RU" sz="2000" b="0" i="0" dirty="0">
                <a:solidFill>
                  <a:srgbClr val="000000"/>
                </a:solidFill>
                <a:effectLst/>
                <a:latin typeface="Times New Roman" panose="02020603050405020304" pitchFamily="18" charset="0"/>
              </a:rPr>
              <a:t> </a:t>
            </a:r>
            <a:r>
              <a:rPr lang="ru-RU" sz="2000" b="0" i="0" dirty="0" err="1">
                <a:solidFill>
                  <a:srgbClr val="000000"/>
                </a:solidFill>
                <a:effectLst/>
                <a:latin typeface="Times New Roman" panose="02020603050405020304" pitchFamily="18" charset="0"/>
              </a:rPr>
              <a:t>роботи</a:t>
            </a:r>
            <a:r>
              <a:rPr lang="ru-RU" sz="2000" b="0" i="0" dirty="0">
                <a:solidFill>
                  <a:srgbClr val="000000"/>
                </a:solidFill>
                <a:effectLst/>
                <a:latin typeface="Times New Roman" panose="02020603050405020304" pitchFamily="18" charset="0"/>
              </a:rPr>
              <a:t>  </a:t>
            </a:r>
            <a:br>
              <a:rPr lang="ru-RU" sz="2000" b="0" i="0" dirty="0">
                <a:solidFill>
                  <a:srgbClr val="000000"/>
                </a:solidFill>
                <a:effectLst/>
                <a:latin typeface="Times New Roman" panose="02020603050405020304" pitchFamily="18" charset="0"/>
              </a:rPr>
            </a:br>
            <a:r>
              <a:rPr lang="ru-RU" sz="2000" b="0" i="0" dirty="0">
                <a:solidFill>
                  <a:srgbClr val="000000"/>
                </a:solidFill>
                <a:effectLst/>
                <a:latin typeface="Times New Roman" panose="02020603050405020304" pitchFamily="18" charset="0"/>
              </a:rPr>
              <a:t>з </a:t>
            </a:r>
            <a:r>
              <a:rPr lang="ru-RU" sz="2000" b="0" i="0" dirty="0" err="1">
                <a:solidFill>
                  <a:srgbClr val="000000"/>
                </a:solidFill>
                <a:effectLst/>
                <a:latin typeface="Times New Roman" panose="02020603050405020304" pitchFamily="18" charset="0"/>
              </a:rPr>
              <a:t>навчальної</a:t>
            </a:r>
            <a:r>
              <a:rPr lang="ru-RU" sz="2000" b="0" i="0" dirty="0">
                <a:solidFill>
                  <a:srgbClr val="000000"/>
                </a:solidFill>
                <a:effectLst/>
                <a:latin typeface="Times New Roman" panose="02020603050405020304" pitchFamily="18" charset="0"/>
              </a:rPr>
              <a:t> </a:t>
            </a:r>
            <a:r>
              <a:rPr lang="ru-RU" sz="2000" b="0" i="0" dirty="0" err="1">
                <a:solidFill>
                  <a:srgbClr val="000000"/>
                </a:solidFill>
                <a:effectLst/>
                <a:latin typeface="Times New Roman" panose="02020603050405020304" pitchFamily="18" charset="0"/>
              </a:rPr>
              <a:t>дисципліни</a:t>
            </a:r>
            <a:r>
              <a:rPr lang="ru-RU" sz="2000" b="0" i="0" dirty="0">
                <a:solidFill>
                  <a:srgbClr val="000000"/>
                </a:solidFill>
                <a:effectLst/>
                <a:latin typeface="Times New Roman" panose="02020603050405020304" pitchFamily="18" charset="0"/>
              </a:rPr>
              <a:t>: </a:t>
            </a:r>
            <a:br>
              <a:rPr lang="ru-RU" sz="2000" b="0" i="0" dirty="0">
                <a:solidFill>
                  <a:srgbClr val="000000"/>
                </a:solidFill>
                <a:effectLst/>
                <a:latin typeface="Times New Roman" panose="02020603050405020304" pitchFamily="18" charset="0"/>
              </a:rPr>
            </a:br>
            <a:r>
              <a:rPr lang="ru-RU" sz="2000" b="0" i="0" dirty="0">
                <a:solidFill>
                  <a:srgbClr val="000000"/>
                </a:solidFill>
                <a:effectLst/>
                <a:latin typeface="Times New Roman" panose="02020603050405020304" pitchFamily="18" charset="0"/>
              </a:rPr>
              <a:t>«</a:t>
            </a:r>
            <a:r>
              <a:rPr lang="ru-RU" sz="2000" b="0" i="0" dirty="0" err="1">
                <a:solidFill>
                  <a:srgbClr val="000000"/>
                </a:solidFill>
                <a:effectLst/>
                <a:latin typeface="Times New Roman" panose="02020603050405020304" pitchFamily="18" charset="0"/>
              </a:rPr>
              <a:t>Фізіологічні</a:t>
            </a:r>
            <a:r>
              <a:rPr lang="ru-RU" sz="2000" b="0" i="0" dirty="0">
                <a:solidFill>
                  <a:srgbClr val="000000"/>
                </a:solidFill>
                <a:effectLst/>
                <a:latin typeface="Times New Roman" panose="02020603050405020304" pitchFamily="18" charset="0"/>
              </a:rPr>
              <a:t> </a:t>
            </a:r>
            <a:r>
              <a:rPr lang="ru-RU" sz="2000" b="0" i="0" dirty="0" err="1">
                <a:solidFill>
                  <a:srgbClr val="000000"/>
                </a:solidFill>
                <a:effectLst/>
                <a:latin typeface="Times New Roman" panose="02020603050405020304" pitchFamily="18" charset="0"/>
              </a:rPr>
              <a:t>основи</a:t>
            </a:r>
            <a:r>
              <a:rPr lang="ru-RU" sz="2000" b="0" i="0" dirty="0">
                <a:solidFill>
                  <a:srgbClr val="000000"/>
                </a:solidFill>
                <a:effectLst/>
                <a:latin typeface="Times New Roman" panose="02020603050405020304" pitchFamily="18" charset="0"/>
              </a:rPr>
              <a:t> здорового способу </a:t>
            </a:r>
            <a:r>
              <a:rPr lang="ru-RU" sz="2000" b="0" i="0" dirty="0" err="1">
                <a:solidFill>
                  <a:srgbClr val="000000"/>
                </a:solidFill>
                <a:effectLst/>
                <a:latin typeface="Times New Roman" panose="02020603050405020304" pitchFamily="18" charset="0"/>
              </a:rPr>
              <a:t>життя</a:t>
            </a:r>
            <a:r>
              <a:rPr lang="ru-RU" sz="2000" b="0" i="0" dirty="0">
                <a:solidFill>
                  <a:srgbClr val="000000"/>
                </a:solidFill>
                <a:effectLst/>
                <a:latin typeface="Times New Roman" panose="02020603050405020304" pitchFamily="18" charset="0"/>
              </a:rPr>
              <a:t>» </a:t>
            </a:r>
            <a:br>
              <a:rPr lang="ru-RU" sz="2000" b="0" i="0" dirty="0">
                <a:solidFill>
                  <a:srgbClr val="000000"/>
                </a:solidFill>
                <a:effectLst/>
                <a:latin typeface="Times New Roman" panose="02020603050405020304" pitchFamily="18" charset="0"/>
              </a:rPr>
            </a:br>
            <a:r>
              <a:rPr lang="ru-RU" sz="2000" b="0" i="0" dirty="0">
                <a:solidFill>
                  <a:srgbClr val="000000"/>
                </a:solidFill>
                <a:effectLst/>
                <a:latin typeface="Times New Roman" panose="02020603050405020304" pitchFamily="18" charset="0"/>
              </a:rPr>
              <a:t>на тему: </a:t>
            </a:r>
            <a:br>
              <a:rPr lang="ru-RU" sz="2000" b="0" i="0" dirty="0">
                <a:solidFill>
                  <a:srgbClr val="000000"/>
                </a:solidFill>
                <a:effectLst/>
                <a:latin typeface="Times New Roman" panose="02020603050405020304" pitchFamily="18" charset="0"/>
              </a:rPr>
            </a:br>
            <a:r>
              <a:rPr lang="ru-RU" sz="2000" b="0" i="0" dirty="0">
                <a:solidFill>
                  <a:srgbClr val="000000"/>
                </a:solidFill>
                <a:effectLst/>
                <a:latin typeface="Times New Roman" panose="02020603050405020304" pitchFamily="18" charset="0"/>
              </a:rPr>
              <a:t> </a:t>
            </a:r>
            <a:r>
              <a:rPr lang="ru-RU" sz="2000" b="0" i="0" dirty="0" err="1">
                <a:solidFill>
                  <a:srgbClr val="000000"/>
                </a:solidFill>
                <a:effectLst/>
                <a:latin typeface="Times New Roman" panose="02020603050405020304" pitchFamily="18" charset="0"/>
              </a:rPr>
              <a:t>Соціальні</a:t>
            </a:r>
            <a:r>
              <a:rPr lang="ru-RU" sz="2000" b="0" i="0" dirty="0">
                <a:solidFill>
                  <a:srgbClr val="000000"/>
                </a:solidFill>
                <a:effectLst/>
                <a:latin typeface="Times New Roman" panose="02020603050405020304" pitchFamily="18" charset="0"/>
              </a:rPr>
              <a:t>, </a:t>
            </a:r>
            <a:r>
              <a:rPr lang="ru-RU" sz="2000" b="0" i="0" dirty="0" err="1">
                <a:solidFill>
                  <a:srgbClr val="000000"/>
                </a:solidFill>
                <a:effectLst/>
                <a:latin typeface="Times New Roman" panose="02020603050405020304" pitchFamily="18" charset="0"/>
              </a:rPr>
              <a:t>економічні</a:t>
            </a:r>
            <a:r>
              <a:rPr lang="ru-RU" sz="2000" b="0" i="0" dirty="0">
                <a:solidFill>
                  <a:srgbClr val="000000"/>
                </a:solidFill>
                <a:effectLst/>
                <a:latin typeface="Times New Roman" panose="02020603050405020304" pitchFamily="18" charset="0"/>
              </a:rPr>
              <a:t> і медико-</a:t>
            </a:r>
            <a:r>
              <a:rPr lang="ru-RU" sz="2000" b="0" i="0" dirty="0" err="1">
                <a:solidFill>
                  <a:srgbClr val="000000"/>
                </a:solidFill>
                <a:effectLst/>
                <a:latin typeface="Times New Roman" panose="02020603050405020304" pitchFamily="18" charset="0"/>
              </a:rPr>
              <a:t>біологічні</a:t>
            </a:r>
            <a:r>
              <a:rPr lang="ru-RU" sz="2000" b="0" i="0" dirty="0">
                <a:solidFill>
                  <a:srgbClr val="000000"/>
                </a:solidFill>
                <a:effectLst/>
                <a:latin typeface="Times New Roman" panose="02020603050405020304" pitchFamily="18" charset="0"/>
              </a:rPr>
              <a:t> </a:t>
            </a:r>
            <a:r>
              <a:rPr lang="ru-RU" sz="2000" b="0" i="0" dirty="0" err="1">
                <a:solidFill>
                  <a:srgbClr val="000000"/>
                </a:solidFill>
                <a:effectLst/>
                <a:latin typeface="Times New Roman" panose="02020603050405020304" pitchFamily="18" charset="0"/>
              </a:rPr>
              <a:t>аспекти</a:t>
            </a:r>
            <a:r>
              <a:rPr lang="ru-RU" sz="2000" b="0" i="0" dirty="0">
                <a:solidFill>
                  <a:srgbClr val="000000"/>
                </a:solidFill>
                <a:effectLst/>
                <a:latin typeface="Times New Roman" panose="02020603050405020304" pitchFamily="18" charset="0"/>
              </a:rPr>
              <a:t> </a:t>
            </a:r>
            <a:r>
              <a:rPr lang="ru-RU" sz="2000" b="0" i="0" dirty="0" err="1">
                <a:solidFill>
                  <a:srgbClr val="000000"/>
                </a:solidFill>
                <a:effectLst/>
                <a:latin typeface="Times New Roman" panose="02020603050405020304" pitchFamily="18" charset="0"/>
              </a:rPr>
              <a:t>харчування</a:t>
            </a:r>
            <a:br>
              <a:rPr lang="ru-RU" sz="2000" b="0" i="0" dirty="0">
                <a:solidFill>
                  <a:srgbClr val="000000"/>
                </a:solidFill>
                <a:effectLst/>
                <a:latin typeface="Times New Roman" panose="02020603050405020304" pitchFamily="18" charset="0"/>
              </a:rPr>
            </a:br>
            <a:r>
              <a:rPr lang="ru-RU" sz="2000" dirty="0">
                <a:solidFill>
                  <a:srgbClr val="000000"/>
                </a:solidFill>
                <a:latin typeface="Times New Roman" panose="02020603050405020304" pitchFamily="18" charset="0"/>
              </a:rPr>
              <a:t>​</a:t>
            </a:r>
            <a:br>
              <a:rPr lang="ru-RU" sz="2000" dirty="0">
                <a:solidFill>
                  <a:srgbClr val="000000"/>
                </a:solidFill>
                <a:latin typeface="Times New Roman" panose="02020603050405020304" pitchFamily="18" charset="0"/>
              </a:rPr>
            </a:br>
            <a:r>
              <a:rPr lang="ru-RU" sz="1800" dirty="0">
                <a:solidFill>
                  <a:srgbClr val="000000"/>
                </a:solidFill>
                <a:latin typeface="Times New Roman" panose="02020603050405020304" pitchFamily="18" charset="0"/>
              </a:rPr>
              <a:t>​</a:t>
            </a:r>
            <a:br>
              <a:rPr lang="ru-RU" sz="1800" b="0" i="0" dirty="0">
                <a:solidFill>
                  <a:srgbClr val="000000"/>
                </a:solidFill>
                <a:effectLst/>
                <a:latin typeface="Times New Roman" panose="02020603050405020304" pitchFamily="18" charset="0"/>
              </a:rPr>
            </a:br>
            <a:r>
              <a:rPr lang="ru-RU" sz="1800" b="0" i="0" dirty="0">
                <a:solidFill>
                  <a:srgbClr val="000000"/>
                </a:solidFill>
                <a:effectLst/>
                <a:latin typeface="Times New Roman" panose="02020603050405020304" pitchFamily="18" charset="0"/>
              </a:rPr>
              <a:t>​</a:t>
            </a:r>
            <a:br>
              <a:rPr lang="ru-RU" sz="1800" b="0" i="0" dirty="0">
                <a:solidFill>
                  <a:srgbClr val="000000"/>
                </a:solidFill>
                <a:effectLst/>
                <a:latin typeface="Times New Roman" panose="02020603050405020304" pitchFamily="18" charset="0"/>
              </a:rPr>
            </a:br>
            <a:r>
              <a:rPr lang="ru-RU" sz="1800" b="0" i="0" dirty="0">
                <a:solidFill>
                  <a:srgbClr val="000000"/>
                </a:solidFill>
                <a:effectLst/>
                <a:latin typeface="Times New Roman" panose="02020603050405020304" pitchFamily="18" charset="0"/>
              </a:rPr>
              <a:t>​</a:t>
            </a:r>
            <a:br>
              <a:rPr lang="ru-RU" sz="1800" b="0" i="0" dirty="0">
                <a:solidFill>
                  <a:srgbClr val="000000"/>
                </a:solidFill>
                <a:effectLst/>
                <a:latin typeface="Times New Roman" panose="02020603050405020304" pitchFamily="18" charset="0"/>
              </a:rPr>
            </a:br>
            <a:br>
              <a:rPr lang="uk-UA" sz="1800" b="1" dirty="0">
                <a:latin typeface="Times New Roman" panose="02020603050405020304" pitchFamily="18" charset="0"/>
                <a:ea typeface="Times New Roman" panose="02020603050405020304" pitchFamily="18" charset="0"/>
              </a:rPr>
            </a:br>
            <a:br>
              <a:rPr lang="uk-UA" sz="1800" b="1" dirty="0">
                <a:latin typeface="Times New Roman" panose="02020603050405020304" pitchFamily="18" charset="0"/>
                <a:ea typeface="Times New Roman" panose="02020603050405020304" pitchFamily="18" charset="0"/>
              </a:rPr>
            </a:br>
            <a:endParaRPr lang="ru-UA" sz="1800" dirty="0"/>
          </a:p>
        </p:txBody>
      </p:sp>
      <p:sp>
        <p:nvSpPr>
          <p:cNvPr id="5" name="TextBox 4">
            <a:extLst>
              <a:ext uri="{FF2B5EF4-FFF2-40B4-BE49-F238E27FC236}">
                <a16:creationId xmlns:a16="http://schemas.microsoft.com/office/drawing/2014/main" id="{4B4E8EFC-C3AA-8027-BCDD-50B9D58140A6}"/>
              </a:ext>
            </a:extLst>
          </p:cNvPr>
          <p:cNvSpPr txBox="1"/>
          <p:nvPr/>
        </p:nvSpPr>
        <p:spPr>
          <a:xfrm>
            <a:off x="1983056" y="3144338"/>
            <a:ext cx="7898363" cy="2862322"/>
          </a:xfrm>
          <a:prstGeom prst="rect">
            <a:avLst/>
          </a:prstGeom>
          <a:noFill/>
        </p:spPr>
        <p:txBody>
          <a:bodyPr wrap="square" rtlCol="0">
            <a:spAutoFit/>
          </a:bodyPr>
          <a:lstStyle/>
          <a:p>
            <a:pPr indent="352425" algn="r" fontAlgn="base">
              <a:lnSpc>
                <a:spcPct val="150000"/>
              </a:lnSpc>
            </a:pPr>
            <a:r>
              <a:rPr lang="uk-UA" sz="1800" b="1" dirty="0" err="1">
                <a:effectLst/>
                <a:latin typeface="Times New Roman" panose="02020603050405020304" pitchFamily="18" charset="0"/>
                <a:ea typeface="Times New Roman" panose="02020603050405020304" pitchFamily="18" charset="0"/>
              </a:rPr>
              <a:t>Викона</a:t>
            </a:r>
            <a:r>
              <a:rPr lang="ru-RU" sz="1800" b="1" dirty="0">
                <a:effectLst/>
                <a:latin typeface="Times New Roman" panose="02020603050405020304" pitchFamily="18" charset="0"/>
                <a:ea typeface="Times New Roman" panose="02020603050405020304" pitchFamily="18" charset="0"/>
              </a:rPr>
              <a:t>ла</a:t>
            </a:r>
            <a:r>
              <a:rPr lang="uk-UA" sz="1800" dirty="0">
                <a:effectLst/>
                <a:latin typeface="Times New Roman" panose="02020603050405020304" pitchFamily="18" charset="0"/>
                <a:ea typeface="Times New Roman" panose="02020603050405020304" pitchFamily="18" charset="0"/>
              </a:rPr>
              <a:t>: </a:t>
            </a:r>
            <a:r>
              <a:rPr lang="ru-UA" sz="1800" dirty="0">
                <a:effectLst/>
                <a:latin typeface="Times New Roman" panose="02020603050405020304" pitchFamily="18" charset="0"/>
                <a:ea typeface="Times New Roman" panose="02020603050405020304" pitchFamily="18" charset="0"/>
              </a:rPr>
              <a:t> </a:t>
            </a:r>
          </a:p>
          <a:p>
            <a:pPr indent="352425" algn="r" fontAlgn="base">
              <a:lnSpc>
                <a:spcPct val="150000"/>
              </a:lnSpc>
            </a:pPr>
            <a:r>
              <a:rPr lang="ru-RU" sz="1800" dirty="0">
                <a:effectLst/>
                <a:latin typeface="Times New Roman" panose="02020603050405020304" pitchFamily="18" charset="0"/>
                <a:ea typeface="Times New Roman" panose="02020603050405020304" pitchFamily="18" charset="0"/>
              </a:rPr>
              <a:t>студентка 4 курсу гр. ПА-20-1з</a:t>
            </a:r>
            <a:r>
              <a:rPr lang="ru-UA" sz="1800" dirty="0">
                <a:effectLst/>
                <a:latin typeface="Times New Roman" panose="02020603050405020304" pitchFamily="18" charset="0"/>
                <a:ea typeface="Times New Roman" panose="02020603050405020304" pitchFamily="18" charset="0"/>
              </a:rPr>
              <a:t> </a:t>
            </a:r>
          </a:p>
          <a:p>
            <a:pPr indent="352425" algn="r" fontAlgn="base">
              <a:lnSpc>
                <a:spcPct val="150000"/>
              </a:lnSpc>
            </a:pPr>
            <a:r>
              <a:rPr lang="ru-RU" sz="1800" dirty="0">
                <a:effectLst/>
                <a:latin typeface="Times New Roman" panose="02020603050405020304" pitchFamily="18" charset="0"/>
                <a:ea typeface="Times New Roman" panose="02020603050405020304" pitchFamily="18" charset="0"/>
              </a:rPr>
              <a:t>Мовсісян  Л. Р.</a:t>
            </a:r>
            <a:r>
              <a:rPr lang="ru-UA" sz="1800" dirty="0">
                <a:effectLst/>
                <a:latin typeface="Times New Roman" panose="02020603050405020304" pitchFamily="18" charset="0"/>
                <a:ea typeface="Times New Roman" panose="02020603050405020304" pitchFamily="18" charset="0"/>
              </a:rPr>
              <a:t> </a:t>
            </a:r>
          </a:p>
          <a:p>
            <a:pPr indent="352425" algn="r" fontAlgn="base">
              <a:lnSpc>
                <a:spcPct val="150000"/>
              </a:lnSpc>
            </a:pPr>
            <a:r>
              <a:rPr lang="uk-UA" sz="1800" b="1" dirty="0">
                <a:effectLst/>
                <a:latin typeface="Times New Roman" panose="02020603050405020304" pitchFamily="18" charset="0"/>
                <a:ea typeface="Times New Roman" panose="02020603050405020304" pitchFamily="18" charset="0"/>
              </a:rPr>
              <a:t>Перевірив</a:t>
            </a:r>
            <a:r>
              <a:rPr lang="uk-UA" sz="1800" dirty="0">
                <a:effectLst/>
                <a:latin typeface="Times New Roman" panose="02020603050405020304" pitchFamily="18" charset="0"/>
                <a:ea typeface="Times New Roman" panose="02020603050405020304" pitchFamily="18" charset="0"/>
              </a:rPr>
              <a:t>: </a:t>
            </a:r>
            <a:r>
              <a:rPr lang="ru-UA" sz="1800" dirty="0">
                <a:effectLst/>
                <a:latin typeface="Times New Roman" panose="02020603050405020304" pitchFamily="18" charset="0"/>
                <a:ea typeface="Times New Roman" panose="02020603050405020304" pitchFamily="18" charset="0"/>
              </a:rPr>
              <a:t> </a:t>
            </a:r>
          </a:p>
          <a:p>
            <a:pPr marL="2247900" algn="ctr" fontAlgn="base"/>
            <a:r>
              <a:rPr lang="en-US" sz="1800" dirty="0">
                <a:solidFill>
                  <a:srgbClr val="000000"/>
                </a:solidFill>
                <a:effectLst/>
                <a:latin typeface="Times New Roman" panose="02020603050405020304" pitchFamily="18" charset="0"/>
                <a:ea typeface="Times New Roman" panose="02020603050405020304" pitchFamily="18" charset="0"/>
              </a:rPr>
              <a:t>		         </a:t>
            </a:r>
            <a:r>
              <a:rPr lang="uk-UA" sz="1800" dirty="0">
                <a:solidFill>
                  <a:srgbClr val="000000"/>
                </a:solidFill>
                <a:effectLst/>
                <a:latin typeface="Times New Roman" panose="02020603050405020304" pitchFamily="18" charset="0"/>
                <a:ea typeface="Times New Roman" panose="02020603050405020304" pitchFamily="18" charset="0"/>
              </a:rPr>
              <a:t>доц. каф. біохімії та фізіології,</a:t>
            </a:r>
            <a:endParaRPr lang="ru-UA" sz="1800" dirty="0">
              <a:effectLst/>
              <a:latin typeface="Times New Roman" panose="02020603050405020304" pitchFamily="18" charset="0"/>
              <a:ea typeface="Times New Roman" panose="02020603050405020304" pitchFamily="18" charset="0"/>
            </a:endParaRPr>
          </a:p>
          <a:p>
            <a:pPr marL="2247900" algn="ctr" fontAlgn="base"/>
            <a:r>
              <a:rPr lang="uk-UA" sz="1800" dirty="0">
                <a:solidFill>
                  <a:srgbClr val="000000"/>
                </a:solidFill>
                <a:effectLst/>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          </a:t>
            </a:r>
            <a:r>
              <a:rPr lang="ru-RU" sz="1800" dirty="0">
                <a:solidFill>
                  <a:srgbClr val="000000"/>
                </a:solidFill>
                <a:effectLst/>
                <a:latin typeface="Times New Roman" panose="02020603050405020304" pitchFamily="18" charset="0"/>
                <a:ea typeface="Times New Roman" panose="02020603050405020304" pitchFamily="18" charset="0"/>
              </a:rPr>
              <a:t>канд. </a:t>
            </a:r>
            <a:r>
              <a:rPr lang="ru-RU" sz="1800" dirty="0" err="1">
                <a:solidFill>
                  <a:srgbClr val="000000"/>
                </a:solidFill>
                <a:effectLst/>
                <a:latin typeface="Times New Roman" panose="02020603050405020304" pitchFamily="18" charset="0"/>
                <a:ea typeface="Times New Roman" panose="02020603050405020304" pitchFamily="18" charset="0"/>
              </a:rPr>
              <a:t>біол</a:t>
            </a:r>
            <a:r>
              <a:rPr lang="ru-RU" sz="1800" dirty="0">
                <a:solidFill>
                  <a:srgbClr val="000000"/>
                </a:solidFill>
                <a:effectLst/>
                <a:latin typeface="Times New Roman" panose="02020603050405020304" pitchFamily="18" charset="0"/>
                <a:ea typeface="Times New Roman" panose="02020603050405020304" pitchFamily="18" charset="0"/>
              </a:rPr>
              <a:t>. наук,  </a:t>
            </a:r>
            <a:r>
              <a:rPr lang="ru-RU" sz="1800" dirty="0" err="1">
                <a:solidFill>
                  <a:srgbClr val="000000"/>
                </a:solidFill>
                <a:effectLst/>
                <a:latin typeface="Times New Roman" panose="02020603050405020304" pitchFamily="18" charset="0"/>
                <a:ea typeface="Times New Roman" panose="02020603050405020304" pitchFamily="18" charset="0"/>
              </a:rPr>
              <a:t>Дьомшина</a:t>
            </a:r>
            <a:r>
              <a:rPr lang="ru-RU" sz="1800" dirty="0">
                <a:solidFill>
                  <a:srgbClr val="000000"/>
                </a:solidFill>
                <a:effectLst/>
                <a:latin typeface="Times New Roman" panose="02020603050405020304" pitchFamily="18" charset="0"/>
                <a:ea typeface="Times New Roman" panose="02020603050405020304" pitchFamily="18" charset="0"/>
              </a:rPr>
              <a:t> О.О.</a:t>
            </a:r>
            <a:r>
              <a:rPr lang="ru-UA" sz="1800" dirty="0">
                <a:solidFill>
                  <a:srgbClr val="000000"/>
                </a:solidFill>
                <a:effectLst/>
                <a:latin typeface="Times New Roman" panose="02020603050405020304" pitchFamily="18" charset="0"/>
                <a:ea typeface="Times New Roman" panose="02020603050405020304" pitchFamily="18" charset="0"/>
              </a:rPr>
              <a:t> </a:t>
            </a:r>
            <a:endParaRPr lang="ru-UA" sz="1800" dirty="0">
              <a:effectLst/>
              <a:latin typeface="Times New Roman" panose="02020603050405020304" pitchFamily="18" charset="0"/>
              <a:ea typeface="Times New Roman" panose="02020603050405020304" pitchFamily="18" charset="0"/>
            </a:endParaRPr>
          </a:p>
          <a:p>
            <a:pPr algn="r" fontAlgn="base"/>
            <a:r>
              <a:rPr lang="ru-UA" sz="1800" dirty="0">
                <a:solidFill>
                  <a:srgbClr val="000000"/>
                </a:solidFill>
                <a:effectLst/>
                <a:latin typeface="Times New Roman" panose="02020603050405020304" pitchFamily="18" charset="0"/>
                <a:ea typeface="Times New Roman" panose="02020603050405020304" pitchFamily="18" charset="0"/>
              </a:rPr>
              <a:t> </a:t>
            </a:r>
            <a:endParaRPr lang="ru-UA" sz="1800" dirty="0">
              <a:effectLst/>
              <a:latin typeface="Times New Roman" panose="02020603050405020304" pitchFamily="18" charset="0"/>
              <a:ea typeface="Times New Roman" panose="02020603050405020304" pitchFamily="18" charset="0"/>
            </a:endParaRPr>
          </a:p>
          <a:p>
            <a:pPr lvl="8" algn="just"/>
            <a:endParaRPr lang="uk-UA" sz="1800" dirty="0">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2A7A8290-D2FA-4142-1E58-D0DFE15E61F2}"/>
              </a:ext>
            </a:extLst>
          </p:cNvPr>
          <p:cNvSpPr txBox="1"/>
          <p:nvPr/>
        </p:nvSpPr>
        <p:spPr>
          <a:xfrm>
            <a:off x="2560821" y="5496982"/>
            <a:ext cx="6174658" cy="873572"/>
          </a:xfrm>
          <a:prstGeom prst="rect">
            <a:avLst/>
          </a:prstGeom>
          <a:noFill/>
        </p:spPr>
        <p:txBody>
          <a:bodyPr wrap="square">
            <a:spAutoFit/>
          </a:bodyPr>
          <a:lstStyle/>
          <a:p>
            <a:pPr algn="ctr" fontAlgn="base">
              <a:lnSpc>
                <a:spcPct val="150000"/>
              </a:lnSpc>
            </a:pPr>
            <a:r>
              <a:rPr lang="uk-UA" sz="1800" dirty="0">
                <a:effectLst/>
                <a:latin typeface="Times New Roman" panose="02020603050405020304" pitchFamily="18" charset="0"/>
                <a:ea typeface="Times New Roman" panose="02020603050405020304" pitchFamily="18" charset="0"/>
              </a:rPr>
              <a:t>Дніпро</a:t>
            </a:r>
            <a:r>
              <a:rPr lang="ru-UA" sz="1800" dirty="0">
                <a:effectLst/>
                <a:latin typeface="Times New Roman" panose="02020603050405020304" pitchFamily="18" charset="0"/>
                <a:ea typeface="Times New Roman" panose="02020603050405020304" pitchFamily="18" charset="0"/>
              </a:rPr>
              <a:t> </a:t>
            </a:r>
            <a:endParaRPr lang="ru-UA" sz="1600" dirty="0">
              <a:effectLst/>
              <a:latin typeface="Times New Roman" panose="02020603050405020304" pitchFamily="18" charset="0"/>
              <a:ea typeface="Times New Roman" panose="02020603050405020304" pitchFamily="18" charset="0"/>
            </a:endParaRPr>
          </a:p>
          <a:p>
            <a:pPr algn="ctr" fontAlgn="base">
              <a:lnSpc>
                <a:spcPct val="150000"/>
              </a:lnSpc>
            </a:pPr>
            <a:r>
              <a:rPr lang="uk-UA" sz="1800" dirty="0">
                <a:effectLst/>
                <a:latin typeface="Times New Roman" panose="02020603050405020304" pitchFamily="18" charset="0"/>
                <a:ea typeface="Times New Roman" panose="02020603050405020304" pitchFamily="18" charset="0"/>
              </a:rPr>
              <a:t>2024</a:t>
            </a:r>
            <a:r>
              <a:rPr lang="ru-UA" sz="1800" dirty="0">
                <a:effectLst/>
                <a:latin typeface="Times New Roman" panose="02020603050405020304" pitchFamily="18" charset="0"/>
                <a:ea typeface="Times New Roman" panose="02020603050405020304" pitchFamily="18" charset="0"/>
              </a:rPr>
              <a:t> </a:t>
            </a:r>
            <a:endParaRPr lang="ru-UA"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80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Freeform: Shape 103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35"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Фон украина Изображения – скачать бесплатно на Freepik">
            <a:extLst>
              <a:ext uri="{FF2B5EF4-FFF2-40B4-BE49-F238E27FC236}">
                <a16:creationId xmlns:a16="http://schemas.microsoft.com/office/drawing/2014/main" id="{58F09F2C-70D8-D3CC-F8CD-BD692651404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5"/>
          <a:stretch/>
        </p:blipFill>
        <p:spPr bwMode="auto">
          <a:xfrm>
            <a:off x="-3049" y="10"/>
            <a:ext cx="12188932" cy="685799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037" name="Freeform: Shape 1036">
            <a:extLst>
              <a:ext uri="{FF2B5EF4-FFF2-40B4-BE49-F238E27FC236}">
                <a16:creationId xmlns:a16="http://schemas.microsoft.com/office/drawing/2014/main" id="{21BF0945-C385-4C17-AB85-F84EA317E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534478" y="3308630"/>
            <a:ext cx="2657521" cy="3554844"/>
          </a:xfrm>
          <a:custGeom>
            <a:avLst/>
            <a:gdLst>
              <a:gd name="connsiteX0" fmla="*/ 1231997 w 3761741"/>
              <a:gd name="connsiteY0" fmla="*/ 3753085 h 5031909"/>
              <a:gd name="connsiteX1" fmla="*/ 1491504 w 3761741"/>
              <a:gd name="connsiteY1" fmla="*/ 3915246 h 5031909"/>
              <a:gd name="connsiteX2" fmla="*/ 1372239 w 3761741"/>
              <a:gd name="connsiteY2" fmla="*/ 4360348 h 5031909"/>
              <a:gd name="connsiteX3" fmla="*/ 927138 w 3761741"/>
              <a:gd name="connsiteY3" fmla="*/ 4241084 h 5031909"/>
              <a:gd name="connsiteX4" fmla="*/ 1046403 w 3761741"/>
              <a:gd name="connsiteY4" fmla="*/ 3795982 h 5031909"/>
              <a:gd name="connsiteX5" fmla="*/ 1231997 w 3761741"/>
              <a:gd name="connsiteY5" fmla="*/ 3753085 h 5031909"/>
              <a:gd name="connsiteX6" fmla="*/ 1759997 w 3761741"/>
              <a:gd name="connsiteY6" fmla="*/ 3489191 h 5031909"/>
              <a:gd name="connsiteX7" fmla="*/ 1919508 w 3761741"/>
              <a:gd name="connsiteY7" fmla="*/ 3568587 h 5031909"/>
              <a:gd name="connsiteX8" fmla="*/ 1860512 w 3761741"/>
              <a:gd name="connsiteY8" fmla="*/ 3788765 h 5031909"/>
              <a:gd name="connsiteX9" fmla="*/ 1640334 w 3761741"/>
              <a:gd name="connsiteY9" fmla="*/ 3729768 h 5031909"/>
              <a:gd name="connsiteX10" fmla="*/ 1699331 w 3761741"/>
              <a:gd name="connsiteY10" fmla="*/ 3509591 h 5031909"/>
              <a:gd name="connsiteX11" fmla="*/ 1759997 w 3761741"/>
              <a:gd name="connsiteY11" fmla="*/ 3489191 h 5031909"/>
              <a:gd name="connsiteX12" fmla="*/ 0 w 3761741"/>
              <a:gd name="connsiteY12" fmla="*/ 0 h 5031909"/>
              <a:gd name="connsiteX13" fmla="*/ 3761741 w 3761741"/>
              <a:gd name="connsiteY13" fmla="*/ 0 h 5031909"/>
              <a:gd name="connsiteX14" fmla="*/ 3681829 w 3761741"/>
              <a:gd name="connsiteY14" fmla="*/ 50256 h 5031909"/>
              <a:gd name="connsiteX15" fmla="*/ 2937684 w 3761741"/>
              <a:gd name="connsiteY15" fmla="*/ 451413 h 5031909"/>
              <a:gd name="connsiteX16" fmla="*/ 2372686 w 3761741"/>
              <a:gd name="connsiteY16" fmla="*/ 1727662 h 5031909"/>
              <a:gd name="connsiteX17" fmla="*/ 2465529 w 3761741"/>
              <a:gd name="connsiteY17" fmla="*/ 2404960 h 5031909"/>
              <a:gd name="connsiteX18" fmla="*/ 1386395 w 3761741"/>
              <a:gd name="connsiteY18" fmla="*/ 3432457 h 5031909"/>
              <a:gd name="connsiteX19" fmla="*/ 717407 w 3761741"/>
              <a:gd name="connsiteY19" fmla="*/ 3749372 h 5031909"/>
              <a:gd name="connsiteX20" fmla="*/ 322998 w 3761741"/>
              <a:gd name="connsiteY20" fmla="*/ 4542230 h 5031909"/>
              <a:gd name="connsiteX21" fmla="*/ 7948 w 3761741"/>
              <a:gd name="connsiteY21" fmla="*/ 5025561 h 5031909"/>
              <a:gd name="connsiteX22" fmla="*/ 0 w 3761741"/>
              <a:gd name="connsiteY22" fmla="*/ 5031909 h 503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61741" h="5031909">
                <a:moveTo>
                  <a:pt x="1231997" y="3753085"/>
                </a:moveTo>
                <a:cubicBezTo>
                  <a:pt x="1336336" y="3760459"/>
                  <a:pt x="1435268" y="3817843"/>
                  <a:pt x="1491504" y="3915246"/>
                </a:cubicBezTo>
                <a:cubicBezTo>
                  <a:pt x="1581482" y="4071092"/>
                  <a:pt x="1528085" y="4270371"/>
                  <a:pt x="1372239" y="4360348"/>
                </a:cubicBezTo>
                <a:cubicBezTo>
                  <a:pt x="1216394" y="4450325"/>
                  <a:pt x="1017115" y="4396929"/>
                  <a:pt x="927138" y="4241084"/>
                </a:cubicBezTo>
                <a:cubicBezTo>
                  <a:pt x="837160" y="4085238"/>
                  <a:pt x="890557" y="3885959"/>
                  <a:pt x="1046403" y="3795982"/>
                </a:cubicBezTo>
                <a:cubicBezTo>
                  <a:pt x="1104845" y="3762240"/>
                  <a:pt x="1169394" y="3748660"/>
                  <a:pt x="1231997" y="3753085"/>
                </a:cubicBezTo>
                <a:close/>
                <a:moveTo>
                  <a:pt x="1759997" y="3489191"/>
                </a:moveTo>
                <a:cubicBezTo>
                  <a:pt x="1822331" y="3481456"/>
                  <a:pt x="1886126" y="3510769"/>
                  <a:pt x="1919508" y="3568587"/>
                </a:cubicBezTo>
                <a:cubicBezTo>
                  <a:pt x="1964017" y="3645679"/>
                  <a:pt x="1937603" y="3744256"/>
                  <a:pt x="1860512" y="3788765"/>
                </a:cubicBezTo>
                <a:cubicBezTo>
                  <a:pt x="1783420" y="3833274"/>
                  <a:pt x="1684844" y="3806860"/>
                  <a:pt x="1640334" y="3729768"/>
                </a:cubicBezTo>
                <a:cubicBezTo>
                  <a:pt x="1595825" y="3652677"/>
                  <a:pt x="1622238" y="3554100"/>
                  <a:pt x="1699331" y="3509591"/>
                </a:cubicBezTo>
                <a:cubicBezTo>
                  <a:pt x="1718604" y="3498464"/>
                  <a:pt x="1739219" y="3491769"/>
                  <a:pt x="1759997" y="3489191"/>
                </a:cubicBezTo>
                <a:close/>
                <a:moveTo>
                  <a:pt x="0" y="0"/>
                </a:moveTo>
                <a:lnTo>
                  <a:pt x="3761741" y="0"/>
                </a:lnTo>
                <a:lnTo>
                  <a:pt x="3681829" y="50256"/>
                </a:lnTo>
                <a:cubicBezTo>
                  <a:pt x="3438848" y="191089"/>
                  <a:pt x="3181881" y="311202"/>
                  <a:pt x="2937684" y="451413"/>
                </a:cubicBezTo>
                <a:cubicBezTo>
                  <a:pt x="2479845" y="715229"/>
                  <a:pt x="2214753" y="1139058"/>
                  <a:pt x="2372686" y="1727662"/>
                </a:cubicBezTo>
                <a:cubicBezTo>
                  <a:pt x="2431549" y="1947175"/>
                  <a:pt x="2491082" y="2185236"/>
                  <a:pt x="2465529" y="2404960"/>
                </a:cubicBezTo>
                <a:cubicBezTo>
                  <a:pt x="2399653" y="2971510"/>
                  <a:pt x="2011160" y="3315831"/>
                  <a:pt x="1386395" y="3432457"/>
                </a:cubicBezTo>
                <a:cubicBezTo>
                  <a:pt x="1135728" y="3479297"/>
                  <a:pt x="864140" y="3520006"/>
                  <a:pt x="717407" y="3749372"/>
                </a:cubicBezTo>
                <a:cubicBezTo>
                  <a:pt x="559240" y="3996927"/>
                  <a:pt x="433133" y="4268292"/>
                  <a:pt x="322998" y="4542230"/>
                </a:cubicBezTo>
                <a:cubicBezTo>
                  <a:pt x="247175" y="4731198"/>
                  <a:pt x="151079" y="4898056"/>
                  <a:pt x="7948" y="5025561"/>
                </a:cubicBezTo>
                <a:lnTo>
                  <a:pt x="0" y="503190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16608EB4-21F1-A3B7-DADE-787B2E19B3F2}"/>
              </a:ext>
            </a:extLst>
          </p:cNvPr>
          <p:cNvSpPr txBox="1"/>
          <p:nvPr/>
        </p:nvSpPr>
        <p:spPr>
          <a:xfrm>
            <a:off x="3873908" y="2428567"/>
            <a:ext cx="4060723" cy="707886"/>
          </a:xfrm>
          <a:prstGeom prst="rect">
            <a:avLst/>
          </a:prstGeom>
          <a:noFill/>
        </p:spPr>
        <p:txBody>
          <a:bodyPr wrap="square" rtlCol="0">
            <a:spAutoFit/>
          </a:bodyPr>
          <a:lstStyle/>
          <a:p>
            <a:pPr algn="ctr"/>
            <a:r>
              <a:rPr lang="uk-UA" sz="4000" dirty="0"/>
              <a:t>Дякую за увагу!</a:t>
            </a:r>
            <a:endParaRPr lang="ru-UA" sz="4000" dirty="0"/>
          </a:p>
        </p:txBody>
      </p:sp>
    </p:spTree>
    <p:extLst>
      <p:ext uri="{BB962C8B-B14F-4D97-AF65-F5344CB8AC3E}">
        <p14:creationId xmlns:p14="http://schemas.microsoft.com/office/powerpoint/2010/main" val="3106958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Основні фактори здоров'я | Блоги БДМУ">
            <a:extLst>
              <a:ext uri="{FF2B5EF4-FFF2-40B4-BE49-F238E27FC236}">
                <a16:creationId xmlns:a16="http://schemas.microsoft.com/office/drawing/2014/main" id="{0C2DFFF5-96C2-6363-378F-0A482DF010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1489" y="642455"/>
            <a:ext cx="7180511" cy="557308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C33BF5E-1DF5-4387-F3E8-7E5F5C7B39BE}"/>
              </a:ext>
            </a:extLst>
          </p:cNvPr>
          <p:cNvSpPr txBox="1"/>
          <p:nvPr/>
        </p:nvSpPr>
        <p:spPr>
          <a:xfrm>
            <a:off x="-167148" y="104560"/>
            <a:ext cx="6096000" cy="465705"/>
          </a:xfrm>
          <a:prstGeom prst="rect">
            <a:avLst/>
          </a:prstGeom>
          <a:noFill/>
        </p:spPr>
        <p:txBody>
          <a:bodyPr wrap="square">
            <a:spAutoFit/>
          </a:bodyPr>
          <a:lstStyle/>
          <a:p>
            <a:pPr algn="ctr">
              <a:lnSpc>
                <a:spcPct val="150000"/>
              </a:lnSpc>
              <a:spcBef>
                <a:spcPts val="1800"/>
              </a:spcBef>
              <a:spcAft>
                <a:spcPts val="400"/>
              </a:spcAft>
            </a:pPr>
            <a:r>
              <a:rPr lang="uk-UA" sz="1800" b="1" kern="100" dirty="0">
                <a:solidFill>
                  <a:srgbClr val="0F4761"/>
                </a:solidFill>
                <a:effectLst/>
                <a:latin typeface="Times New Roman" panose="02020603050405020304" pitchFamily="18" charset="0"/>
                <a:ea typeface="Times New Roman" panose="02020603050405020304" pitchFamily="18" charset="0"/>
                <a:cs typeface="Times New Roman" panose="02020603050405020304" pitchFamily="18" charset="0"/>
              </a:rPr>
              <a:t>Вступ</a:t>
            </a:r>
            <a:endParaRPr lang="ru-UA" sz="2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12F3242-8F93-01D7-D81F-F7CEC4F8D7B2}"/>
              </a:ext>
            </a:extLst>
          </p:cNvPr>
          <p:cNvSpPr txBox="1"/>
          <p:nvPr/>
        </p:nvSpPr>
        <p:spPr>
          <a:xfrm>
            <a:off x="0" y="337412"/>
            <a:ext cx="4994788" cy="2543197"/>
          </a:xfrm>
          <a:prstGeom prst="rect">
            <a:avLst/>
          </a:prstGeom>
          <a:noFill/>
        </p:spPr>
        <p:txBody>
          <a:bodyPr wrap="square">
            <a:spAutoFit/>
          </a:bodyPr>
          <a:lstStyle/>
          <a:p>
            <a:pPr indent="457200" algn="just">
              <a:lnSpc>
                <a:spcPct val="150000"/>
              </a:lnSpc>
              <a:spcAft>
                <a:spcPts val="800"/>
              </a:spcAft>
            </a:pPr>
            <a:r>
              <a:rPr lang="uk-UA" sz="1800" b="1" kern="100" dirty="0">
                <a:effectLst/>
                <a:latin typeface="Times New Roman" panose="02020603050405020304" pitchFamily="18" charset="0"/>
                <a:ea typeface="Aptos" panose="020B0004020202020204" pitchFamily="34" charset="0"/>
                <a:cs typeface="Times New Roman" panose="02020603050405020304" pitchFamily="18" charset="0"/>
              </a:rPr>
              <a:t>Соціальні, економічні та медико-біологічні аспекти харчування стають предметом все більшого дослідження і обговорення, оскільки вони безпосередньо впливають на якість життя населення та суспільний прогрес</a:t>
            </a:r>
            <a:r>
              <a:rPr lang="uk-UA"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UA"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76412524-ABB8-9E6E-981F-9574210277EE}"/>
              </a:ext>
            </a:extLst>
          </p:cNvPr>
          <p:cNvSpPr txBox="1"/>
          <p:nvPr/>
        </p:nvSpPr>
        <p:spPr>
          <a:xfrm>
            <a:off x="0" y="5073587"/>
            <a:ext cx="6096000" cy="1706942"/>
          </a:xfrm>
          <a:prstGeom prst="rect">
            <a:avLst/>
          </a:prstGeom>
          <a:noFill/>
        </p:spPr>
        <p:txBody>
          <a:bodyPr wrap="square">
            <a:spAutoFit/>
          </a:bodyPr>
          <a:lstStyle/>
          <a:p>
            <a:pPr algn="just">
              <a:lnSpc>
                <a:spcPct val="150000"/>
              </a:lnSpc>
            </a:pPr>
            <a:r>
              <a:rPr lang="uk-UA" sz="1800" b="1" dirty="0">
                <a:effectLst/>
                <a:latin typeface="Times New Roman" panose="02020603050405020304" pitchFamily="18" charset="0"/>
                <a:ea typeface="Aptos" panose="020B0004020202020204" pitchFamily="34" charset="0"/>
              </a:rPr>
              <a:t>Незважаючи на значний інтерес до проблеми, багато аспектів соціального, економічного та медико-біологічного впливу харчування ще потребують більш детального вивчення</a:t>
            </a:r>
            <a:endParaRPr lang="ru-UA" dirty="0"/>
          </a:p>
        </p:txBody>
      </p:sp>
      <p:graphicFrame>
        <p:nvGraphicFramePr>
          <p:cNvPr id="1030" name="TextBox 11">
            <a:extLst>
              <a:ext uri="{FF2B5EF4-FFF2-40B4-BE49-F238E27FC236}">
                <a16:creationId xmlns:a16="http://schemas.microsoft.com/office/drawing/2014/main" id="{0BA6BA80-0AD9-9B4B-2EAD-DD2218035BC5}"/>
              </a:ext>
            </a:extLst>
          </p:cNvPr>
          <p:cNvGraphicFramePr/>
          <p:nvPr/>
        </p:nvGraphicFramePr>
        <p:xfrm>
          <a:off x="0" y="2702268"/>
          <a:ext cx="6980902" cy="25379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9265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70" name="Rectangle 2069">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2" name="Freeform: Shape 2071">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7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6" name="Rectangle 2075">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 name="TextBox 3">
            <a:extLst>
              <a:ext uri="{FF2B5EF4-FFF2-40B4-BE49-F238E27FC236}">
                <a16:creationId xmlns:a16="http://schemas.microsoft.com/office/drawing/2014/main" id="{3B9D1793-AECC-721C-66FD-C2D667AB2A83}"/>
              </a:ext>
            </a:extLst>
          </p:cNvPr>
          <p:cNvSpPr txBox="1"/>
          <p:nvPr/>
        </p:nvSpPr>
        <p:spPr>
          <a:xfrm>
            <a:off x="841248" y="529598"/>
            <a:ext cx="4794008" cy="1611101"/>
          </a:xfrm>
          <a:prstGeom prst="rect">
            <a:avLst/>
          </a:prstGeom>
        </p:spPr>
        <p:txBody>
          <a:bodyPr vert="horz" lIns="91440" tIns="45720" rIns="91440" bIns="45720" rtlCol="0" anchor="t">
            <a:normAutofit/>
          </a:bodyPr>
          <a:lstStyle/>
          <a:p>
            <a:pPr>
              <a:spcBef>
                <a:spcPct val="0"/>
              </a:spcBef>
              <a:spcAft>
                <a:spcPts val="400"/>
              </a:spcAft>
            </a:pPr>
            <a:r>
              <a:rPr lang="en-US" sz="4400" b="1" kern="1200">
                <a:solidFill>
                  <a:schemeClr val="tx1"/>
                </a:solidFill>
                <a:effectLst/>
                <a:latin typeface="+mj-lt"/>
                <a:ea typeface="+mj-ea"/>
                <a:cs typeface="+mj-cs"/>
              </a:rPr>
              <a:t>Актуальність теми</a:t>
            </a:r>
          </a:p>
        </p:txBody>
      </p:sp>
      <p:sp>
        <p:nvSpPr>
          <p:cNvPr id="9" name="TextBox 8">
            <a:extLst>
              <a:ext uri="{FF2B5EF4-FFF2-40B4-BE49-F238E27FC236}">
                <a16:creationId xmlns:a16="http://schemas.microsoft.com/office/drawing/2014/main" id="{8538DD17-7C69-F84B-4ACA-83F5D4771EBE}"/>
              </a:ext>
            </a:extLst>
          </p:cNvPr>
          <p:cNvSpPr txBox="1"/>
          <p:nvPr/>
        </p:nvSpPr>
        <p:spPr>
          <a:xfrm>
            <a:off x="4597316" y="311225"/>
            <a:ext cx="5601350" cy="1846601"/>
          </a:xfrm>
          <a:prstGeom prst="rect">
            <a:avLst/>
          </a:prstGeom>
        </p:spPr>
        <p:txBody>
          <a:bodyPr vert="horz" lIns="91440" tIns="45720" rIns="91440" bIns="45720" rtlCol="0">
            <a:noAutofit/>
          </a:bodyPr>
          <a:lstStyle/>
          <a:p>
            <a:pPr marL="914400" lvl="0" indent="-285750">
              <a:spcAft>
                <a:spcPts val="800"/>
              </a:spcAft>
              <a:buClr>
                <a:schemeClr val="accent5"/>
              </a:buClr>
              <a:buSzPts val="1000"/>
              <a:buFont typeface="Arial" panose="020B0604020202020204" pitchFamily="34" charset="0"/>
              <a:buChar char="•"/>
              <a:tabLst>
                <a:tab pos="457200" algn="l"/>
              </a:tabLst>
            </a:pPr>
            <a:r>
              <a:rPr lang="en-US" sz="1600" b="1" dirty="0" err="1">
                <a:effectLst/>
              </a:rPr>
              <a:t>зростанням</a:t>
            </a:r>
            <a:r>
              <a:rPr lang="en-US" sz="1600" b="1" dirty="0">
                <a:effectLst/>
              </a:rPr>
              <a:t> </a:t>
            </a:r>
            <a:r>
              <a:rPr lang="en-US" sz="1600" b="1" dirty="0" err="1">
                <a:effectLst/>
              </a:rPr>
              <a:t>хронічних</a:t>
            </a:r>
            <a:r>
              <a:rPr lang="en-US" sz="1600" b="1" dirty="0">
                <a:effectLst/>
              </a:rPr>
              <a:t> </a:t>
            </a:r>
            <a:r>
              <a:rPr lang="en-US" sz="1600" b="1" dirty="0" err="1">
                <a:effectLst/>
              </a:rPr>
              <a:t>захворювань</a:t>
            </a:r>
            <a:r>
              <a:rPr lang="en-US" sz="1600" b="1" dirty="0">
                <a:effectLst/>
              </a:rPr>
              <a:t>, </a:t>
            </a:r>
            <a:r>
              <a:rPr lang="en-US" sz="1600" b="1" dirty="0" err="1">
                <a:effectLst/>
              </a:rPr>
              <a:t>таких</a:t>
            </a:r>
            <a:r>
              <a:rPr lang="en-US" sz="1600" b="1" dirty="0">
                <a:effectLst/>
              </a:rPr>
              <a:t> </a:t>
            </a:r>
            <a:r>
              <a:rPr lang="en-US" sz="1600" b="1" dirty="0" err="1">
                <a:effectLst/>
              </a:rPr>
              <a:t>як</a:t>
            </a:r>
            <a:r>
              <a:rPr lang="en-US" sz="1600" b="1" dirty="0">
                <a:effectLst/>
              </a:rPr>
              <a:t> </a:t>
            </a:r>
            <a:r>
              <a:rPr lang="en-US" sz="1600" b="1" dirty="0" err="1">
                <a:effectLst/>
              </a:rPr>
              <a:t>серцево-судинні</a:t>
            </a:r>
            <a:r>
              <a:rPr lang="en-US" sz="1600" b="1" dirty="0">
                <a:effectLst/>
              </a:rPr>
              <a:t>, </a:t>
            </a:r>
            <a:r>
              <a:rPr lang="en-US" sz="1600" b="1" dirty="0" err="1">
                <a:effectLst/>
              </a:rPr>
              <a:t>онкологічні</a:t>
            </a:r>
            <a:r>
              <a:rPr lang="en-US" sz="1600" b="1" dirty="0">
                <a:effectLst/>
              </a:rPr>
              <a:t>, </a:t>
            </a:r>
            <a:r>
              <a:rPr lang="en-US" sz="1600" b="1" dirty="0" err="1">
                <a:effectLst/>
              </a:rPr>
              <a:t>цукровий</a:t>
            </a:r>
            <a:r>
              <a:rPr lang="en-US" sz="1600" b="1" dirty="0">
                <a:effectLst/>
              </a:rPr>
              <a:t> </a:t>
            </a:r>
            <a:r>
              <a:rPr lang="en-US" sz="1600" b="1" dirty="0" err="1">
                <a:effectLst/>
              </a:rPr>
              <a:t>діабет</a:t>
            </a:r>
            <a:r>
              <a:rPr lang="en-US" sz="1600" b="1" dirty="0">
                <a:effectLst/>
              </a:rPr>
              <a:t>, </a:t>
            </a:r>
            <a:r>
              <a:rPr lang="en-US" sz="1600" b="1" dirty="0" err="1">
                <a:effectLst/>
              </a:rPr>
              <a:t>які</a:t>
            </a:r>
            <a:r>
              <a:rPr lang="en-US" sz="1600" b="1" dirty="0">
                <a:effectLst/>
              </a:rPr>
              <a:t> </a:t>
            </a:r>
            <a:r>
              <a:rPr lang="en-US" sz="1600" b="1" dirty="0" err="1">
                <a:effectLst/>
              </a:rPr>
              <a:t>часто</a:t>
            </a:r>
            <a:r>
              <a:rPr lang="en-US" sz="1600" b="1" dirty="0">
                <a:effectLst/>
              </a:rPr>
              <a:t> </a:t>
            </a:r>
            <a:r>
              <a:rPr lang="en-US" sz="1600" b="1" dirty="0" err="1">
                <a:effectLst/>
              </a:rPr>
              <a:t>пов'язані</a:t>
            </a:r>
            <a:r>
              <a:rPr lang="en-US" sz="1600" b="1" dirty="0">
                <a:effectLst/>
              </a:rPr>
              <a:t> з </a:t>
            </a:r>
            <a:r>
              <a:rPr lang="en-US" sz="1600" b="1" dirty="0" err="1">
                <a:effectLst/>
              </a:rPr>
              <a:t>неправильним</a:t>
            </a:r>
            <a:r>
              <a:rPr lang="en-US" sz="1600" b="1" dirty="0">
                <a:effectLst/>
              </a:rPr>
              <a:t> </a:t>
            </a:r>
            <a:r>
              <a:rPr lang="en-US" sz="1600" b="1" dirty="0" err="1">
                <a:effectLst/>
              </a:rPr>
              <a:t>способом</a:t>
            </a:r>
            <a:r>
              <a:rPr lang="en-US" sz="1600" b="1" dirty="0">
                <a:effectLst/>
              </a:rPr>
              <a:t> </a:t>
            </a:r>
            <a:r>
              <a:rPr lang="en-US" sz="1600" b="1" dirty="0" err="1">
                <a:effectLst/>
              </a:rPr>
              <a:t>життя</a:t>
            </a:r>
            <a:r>
              <a:rPr lang="en-US" sz="1600" b="1" dirty="0">
                <a:effectLst/>
              </a:rPr>
              <a:t>.</a:t>
            </a:r>
          </a:p>
          <a:p>
            <a:pPr marL="914400" lvl="0" indent="-285750">
              <a:spcAft>
                <a:spcPts val="800"/>
              </a:spcAft>
              <a:buClr>
                <a:schemeClr val="accent5"/>
              </a:buClr>
              <a:buSzPts val="1000"/>
              <a:buFont typeface="Arial" panose="020B0604020202020204" pitchFamily="34" charset="0"/>
              <a:buChar char="•"/>
              <a:tabLst>
                <a:tab pos="457200" algn="l"/>
              </a:tabLst>
            </a:pPr>
            <a:r>
              <a:rPr lang="en-US" sz="1600" b="1" dirty="0" err="1">
                <a:effectLst/>
              </a:rPr>
              <a:t>поширенням</a:t>
            </a:r>
            <a:r>
              <a:rPr lang="en-US" sz="1600" b="1" dirty="0">
                <a:effectLst/>
              </a:rPr>
              <a:t> </a:t>
            </a:r>
            <a:r>
              <a:rPr lang="en-US" sz="1600" b="1" dirty="0" err="1">
                <a:effectLst/>
              </a:rPr>
              <a:t>шкідливих</a:t>
            </a:r>
            <a:r>
              <a:rPr lang="en-US" sz="1600" b="1" dirty="0">
                <a:effectLst/>
              </a:rPr>
              <a:t> </a:t>
            </a:r>
            <a:r>
              <a:rPr lang="en-US" sz="1600" b="1" dirty="0" err="1">
                <a:effectLst/>
              </a:rPr>
              <a:t>звичок</a:t>
            </a:r>
            <a:r>
              <a:rPr lang="en-US" sz="1600" b="1" dirty="0">
                <a:effectLst/>
              </a:rPr>
              <a:t>, </a:t>
            </a:r>
            <a:r>
              <a:rPr lang="en-US" sz="1600" b="1" dirty="0" err="1">
                <a:effectLst/>
              </a:rPr>
              <a:t>таких</a:t>
            </a:r>
            <a:r>
              <a:rPr lang="en-US" sz="1600" b="1" dirty="0">
                <a:effectLst/>
              </a:rPr>
              <a:t> </a:t>
            </a:r>
            <a:r>
              <a:rPr lang="en-US" sz="1600" b="1" dirty="0" err="1">
                <a:effectLst/>
              </a:rPr>
              <a:t>як</a:t>
            </a:r>
            <a:r>
              <a:rPr lang="en-US" sz="1600" b="1" dirty="0">
                <a:effectLst/>
              </a:rPr>
              <a:t> </a:t>
            </a:r>
            <a:r>
              <a:rPr lang="en-US" sz="1600" b="1" dirty="0" err="1">
                <a:effectLst/>
              </a:rPr>
              <a:t>куріння</a:t>
            </a:r>
            <a:r>
              <a:rPr lang="en-US" sz="1600" b="1" dirty="0">
                <a:effectLst/>
              </a:rPr>
              <a:t>, </a:t>
            </a:r>
            <a:r>
              <a:rPr lang="en-US" sz="1600" b="1" dirty="0" err="1">
                <a:effectLst/>
              </a:rPr>
              <a:t>вживання</a:t>
            </a:r>
            <a:r>
              <a:rPr lang="en-US" sz="1600" b="1" dirty="0">
                <a:effectLst/>
              </a:rPr>
              <a:t> </a:t>
            </a:r>
            <a:r>
              <a:rPr lang="en-US" sz="1600" b="1" dirty="0" err="1">
                <a:effectLst/>
              </a:rPr>
              <a:t>алкоголю</a:t>
            </a:r>
            <a:r>
              <a:rPr lang="en-US" sz="1600" b="1" dirty="0">
                <a:effectLst/>
              </a:rPr>
              <a:t>, </a:t>
            </a:r>
            <a:r>
              <a:rPr lang="en-US" sz="1600" b="1" dirty="0" err="1">
                <a:effectLst/>
              </a:rPr>
              <a:t>малорухливий</a:t>
            </a:r>
            <a:r>
              <a:rPr lang="en-US" sz="1600" b="1" dirty="0">
                <a:effectLst/>
              </a:rPr>
              <a:t> </a:t>
            </a:r>
            <a:r>
              <a:rPr lang="en-US" sz="1600" b="1" dirty="0" err="1">
                <a:effectLst/>
              </a:rPr>
              <a:t>спосіб</a:t>
            </a:r>
            <a:r>
              <a:rPr lang="en-US" sz="1600" b="1" dirty="0">
                <a:effectLst/>
              </a:rPr>
              <a:t> </a:t>
            </a:r>
            <a:r>
              <a:rPr lang="en-US" sz="1600" b="1" dirty="0" err="1">
                <a:effectLst/>
              </a:rPr>
              <a:t>життя</a:t>
            </a:r>
            <a:r>
              <a:rPr lang="en-US" sz="1600" b="1" dirty="0">
                <a:effectLst/>
              </a:rPr>
              <a:t>.</a:t>
            </a:r>
          </a:p>
          <a:p>
            <a:pPr marL="914400" lvl="0" indent="-285750">
              <a:spcAft>
                <a:spcPts val="800"/>
              </a:spcAft>
              <a:buClr>
                <a:schemeClr val="accent5"/>
              </a:buClr>
              <a:buSzPts val="1000"/>
              <a:buFont typeface="Arial" panose="020B0604020202020204" pitchFamily="34" charset="0"/>
              <a:buChar char="•"/>
              <a:tabLst>
                <a:tab pos="457200" algn="l"/>
              </a:tabLst>
            </a:pPr>
            <a:r>
              <a:rPr lang="en-US" sz="1600" b="1" dirty="0" err="1">
                <a:effectLst/>
              </a:rPr>
              <a:t>зростанням</a:t>
            </a:r>
            <a:r>
              <a:rPr lang="en-US" sz="1600" b="1" dirty="0">
                <a:effectLst/>
              </a:rPr>
              <a:t> </a:t>
            </a:r>
            <a:r>
              <a:rPr lang="en-US" sz="1600" b="1" dirty="0" err="1">
                <a:effectLst/>
              </a:rPr>
              <a:t>ролі</a:t>
            </a:r>
            <a:r>
              <a:rPr lang="en-US" sz="1600" b="1" dirty="0">
                <a:effectLst/>
              </a:rPr>
              <a:t> </a:t>
            </a:r>
            <a:r>
              <a:rPr lang="en-US" sz="1600" b="1" dirty="0" err="1">
                <a:effectLst/>
              </a:rPr>
              <a:t>превентивної</a:t>
            </a:r>
            <a:r>
              <a:rPr lang="en-US" sz="1600" b="1" dirty="0">
                <a:effectLst/>
              </a:rPr>
              <a:t> </a:t>
            </a:r>
            <a:r>
              <a:rPr lang="en-US" sz="1600" b="1" dirty="0" err="1">
                <a:effectLst/>
              </a:rPr>
              <a:t>медицини</a:t>
            </a:r>
            <a:r>
              <a:rPr lang="en-US" sz="1600" b="1" dirty="0">
                <a:effectLst/>
              </a:rPr>
              <a:t>, </a:t>
            </a:r>
            <a:r>
              <a:rPr lang="en-US" sz="1600" b="1" dirty="0" err="1">
                <a:effectLst/>
              </a:rPr>
              <a:t>яка</a:t>
            </a:r>
            <a:r>
              <a:rPr lang="en-US" sz="1600" b="1" dirty="0">
                <a:effectLst/>
              </a:rPr>
              <a:t> </a:t>
            </a:r>
            <a:r>
              <a:rPr lang="en-US" sz="1600" b="1" dirty="0" err="1">
                <a:effectLst/>
              </a:rPr>
              <a:t>фокусується</a:t>
            </a:r>
            <a:r>
              <a:rPr lang="en-US" sz="1600" b="1" dirty="0">
                <a:effectLst/>
              </a:rPr>
              <a:t> </a:t>
            </a:r>
            <a:r>
              <a:rPr lang="en-US" sz="1600" b="1" dirty="0" err="1">
                <a:effectLst/>
              </a:rPr>
              <a:t>на</a:t>
            </a:r>
            <a:r>
              <a:rPr lang="en-US" sz="1600" b="1" dirty="0">
                <a:effectLst/>
              </a:rPr>
              <a:t> </a:t>
            </a:r>
            <a:r>
              <a:rPr lang="en-US" sz="1600" b="1" dirty="0" err="1">
                <a:effectLst/>
              </a:rPr>
              <a:t>запобіганні</a:t>
            </a:r>
            <a:r>
              <a:rPr lang="en-US" sz="1600" b="1" dirty="0">
                <a:effectLst/>
              </a:rPr>
              <a:t> </a:t>
            </a:r>
            <a:r>
              <a:rPr lang="en-US" sz="1600" b="1" dirty="0" err="1">
                <a:effectLst/>
              </a:rPr>
              <a:t>захворювань</a:t>
            </a:r>
            <a:r>
              <a:rPr lang="en-US" sz="1600" b="1" dirty="0">
                <a:effectLst/>
              </a:rPr>
              <a:t>.</a:t>
            </a:r>
          </a:p>
        </p:txBody>
      </p:sp>
      <p:pic>
        <p:nvPicPr>
          <p:cNvPr id="2054" name="Picture 6" descr="Серцево-судинні захворювання: вплив куріння та алкоголю">
            <a:extLst>
              <a:ext uri="{FF2B5EF4-FFF2-40B4-BE49-F238E27FC236}">
                <a16:creationId xmlns:a16="http://schemas.microsoft.com/office/drawing/2014/main" id="{A7320750-6070-8DD2-1459-6C5E889717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974" b="12975"/>
          <a:stretch/>
        </p:blipFill>
        <p:spPr bwMode="auto">
          <a:xfrm>
            <a:off x="20" y="2140698"/>
            <a:ext cx="12191980" cy="4717302"/>
          </a:xfrm>
          <a:custGeom>
            <a:avLst/>
            <a:gdLst/>
            <a:ahLst/>
            <a:cxnLst/>
            <a:rect l="l" t="t" r="r" b="b"/>
            <a:pathLst>
              <a:path w="12192000" h="4717302">
                <a:moveTo>
                  <a:pt x="4545624" y="203817"/>
                </a:moveTo>
                <a:cubicBezTo>
                  <a:pt x="4760432" y="212378"/>
                  <a:pt x="4978404" y="270695"/>
                  <a:pt x="5197345" y="381665"/>
                </a:cubicBezTo>
                <a:cubicBezTo>
                  <a:pt x="5469063" y="519380"/>
                  <a:pt x="5697157" y="768676"/>
                  <a:pt x="5904467" y="1003103"/>
                </a:cubicBezTo>
                <a:cubicBezTo>
                  <a:pt x="6460267" y="1631811"/>
                  <a:pt x="7148441" y="1649803"/>
                  <a:pt x="7799404" y="1324958"/>
                </a:cubicBezTo>
                <a:cubicBezTo>
                  <a:pt x="8261577" y="1093435"/>
                  <a:pt x="8699978" y="808698"/>
                  <a:pt x="9177500" y="617080"/>
                </a:cubicBezTo>
                <a:cubicBezTo>
                  <a:pt x="10214180" y="198893"/>
                  <a:pt x="11218758" y="217816"/>
                  <a:pt x="12105586" y="813997"/>
                </a:cubicBezTo>
                <a:lnTo>
                  <a:pt x="12192000" y="876736"/>
                </a:lnTo>
                <a:lnTo>
                  <a:pt x="12192000" y="4717302"/>
                </a:lnTo>
                <a:lnTo>
                  <a:pt x="0" y="4717302"/>
                </a:lnTo>
                <a:lnTo>
                  <a:pt x="0" y="1347411"/>
                </a:lnTo>
                <a:lnTo>
                  <a:pt x="67985" y="1306589"/>
                </a:lnTo>
                <a:cubicBezTo>
                  <a:pt x="399959" y="1135764"/>
                  <a:pt x="748383" y="1140050"/>
                  <a:pt x="1114543" y="1215577"/>
                </a:cubicBezTo>
                <a:cubicBezTo>
                  <a:pt x="1512811" y="1297442"/>
                  <a:pt x="1920266" y="1359021"/>
                  <a:pt x="2324754" y="1365710"/>
                </a:cubicBezTo>
                <a:cubicBezTo>
                  <a:pt x="2699664" y="1371691"/>
                  <a:pt x="2952864" y="1090973"/>
                  <a:pt x="3197198" y="838924"/>
                </a:cubicBezTo>
                <a:cubicBezTo>
                  <a:pt x="3615781" y="406968"/>
                  <a:pt x="4073046" y="184983"/>
                  <a:pt x="4545624" y="203817"/>
                </a:cubicBezTo>
                <a:close/>
                <a:moveTo>
                  <a:pt x="2293086" y="102715"/>
                </a:moveTo>
                <a:cubicBezTo>
                  <a:pt x="2467546" y="91895"/>
                  <a:pt x="2639764" y="184257"/>
                  <a:pt x="2722654" y="350616"/>
                </a:cubicBezTo>
                <a:cubicBezTo>
                  <a:pt x="2833176" y="572429"/>
                  <a:pt x="2743044" y="841796"/>
                  <a:pt x="2521340" y="952264"/>
                </a:cubicBezTo>
                <a:cubicBezTo>
                  <a:pt x="2465913" y="979881"/>
                  <a:pt x="2407510" y="994953"/>
                  <a:pt x="2349358" y="998559"/>
                </a:cubicBezTo>
                <a:cubicBezTo>
                  <a:pt x="2174899" y="1009379"/>
                  <a:pt x="2002682" y="917016"/>
                  <a:pt x="1919790" y="750657"/>
                </a:cubicBezTo>
                <a:cubicBezTo>
                  <a:pt x="1809268" y="528844"/>
                  <a:pt x="1899400" y="259477"/>
                  <a:pt x="2121104" y="149010"/>
                </a:cubicBezTo>
                <a:cubicBezTo>
                  <a:pt x="2176531" y="121393"/>
                  <a:pt x="2234933" y="106322"/>
                  <a:pt x="2293086" y="102715"/>
                </a:cubicBezTo>
                <a:close/>
                <a:moveTo>
                  <a:pt x="3233525" y="424"/>
                </a:moveTo>
                <a:cubicBezTo>
                  <a:pt x="3319824" y="-4928"/>
                  <a:pt x="3405013" y="40760"/>
                  <a:pt x="3446016" y="123053"/>
                </a:cubicBezTo>
                <a:cubicBezTo>
                  <a:pt x="3500689" y="232777"/>
                  <a:pt x="3456103" y="366023"/>
                  <a:pt x="3346432" y="420668"/>
                </a:cubicBezTo>
                <a:cubicBezTo>
                  <a:pt x="3319014" y="434329"/>
                  <a:pt x="3290125" y="441785"/>
                  <a:pt x="3261358" y="443568"/>
                </a:cubicBezTo>
                <a:cubicBezTo>
                  <a:pt x="3175059" y="448921"/>
                  <a:pt x="3089870" y="403232"/>
                  <a:pt x="3048866" y="320940"/>
                </a:cubicBezTo>
                <a:cubicBezTo>
                  <a:pt x="2994194" y="211215"/>
                  <a:pt x="3038779" y="77969"/>
                  <a:pt x="3148451" y="23324"/>
                </a:cubicBezTo>
                <a:cubicBezTo>
                  <a:pt x="3175869" y="9663"/>
                  <a:pt x="3204758" y="2208"/>
                  <a:pt x="3233525" y="424"/>
                </a:cubicBezTo>
                <a:close/>
              </a:path>
            </a:pathLst>
          </a:cu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D7C90CD-1960-4A6B-6076-0FECC782BD7B}"/>
              </a:ext>
            </a:extLst>
          </p:cNvPr>
          <p:cNvSpPr txBox="1"/>
          <p:nvPr/>
        </p:nvSpPr>
        <p:spPr>
          <a:xfrm>
            <a:off x="7397991" y="2679248"/>
            <a:ext cx="4794009" cy="2616101"/>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285750" indent="-285750">
              <a:spcAft>
                <a:spcPts val="800"/>
              </a:spcAft>
              <a:buClr>
                <a:schemeClr val="accent5"/>
              </a:buClr>
              <a:buFont typeface="Arial" panose="020B0604020202020204" pitchFamily="34" charset="0"/>
              <a:buChar char="•"/>
            </a:pPr>
            <a:r>
              <a:rPr lang="en-US" sz="1800" b="1" dirty="0" err="1">
                <a:solidFill>
                  <a:schemeClr val="tx1"/>
                </a:solidFill>
                <a:effectLst/>
              </a:rPr>
              <a:t>Вивчення</a:t>
            </a:r>
            <a:r>
              <a:rPr lang="en-US" sz="1800" b="1" dirty="0">
                <a:solidFill>
                  <a:schemeClr val="tx1"/>
                </a:solidFill>
                <a:effectLst/>
              </a:rPr>
              <a:t> </a:t>
            </a:r>
            <a:r>
              <a:rPr lang="en-US" sz="1800" b="1" dirty="0" err="1">
                <a:solidFill>
                  <a:schemeClr val="tx1"/>
                </a:solidFill>
                <a:effectLst/>
              </a:rPr>
              <a:t>фізіологічних</a:t>
            </a:r>
            <a:r>
              <a:rPr lang="en-US" sz="1800" b="1" dirty="0">
                <a:solidFill>
                  <a:schemeClr val="tx1"/>
                </a:solidFill>
                <a:effectLst/>
              </a:rPr>
              <a:t> </a:t>
            </a:r>
            <a:r>
              <a:rPr lang="en-US" sz="1800" b="1" dirty="0" err="1">
                <a:solidFill>
                  <a:schemeClr val="tx1"/>
                </a:solidFill>
                <a:effectLst/>
              </a:rPr>
              <a:t>основ</a:t>
            </a:r>
            <a:r>
              <a:rPr lang="en-US" sz="1800" b="1" dirty="0">
                <a:solidFill>
                  <a:schemeClr val="tx1"/>
                </a:solidFill>
                <a:effectLst/>
              </a:rPr>
              <a:t> </a:t>
            </a:r>
            <a:r>
              <a:rPr lang="en-US" sz="1800" b="1" dirty="0" err="1">
                <a:solidFill>
                  <a:schemeClr val="tx1"/>
                </a:solidFill>
                <a:effectLst/>
              </a:rPr>
              <a:t>здорового</a:t>
            </a:r>
            <a:r>
              <a:rPr lang="en-US" sz="1800" b="1" dirty="0">
                <a:solidFill>
                  <a:schemeClr val="tx1"/>
                </a:solidFill>
                <a:effectLst/>
              </a:rPr>
              <a:t> </a:t>
            </a:r>
            <a:r>
              <a:rPr lang="en-US" sz="1800" b="1" dirty="0" err="1">
                <a:solidFill>
                  <a:schemeClr val="tx1"/>
                </a:solidFill>
                <a:effectLst/>
              </a:rPr>
              <a:t>способу</a:t>
            </a:r>
            <a:r>
              <a:rPr lang="en-US" sz="1800" b="1" dirty="0">
                <a:solidFill>
                  <a:schemeClr val="tx1"/>
                </a:solidFill>
                <a:effectLst/>
              </a:rPr>
              <a:t> </a:t>
            </a:r>
            <a:r>
              <a:rPr lang="en-US" sz="1800" b="1" dirty="0" err="1">
                <a:solidFill>
                  <a:schemeClr val="tx1"/>
                </a:solidFill>
                <a:effectLst/>
              </a:rPr>
              <a:t>життя</a:t>
            </a:r>
            <a:r>
              <a:rPr lang="en-US" sz="1800" b="1" dirty="0">
                <a:solidFill>
                  <a:schemeClr val="tx1"/>
                </a:solidFill>
                <a:effectLst/>
              </a:rPr>
              <a:t> </a:t>
            </a:r>
            <a:r>
              <a:rPr lang="en-US" sz="1800" b="1" dirty="0" err="1">
                <a:solidFill>
                  <a:schemeClr val="tx1"/>
                </a:solidFill>
                <a:effectLst/>
              </a:rPr>
              <a:t>дає</a:t>
            </a:r>
            <a:r>
              <a:rPr lang="en-US" sz="1800" b="1" dirty="0">
                <a:solidFill>
                  <a:schemeClr val="tx1"/>
                </a:solidFill>
                <a:effectLst/>
              </a:rPr>
              <a:t> </a:t>
            </a:r>
            <a:r>
              <a:rPr lang="en-US" sz="1800" b="1" dirty="0" err="1">
                <a:solidFill>
                  <a:schemeClr val="tx1"/>
                </a:solidFill>
                <a:effectLst/>
              </a:rPr>
              <a:t>можливість</a:t>
            </a:r>
            <a:r>
              <a:rPr lang="en-US" sz="1800" b="1" dirty="0">
                <a:solidFill>
                  <a:schemeClr val="tx1"/>
                </a:solidFill>
                <a:effectLst/>
              </a:rPr>
              <a:t>:</a:t>
            </a:r>
          </a:p>
          <a:p>
            <a:pPr marL="914400" lvl="0" indent="-285750">
              <a:spcAft>
                <a:spcPts val="800"/>
              </a:spcAft>
              <a:buClr>
                <a:schemeClr val="accent5"/>
              </a:buClr>
              <a:buSzPts val="1000"/>
              <a:buFont typeface="Arial" panose="020B0604020202020204" pitchFamily="34" charset="0"/>
              <a:buChar char="•"/>
              <a:tabLst>
                <a:tab pos="457200" algn="l"/>
              </a:tabLst>
            </a:pPr>
            <a:r>
              <a:rPr lang="en-US" sz="1800" b="1" dirty="0" err="1">
                <a:solidFill>
                  <a:schemeClr val="tx1"/>
                </a:solidFill>
                <a:effectLst/>
              </a:rPr>
              <a:t>Розібратися</a:t>
            </a:r>
            <a:r>
              <a:rPr lang="en-US" sz="1800" b="1" dirty="0">
                <a:solidFill>
                  <a:schemeClr val="tx1"/>
                </a:solidFill>
                <a:effectLst/>
              </a:rPr>
              <a:t>, </a:t>
            </a:r>
            <a:r>
              <a:rPr lang="en-US" sz="1800" b="1" dirty="0" err="1">
                <a:solidFill>
                  <a:schemeClr val="tx1"/>
                </a:solidFill>
                <a:effectLst/>
              </a:rPr>
              <a:t>як</a:t>
            </a:r>
            <a:r>
              <a:rPr lang="en-US" sz="1800" b="1" dirty="0">
                <a:solidFill>
                  <a:schemeClr val="tx1"/>
                </a:solidFill>
                <a:effectLst/>
              </a:rPr>
              <a:t> </a:t>
            </a:r>
            <a:r>
              <a:rPr lang="en-US" sz="1800" b="1" dirty="0" err="1">
                <a:solidFill>
                  <a:schemeClr val="tx1"/>
                </a:solidFill>
                <a:effectLst/>
              </a:rPr>
              <a:t>різні</a:t>
            </a:r>
            <a:r>
              <a:rPr lang="en-US" sz="1800" b="1" dirty="0">
                <a:solidFill>
                  <a:schemeClr val="tx1"/>
                </a:solidFill>
                <a:effectLst/>
              </a:rPr>
              <a:t> </a:t>
            </a:r>
            <a:r>
              <a:rPr lang="en-US" sz="1800" b="1" dirty="0" err="1">
                <a:solidFill>
                  <a:schemeClr val="tx1"/>
                </a:solidFill>
                <a:effectLst/>
              </a:rPr>
              <a:t>фактори</a:t>
            </a:r>
            <a:r>
              <a:rPr lang="en-US" sz="1800" b="1" dirty="0">
                <a:solidFill>
                  <a:schemeClr val="tx1"/>
                </a:solidFill>
                <a:effectLst/>
              </a:rPr>
              <a:t> </a:t>
            </a:r>
            <a:r>
              <a:rPr lang="en-US" sz="1800" b="1" dirty="0" err="1">
                <a:solidFill>
                  <a:schemeClr val="tx1"/>
                </a:solidFill>
                <a:effectLst/>
              </a:rPr>
              <a:t>впливають</a:t>
            </a:r>
            <a:r>
              <a:rPr lang="en-US" sz="1800" b="1" dirty="0">
                <a:solidFill>
                  <a:schemeClr val="tx1"/>
                </a:solidFill>
                <a:effectLst/>
              </a:rPr>
              <a:t> </a:t>
            </a:r>
            <a:r>
              <a:rPr lang="en-US" sz="1800" b="1" dirty="0" err="1">
                <a:solidFill>
                  <a:schemeClr val="tx1"/>
                </a:solidFill>
                <a:effectLst/>
              </a:rPr>
              <a:t>на</a:t>
            </a:r>
            <a:r>
              <a:rPr lang="en-US" sz="1800" b="1" dirty="0">
                <a:solidFill>
                  <a:schemeClr val="tx1"/>
                </a:solidFill>
                <a:effectLst/>
              </a:rPr>
              <a:t> </a:t>
            </a:r>
            <a:r>
              <a:rPr lang="en-US" sz="1800" b="1" dirty="0" err="1">
                <a:solidFill>
                  <a:schemeClr val="tx1"/>
                </a:solidFill>
                <a:effectLst/>
              </a:rPr>
              <a:t>здоров'я</a:t>
            </a:r>
            <a:r>
              <a:rPr lang="en-US" sz="1800" b="1" dirty="0">
                <a:solidFill>
                  <a:schemeClr val="tx1"/>
                </a:solidFill>
                <a:effectLst/>
              </a:rPr>
              <a:t> </a:t>
            </a:r>
            <a:r>
              <a:rPr lang="en-US" sz="1800" b="1" dirty="0" err="1">
                <a:solidFill>
                  <a:schemeClr val="tx1"/>
                </a:solidFill>
                <a:effectLst/>
              </a:rPr>
              <a:t>людини</a:t>
            </a:r>
            <a:r>
              <a:rPr lang="en-US" sz="1800" b="1" dirty="0">
                <a:solidFill>
                  <a:schemeClr val="tx1"/>
                </a:solidFill>
                <a:effectLst/>
              </a:rPr>
              <a:t>.</a:t>
            </a:r>
          </a:p>
          <a:p>
            <a:pPr marL="914400" lvl="0" indent="-285750">
              <a:spcAft>
                <a:spcPts val="800"/>
              </a:spcAft>
              <a:buClr>
                <a:schemeClr val="accent5"/>
              </a:buClr>
              <a:buSzPts val="1000"/>
              <a:buFont typeface="Arial" panose="020B0604020202020204" pitchFamily="34" charset="0"/>
              <a:buChar char="•"/>
              <a:tabLst>
                <a:tab pos="457200" algn="l"/>
              </a:tabLst>
            </a:pPr>
            <a:r>
              <a:rPr lang="en-US" sz="1800" b="1" dirty="0" err="1">
                <a:solidFill>
                  <a:schemeClr val="tx1"/>
                </a:solidFill>
                <a:effectLst/>
              </a:rPr>
              <a:t>Розробити</a:t>
            </a:r>
            <a:r>
              <a:rPr lang="en-US" sz="1800" b="1" dirty="0">
                <a:solidFill>
                  <a:schemeClr val="tx1"/>
                </a:solidFill>
                <a:effectLst/>
              </a:rPr>
              <a:t> </a:t>
            </a:r>
            <a:r>
              <a:rPr lang="en-US" sz="1800" b="1" dirty="0" err="1">
                <a:solidFill>
                  <a:schemeClr val="tx1"/>
                </a:solidFill>
                <a:effectLst/>
              </a:rPr>
              <a:t>та</a:t>
            </a:r>
            <a:r>
              <a:rPr lang="en-US" sz="1800" b="1" dirty="0">
                <a:solidFill>
                  <a:schemeClr val="tx1"/>
                </a:solidFill>
                <a:effectLst/>
              </a:rPr>
              <a:t> </a:t>
            </a:r>
            <a:r>
              <a:rPr lang="en-US" sz="1800" b="1" dirty="0" err="1">
                <a:solidFill>
                  <a:schemeClr val="tx1"/>
                </a:solidFill>
                <a:effectLst/>
              </a:rPr>
              <a:t>впровадити</a:t>
            </a:r>
            <a:r>
              <a:rPr lang="en-US" sz="1800" b="1" dirty="0">
                <a:solidFill>
                  <a:schemeClr val="tx1"/>
                </a:solidFill>
                <a:effectLst/>
              </a:rPr>
              <a:t> </a:t>
            </a:r>
            <a:r>
              <a:rPr lang="en-US" sz="1800" b="1" dirty="0" err="1">
                <a:solidFill>
                  <a:schemeClr val="tx1"/>
                </a:solidFill>
                <a:effectLst/>
              </a:rPr>
              <a:t>ефективні</a:t>
            </a:r>
            <a:r>
              <a:rPr lang="en-US" sz="1800" b="1" dirty="0">
                <a:solidFill>
                  <a:schemeClr val="tx1"/>
                </a:solidFill>
                <a:effectLst/>
              </a:rPr>
              <a:t> </a:t>
            </a:r>
            <a:r>
              <a:rPr lang="en-US" sz="1800" b="1" dirty="0" err="1">
                <a:solidFill>
                  <a:schemeClr val="tx1"/>
                </a:solidFill>
                <a:effectLst/>
              </a:rPr>
              <a:t>методи</a:t>
            </a:r>
            <a:r>
              <a:rPr lang="en-US" sz="1800" b="1" dirty="0">
                <a:solidFill>
                  <a:schemeClr val="tx1"/>
                </a:solidFill>
                <a:effectLst/>
              </a:rPr>
              <a:t> </a:t>
            </a:r>
            <a:r>
              <a:rPr lang="en-US" sz="1800" b="1" dirty="0" err="1">
                <a:solidFill>
                  <a:schemeClr val="tx1"/>
                </a:solidFill>
                <a:effectLst/>
              </a:rPr>
              <a:t>профілактики</a:t>
            </a:r>
            <a:r>
              <a:rPr lang="en-US" sz="1800" b="1" dirty="0">
                <a:solidFill>
                  <a:schemeClr val="tx1"/>
                </a:solidFill>
                <a:effectLst/>
              </a:rPr>
              <a:t> </a:t>
            </a:r>
            <a:r>
              <a:rPr lang="en-US" sz="1800" b="1" dirty="0" err="1">
                <a:solidFill>
                  <a:schemeClr val="tx1"/>
                </a:solidFill>
                <a:effectLst/>
              </a:rPr>
              <a:t>захворювань</a:t>
            </a:r>
            <a:r>
              <a:rPr lang="en-US" sz="1800" b="1" dirty="0">
                <a:solidFill>
                  <a:schemeClr val="tx1"/>
                </a:solidFill>
                <a:effectLst/>
              </a:rPr>
              <a:t>.</a:t>
            </a:r>
          </a:p>
          <a:p>
            <a:pPr marL="914400" lvl="0" indent="-285750">
              <a:spcAft>
                <a:spcPts val="800"/>
              </a:spcAft>
              <a:buClr>
                <a:schemeClr val="accent5"/>
              </a:buClr>
              <a:buSzPts val="1000"/>
              <a:buFont typeface="Arial" panose="020B0604020202020204" pitchFamily="34" charset="0"/>
              <a:buChar char="•"/>
              <a:tabLst>
                <a:tab pos="457200" algn="l"/>
              </a:tabLst>
            </a:pPr>
            <a:r>
              <a:rPr lang="en-US" sz="1800" b="1" dirty="0" err="1">
                <a:solidFill>
                  <a:schemeClr val="tx1"/>
                </a:solidFill>
                <a:effectLst/>
              </a:rPr>
              <a:t>Збільшити</a:t>
            </a:r>
            <a:r>
              <a:rPr lang="en-US" sz="1800" b="1" dirty="0">
                <a:solidFill>
                  <a:schemeClr val="tx1"/>
                </a:solidFill>
                <a:effectLst/>
              </a:rPr>
              <a:t> </a:t>
            </a:r>
            <a:r>
              <a:rPr lang="en-US" sz="1800" b="1" dirty="0" err="1">
                <a:solidFill>
                  <a:schemeClr val="tx1"/>
                </a:solidFill>
                <a:effectLst/>
              </a:rPr>
              <a:t>тривалість</a:t>
            </a:r>
            <a:r>
              <a:rPr lang="en-US" sz="1800" b="1" dirty="0">
                <a:solidFill>
                  <a:schemeClr val="tx1"/>
                </a:solidFill>
                <a:effectLst/>
              </a:rPr>
              <a:t> </a:t>
            </a:r>
            <a:r>
              <a:rPr lang="en-US" sz="1800" b="1" dirty="0" err="1">
                <a:solidFill>
                  <a:schemeClr val="tx1"/>
                </a:solidFill>
                <a:effectLst/>
              </a:rPr>
              <a:t>життя</a:t>
            </a:r>
            <a:r>
              <a:rPr lang="en-US" sz="1800" b="1" dirty="0">
                <a:solidFill>
                  <a:schemeClr val="tx1"/>
                </a:solidFill>
                <a:effectLst/>
              </a:rPr>
              <a:t> </a:t>
            </a:r>
            <a:r>
              <a:rPr lang="en-US" sz="1800" b="1" dirty="0" err="1">
                <a:solidFill>
                  <a:schemeClr val="tx1"/>
                </a:solidFill>
                <a:effectLst/>
              </a:rPr>
              <a:t>та</a:t>
            </a:r>
            <a:r>
              <a:rPr lang="en-US" sz="1800" b="1" dirty="0">
                <a:solidFill>
                  <a:schemeClr val="tx1"/>
                </a:solidFill>
                <a:effectLst/>
              </a:rPr>
              <a:t> </a:t>
            </a:r>
            <a:r>
              <a:rPr lang="en-US" sz="1800" b="1" dirty="0" err="1">
                <a:solidFill>
                  <a:schemeClr val="tx1"/>
                </a:solidFill>
                <a:effectLst/>
              </a:rPr>
              <a:t>покращити</a:t>
            </a:r>
            <a:r>
              <a:rPr lang="en-US" sz="1800" b="1" dirty="0">
                <a:solidFill>
                  <a:schemeClr val="tx1"/>
                </a:solidFill>
                <a:effectLst/>
              </a:rPr>
              <a:t> </a:t>
            </a:r>
            <a:r>
              <a:rPr lang="en-US" sz="1800" b="1" dirty="0" err="1">
                <a:solidFill>
                  <a:schemeClr val="tx1"/>
                </a:solidFill>
                <a:effectLst/>
              </a:rPr>
              <a:t>його</a:t>
            </a:r>
            <a:r>
              <a:rPr lang="en-US" sz="1800" b="1" dirty="0">
                <a:solidFill>
                  <a:schemeClr val="tx1"/>
                </a:solidFill>
                <a:effectLst/>
              </a:rPr>
              <a:t> </a:t>
            </a:r>
            <a:r>
              <a:rPr lang="en-US" sz="1800" b="1" dirty="0" err="1">
                <a:solidFill>
                  <a:schemeClr val="tx1"/>
                </a:solidFill>
                <a:effectLst/>
              </a:rPr>
              <a:t>якість</a:t>
            </a:r>
            <a:r>
              <a:rPr lang="en-US" sz="1800" b="1" dirty="0">
                <a:solidFill>
                  <a:schemeClr val="tx1"/>
                </a:solidFill>
                <a:effectLst/>
              </a:rPr>
              <a:t>.</a:t>
            </a:r>
          </a:p>
        </p:txBody>
      </p:sp>
    </p:spTree>
    <p:extLst>
      <p:ext uri="{BB962C8B-B14F-4D97-AF65-F5344CB8AC3E}">
        <p14:creationId xmlns:p14="http://schemas.microsoft.com/office/powerpoint/2010/main" val="3404226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Підсумки тижня здорового способу життя «Здоров'я – запорука успіху» — КЗ –  Ліцей ім. Тараса Шевченка">
            <a:extLst>
              <a:ext uri="{FF2B5EF4-FFF2-40B4-BE49-F238E27FC236}">
                <a16:creationId xmlns:a16="http://schemas.microsoft.com/office/drawing/2014/main" id="{072CAA29-F5D4-DAF0-34E4-891C2E9B39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925" y="1026672"/>
            <a:ext cx="6503984" cy="224029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8ADBFFEB-2348-581B-4F5A-5E3F6256B417}"/>
              </a:ext>
            </a:extLst>
          </p:cNvPr>
          <p:cNvSpPr txBox="1"/>
          <p:nvPr/>
        </p:nvSpPr>
        <p:spPr>
          <a:xfrm>
            <a:off x="609601" y="313111"/>
            <a:ext cx="10323870" cy="584775"/>
          </a:xfrm>
          <a:prstGeom prst="rect">
            <a:avLst/>
          </a:prstGeom>
          <a:noFill/>
        </p:spPr>
        <p:txBody>
          <a:bodyPr wrap="square">
            <a:spAutoFit/>
          </a:bodyPr>
          <a:lstStyle/>
          <a:p>
            <a:pPr indent="457200" algn="just">
              <a:spcAft>
                <a:spcPts val="800"/>
              </a:spcAft>
            </a:pPr>
            <a:r>
              <a:rPr lang="uk-UA" sz="1600" b="1" kern="100" dirty="0">
                <a:effectLst/>
                <a:latin typeface="Times New Roman" panose="02020603050405020304" pitchFamily="18" charset="0"/>
                <a:ea typeface="Aptos" panose="020B0004020202020204" pitchFamily="34" charset="0"/>
                <a:cs typeface="Times New Roman" panose="02020603050405020304" pitchFamily="18" charset="0"/>
              </a:rPr>
              <a:t>Ведення здорового способу життя базується на фундаментальних фізіологічних процесах, що відбуваються в організмі. </a:t>
            </a:r>
            <a:endParaRPr lang="ru-UA" sz="1600"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7CC7662C-F015-52A3-0E47-DB18E30897CA}"/>
              </a:ext>
            </a:extLst>
          </p:cNvPr>
          <p:cNvSpPr txBox="1"/>
          <p:nvPr/>
        </p:nvSpPr>
        <p:spPr>
          <a:xfrm>
            <a:off x="-322197" y="4781463"/>
            <a:ext cx="12017721" cy="369332"/>
          </a:xfrm>
          <a:prstGeom prst="rect">
            <a:avLst/>
          </a:prstGeom>
          <a:noFill/>
        </p:spPr>
        <p:txBody>
          <a:bodyPr wrap="square">
            <a:spAutoFit/>
          </a:bodyPr>
          <a:lstStyle/>
          <a:p>
            <a:endParaRPr lang="ru-UA" dirty="0"/>
          </a:p>
        </p:txBody>
      </p:sp>
      <p:sp>
        <p:nvSpPr>
          <p:cNvPr id="4" name="TextBox 3">
            <a:extLst>
              <a:ext uri="{FF2B5EF4-FFF2-40B4-BE49-F238E27FC236}">
                <a16:creationId xmlns:a16="http://schemas.microsoft.com/office/drawing/2014/main" id="{57B049CF-D7F3-F15F-7710-9031CCD5FD6E}"/>
              </a:ext>
            </a:extLst>
          </p:cNvPr>
          <p:cNvSpPr txBox="1"/>
          <p:nvPr/>
        </p:nvSpPr>
        <p:spPr>
          <a:xfrm>
            <a:off x="609601" y="3885929"/>
            <a:ext cx="11739715" cy="2347950"/>
          </a:xfrm>
          <a:prstGeom prst="rect">
            <a:avLst/>
          </a:prstGeom>
          <a:noFill/>
        </p:spPr>
        <p:txBody>
          <a:bodyPr wrap="square">
            <a:spAutoFit/>
          </a:bodyPr>
          <a:lstStyle/>
          <a:p>
            <a:pPr>
              <a:lnSpc>
                <a:spcPct val="150000"/>
              </a:lnSpc>
            </a:pPr>
            <a:r>
              <a:rPr lang="uk-UA" sz="2000" b="1" kern="100" dirty="0">
                <a:effectLst/>
                <a:latin typeface="Times New Roman" panose="02020603050405020304" pitchFamily="18" charset="0"/>
                <a:ea typeface="Aptos" panose="020B0004020202020204" pitchFamily="34" charset="0"/>
                <a:cs typeface="Times New Roman" panose="02020603050405020304" pitchFamily="18" charset="0"/>
              </a:rPr>
              <a:t>Дотримання принципів раціонального харчування, регулярної фізичної активності, достатнього відпочинку та відмови від шкідливих звичок сприяє оптимальному функціонуванню всіх систем організму, підтримці гомеостазу та профілактиці захворювань. Розуміння фізіологічних основ здорового способу життя є ключовим для формування правильних поведінкових звичок та збереження здоров'я на тривалий період.</a:t>
            </a:r>
            <a:endParaRPr lang="ru-UA" sz="2000" dirty="0"/>
          </a:p>
        </p:txBody>
      </p:sp>
      <p:sp>
        <p:nvSpPr>
          <p:cNvPr id="8" name="TextBox 7">
            <a:extLst>
              <a:ext uri="{FF2B5EF4-FFF2-40B4-BE49-F238E27FC236}">
                <a16:creationId xmlns:a16="http://schemas.microsoft.com/office/drawing/2014/main" id="{064C5348-37F8-341B-15CF-1716C321D0B6}"/>
              </a:ext>
            </a:extLst>
          </p:cNvPr>
          <p:cNvSpPr txBox="1"/>
          <p:nvPr/>
        </p:nvSpPr>
        <p:spPr>
          <a:xfrm>
            <a:off x="7138112" y="572502"/>
            <a:ext cx="4635963" cy="2540247"/>
          </a:xfrm>
          <a:prstGeom prst="rect">
            <a:avLst/>
          </a:prstGeom>
          <a:noFill/>
        </p:spPr>
        <p:txBody>
          <a:bodyPr wrap="square">
            <a:spAutoFit/>
          </a:bodyPr>
          <a:lstStyle/>
          <a:p>
            <a:pPr marL="285750" indent="-285750" algn="just">
              <a:lnSpc>
                <a:spcPct val="150000"/>
              </a:lnSpc>
              <a:spcAft>
                <a:spcPts val="800"/>
              </a:spcAft>
              <a:buFontTx/>
              <a:buChar char="-"/>
            </a:pPr>
            <a:r>
              <a:rPr lang="uk-UA" sz="1800" b="1" kern="100" dirty="0" err="1">
                <a:effectLst/>
                <a:latin typeface="Times New Roman" panose="02020603050405020304" pitchFamily="18" charset="0"/>
                <a:ea typeface="Aptos" panose="020B0004020202020204" pitchFamily="34" charset="0"/>
                <a:cs typeface="Times New Roman" panose="02020603050405020304" pitchFamily="18" charset="0"/>
              </a:rPr>
              <a:t>Стресорегуляція</a:t>
            </a:r>
            <a:r>
              <a:rPr lang="uk-UA" sz="18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285750" indent="-285750" algn="just">
              <a:lnSpc>
                <a:spcPct val="150000"/>
              </a:lnSpc>
              <a:spcAft>
                <a:spcPts val="800"/>
              </a:spcAft>
              <a:buFontTx/>
              <a:buChar char="-"/>
            </a:pPr>
            <a:r>
              <a:rPr lang="uk-UA" sz="1800" b="1" kern="100" dirty="0">
                <a:effectLst/>
                <a:latin typeface="Aptos" panose="020B0004020202020204" pitchFamily="34" charset="0"/>
                <a:ea typeface="Aptos" panose="020B0004020202020204" pitchFamily="34" charset="0"/>
                <a:cs typeface="Times New Roman" panose="02020603050405020304" pitchFamily="18" charset="0"/>
              </a:rPr>
              <a:t>Збалансоване харчування</a:t>
            </a:r>
            <a:r>
              <a:rPr lang="uk-UA"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285750" indent="-285750" algn="just">
              <a:lnSpc>
                <a:spcPct val="150000"/>
              </a:lnSpc>
              <a:spcAft>
                <a:spcPts val="800"/>
              </a:spcAft>
              <a:buFontTx/>
              <a:buChar char="-"/>
            </a:pPr>
            <a:r>
              <a:rPr lang="uk-UA" sz="1800" b="1" kern="100" dirty="0">
                <a:effectLst/>
                <a:latin typeface="Aptos" panose="020B0004020202020204" pitchFamily="34" charset="0"/>
                <a:ea typeface="Aptos" panose="020B0004020202020204" pitchFamily="34" charset="0"/>
                <a:cs typeface="Times New Roman" panose="02020603050405020304" pitchFamily="18" charset="0"/>
              </a:rPr>
              <a:t>Регулярна фізична активність </a:t>
            </a:r>
          </a:p>
          <a:p>
            <a:pPr marL="285750" indent="-285750" algn="just">
              <a:lnSpc>
                <a:spcPct val="150000"/>
              </a:lnSpc>
              <a:spcAft>
                <a:spcPts val="800"/>
              </a:spcAft>
              <a:buFontTx/>
              <a:buChar char="-"/>
            </a:pPr>
            <a:r>
              <a:rPr lang="uk-UA" sz="1800" b="1" kern="100" dirty="0">
                <a:effectLst/>
                <a:latin typeface="Aptos" panose="020B0004020202020204" pitchFamily="34" charset="0"/>
                <a:ea typeface="Aptos" panose="020B0004020202020204" pitchFamily="34" charset="0"/>
                <a:cs typeface="Times New Roman" panose="02020603050405020304" pitchFamily="18" charset="0"/>
              </a:rPr>
              <a:t>Відмова від шкідливих звичок</a:t>
            </a:r>
          </a:p>
          <a:p>
            <a:pPr marL="285750" indent="-285750" algn="just">
              <a:lnSpc>
                <a:spcPct val="150000"/>
              </a:lnSpc>
              <a:spcAft>
                <a:spcPts val="800"/>
              </a:spcAft>
              <a:buFontTx/>
              <a:buChar char="-"/>
            </a:pPr>
            <a:r>
              <a:rPr lang="uk-UA" sz="1800" b="1" kern="100" dirty="0">
                <a:effectLst/>
                <a:latin typeface="Aptos" panose="020B0004020202020204" pitchFamily="34" charset="0"/>
                <a:ea typeface="Aptos" panose="020B0004020202020204" pitchFamily="34" charset="0"/>
                <a:cs typeface="Times New Roman" panose="02020603050405020304" pitchFamily="18" charset="0"/>
              </a:rPr>
              <a:t>Задоволення фізіологічних потреб</a:t>
            </a:r>
            <a:endParaRPr lang="ru-UA"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758588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76BDF4D-4826-490A-8307-7247A295E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2E0FF4CF-25CB-4537-9BBF-28B36C76B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5328" y="1352190"/>
            <a:ext cx="7823624" cy="5505810"/>
          </a:xfrm>
          <a:custGeom>
            <a:avLst/>
            <a:gdLst>
              <a:gd name="connsiteX0" fmla="*/ 7676365 w 7823624"/>
              <a:gd name="connsiteY0" fmla="*/ 583688 h 5505810"/>
              <a:gd name="connsiteX1" fmla="*/ 7807957 w 7823624"/>
              <a:gd name="connsiteY1" fmla="*/ 609260 h 5505810"/>
              <a:gd name="connsiteX2" fmla="*/ 7823624 w 7823624"/>
              <a:gd name="connsiteY2" fmla="*/ 618028 h 5505810"/>
              <a:gd name="connsiteX3" fmla="*/ 7823624 w 7823624"/>
              <a:gd name="connsiteY3" fmla="*/ 1356037 h 5505810"/>
              <a:gd name="connsiteX4" fmla="*/ 7783921 w 7823624"/>
              <a:gd name="connsiteY4" fmla="*/ 1367061 h 5505810"/>
              <a:gd name="connsiteX5" fmla="*/ 7685829 w 7823624"/>
              <a:gd name="connsiteY5" fmla="*/ 1364631 h 5505810"/>
              <a:gd name="connsiteX6" fmla="*/ 7556041 w 7823624"/>
              <a:gd name="connsiteY6" fmla="*/ 1308528 h 5505810"/>
              <a:gd name="connsiteX7" fmla="*/ 7412440 w 7823624"/>
              <a:gd name="connsiteY7" fmla="*/ 765688 h 5505810"/>
              <a:gd name="connsiteX8" fmla="*/ 7676365 w 7823624"/>
              <a:gd name="connsiteY8" fmla="*/ 583688 h 5505810"/>
              <a:gd name="connsiteX9" fmla="*/ 7062857 w 7823624"/>
              <a:gd name="connsiteY9" fmla="*/ 396783 h 5505810"/>
              <a:gd name="connsiteX10" fmla="*/ 7127059 w 7823624"/>
              <a:gd name="connsiteY10" fmla="*/ 424535 h 5505810"/>
              <a:gd name="connsiteX11" fmla="*/ 7198094 w 7823624"/>
              <a:gd name="connsiteY11" fmla="*/ 693059 h 5505810"/>
              <a:gd name="connsiteX12" fmla="*/ 7099157 w 7823624"/>
              <a:gd name="connsiteY12" fmla="*/ 778505 h 5505810"/>
              <a:gd name="connsiteX13" fmla="*/ 7034998 w 7823624"/>
              <a:gd name="connsiteY13" fmla="*/ 780480 h 5505810"/>
              <a:gd name="connsiteX14" fmla="*/ 6970795 w 7823624"/>
              <a:gd name="connsiteY14" fmla="*/ 752727 h 5505810"/>
              <a:gd name="connsiteX15" fmla="*/ 6899760 w 7823624"/>
              <a:gd name="connsiteY15" fmla="*/ 484203 h 5505810"/>
              <a:gd name="connsiteX16" fmla="*/ 7062857 w 7823624"/>
              <a:gd name="connsiteY16" fmla="*/ 396783 h 5505810"/>
              <a:gd name="connsiteX17" fmla="*/ 1780739 w 7823624"/>
              <a:gd name="connsiteY17" fmla="*/ 1190 h 5505810"/>
              <a:gd name="connsiteX18" fmla="*/ 2850847 w 7823624"/>
              <a:gd name="connsiteY18" fmla="*/ 384530 h 5505810"/>
              <a:gd name="connsiteX19" fmla="*/ 3809413 w 7823624"/>
              <a:gd name="connsiteY19" fmla="*/ 1153764 h 5505810"/>
              <a:gd name="connsiteX20" fmla="*/ 5160376 w 7823624"/>
              <a:gd name="connsiteY20" fmla="*/ 1003825 h 5505810"/>
              <a:gd name="connsiteX21" fmla="*/ 5677238 w 7823624"/>
              <a:gd name="connsiteY21" fmla="*/ 480424 h 5505810"/>
              <a:gd name="connsiteX22" fmla="*/ 7082965 w 7823624"/>
              <a:gd name="connsiteY22" fmla="*/ 1065272 h 5505810"/>
              <a:gd name="connsiteX23" fmla="*/ 7687818 w 7823624"/>
              <a:gd name="connsiteY23" fmla="*/ 1625585 h 5505810"/>
              <a:gd name="connsiteX24" fmla="*/ 7823624 w 7823624"/>
              <a:gd name="connsiteY24" fmla="*/ 1633445 h 5505810"/>
              <a:gd name="connsiteX25" fmla="*/ 7823624 w 7823624"/>
              <a:gd name="connsiteY25" fmla="*/ 5505810 h 5505810"/>
              <a:gd name="connsiteX26" fmla="*/ 1419133 w 7823624"/>
              <a:gd name="connsiteY26" fmla="*/ 5505810 h 5505810"/>
              <a:gd name="connsiteX27" fmla="*/ 1422753 w 7823624"/>
              <a:gd name="connsiteY27" fmla="*/ 5488656 h 5505810"/>
              <a:gd name="connsiteX28" fmla="*/ 1543078 w 7823624"/>
              <a:gd name="connsiteY28" fmla="*/ 4961644 h 5505810"/>
              <a:gd name="connsiteX29" fmla="*/ 1334564 w 7823624"/>
              <a:gd name="connsiteY29" fmla="*/ 4133160 h 5505810"/>
              <a:gd name="connsiteX30" fmla="*/ 670875 w 7823624"/>
              <a:gd name="connsiteY30" fmla="*/ 3489628 h 5505810"/>
              <a:gd name="connsiteX31" fmla="*/ 499515 w 7823624"/>
              <a:gd name="connsiteY31" fmla="*/ 578153 h 5505810"/>
              <a:gd name="connsiteX32" fmla="*/ 1780739 w 7823624"/>
              <a:gd name="connsiteY32" fmla="*/ 1190 h 550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823624" h="5505810">
                <a:moveTo>
                  <a:pt x="7676365" y="583688"/>
                </a:moveTo>
                <a:cubicBezTo>
                  <a:pt x="7719804" y="582304"/>
                  <a:pt x="7764489" y="590613"/>
                  <a:pt x="7807957" y="609260"/>
                </a:cubicBezTo>
                <a:lnTo>
                  <a:pt x="7823624" y="618028"/>
                </a:lnTo>
                <a:lnTo>
                  <a:pt x="7823624" y="1356037"/>
                </a:lnTo>
                <a:lnTo>
                  <a:pt x="7783921" y="1367061"/>
                </a:lnTo>
                <a:cubicBezTo>
                  <a:pt x="7751926" y="1371702"/>
                  <a:pt x="7718882" y="1370985"/>
                  <a:pt x="7685829" y="1364631"/>
                </a:cubicBezTo>
                <a:cubicBezTo>
                  <a:pt x="7641760" y="1356162"/>
                  <a:pt x="7597675" y="1337676"/>
                  <a:pt x="7556041" y="1308528"/>
                </a:cubicBezTo>
                <a:cubicBezTo>
                  <a:pt x="7389499" y="1191936"/>
                  <a:pt x="7325207" y="948898"/>
                  <a:pt x="7412440" y="765688"/>
                </a:cubicBezTo>
                <a:cubicBezTo>
                  <a:pt x="7466961" y="651183"/>
                  <a:pt x="7567768" y="587147"/>
                  <a:pt x="7676365" y="583688"/>
                </a:cubicBezTo>
                <a:close/>
                <a:moveTo>
                  <a:pt x="7062857" y="396783"/>
                </a:moveTo>
                <a:cubicBezTo>
                  <a:pt x="7084657" y="400973"/>
                  <a:pt x="7106463" y="410117"/>
                  <a:pt x="7127059" y="424535"/>
                </a:cubicBezTo>
                <a:cubicBezTo>
                  <a:pt x="7209442" y="482209"/>
                  <a:pt x="7241245" y="602433"/>
                  <a:pt x="7198094" y="693059"/>
                </a:cubicBezTo>
                <a:cubicBezTo>
                  <a:pt x="7176519" y="738373"/>
                  <a:pt x="7140289" y="767709"/>
                  <a:pt x="7099157" y="778505"/>
                </a:cubicBezTo>
                <a:cubicBezTo>
                  <a:pt x="7078590" y="783905"/>
                  <a:pt x="7056797" y="784670"/>
                  <a:pt x="7034998" y="780480"/>
                </a:cubicBezTo>
                <a:cubicBezTo>
                  <a:pt x="7013198" y="776289"/>
                  <a:pt x="6991391" y="767146"/>
                  <a:pt x="6970795" y="752727"/>
                </a:cubicBezTo>
                <a:cubicBezTo>
                  <a:pt x="6888412" y="695052"/>
                  <a:pt x="6856608" y="574829"/>
                  <a:pt x="6899760" y="484203"/>
                </a:cubicBezTo>
                <a:cubicBezTo>
                  <a:pt x="6932124" y="416232"/>
                  <a:pt x="6997458" y="384213"/>
                  <a:pt x="7062857" y="396783"/>
                </a:cubicBezTo>
                <a:close/>
                <a:moveTo>
                  <a:pt x="1780739" y="1190"/>
                </a:moveTo>
                <a:cubicBezTo>
                  <a:pt x="2129768" y="14988"/>
                  <a:pt x="2488852" y="148495"/>
                  <a:pt x="2850847" y="384530"/>
                </a:cubicBezTo>
                <a:cubicBezTo>
                  <a:pt x="3184362" y="601036"/>
                  <a:pt x="3487788" y="901267"/>
                  <a:pt x="3809413" y="1153764"/>
                </a:cubicBezTo>
                <a:cubicBezTo>
                  <a:pt x="4262448" y="1508236"/>
                  <a:pt x="4750558" y="1545992"/>
                  <a:pt x="5160376" y="1003825"/>
                </a:cubicBezTo>
                <a:cubicBezTo>
                  <a:pt x="5313232" y="801671"/>
                  <a:pt x="5481196" y="587300"/>
                  <a:pt x="5677238" y="480424"/>
                </a:cubicBezTo>
                <a:cubicBezTo>
                  <a:pt x="6182723" y="204840"/>
                  <a:pt x="6667481" y="431193"/>
                  <a:pt x="7082965" y="1065272"/>
                </a:cubicBezTo>
                <a:cubicBezTo>
                  <a:pt x="7249706" y="1319645"/>
                  <a:pt x="7421998" y="1601453"/>
                  <a:pt x="7687818" y="1625585"/>
                </a:cubicBezTo>
                <a:lnTo>
                  <a:pt x="7823624" y="1633445"/>
                </a:lnTo>
                <a:lnTo>
                  <a:pt x="7823624" y="5505810"/>
                </a:lnTo>
                <a:lnTo>
                  <a:pt x="1419133" y="5505810"/>
                </a:lnTo>
                <a:lnTo>
                  <a:pt x="1422753" y="5488656"/>
                </a:lnTo>
                <a:cubicBezTo>
                  <a:pt x="1462649" y="5312984"/>
                  <a:pt x="1506176" y="5138278"/>
                  <a:pt x="1543078" y="4961644"/>
                </a:cubicBezTo>
                <a:cubicBezTo>
                  <a:pt x="1609806" y="4640258"/>
                  <a:pt x="1539760" y="4343419"/>
                  <a:pt x="1334564" y="4133160"/>
                </a:cubicBezTo>
                <a:cubicBezTo>
                  <a:pt x="1117562" y="3910930"/>
                  <a:pt x="900716" y="3685928"/>
                  <a:pt x="670875" y="3489628"/>
                </a:cubicBezTo>
                <a:cubicBezTo>
                  <a:pt x="-321639" y="2642174"/>
                  <a:pt x="-67393" y="1165752"/>
                  <a:pt x="499515" y="578153"/>
                </a:cubicBezTo>
                <a:cubicBezTo>
                  <a:pt x="899852" y="163598"/>
                  <a:pt x="1331986" y="-16550"/>
                  <a:pt x="1780739" y="11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100" name="Picture 4" descr="ННЦ Інститут біології та медицини — Вибіркові">
            <a:extLst>
              <a:ext uri="{FF2B5EF4-FFF2-40B4-BE49-F238E27FC236}">
                <a16:creationId xmlns:a16="http://schemas.microsoft.com/office/drawing/2014/main" id="{224610B7-4DFA-4DA4-1AC8-68F99BAF6D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7140" y="126714"/>
            <a:ext cx="3683125" cy="245095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6" name="Picture 2" descr="27 цікавих фактів про продукти харчування ᐈ faktypro.com.ua">
            <a:extLst>
              <a:ext uri="{FF2B5EF4-FFF2-40B4-BE49-F238E27FC236}">
                <a16:creationId xmlns:a16="http://schemas.microsoft.com/office/drawing/2014/main" id="{68EEF43F-A096-7530-2DC1-6911E029E6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90" y="107368"/>
            <a:ext cx="4326957" cy="247029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204B6A2-126F-3E11-6139-99AC797E0267}"/>
              </a:ext>
            </a:extLst>
          </p:cNvPr>
          <p:cNvSpPr txBox="1"/>
          <p:nvPr/>
        </p:nvSpPr>
        <p:spPr>
          <a:xfrm>
            <a:off x="6870238" y="3396456"/>
            <a:ext cx="6125496" cy="2538067"/>
          </a:xfrm>
          <a:prstGeom prst="rect">
            <a:avLst/>
          </a:prstGeom>
          <a:noFill/>
        </p:spPr>
        <p:txBody>
          <a:bodyPr wrap="square">
            <a:spAutoFit/>
          </a:bodyPr>
          <a:lstStyle/>
          <a:p>
            <a:pPr indent="457200" algn="just">
              <a:lnSpc>
                <a:spcPct val="150000"/>
              </a:lnSpc>
              <a:spcAft>
                <a:spcPts val="800"/>
              </a:spcAft>
            </a:pPr>
            <a:r>
              <a:rPr lang="uk-UA" sz="1800" b="1" kern="100" dirty="0">
                <a:effectLst/>
                <a:latin typeface="Times New Roman" panose="02020603050405020304" pitchFamily="18" charset="0"/>
                <a:ea typeface="Aptos" panose="020B0004020202020204" pitchFamily="34" charset="0"/>
                <a:cs typeface="Times New Roman" panose="02020603050405020304" pitchFamily="18" charset="0"/>
              </a:rPr>
              <a:t>Економічні аспекти харчування</a:t>
            </a:r>
            <a:r>
              <a:rPr lang="uk-UA"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UA" sz="1400" kern="100" dirty="0">
              <a:effectLst/>
              <a:latin typeface="Aptos" panose="020B0004020202020204" pitchFamily="34" charset="0"/>
              <a:ea typeface="Aptos" panose="020B0004020202020204" pitchFamily="34" charset="0"/>
              <a:cs typeface="Times New Roman" panose="02020603050405020304" pitchFamily="18" charset="0"/>
            </a:endParaRPr>
          </a:p>
          <a:p>
            <a:pPr indent="457200" algn="just">
              <a:lnSpc>
                <a:spcPct val="150000"/>
              </a:lnSpc>
              <a:spcAft>
                <a:spcPts val="800"/>
              </a:spcAft>
            </a:pPr>
            <a:r>
              <a:rPr lang="uk-UA" sz="1800" kern="100" dirty="0">
                <a:effectLst/>
                <a:latin typeface="Times New Roman" panose="02020603050405020304" pitchFamily="18" charset="0"/>
                <a:ea typeface="Aptos" panose="020B0004020202020204" pitchFamily="34" charset="0"/>
                <a:cs typeface="Times New Roman" panose="02020603050405020304" pitchFamily="18" charset="0"/>
              </a:rPr>
              <a:t>- Рівень доходів та купівельна спроможність</a:t>
            </a:r>
            <a:endParaRPr lang="ru-UA" sz="1400" kern="100" dirty="0">
              <a:effectLst/>
              <a:latin typeface="Aptos" panose="020B0004020202020204" pitchFamily="34" charset="0"/>
              <a:ea typeface="Aptos" panose="020B0004020202020204" pitchFamily="34" charset="0"/>
              <a:cs typeface="Times New Roman" panose="02020603050405020304" pitchFamily="18" charset="0"/>
            </a:endParaRPr>
          </a:p>
          <a:p>
            <a:pPr indent="457200" algn="just">
              <a:lnSpc>
                <a:spcPct val="150000"/>
              </a:lnSpc>
              <a:spcAft>
                <a:spcPts val="800"/>
              </a:spcAft>
            </a:pPr>
            <a:r>
              <a:rPr lang="uk-UA" sz="1800" kern="100" dirty="0">
                <a:effectLst/>
                <a:latin typeface="Times New Roman" panose="02020603050405020304" pitchFamily="18" charset="0"/>
                <a:ea typeface="Aptos" panose="020B0004020202020204" pitchFamily="34" charset="0"/>
                <a:cs typeface="Times New Roman" panose="02020603050405020304" pitchFamily="18" charset="0"/>
              </a:rPr>
              <a:t>- Ціни на продукти харчування </a:t>
            </a:r>
            <a:endParaRPr lang="ru-UA" sz="1400" kern="100" dirty="0">
              <a:effectLst/>
              <a:latin typeface="Aptos" panose="020B0004020202020204" pitchFamily="34" charset="0"/>
              <a:ea typeface="Aptos" panose="020B0004020202020204" pitchFamily="34" charset="0"/>
              <a:cs typeface="Times New Roman" panose="02020603050405020304" pitchFamily="18" charset="0"/>
            </a:endParaRPr>
          </a:p>
          <a:p>
            <a:pPr indent="457200" algn="just">
              <a:lnSpc>
                <a:spcPct val="150000"/>
              </a:lnSpc>
              <a:spcAft>
                <a:spcPts val="800"/>
              </a:spcAft>
            </a:pPr>
            <a:r>
              <a:rPr lang="uk-UA" sz="1800" kern="100" dirty="0">
                <a:effectLst/>
                <a:latin typeface="Times New Roman" panose="02020603050405020304" pitchFamily="18" charset="0"/>
                <a:ea typeface="Aptos" panose="020B0004020202020204" pitchFamily="34" charset="0"/>
                <a:cs typeface="Times New Roman" panose="02020603050405020304" pitchFamily="18" charset="0"/>
              </a:rPr>
              <a:t>- Розвиток сільського господарства</a:t>
            </a:r>
            <a:endParaRPr lang="ru-UA" sz="1400" kern="100" dirty="0">
              <a:effectLst/>
              <a:latin typeface="Aptos" panose="020B0004020202020204" pitchFamily="34" charset="0"/>
              <a:ea typeface="Aptos" panose="020B0004020202020204" pitchFamily="34" charset="0"/>
              <a:cs typeface="Times New Roman" panose="02020603050405020304" pitchFamily="18" charset="0"/>
            </a:endParaRPr>
          </a:p>
          <a:p>
            <a:pPr indent="457200" algn="just">
              <a:lnSpc>
                <a:spcPct val="150000"/>
              </a:lnSpc>
              <a:spcAft>
                <a:spcPts val="800"/>
              </a:spcAft>
            </a:pPr>
            <a:r>
              <a:rPr lang="uk-UA" sz="1800" kern="100" dirty="0">
                <a:effectLst/>
                <a:latin typeface="Times New Roman" panose="02020603050405020304" pitchFamily="18" charset="0"/>
                <a:ea typeface="Aptos" panose="020B0004020202020204" pitchFamily="34" charset="0"/>
                <a:cs typeface="Times New Roman" panose="02020603050405020304" pitchFamily="18" charset="0"/>
              </a:rPr>
              <a:t>- Економічні наслідки нездорового харчування  </a:t>
            </a:r>
            <a:endParaRPr lang="ru-UA"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659D3A2-7B54-F570-A538-19390821E7CF}"/>
              </a:ext>
            </a:extLst>
          </p:cNvPr>
          <p:cNvSpPr txBox="1"/>
          <p:nvPr/>
        </p:nvSpPr>
        <p:spPr>
          <a:xfrm>
            <a:off x="4160336" y="1440954"/>
            <a:ext cx="6145160" cy="2019977"/>
          </a:xfrm>
          <a:prstGeom prst="rect">
            <a:avLst/>
          </a:prstGeom>
          <a:noFill/>
        </p:spPr>
        <p:txBody>
          <a:bodyPr wrap="square">
            <a:spAutoFit/>
          </a:bodyPr>
          <a:lstStyle/>
          <a:p>
            <a:pPr indent="457200" algn="just">
              <a:lnSpc>
                <a:spcPct val="150000"/>
              </a:lnSpc>
              <a:spcAft>
                <a:spcPts val="800"/>
              </a:spcAft>
            </a:pPr>
            <a:r>
              <a:rPr lang="uk-UA" sz="1800" b="1" kern="100" dirty="0">
                <a:effectLst/>
                <a:latin typeface="Times New Roman" panose="02020603050405020304" pitchFamily="18" charset="0"/>
                <a:ea typeface="Aptos" panose="020B0004020202020204" pitchFamily="34" charset="0"/>
                <a:cs typeface="Times New Roman" panose="02020603050405020304" pitchFamily="18" charset="0"/>
              </a:rPr>
              <a:t>Соціальні аспекти харчування</a:t>
            </a:r>
            <a:r>
              <a:rPr lang="uk-UA"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UA" sz="1400" kern="100" dirty="0">
              <a:effectLst/>
              <a:latin typeface="Aptos" panose="020B0004020202020204" pitchFamily="34" charset="0"/>
              <a:ea typeface="Aptos" panose="020B0004020202020204" pitchFamily="34" charset="0"/>
              <a:cs typeface="Times New Roman" panose="02020603050405020304" pitchFamily="18" charset="0"/>
            </a:endParaRPr>
          </a:p>
          <a:p>
            <a:pPr indent="457200" algn="just">
              <a:lnSpc>
                <a:spcPct val="150000"/>
              </a:lnSpc>
              <a:spcAft>
                <a:spcPts val="800"/>
              </a:spcAft>
            </a:pPr>
            <a:r>
              <a:rPr lang="uk-UA" sz="1800" kern="100" dirty="0">
                <a:effectLst/>
                <a:latin typeface="Times New Roman" panose="02020603050405020304" pitchFamily="18" charset="0"/>
                <a:ea typeface="Aptos" panose="020B0004020202020204" pitchFamily="34" charset="0"/>
                <a:cs typeface="Times New Roman" panose="02020603050405020304" pitchFamily="18" charset="0"/>
              </a:rPr>
              <a:t>- Культурні традиції та звичаї</a:t>
            </a:r>
            <a:endParaRPr lang="ru-UA" sz="1400" kern="100" dirty="0">
              <a:effectLst/>
              <a:latin typeface="Aptos" panose="020B0004020202020204" pitchFamily="34" charset="0"/>
              <a:ea typeface="Aptos" panose="020B0004020202020204" pitchFamily="34" charset="0"/>
              <a:cs typeface="Times New Roman" panose="02020603050405020304" pitchFamily="18" charset="0"/>
            </a:endParaRPr>
          </a:p>
          <a:p>
            <a:pPr indent="457200" algn="just">
              <a:lnSpc>
                <a:spcPct val="150000"/>
              </a:lnSpc>
              <a:spcAft>
                <a:spcPts val="800"/>
              </a:spcAft>
            </a:pPr>
            <a:r>
              <a:rPr lang="uk-UA" sz="1800" kern="100" dirty="0">
                <a:effectLst/>
                <a:latin typeface="Times New Roman" panose="02020603050405020304" pitchFamily="18" charset="0"/>
                <a:ea typeface="Aptos" panose="020B0004020202020204" pitchFamily="34" charset="0"/>
                <a:cs typeface="Times New Roman" panose="02020603050405020304" pitchFamily="18" charset="0"/>
              </a:rPr>
              <a:t>- Релігійні переконання та обмеження </a:t>
            </a:r>
            <a:endParaRPr lang="ru-UA" sz="1400" kern="100" dirty="0">
              <a:effectLst/>
              <a:latin typeface="Aptos" panose="020B0004020202020204" pitchFamily="34" charset="0"/>
              <a:ea typeface="Aptos" panose="020B0004020202020204" pitchFamily="34" charset="0"/>
              <a:cs typeface="Times New Roman" panose="02020603050405020304" pitchFamily="18" charset="0"/>
            </a:endParaRPr>
          </a:p>
          <a:p>
            <a:pPr indent="457200" algn="just">
              <a:lnSpc>
                <a:spcPct val="150000"/>
              </a:lnSpc>
              <a:spcAft>
                <a:spcPts val="800"/>
              </a:spcAft>
            </a:pPr>
            <a:r>
              <a:rPr lang="uk-UA" sz="1800" kern="100" dirty="0">
                <a:effectLst/>
                <a:latin typeface="Times New Roman" panose="02020603050405020304" pitchFamily="18" charset="0"/>
                <a:ea typeface="Aptos" panose="020B0004020202020204" pitchFamily="34" charset="0"/>
                <a:cs typeface="Times New Roman" panose="02020603050405020304" pitchFamily="18" charset="0"/>
              </a:rPr>
              <a:t>- Освіта та інформованість </a:t>
            </a:r>
            <a:endParaRPr lang="ru-UA" sz="1400" kern="100" dirty="0">
              <a:effectLst/>
              <a:latin typeface="Aptos" panose="020B0004020202020204" pitchFamily="34" charset="0"/>
              <a:ea typeface="Aptos" panose="020B0004020202020204" pitchFamily="34" charset="0"/>
              <a:cs typeface="Times New Roman" panose="02020603050405020304" pitchFamily="18" charset="0"/>
            </a:endParaRPr>
          </a:p>
        </p:txBody>
      </p:sp>
      <p:graphicFrame>
        <p:nvGraphicFramePr>
          <p:cNvPr id="4102" name="TextBox 2">
            <a:extLst>
              <a:ext uri="{FF2B5EF4-FFF2-40B4-BE49-F238E27FC236}">
                <a16:creationId xmlns:a16="http://schemas.microsoft.com/office/drawing/2014/main" id="{76A3326B-A256-043F-869F-EF5F512CD8C8}"/>
              </a:ext>
            </a:extLst>
          </p:cNvPr>
          <p:cNvGraphicFramePr/>
          <p:nvPr/>
        </p:nvGraphicFramePr>
        <p:xfrm>
          <a:off x="-58062" y="3429000"/>
          <a:ext cx="6572865" cy="30561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93672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05" name="Rectangle 3104">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07" name="Freeform: Shape 3106">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10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1" name="Rectangle 3110">
            <a:extLst>
              <a:ext uri="{FF2B5EF4-FFF2-40B4-BE49-F238E27FC236}">
                <a16:creationId xmlns:a16="http://schemas.microsoft.com/office/drawing/2014/main" id="{3857A31D-389E-44EC-93D3-D7CB0815D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84FB0E3-2241-7C2F-B301-E0571BB2AFEF}"/>
              </a:ext>
            </a:extLst>
          </p:cNvPr>
          <p:cNvSpPr txBox="1"/>
          <p:nvPr/>
        </p:nvSpPr>
        <p:spPr>
          <a:xfrm>
            <a:off x="609600" y="2973788"/>
            <a:ext cx="6538025" cy="1178664"/>
          </a:xfrm>
          <a:prstGeom prst="rect">
            <a:avLst/>
          </a:prstGeom>
        </p:spPr>
        <p:txBody>
          <a:bodyPr vert="horz" lIns="91440" tIns="45720" rIns="91440" bIns="45720" rtlCol="0" anchor="b">
            <a:normAutofit/>
          </a:bodyPr>
          <a:lstStyle/>
          <a:p>
            <a:pPr>
              <a:lnSpc>
                <a:spcPct val="90000"/>
              </a:lnSpc>
              <a:spcBef>
                <a:spcPct val="0"/>
              </a:spcBef>
              <a:spcAft>
                <a:spcPts val="400"/>
              </a:spcAft>
            </a:pPr>
            <a:r>
              <a:rPr lang="en-US" sz="3700" b="1" kern="1200">
                <a:solidFill>
                  <a:schemeClr val="tx1"/>
                </a:solidFill>
                <a:effectLst/>
                <a:latin typeface="+mj-lt"/>
                <a:ea typeface="+mj-ea"/>
                <a:cs typeface="+mj-cs"/>
              </a:rPr>
              <a:t>Соціальні аспекти харчування</a:t>
            </a:r>
          </a:p>
        </p:txBody>
      </p:sp>
      <p:pic>
        <p:nvPicPr>
          <p:cNvPr id="10" name="Picture 6" descr="Стало відомо, як апливає реклама їжи на людей: результат дослідження |  РЕДПОСТ">
            <a:extLst>
              <a:ext uri="{FF2B5EF4-FFF2-40B4-BE49-F238E27FC236}">
                <a16:creationId xmlns:a16="http://schemas.microsoft.com/office/drawing/2014/main" id="{7F609C5A-5FEA-C002-10DA-1DC535FCDE8E}"/>
              </a:ext>
            </a:extLst>
          </p:cNvPr>
          <p:cNvPicPr>
            <a:picLocks noChangeAspect="1"/>
          </p:cNvPicPr>
          <p:nvPr/>
        </p:nvPicPr>
        <p:blipFill rotWithShape="1">
          <a:blip r:embed="rId2">
            <a:extLst>
              <a:ext uri="{28A0092B-C50C-407E-A947-70E740481C1C}">
                <a14:useLocalDpi xmlns:a14="http://schemas.microsoft.com/office/drawing/2010/main" val="0"/>
              </a:ext>
            </a:extLst>
          </a:blip>
          <a:srcRect t="6163" b="21961"/>
          <a:stretch/>
        </p:blipFill>
        <p:spPr bwMode="auto">
          <a:xfrm>
            <a:off x="5450742" y="1"/>
            <a:ext cx="4131853" cy="1976283"/>
          </a:xfrm>
          <a:custGeom>
            <a:avLst/>
            <a:gdLst/>
            <a:ahLst/>
            <a:cxnLst/>
            <a:rect l="l" t="t" r="r" b="b"/>
            <a:pathLst>
              <a:path w="5003721" h="2393301">
                <a:moveTo>
                  <a:pt x="4627366" y="1455130"/>
                </a:moveTo>
                <a:cubicBezTo>
                  <a:pt x="4835221" y="1455130"/>
                  <a:pt x="5003721" y="1623630"/>
                  <a:pt x="5003721" y="1831485"/>
                </a:cubicBezTo>
                <a:cubicBezTo>
                  <a:pt x="5003721" y="2039340"/>
                  <a:pt x="4835221" y="2207840"/>
                  <a:pt x="4627366" y="2207840"/>
                </a:cubicBezTo>
                <a:cubicBezTo>
                  <a:pt x="4419511" y="2207840"/>
                  <a:pt x="4251011" y="2039340"/>
                  <a:pt x="4251011" y="1831485"/>
                </a:cubicBezTo>
                <a:cubicBezTo>
                  <a:pt x="4251011" y="1623630"/>
                  <a:pt x="4419511" y="1455130"/>
                  <a:pt x="4627366" y="1455130"/>
                </a:cubicBezTo>
                <a:close/>
                <a:moveTo>
                  <a:pt x="0" y="0"/>
                </a:moveTo>
                <a:lnTo>
                  <a:pt x="4912756" y="0"/>
                </a:lnTo>
                <a:lnTo>
                  <a:pt x="4935752" y="55805"/>
                </a:lnTo>
                <a:cubicBezTo>
                  <a:pt x="5071805" y="441371"/>
                  <a:pt x="4948133" y="856395"/>
                  <a:pt x="4557513" y="1096717"/>
                </a:cubicBezTo>
                <a:cubicBezTo>
                  <a:pt x="4251299" y="1284842"/>
                  <a:pt x="4095904" y="1542516"/>
                  <a:pt x="3978022" y="1855456"/>
                </a:cubicBezTo>
                <a:cubicBezTo>
                  <a:pt x="3876714" y="2124573"/>
                  <a:pt x="3709115" y="2325456"/>
                  <a:pt x="3402485" y="2382941"/>
                </a:cubicBezTo>
                <a:cubicBezTo>
                  <a:pt x="3214707" y="2418166"/>
                  <a:pt x="3050505" y="2361237"/>
                  <a:pt x="2927215" y="2247654"/>
                </a:cubicBezTo>
                <a:cubicBezTo>
                  <a:pt x="2633344" y="1977221"/>
                  <a:pt x="2327685" y="2037479"/>
                  <a:pt x="2007117" y="2165692"/>
                </a:cubicBezTo>
                <a:cubicBezTo>
                  <a:pt x="1753743" y="2267001"/>
                  <a:pt x="1507855" y="2394521"/>
                  <a:pt x="1220087" y="2366021"/>
                </a:cubicBezTo>
                <a:cubicBezTo>
                  <a:pt x="712504" y="2316026"/>
                  <a:pt x="415027" y="2031238"/>
                  <a:pt x="381049" y="1504794"/>
                </a:cubicBezTo>
                <a:cubicBezTo>
                  <a:pt x="371826" y="1361742"/>
                  <a:pt x="379663" y="1217580"/>
                  <a:pt x="379663" y="1073973"/>
                </a:cubicBezTo>
                <a:lnTo>
                  <a:pt x="384725" y="1073973"/>
                </a:lnTo>
                <a:cubicBezTo>
                  <a:pt x="384725" y="969960"/>
                  <a:pt x="377235" y="865947"/>
                  <a:pt x="386111" y="762905"/>
                </a:cubicBezTo>
                <a:cubicBezTo>
                  <a:pt x="409063" y="497602"/>
                  <a:pt x="289656" y="299423"/>
                  <a:pt x="112141" y="118025"/>
                </a:cubicBezTo>
                <a:close/>
              </a:path>
            </a:pathLst>
          </a:custGeom>
          <a:noFill/>
          <a:extLst>
            <a:ext uri="{909E8E84-426E-40DD-AFC4-6F175D3DCCD1}">
              <a14:hiddenFill xmlns:a14="http://schemas.microsoft.com/office/drawing/2010/main">
                <a:solidFill>
                  <a:srgbClr val="FFFFFF"/>
                </a:solidFill>
              </a14:hiddenFill>
            </a:ext>
          </a:extLst>
        </p:spPr>
      </p:pic>
      <p:pic>
        <p:nvPicPr>
          <p:cNvPr id="9" name="Picture 2" descr="Загальнообласна соціокультурна акція «Є хліб — є й життя» в Єланецькому  районі — Миколаївський обласний центр народної творчості">
            <a:extLst>
              <a:ext uri="{FF2B5EF4-FFF2-40B4-BE49-F238E27FC236}">
                <a16:creationId xmlns:a16="http://schemas.microsoft.com/office/drawing/2014/main" id="{C0EC75C0-6465-C0B6-08C4-2D3B49864A5F}"/>
              </a:ext>
            </a:extLst>
          </p:cNvPr>
          <p:cNvPicPr>
            <a:picLocks noChangeAspect="1"/>
          </p:cNvPicPr>
          <p:nvPr/>
        </p:nvPicPr>
        <p:blipFill rotWithShape="1">
          <a:blip r:embed="rId3">
            <a:extLst>
              <a:ext uri="{28A0092B-C50C-407E-A947-70E740481C1C}">
                <a14:useLocalDpi xmlns:a14="http://schemas.microsoft.com/office/drawing/2010/main" val="0"/>
              </a:ext>
            </a:extLst>
          </a:blip>
          <a:srcRect l="26685" r="23643" b="1"/>
          <a:stretch/>
        </p:blipFill>
        <p:spPr bwMode="auto">
          <a:xfrm>
            <a:off x="7723102" y="-2667"/>
            <a:ext cx="4468898" cy="6747595"/>
          </a:xfrm>
          <a:custGeom>
            <a:avLst/>
            <a:gdLst/>
            <a:ahLst/>
            <a:cxnLst/>
            <a:rect l="l" t="t" r="r" b="b"/>
            <a:pathLst>
              <a:path w="4265016" h="6439753">
                <a:moveTo>
                  <a:pt x="951641" y="4095914"/>
                </a:moveTo>
                <a:cubicBezTo>
                  <a:pt x="1155292" y="4095914"/>
                  <a:pt x="1320383" y="4261005"/>
                  <a:pt x="1320383" y="4464656"/>
                </a:cubicBezTo>
                <a:cubicBezTo>
                  <a:pt x="1320383" y="4668307"/>
                  <a:pt x="1155292" y="4833398"/>
                  <a:pt x="951641" y="4833398"/>
                </a:cubicBezTo>
                <a:cubicBezTo>
                  <a:pt x="747990" y="4833398"/>
                  <a:pt x="582899" y="4668307"/>
                  <a:pt x="582899" y="4464656"/>
                </a:cubicBezTo>
                <a:cubicBezTo>
                  <a:pt x="582899" y="4261005"/>
                  <a:pt x="747990" y="4095914"/>
                  <a:pt x="951641" y="4095914"/>
                </a:cubicBezTo>
                <a:close/>
                <a:moveTo>
                  <a:pt x="4265016" y="330400"/>
                </a:moveTo>
                <a:lnTo>
                  <a:pt x="4265016" y="5991152"/>
                </a:lnTo>
                <a:lnTo>
                  <a:pt x="4248048" y="5959975"/>
                </a:lnTo>
                <a:cubicBezTo>
                  <a:pt x="4162861" y="5813108"/>
                  <a:pt x="4068068" y="5695742"/>
                  <a:pt x="3907202" y="5667895"/>
                </a:cubicBezTo>
                <a:cubicBezTo>
                  <a:pt x="3510819" y="5599278"/>
                  <a:pt x="3282593" y="6173326"/>
                  <a:pt x="2899864" y="6076697"/>
                </a:cubicBezTo>
                <a:cubicBezTo>
                  <a:pt x="2532726" y="5983944"/>
                  <a:pt x="2512291" y="5400030"/>
                  <a:pt x="2163474" y="5374925"/>
                </a:cubicBezTo>
                <a:cubicBezTo>
                  <a:pt x="2008445" y="5363827"/>
                  <a:pt x="1883012" y="5468295"/>
                  <a:pt x="1722345" y="5602626"/>
                </a:cubicBezTo>
                <a:cubicBezTo>
                  <a:pt x="1371239" y="5896211"/>
                  <a:pt x="1352829" y="6186187"/>
                  <a:pt x="1119933" y="6339984"/>
                </a:cubicBezTo>
                <a:cubicBezTo>
                  <a:pt x="796574" y="6553501"/>
                  <a:pt x="216182" y="6409041"/>
                  <a:pt x="58510" y="6051946"/>
                </a:cubicBezTo>
                <a:cubicBezTo>
                  <a:pt x="-78022" y="5742855"/>
                  <a:pt x="30939" y="5340924"/>
                  <a:pt x="317126" y="5156915"/>
                </a:cubicBezTo>
                <a:cubicBezTo>
                  <a:pt x="520603" y="5026021"/>
                  <a:pt x="762924" y="5077638"/>
                  <a:pt x="1111124" y="4947450"/>
                </a:cubicBezTo>
                <a:cubicBezTo>
                  <a:pt x="1155784" y="4930801"/>
                  <a:pt x="1887152" y="4650340"/>
                  <a:pt x="1871825" y="4339664"/>
                </a:cubicBezTo>
                <a:cubicBezTo>
                  <a:pt x="1863017" y="4153012"/>
                  <a:pt x="1601052" y="4016392"/>
                  <a:pt x="1421359" y="3922494"/>
                </a:cubicBezTo>
                <a:cubicBezTo>
                  <a:pt x="941033" y="3671541"/>
                  <a:pt x="805646" y="3599751"/>
                  <a:pt x="751913" y="3423845"/>
                </a:cubicBezTo>
                <a:cubicBezTo>
                  <a:pt x="698183" y="3247939"/>
                  <a:pt x="787148" y="3003504"/>
                  <a:pt x="950017" y="2891902"/>
                </a:cubicBezTo>
                <a:cubicBezTo>
                  <a:pt x="1205463" y="2716524"/>
                  <a:pt x="1459588" y="2991701"/>
                  <a:pt x="1860463" y="2839050"/>
                </a:cubicBezTo>
                <a:cubicBezTo>
                  <a:pt x="1913314" y="2818878"/>
                  <a:pt x="2248036" y="2690186"/>
                  <a:pt x="2297275" y="2431658"/>
                </a:cubicBezTo>
                <a:cubicBezTo>
                  <a:pt x="2360608" y="2100458"/>
                  <a:pt x="1946169" y="1954149"/>
                  <a:pt x="1947314" y="1553186"/>
                </a:cubicBezTo>
                <a:cubicBezTo>
                  <a:pt x="1948195" y="1268937"/>
                  <a:pt x="2160039" y="957294"/>
                  <a:pt x="2426409" y="840756"/>
                </a:cubicBezTo>
                <a:cubicBezTo>
                  <a:pt x="2847806" y="656395"/>
                  <a:pt x="3138575" y="1077441"/>
                  <a:pt x="3649730" y="904354"/>
                </a:cubicBezTo>
                <a:cubicBezTo>
                  <a:pt x="4007091" y="783414"/>
                  <a:pt x="4199996" y="463930"/>
                  <a:pt x="4215323" y="437504"/>
                </a:cubicBezTo>
                <a:close/>
                <a:moveTo>
                  <a:pt x="2833326" y="0"/>
                </a:moveTo>
                <a:lnTo>
                  <a:pt x="3937190" y="0"/>
                </a:lnTo>
                <a:lnTo>
                  <a:pt x="3925977" y="111231"/>
                </a:lnTo>
                <a:cubicBezTo>
                  <a:pt x="3874511" y="362737"/>
                  <a:pt x="3651979" y="551929"/>
                  <a:pt x="3385258" y="551929"/>
                </a:cubicBezTo>
                <a:cubicBezTo>
                  <a:pt x="3118537" y="551929"/>
                  <a:pt x="2896005" y="362737"/>
                  <a:pt x="2844539" y="111231"/>
                </a:cubicBezTo>
                <a:close/>
              </a:path>
            </a:pathLst>
          </a:custGeom>
          <a:noFill/>
          <a:extLst>
            <a:ext uri="{909E8E84-426E-40DD-AFC4-6F175D3DCCD1}">
              <a14:hiddenFill xmlns:a14="http://schemas.microsoft.com/office/drawing/2010/main">
                <a:solidFill>
                  <a:srgbClr val="FFFFFF"/>
                </a:solidFill>
              </a14:hiddenFill>
            </a:ext>
          </a:extLst>
        </p:spPr>
      </p:pic>
      <p:graphicFrame>
        <p:nvGraphicFramePr>
          <p:cNvPr id="3100" name="TextBox 7">
            <a:extLst>
              <a:ext uri="{FF2B5EF4-FFF2-40B4-BE49-F238E27FC236}">
                <a16:creationId xmlns:a16="http://schemas.microsoft.com/office/drawing/2014/main" id="{4A9B571F-1418-60D1-8C2F-D797FA675E89}"/>
              </a:ext>
            </a:extLst>
          </p:cNvPr>
          <p:cNvGraphicFramePr/>
          <p:nvPr>
            <p:extLst>
              <p:ext uri="{D42A27DB-BD31-4B8C-83A1-F6EECF244321}">
                <p14:modId xmlns:p14="http://schemas.microsoft.com/office/powerpoint/2010/main" val="218128162"/>
              </p:ext>
            </p:extLst>
          </p:nvPr>
        </p:nvGraphicFramePr>
        <p:xfrm>
          <a:off x="610197" y="4356847"/>
          <a:ext cx="6538025" cy="17920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TextBox 11">
            <a:extLst>
              <a:ext uri="{FF2B5EF4-FFF2-40B4-BE49-F238E27FC236}">
                <a16:creationId xmlns:a16="http://schemas.microsoft.com/office/drawing/2014/main" id="{85BB8DE9-E5A1-D57A-C1E1-DF400ACFA7D1}"/>
              </a:ext>
            </a:extLst>
          </p:cNvPr>
          <p:cNvSpPr txBox="1"/>
          <p:nvPr/>
        </p:nvSpPr>
        <p:spPr>
          <a:xfrm>
            <a:off x="245806" y="498515"/>
            <a:ext cx="5201887" cy="2270878"/>
          </a:xfrm>
          <a:prstGeom prst="rect">
            <a:avLst/>
          </a:prstGeom>
          <a:noFill/>
        </p:spPr>
        <p:txBody>
          <a:bodyPr wrap="square">
            <a:spAutoFit/>
          </a:bodyPr>
          <a:lstStyle/>
          <a:p>
            <a:pPr indent="457200" algn="just">
              <a:lnSpc>
                <a:spcPct val="150000"/>
              </a:lnSpc>
              <a:spcAft>
                <a:spcPts val="800"/>
              </a:spcAft>
            </a:pPr>
            <a:r>
              <a:rPr lang="ru-UA" sz="1600" kern="100" dirty="0" err="1">
                <a:effectLst/>
                <a:latin typeface="Times New Roman" panose="02020603050405020304" pitchFamily="18" charset="0"/>
                <a:ea typeface="Aptos" panose="020B0004020202020204" pitchFamily="34" charset="0"/>
                <a:cs typeface="Times New Roman" panose="02020603050405020304" pitchFamily="18" charset="0"/>
              </a:rPr>
              <a:t>Дослідження</a:t>
            </a:r>
            <a:r>
              <a:rPr lang="ru-UA"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600" kern="100" dirty="0" err="1">
                <a:effectLst/>
                <a:latin typeface="Times New Roman" panose="02020603050405020304" pitchFamily="18" charset="0"/>
                <a:ea typeface="Aptos" panose="020B0004020202020204" pitchFamily="34" charset="0"/>
                <a:cs typeface="Times New Roman" panose="02020603050405020304" pitchFamily="18" charset="0"/>
              </a:rPr>
              <a:t>соціальних</a:t>
            </a:r>
            <a:r>
              <a:rPr lang="ru-UA"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600" kern="100" dirty="0" err="1">
                <a:effectLst/>
                <a:latin typeface="Times New Roman" panose="02020603050405020304" pitchFamily="18" charset="0"/>
                <a:ea typeface="Aptos" panose="020B0004020202020204" pitchFamily="34" charset="0"/>
                <a:cs typeface="Times New Roman" panose="02020603050405020304" pitchFamily="18" charset="0"/>
              </a:rPr>
              <a:t>аспектів</a:t>
            </a:r>
            <a:r>
              <a:rPr lang="ru-UA"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600" kern="100" dirty="0" err="1">
                <a:effectLst/>
                <a:latin typeface="Times New Roman" panose="02020603050405020304" pitchFamily="18" charset="0"/>
                <a:ea typeface="Aptos" panose="020B0004020202020204" pitchFamily="34" charset="0"/>
                <a:cs typeface="Times New Roman" panose="02020603050405020304" pitchFamily="18" charset="0"/>
              </a:rPr>
              <a:t>харчування</a:t>
            </a:r>
            <a:r>
              <a:rPr lang="ru-UA"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600" kern="100" dirty="0" err="1">
                <a:effectLst/>
                <a:latin typeface="Times New Roman" panose="02020603050405020304" pitchFamily="18" charset="0"/>
                <a:ea typeface="Aptos" panose="020B0004020202020204" pitchFamily="34" charset="0"/>
                <a:cs typeface="Times New Roman" panose="02020603050405020304" pitchFamily="18" charset="0"/>
              </a:rPr>
              <a:t>допомагає</a:t>
            </a:r>
            <a:r>
              <a:rPr lang="ru-UA"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600" kern="100" dirty="0" err="1">
                <a:effectLst/>
                <a:latin typeface="Times New Roman" panose="02020603050405020304" pitchFamily="18" charset="0"/>
                <a:ea typeface="Aptos" panose="020B0004020202020204" pitchFamily="34" charset="0"/>
                <a:cs typeface="Times New Roman" panose="02020603050405020304" pitchFamily="18" charset="0"/>
              </a:rPr>
              <a:t>розуміти</a:t>
            </a:r>
            <a:r>
              <a:rPr lang="ru-UA" sz="1600" kern="100" dirty="0">
                <a:effectLst/>
                <a:latin typeface="Times New Roman" panose="02020603050405020304" pitchFamily="18" charset="0"/>
                <a:ea typeface="Aptos" panose="020B0004020202020204" pitchFamily="34" charset="0"/>
                <a:cs typeface="Times New Roman" panose="02020603050405020304" pitchFamily="18" charset="0"/>
              </a:rPr>
              <a:t>, як </a:t>
            </a:r>
            <a:r>
              <a:rPr lang="ru-UA" sz="1600" kern="100" dirty="0" err="1">
                <a:effectLst/>
                <a:latin typeface="Times New Roman" panose="02020603050405020304" pitchFamily="18" charset="0"/>
                <a:ea typeface="Aptos" panose="020B0004020202020204" pitchFamily="34" charset="0"/>
                <a:cs typeface="Times New Roman" panose="02020603050405020304" pitchFamily="18" charset="0"/>
              </a:rPr>
              <a:t>суспільство</a:t>
            </a:r>
            <a:r>
              <a:rPr lang="ru-UA"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600" kern="100" dirty="0" err="1">
                <a:effectLst/>
                <a:latin typeface="Times New Roman" panose="02020603050405020304" pitchFamily="18" charset="0"/>
                <a:ea typeface="Aptos" panose="020B0004020202020204" pitchFamily="34" charset="0"/>
                <a:cs typeface="Times New Roman" panose="02020603050405020304" pitchFamily="18" charset="0"/>
              </a:rPr>
              <a:t>впливає</a:t>
            </a:r>
            <a:r>
              <a:rPr lang="ru-UA" sz="1600" kern="100" dirty="0">
                <a:effectLst/>
                <a:latin typeface="Times New Roman" panose="02020603050405020304" pitchFamily="18" charset="0"/>
                <a:ea typeface="Aptos" panose="020B0004020202020204" pitchFamily="34" charset="0"/>
                <a:cs typeface="Times New Roman" panose="02020603050405020304" pitchFamily="18" charset="0"/>
              </a:rPr>
              <a:t> на </a:t>
            </a:r>
            <a:r>
              <a:rPr lang="ru-UA" sz="1600" kern="100" dirty="0" err="1">
                <a:effectLst/>
                <a:latin typeface="Times New Roman" panose="02020603050405020304" pitchFamily="18" charset="0"/>
                <a:ea typeface="Aptos" panose="020B0004020202020204" pitchFamily="34" charset="0"/>
                <a:cs typeface="Times New Roman" panose="02020603050405020304" pitchFamily="18" charset="0"/>
              </a:rPr>
              <a:t>харчові</a:t>
            </a:r>
            <a:r>
              <a:rPr lang="ru-UA"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600" kern="100" dirty="0" err="1">
                <a:effectLst/>
                <a:latin typeface="Times New Roman" panose="02020603050405020304" pitchFamily="18" charset="0"/>
                <a:ea typeface="Aptos" panose="020B0004020202020204" pitchFamily="34" charset="0"/>
                <a:cs typeface="Times New Roman" panose="02020603050405020304" pitchFamily="18" charset="0"/>
              </a:rPr>
              <a:t>звички</a:t>
            </a:r>
            <a:r>
              <a:rPr lang="ru-UA" sz="1600" kern="100" dirty="0">
                <a:effectLst/>
                <a:latin typeface="Times New Roman" panose="02020603050405020304" pitchFamily="18" charset="0"/>
                <a:ea typeface="Aptos" panose="020B0004020202020204" pitchFamily="34" charset="0"/>
                <a:cs typeface="Times New Roman" panose="02020603050405020304" pitchFamily="18" charset="0"/>
              </a:rPr>
              <a:t> та </a:t>
            </a:r>
            <a:r>
              <a:rPr lang="ru-UA" sz="1600" kern="100" dirty="0" err="1">
                <a:effectLst/>
                <a:latin typeface="Times New Roman" panose="02020603050405020304" pitchFamily="18" charset="0"/>
                <a:ea typeface="Aptos" panose="020B0004020202020204" pitchFamily="34" charset="0"/>
                <a:cs typeface="Times New Roman" panose="02020603050405020304" pitchFamily="18" charset="0"/>
              </a:rPr>
              <a:t>якість</a:t>
            </a:r>
            <a:r>
              <a:rPr lang="ru-UA"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600" kern="100" dirty="0" err="1">
                <a:effectLst/>
                <a:latin typeface="Times New Roman" panose="02020603050405020304" pitchFamily="18" charset="0"/>
                <a:ea typeface="Aptos" panose="020B0004020202020204" pitchFamily="34" charset="0"/>
                <a:cs typeface="Times New Roman" panose="02020603050405020304" pitchFamily="18" charset="0"/>
              </a:rPr>
              <a:t>життя</a:t>
            </a:r>
            <a:r>
              <a:rPr lang="ru-UA" sz="1600" kern="100" dirty="0">
                <a:effectLst/>
                <a:latin typeface="Times New Roman" panose="02020603050405020304" pitchFamily="18" charset="0"/>
                <a:ea typeface="Aptos" panose="020B0004020202020204" pitchFamily="34" charset="0"/>
                <a:cs typeface="Times New Roman" panose="02020603050405020304" pitchFamily="18" charset="0"/>
              </a:rPr>
              <a:t> людей, а також </a:t>
            </a:r>
            <a:r>
              <a:rPr lang="ru-UA" sz="1600" kern="100" dirty="0" err="1">
                <a:effectLst/>
                <a:latin typeface="Times New Roman" panose="02020603050405020304" pitchFamily="18" charset="0"/>
                <a:ea typeface="Aptos" panose="020B0004020202020204" pitchFamily="34" charset="0"/>
                <a:cs typeface="Times New Roman" panose="02020603050405020304" pitchFamily="18" charset="0"/>
              </a:rPr>
              <a:t>сприяє</a:t>
            </a:r>
            <a:r>
              <a:rPr lang="ru-UA"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600" kern="100" dirty="0" err="1">
                <a:effectLst/>
                <a:latin typeface="Times New Roman" panose="02020603050405020304" pitchFamily="18" charset="0"/>
                <a:ea typeface="Aptos" panose="020B0004020202020204" pitchFamily="34" charset="0"/>
                <a:cs typeface="Times New Roman" panose="02020603050405020304" pitchFamily="18" charset="0"/>
              </a:rPr>
              <a:t>розробці</a:t>
            </a:r>
            <a:r>
              <a:rPr lang="ru-UA"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600" kern="100" dirty="0" err="1">
                <a:effectLst/>
                <a:latin typeface="Times New Roman" panose="02020603050405020304" pitchFamily="18" charset="0"/>
                <a:ea typeface="Aptos" panose="020B0004020202020204" pitchFamily="34" charset="0"/>
                <a:cs typeface="Times New Roman" panose="02020603050405020304" pitchFamily="18" charset="0"/>
              </a:rPr>
              <a:t>політик</a:t>
            </a:r>
            <a:r>
              <a:rPr lang="ru-UA" sz="1600" kern="100" dirty="0">
                <a:effectLst/>
                <a:latin typeface="Times New Roman" panose="02020603050405020304" pitchFamily="18" charset="0"/>
                <a:ea typeface="Aptos" panose="020B0004020202020204" pitchFamily="34" charset="0"/>
                <a:cs typeface="Times New Roman" panose="02020603050405020304" pitchFamily="18" charset="0"/>
              </a:rPr>
              <a:t> та </a:t>
            </a:r>
            <a:r>
              <a:rPr lang="ru-UA" sz="1600" kern="100" dirty="0" err="1">
                <a:effectLst/>
                <a:latin typeface="Times New Roman" panose="02020603050405020304" pitchFamily="18" charset="0"/>
                <a:ea typeface="Aptos" panose="020B0004020202020204" pitchFamily="34" charset="0"/>
                <a:cs typeface="Times New Roman" panose="02020603050405020304" pitchFamily="18" charset="0"/>
              </a:rPr>
              <a:t>програм</a:t>
            </a:r>
            <a:r>
              <a:rPr lang="ru-UA"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600" kern="100" dirty="0" err="1">
                <a:effectLst/>
                <a:latin typeface="Times New Roman" panose="02020603050405020304" pitchFamily="18" charset="0"/>
                <a:ea typeface="Aptos" panose="020B0004020202020204" pitchFamily="34" charset="0"/>
                <a:cs typeface="Times New Roman" panose="02020603050405020304" pitchFamily="18" charset="0"/>
              </a:rPr>
              <a:t>спрямованих</a:t>
            </a:r>
            <a:r>
              <a:rPr lang="ru-UA" sz="1600" kern="100" dirty="0">
                <a:effectLst/>
                <a:latin typeface="Times New Roman" panose="02020603050405020304" pitchFamily="18" charset="0"/>
                <a:ea typeface="Aptos" panose="020B0004020202020204" pitchFamily="34" charset="0"/>
                <a:cs typeface="Times New Roman" panose="02020603050405020304" pitchFamily="18" charset="0"/>
              </a:rPr>
              <a:t> на </a:t>
            </a:r>
            <a:r>
              <a:rPr lang="ru-UA" sz="1600" kern="100" dirty="0" err="1">
                <a:effectLst/>
                <a:latin typeface="Times New Roman" panose="02020603050405020304" pitchFamily="18" charset="0"/>
                <a:ea typeface="Aptos" panose="020B0004020202020204" pitchFamily="34" charset="0"/>
                <a:cs typeface="Times New Roman" panose="02020603050405020304" pitchFamily="18" charset="0"/>
              </a:rPr>
              <a:t>поліпшення</a:t>
            </a:r>
            <a:r>
              <a:rPr lang="ru-UA"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600" kern="100" dirty="0" err="1">
                <a:effectLst/>
                <a:latin typeface="Times New Roman" panose="02020603050405020304" pitchFamily="18" charset="0"/>
                <a:ea typeface="Aptos" panose="020B0004020202020204" pitchFamily="34" charset="0"/>
                <a:cs typeface="Times New Roman" panose="02020603050405020304" pitchFamily="18" charset="0"/>
              </a:rPr>
              <a:t>ситуації</a:t>
            </a:r>
            <a:r>
              <a:rPr lang="ru-UA" sz="1600" kern="100" dirty="0">
                <a:effectLst/>
                <a:latin typeface="Times New Roman" panose="02020603050405020304" pitchFamily="18" charset="0"/>
                <a:ea typeface="Aptos" panose="020B0004020202020204" pitchFamily="34" charset="0"/>
                <a:cs typeface="Times New Roman" panose="02020603050405020304" pitchFamily="18" charset="0"/>
              </a:rPr>
              <a:t> з </a:t>
            </a:r>
            <a:r>
              <a:rPr lang="ru-UA" sz="1600" kern="100" dirty="0" err="1">
                <a:effectLst/>
                <a:latin typeface="Times New Roman" panose="02020603050405020304" pitchFamily="18" charset="0"/>
                <a:ea typeface="Aptos" panose="020B0004020202020204" pitchFamily="34" charset="0"/>
                <a:cs typeface="Times New Roman" panose="02020603050405020304" pitchFamily="18" charset="0"/>
              </a:rPr>
              <a:t>харчуванням</a:t>
            </a:r>
            <a:r>
              <a:rPr lang="ru-UA" sz="1600" kern="100" dirty="0">
                <a:effectLst/>
                <a:latin typeface="Times New Roman" panose="02020603050405020304" pitchFamily="18" charset="0"/>
                <a:ea typeface="Aptos" panose="020B0004020202020204" pitchFamily="34" charset="0"/>
                <a:cs typeface="Times New Roman" panose="02020603050405020304" pitchFamily="18" charset="0"/>
              </a:rPr>
              <a:t> та </a:t>
            </a:r>
            <a:r>
              <a:rPr lang="ru-UA" sz="1600" kern="100" dirty="0" err="1">
                <a:effectLst/>
                <a:latin typeface="Times New Roman" panose="02020603050405020304" pitchFamily="18" charset="0"/>
                <a:ea typeface="Aptos" panose="020B0004020202020204" pitchFamily="34" charset="0"/>
                <a:cs typeface="Times New Roman" panose="02020603050405020304" pitchFamily="18" charset="0"/>
              </a:rPr>
              <a:t>зменшення</a:t>
            </a:r>
            <a:r>
              <a:rPr lang="ru-UA"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600" kern="100" dirty="0" err="1">
                <a:effectLst/>
                <a:latin typeface="Times New Roman" panose="02020603050405020304" pitchFamily="18" charset="0"/>
                <a:ea typeface="Aptos" panose="020B0004020202020204" pitchFamily="34" charset="0"/>
                <a:cs typeface="Times New Roman" panose="02020603050405020304" pitchFamily="18" charset="0"/>
              </a:rPr>
              <a:t>соціальних</a:t>
            </a:r>
            <a:r>
              <a:rPr lang="ru-UA"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600" kern="100" dirty="0" err="1">
                <a:effectLst/>
                <a:latin typeface="Times New Roman" panose="02020603050405020304" pitchFamily="18" charset="0"/>
                <a:ea typeface="Aptos" panose="020B0004020202020204" pitchFamily="34" charset="0"/>
                <a:cs typeface="Times New Roman" panose="02020603050405020304" pitchFamily="18" charset="0"/>
              </a:rPr>
              <a:t>нерівностей</a:t>
            </a:r>
            <a:r>
              <a:rPr lang="ru-UA" sz="1600" kern="100" dirty="0">
                <a:effectLst/>
                <a:latin typeface="Times New Roman" panose="02020603050405020304" pitchFamily="18" charset="0"/>
                <a:ea typeface="Aptos" panose="020B0004020202020204" pitchFamily="34" charset="0"/>
                <a:cs typeface="Times New Roman" panose="02020603050405020304" pitchFamily="18" charset="0"/>
              </a:rPr>
              <a:t> у </a:t>
            </a:r>
            <a:r>
              <a:rPr lang="ru-UA" sz="1600" kern="100" dirty="0" err="1">
                <a:effectLst/>
                <a:latin typeface="Times New Roman" panose="02020603050405020304" pitchFamily="18" charset="0"/>
                <a:ea typeface="Aptos" panose="020B0004020202020204" pitchFamily="34" charset="0"/>
                <a:cs typeface="Times New Roman" panose="02020603050405020304" pitchFamily="18" charset="0"/>
              </a:rPr>
              <a:t>цій</a:t>
            </a:r>
            <a:r>
              <a:rPr lang="ru-UA"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600" kern="100" dirty="0" err="1">
                <a:effectLst/>
                <a:latin typeface="Times New Roman" panose="02020603050405020304" pitchFamily="18" charset="0"/>
                <a:ea typeface="Aptos" panose="020B0004020202020204" pitchFamily="34" charset="0"/>
                <a:cs typeface="Times New Roman" panose="02020603050405020304" pitchFamily="18" charset="0"/>
              </a:rPr>
              <a:t>сфері</a:t>
            </a:r>
            <a:r>
              <a:rPr lang="ru-UA" sz="16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UA"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4754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Freeform: Shape 2058">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6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9F7289D1-60A6-4A7B-BB04-440EA6BEF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E4933F7-1740-D9FC-D3F7-5A510628EAFC}"/>
              </a:ext>
            </a:extLst>
          </p:cNvPr>
          <p:cNvSpPr txBox="1"/>
          <p:nvPr/>
        </p:nvSpPr>
        <p:spPr>
          <a:xfrm>
            <a:off x="568699" y="2954879"/>
            <a:ext cx="6410087" cy="3245996"/>
          </a:xfrm>
          <a:prstGeom prst="rect">
            <a:avLst/>
          </a:prstGeom>
        </p:spPr>
        <p:txBody>
          <a:bodyPr vert="horz" lIns="91440" tIns="45720" rIns="91440" bIns="45720" rtlCol="0" anchor="ctr">
            <a:normAutofit/>
          </a:bodyPr>
          <a:lstStyle/>
          <a:p>
            <a:pPr>
              <a:spcBef>
                <a:spcPct val="0"/>
              </a:spcBef>
              <a:spcAft>
                <a:spcPts val="400"/>
              </a:spcAft>
            </a:pPr>
            <a:r>
              <a:rPr lang="en-US" sz="5400" b="1" kern="1200" dirty="0" err="1">
                <a:solidFill>
                  <a:schemeClr val="tx1"/>
                </a:solidFill>
                <a:effectLst/>
                <a:latin typeface="+mj-lt"/>
                <a:ea typeface="+mj-ea"/>
                <a:cs typeface="+mj-cs"/>
              </a:rPr>
              <a:t>Економічні</a:t>
            </a:r>
            <a:r>
              <a:rPr lang="en-US" sz="5400" b="1" kern="1200" dirty="0">
                <a:solidFill>
                  <a:schemeClr val="tx1"/>
                </a:solidFill>
                <a:effectLst/>
                <a:latin typeface="+mj-lt"/>
                <a:ea typeface="+mj-ea"/>
                <a:cs typeface="+mj-cs"/>
              </a:rPr>
              <a:t> </a:t>
            </a:r>
            <a:r>
              <a:rPr lang="en-US" sz="5400" b="1" kern="1200" dirty="0" err="1">
                <a:solidFill>
                  <a:schemeClr val="tx1"/>
                </a:solidFill>
                <a:effectLst/>
                <a:latin typeface="+mj-lt"/>
                <a:ea typeface="+mj-ea"/>
                <a:cs typeface="+mj-cs"/>
              </a:rPr>
              <a:t>аспекти</a:t>
            </a:r>
            <a:r>
              <a:rPr lang="en-US" sz="5400" b="1" kern="1200" dirty="0">
                <a:solidFill>
                  <a:schemeClr val="tx1"/>
                </a:solidFill>
                <a:effectLst/>
                <a:latin typeface="+mj-lt"/>
                <a:ea typeface="+mj-ea"/>
                <a:cs typeface="+mj-cs"/>
              </a:rPr>
              <a:t> </a:t>
            </a:r>
            <a:r>
              <a:rPr lang="en-US" sz="5400" b="1" kern="1200" dirty="0" err="1">
                <a:solidFill>
                  <a:schemeClr val="tx1"/>
                </a:solidFill>
                <a:effectLst/>
                <a:latin typeface="+mj-lt"/>
                <a:ea typeface="+mj-ea"/>
                <a:cs typeface="+mj-cs"/>
              </a:rPr>
              <a:t>харчування</a:t>
            </a:r>
            <a:endParaRPr lang="en-US" sz="5400" b="1" kern="1200" dirty="0">
              <a:solidFill>
                <a:schemeClr val="tx1"/>
              </a:solidFill>
              <a:effectLst/>
              <a:latin typeface="+mj-lt"/>
              <a:ea typeface="+mj-ea"/>
              <a:cs typeface="+mj-cs"/>
            </a:endParaRPr>
          </a:p>
        </p:txBody>
      </p:sp>
      <p:pic>
        <p:nvPicPr>
          <p:cNvPr id="2052" name="Picture 4" descr="Мінекономіки: Споживчі ціни на продукти харчування стабілізуються -  Житомирська обласна військова адміністрація">
            <a:extLst>
              <a:ext uri="{FF2B5EF4-FFF2-40B4-BE49-F238E27FC236}">
                <a16:creationId xmlns:a16="http://schemas.microsoft.com/office/drawing/2014/main" id="{FDAB3FA1-1794-D97F-DDC8-59514FD4FC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25" r="-2" b="6312"/>
          <a:stretch/>
        </p:blipFill>
        <p:spPr bwMode="auto">
          <a:xfrm>
            <a:off x="20" y="11"/>
            <a:ext cx="4531799" cy="2543188"/>
          </a:xfrm>
          <a:custGeom>
            <a:avLst/>
            <a:gdLst/>
            <a:ahLst/>
            <a:cxnLst/>
            <a:rect l="l" t="t" r="r" b="b"/>
            <a:pathLst>
              <a:path w="4850829" h="2722222">
                <a:moveTo>
                  <a:pt x="1356063" y="2334472"/>
                </a:moveTo>
                <a:cubicBezTo>
                  <a:pt x="1463137" y="2334472"/>
                  <a:pt x="1549938" y="2421273"/>
                  <a:pt x="1549938" y="2528347"/>
                </a:cubicBezTo>
                <a:cubicBezTo>
                  <a:pt x="1549938" y="2635421"/>
                  <a:pt x="1463137" y="2722222"/>
                  <a:pt x="1356063" y="2722222"/>
                </a:cubicBezTo>
                <a:cubicBezTo>
                  <a:pt x="1248989" y="2722222"/>
                  <a:pt x="1162188" y="2635421"/>
                  <a:pt x="1162188" y="2528347"/>
                </a:cubicBezTo>
                <a:cubicBezTo>
                  <a:pt x="1162188" y="2421273"/>
                  <a:pt x="1248989" y="2334472"/>
                  <a:pt x="1356063" y="2334472"/>
                </a:cubicBezTo>
                <a:close/>
                <a:moveTo>
                  <a:pt x="3794643" y="1852703"/>
                </a:moveTo>
                <a:cubicBezTo>
                  <a:pt x="3981216" y="1852703"/>
                  <a:pt x="4132464" y="2003951"/>
                  <a:pt x="4132464" y="2190525"/>
                </a:cubicBezTo>
                <a:cubicBezTo>
                  <a:pt x="4132464" y="2377099"/>
                  <a:pt x="3981216" y="2528347"/>
                  <a:pt x="3794643" y="2528347"/>
                </a:cubicBezTo>
                <a:cubicBezTo>
                  <a:pt x="3608069" y="2528347"/>
                  <a:pt x="3456821" y="2377099"/>
                  <a:pt x="3456821" y="2190525"/>
                </a:cubicBezTo>
                <a:cubicBezTo>
                  <a:pt x="3456821" y="2003951"/>
                  <a:pt x="3608069" y="1852703"/>
                  <a:pt x="3794643" y="1852703"/>
                </a:cubicBezTo>
                <a:close/>
                <a:moveTo>
                  <a:pt x="0" y="0"/>
                </a:moveTo>
                <a:lnTo>
                  <a:pt x="4324377" y="0"/>
                </a:lnTo>
                <a:lnTo>
                  <a:pt x="4327199" y="8646"/>
                </a:lnTo>
                <a:cubicBezTo>
                  <a:pt x="4447647" y="296819"/>
                  <a:pt x="4863382" y="502880"/>
                  <a:pt x="4850538" y="914706"/>
                </a:cubicBezTo>
                <a:cubicBezTo>
                  <a:pt x="4841676" y="1189798"/>
                  <a:pt x="4644929" y="1474333"/>
                  <a:pt x="4404713" y="1581064"/>
                </a:cubicBezTo>
                <a:cubicBezTo>
                  <a:pt x="4036243" y="1744480"/>
                  <a:pt x="3758948" y="1404966"/>
                  <a:pt x="3451772" y="1577676"/>
                </a:cubicBezTo>
                <a:cubicBezTo>
                  <a:pt x="3196874" y="1720996"/>
                  <a:pt x="3236370" y="2105477"/>
                  <a:pt x="2931688" y="2387917"/>
                </a:cubicBezTo>
                <a:cubicBezTo>
                  <a:pt x="2703940" y="2599106"/>
                  <a:pt x="2452618" y="2582043"/>
                  <a:pt x="2170764" y="2549169"/>
                </a:cubicBezTo>
                <a:cubicBezTo>
                  <a:pt x="1789926" y="2504594"/>
                  <a:pt x="1780230" y="2259548"/>
                  <a:pt x="1456723" y="2209886"/>
                </a:cubicBezTo>
                <a:cubicBezTo>
                  <a:pt x="938069" y="2130184"/>
                  <a:pt x="668341" y="2713029"/>
                  <a:pt x="245522" y="2702108"/>
                </a:cubicBezTo>
                <a:cubicBezTo>
                  <a:pt x="217334" y="2701380"/>
                  <a:pt x="188466" y="2698013"/>
                  <a:pt x="158798" y="2691634"/>
                </a:cubicBezTo>
                <a:cubicBezTo>
                  <a:pt x="122186" y="2683747"/>
                  <a:pt x="86493" y="2671643"/>
                  <a:pt x="51966" y="2655923"/>
                </a:cubicBezTo>
                <a:lnTo>
                  <a:pt x="0" y="2626047"/>
                </a:lnTo>
                <a:close/>
              </a:path>
            </a:pathLst>
          </a:custGeom>
          <a:noFill/>
          <a:extLst>
            <a:ext uri="{909E8E84-426E-40DD-AFC4-6F175D3DCCD1}">
              <a14:hiddenFill xmlns:a14="http://schemas.microsoft.com/office/drawing/2010/main">
                <a:solidFill>
                  <a:srgbClr val="FFFFFF"/>
                </a:solidFill>
              </a14:hiddenFill>
            </a:ext>
          </a:extLst>
        </p:spPr>
      </p:pic>
      <p:pic>
        <p:nvPicPr>
          <p:cNvPr id="2050" name="Picture 2" descr="Українцям підвищили ціни практично на все: що здорожчало найбільше">
            <a:extLst>
              <a:ext uri="{FF2B5EF4-FFF2-40B4-BE49-F238E27FC236}">
                <a16:creationId xmlns:a16="http://schemas.microsoft.com/office/drawing/2014/main" id="{A769ED69-855B-349C-4BEE-873B20E23C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13523"/>
          <a:stretch/>
        </p:blipFill>
        <p:spPr bwMode="auto">
          <a:xfrm>
            <a:off x="8044633" y="2390891"/>
            <a:ext cx="3918213" cy="1897496"/>
          </a:xfrm>
          <a:custGeom>
            <a:avLst/>
            <a:gdLst/>
            <a:ahLst/>
            <a:cxnLst/>
            <a:rect l="l" t="t" r="r" b="b"/>
            <a:pathLst>
              <a:path w="4991611" h="2417325">
                <a:moveTo>
                  <a:pt x="1698515" y="1777228"/>
                </a:moveTo>
                <a:cubicBezTo>
                  <a:pt x="1741089" y="1769773"/>
                  <a:pt x="1786507" y="1778559"/>
                  <a:pt x="1824679" y="1805354"/>
                </a:cubicBezTo>
                <a:cubicBezTo>
                  <a:pt x="1901020" y="1858944"/>
                  <a:pt x="1919464" y="1964275"/>
                  <a:pt x="1865874" y="2040617"/>
                </a:cubicBezTo>
                <a:cubicBezTo>
                  <a:pt x="1812284" y="2116959"/>
                  <a:pt x="1706954" y="2135403"/>
                  <a:pt x="1630612" y="2081813"/>
                </a:cubicBezTo>
                <a:cubicBezTo>
                  <a:pt x="1554269" y="2028223"/>
                  <a:pt x="1535825" y="1922892"/>
                  <a:pt x="1589415" y="1846551"/>
                </a:cubicBezTo>
                <a:cubicBezTo>
                  <a:pt x="1616210" y="1808379"/>
                  <a:pt x="1655940" y="1784683"/>
                  <a:pt x="1698515" y="1777228"/>
                </a:cubicBezTo>
                <a:close/>
                <a:moveTo>
                  <a:pt x="203804" y="138075"/>
                </a:moveTo>
                <a:cubicBezTo>
                  <a:pt x="242325" y="138765"/>
                  <a:pt x="281060" y="150569"/>
                  <a:pt x="314966" y="174370"/>
                </a:cubicBezTo>
                <a:cubicBezTo>
                  <a:pt x="405384" y="237841"/>
                  <a:pt x="427228" y="362591"/>
                  <a:pt x="363758" y="453009"/>
                </a:cubicBezTo>
                <a:cubicBezTo>
                  <a:pt x="300287" y="543426"/>
                  <a:pt x="175537" y="565271"/>
                  <a:pt x="85119" y="501800"/>
                </a:cubicBezTo>
                <a:cubicBezTo>
                  <a:pt x="-5298" y="438330"/>
                  <a:pt x="-27143" y="313579"/>
                  <a:pt x="36328" y="223162"/>
                </a:cubicBezTo>
                <a:cubicBezTo>
                  <a:pt x="75997" y="166651"/>
                  <a:pt x="139603" y="136926"/>
                  <a:pt x="203804" y="138075"/>
                </a:cubicBezTo>
                <a:close/>
                <a:moveTo>
                  <a:pt x="4523751" y="0"/>
                </a:moveTo>
                <a:lnTo>
                  <a:pt x="4991611" y="0"/>
                </a:lnTo>
                <a:lnTo>
                  <a:pt x="4990548" y="56396"/>
                </a:lnTo>
                <a:cubicBezTo>
                  <a:pt x="4984038" y="86656"/>
                  <a:pt x="4971488" y="116139"/>
                  <a:pt x="4952586" y="143066"/>
                </a:cubicBezTo>
                <a:cubicBezTo>
                  <a:pt x="4876979" y="250772"/>
                  <a:pt x="4728373" y="276794"/>
                  <a:pt x="4620666" y="201187"/>
                </a:cubicBezTo>
                <a:cubicBezTo>
                  <a:pt x="4566812" y="163383"/>
                  <a:pt x="4533379" y="107329"/>
                  <a:pt x="4522861" y="47263"/>
                </a:cubicBezTo>
                <a:close/>
                <a:moveTo>
                  <a:pt x="541421" y="0"/>
                </a:moveTo>
                <a:lnTo>
                  <a:pt x="4356714" y="0"/>
                </a:lnTo>
                <a:lnTo>
                  <a:pt x="4356205" y="34459"/>
                </a:lnTo>
                <a:cubicBezTo>
                  <a:pt x="4362464" y="136224"/>
                  <a:pt x="4407157" y="234699"/>
                  <a:pt x="4484237" y="308330"/>
                </a:cubicBezTo>
                <a:cubicBezTo>
                  <a:pt x="4486133" y="310151"/>
                  <a:pt x="4488029" y="311972"/>
                  <a:pt x="4489907" y="313811"/>
                </a:cubicBezTo>
                <a:cubicBezTo>
                  <a:pt x="4733674" y="552267"/>
                  <a:pt x="4749088" y="944782"/>
                  <a:pt x="4524822" y="1201671"/>
                </a:cubicBezTo>
                <a:cubicBezTo>
                  <a:pt x="4437309" y="1301892"/>
                  <a:pt x="4326199" y="1368457"/>
                  <a:pt x="4207357" y="1400707"/>
                </a:cubicBezTo>
                <a:cubicBezTo>
                  <a:pt x="4066155" y="1439039"/>
                  <a:pt x="3957711" y="1552796"/>
                  <a:pt x="3920694" y="1694333"/>
                </a:cubicBezTo>
                <a:cubicBezTo>
                  <a:pt x="3882006" y="1842233"/>
                  <a:pt x="3807745" y="1983116"/>
                  <a:pt x="3697275" y="2103649"/>
                </a:cubicBezTo>
                <a:cubicBezTo>
                  <a:pt x="3339919" y="2493573"/>
                  <a:pt x="2728866" y="2524228"/>
                  <a:pt x="2334530" y="2171713"/>
                </a:cubicBezTo>
                <a:cubicBezTo>
                  <a:pt x="2237292" y="2084783"/>
                  <a:pt x="2161737" y="1982852"/>
                  <a:pt x="2108126" y="1872607"/>
                </a:cubicBezTo>
                <a:cubicBezTo>
                  <a:pt x="2041917" y="1736456"/>
                  <a:pt x="1902913" y="1651778"/>
                  <a:pt x="1751632" y="1647497"/>
                </a:cubicBezTo>
                <a:cubicBezTo>
                  <a:pt x="1363811" y="1636421"/>
                  <a:pt x="978655" y="1451953"/>
                  <a:pt x="721917" y="1088629"/>
                </a:cubicBezTo>
                <a:cubicBezTo>
                  <a:pt x="514495" y="795116"/>
                  <a:pt x="442915" y="431247"/>
                  <a:pt x="515690" y="89522"/>
                </a:cubicBezTo>
                <a:close/>
              </a:path>
            </a:pathLst>
          </a:custGeom>
          <a:noFill/>
          <a:extLst>
            <a:ext uri="{909E8E84-426E-40DD-AFC4-6F175D3DCCD1}">
              <a14:hiddenFill xmlns:a14="http://schemas.microsoft.com/office/drawing/2010/main">
                <a:solidFill>
                  <a:srgbClr val="FFFFFF"/>
                </a:solidFill>
              </a14:hiddenFill>
            </a:ext>
          </a:extLst>
        </p:spPr>
      </p:pic>
      <p:graphicFrame>
        <p:nvGraphicFramePr>
          <p:cNvPr id="18" name="TextBox 3">
            <a:extLst>
              <a:ext uri="{FF2B5EF4-FFF2-40B4-BE49-F238E27FC236}">
                <a16:creationId xmlns:a16="http://schemas.microsoft.com/office/drawing/2014/main" id="{B0D2FA39-462A-C7C5-EF04-6B608C42E163}"/>
              </a:ext>
            </a:extLst>
          </p:cNvPr>
          <p:cNvGraphicFramePr/>
          <p:nvPr>
            <p:extLst>
              <p:ext uri="{D42A27DB-BD31-4B8C-83A1-F6EECF244321}">
                <p14:modId xmlns:p14="http://schemas.microsoft.com/office/powerpoint/2010/main" val="3494897502"/>
              </p:ext>
            </p:extLst>
          </p:nvPr>
        </p:nvGraphicFramePr>
        <p:xfrm>
          <a:off x="5285937" y="3429000"/>
          <a:ext cx="4669996" cy="29548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a:extLst>
              <a:ext uri="{FF2B5EF4-FFF2-40B4-BE49-F238E27FC236}">
                <a16:creationId xmlns:a16="http://schemas.microsoft.com/office/drawing/2014/main" id="{E3AE1ECE-DD55-777E-9104-563155089374}"/>
              </a:ext>
            </a:extLst>
          </p:cNvPr>
          <p:cNvSpPr txBox="1"/>
          <p:nvPr/>
        </p:nvSpPr>
        <p:spPr>
          <a:xfrm>
            <a:off x="4495115" y="1"/>
            <a:ext cx="7328235" cy="2543197"/>
          </a:xfrm>
          <a:prstGeom prst="rect">
            <a:avLst/>
          </a:prstGeom>
          <a:noFill/>
        </p:spPr>
        <p:txBody>
          <a:bodyPr wrap="square">
            <a:spAutoFit/>
          </a:bodyPr>
          <a:lstStyle/>
          <a:p>
            <a:pPr indent="457200" algn="just">
              <a:lnSpc>
                <a:spcPct val="150000"/>
              </a:lnSpc>
              <a:spcAft>
                <a:spcPts val="800"/>
              </a:spcAft>
            </a:pPr>
            <a:r>
              <a:rPr lang="uk-UA" sz="1800" b="1" kern="100" dirty="0">
                <a:solidFill>
                  <a:srgbClr val="1F1F1F"/>
                </a:solidFill>
                <a:effectLst/>
                <a:latin typeface="Aptos" panose="020B0004020202020204" pitchFamily="34" charset="0"/>
                <a:ea typeface="Aptos" panose="020B0004020202020204" pitchFamily="34" charset="0"/>
                <a:cs typeface="Times New Roman" panose="02020603050405020304" pitchFamily="18" charset="0"/>
              </a:rPr>
              <a:t>Отже, </a:t>
            </a:r>
            <a:r>
              <a:rPr lang="uk-UA" sz="1800" b="1" kern="100" dirty="0">
                <a:effectLst/>
                <a:latin typeface="Times New Roman" panose="02020603050405020304" pitchFamily="18" charset="0"/>
                <a:ea typeface="Aptos" panose="020B0004020202020204" pitchFamily="34" charset="0"/>
                <a:cs typeface="Times New Roman" panose="02020603050405020304" pitchFamily="18" charset="0"/>
              </a:rPr>
              <a:t>е</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кономічні</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аспекти</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харчування</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мають</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значний</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вплив</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на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доступність</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їжі</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якість</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харчування</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та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здоров'я</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людей.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Важливо</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вживати</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заходів</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щоб</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зробити</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здорове</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харчування</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доступним</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для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всіх</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а також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інвестувати</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в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стійкі</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системи</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харчування</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які</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сприятимуть</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економічному</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розвитку</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та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покращенню</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добробуту</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людей.</a:t>
            </a:r>
            <a:endParaRPr lang="ru-UA" sz="14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490763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163" name="Rectangle 6154">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64" name="Freeform: Shape 6156">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165"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6" name="Rectangle 6160">
            <a:extLst>
              <a:ext uri="{FF2B5EF4-FFF2-40B4-BE49-F238E27FC236}">
                <a16:creationId xmlns:a16="http://schemas.microsoft.com/office/drawing/2014/main" id="{6F2126F9-C90C-462B-A49E-061FF299D8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7FEEABCF-5410-9020-DF3C-C2255429A4CA}"/>
              </a:ext>
            </a:extLst>
          </p:cNvPr>
          <p:cNvSpPr txBox="1"/>
          <p:nvPr/>
        </p:nvSpPr>
        <p:spPr>
          <a:xfrm>
            <a:off x="609600" y="2973788"/>
            <a:ext cx="6429867" cy="1008018"/>
          </a:xfrm>
          <a:prstGeom prst="rect">
            <a:avLst/>
          </a:prstGeom>
        </p:spPr>
        <p:txBody>
          <a:bodyPr vert="horz" lIns="91440" tIns="45720" rIns="91440" bIns="45720" rtlCol="0" anchor="b">
            <a:normAutofit/>
          </a:bodyPr>
          <a:lstStyle/>
          <a:p>
            <a:pPr>
              <a:lnSpc>
                <a:spcPct val="90000"/>
              </a:lnSpc>
              <a:spcBef>
                <a:spcPct val="0"/>
              </a:spcBef>
              <a:spcAft>
                <a:spcPts val="400"/>
              </a:spcAft>
            </a:pPr>
            <a:r>
              <a:rPr lang="en-US" sz="3100" b="1" kern="1200">
                <a:solidFill>
                  <a:schemeClr val="tx1"/>
                </a:solidFill>
                <a:effectLst/>
                <a:latin typeface="+mj-lt"/>
                <a:ea typeface="+mj-ea"/>
                <a:cs typeface="+mj-cs"/>
              </a:rPr>
              <a:t>Медико-біологічні аспекти харчування</a:t>
            </a:r>
          </a:p>
        </p:txBody>
      </p:sp>
      <p:pic>
        <p:nvPicPr>
          <p:cNvPr id="6146" name="Picture 2" descr="ННЦ Інститут біології та медицини — Вибіркові">
            <a:extLst>
              <a:ext uri="{FF2B5EF4-FFF2-40B4-BE49-F238E27FC236}">
                <a16:creationId xmlns:a16="http://schemas.microsoft.com/office/drawing/2014/main" id="{BB12F4FD-CC11-6DD7-76E0-4F90B3595F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930" r="-3" b="7759"/>
          <a:stretch/>
        </p:blipFill>
        <p:spPr bwMode="auto">
          <a:xfrm>
            <a:off x="3140764" y="1"/>
            <a:ext cx="5622589" cy="2638738"/>
          </a:xfrm>
          <a:custGeom>
            <a:avLst/>
            <a:gdLst/>
            <a:ahLst/>
            <a:cxnLst/>
            <a:rect l="l" t="t" r="r" b="b"/>
            <a:pathLst>
              <a:path w="6128560" h="2876195">
                <a:moveTo>
                  <a:pt x="1787800" y="2026573"/>
                </a:moveTo>
                <a:cubicBezTo>
                  <a:pt x="1914960" y="2026573"/>
                  <a:pt x="2018044" y="2129657"/>
                  <a:pt x="2018044" y="2256817"/>
                </a:cubicBezTo>
                <a:cubicBezTo>
                  <a:pt x="2018044" y="2383977"/>
                  <a:pt x="1914960" y="2487061"/>
                  <a:pt x="1787800" y="2487061"/>
                </a:cubicBezTo>
                <a:cubicBezTo>
                  <a:pt x="1660640" y="2487061"/>
                  <a:pt x="1557556" y="2383977"/>
                  <a:pt x="1557556" y="2256817"/>
                </a:cubicBezTo>
                <a:cubicBezTo>
                  <a:pt x="1557556" y="2129657"/>
                  <a:pt x="1660640" y="2026573"/>
                  <a:pt x="1787800" y="2026573"/>
                </a:cubicBezTo>
                <a:close/>
                <a:moveTo>
                  <a:pt x="4492424" y="1971922"/>
                </a:moveTo>
                <a:cubicBezTo>
                  <a:pt x="4723594" y="1971922"/>
                  <a:pt x="4910994" y="2159322"/>
                  <a:pt x="4910994" y="2390492"/>
                </a:cubicBezTo>
                <a:cubicBezTo>
                  <a:pt x="4910994" y="2621662"/>
                  <a:pt x="4723594" y="2809062"/>
                  <a:pt x="4492424" y="2809062"/>
                </a:cubicBezTo>
                <a:cubicBezTo>
                  <a:pt x="4261254" y="2809062"/>
                  <a:pt x="4073854" y="2621662"/>
                  <a:pt x="4073854" y="2390492"/>
                </a:cubicBezTo>
                <a:cubicBezTo>
                  <a:pt x="4073854" y="2159322"/>
                  <a:pt x="4261254" y="1971922"/>
                  <a:pt x="4492424" y="1971922"/>
                </a:cubicBezTo>
                <a:close/>
                <a:moveTo>
                  <a:pt x="183242" y="0"/>
                </a:moveTo>
                <a:lnTo>
                  <a:pt x="5706666" y="0"/>
                </a:lnTo>
                <a:lnTo>
                  <a:pt x="5693588" y="65459"/>
                </a:lnTo>
                <a:cubicBezTo>
                  <a:pt x="5691144" y="139844"/>
                  <a:pt x="5712962" y="215633"/>
                  <a:pt x="5758052" y="289009"/>
                </a:cubicBezTo>
                <a:cubicBezTo>
                  <a:pt x="5857302" y="450071"/>
                  <a:pt x="5972939" y="603229"/>
                  <a:pt x="6054386" y="772776"/>
                </a:cubicBezTo>
                <a:cubicBezTo>
                  <a:pt x="6200306" y="1075183"/>
                  <a:pt x="6141322" y="1372931"/>
                  <a:pt x="5784342" y="1581079"/>
                </a:cubicBezTo>
                <a:cubicBezTo>
                  <a:pt x="5491252" y="1751792"/>
                  <a:pt x="5179778" y="1758447"/>
                  <a:pt x="4855158" y="1725836"/>
                </a:cubicBezTo>
                <a:cubicBezTo>
                  <a:pt x="4574465" y="1697716"/>
                  <a:pt x="4272225" y="1675919"/>
                  <a:pt x="4038120" y="1845134"/>
                </a:cubicBezTo>
                <a:cubicBezTo>
                  <a:pt x="3848689" y="1982236"/>
                  <a:pt x="3717078" y="2199702"/>
                  <a:pt x="3561590" y="2383144"/>
                </a:cubicBezTo>
                <a:cubicBezTo>
                  <a:pt x="3463506" y="2498781"/>
                  <a:pt x="3377151" y="2625568"/>
                  <a:pt x="3270914" y="2732554"/>
                </a:cubicBezTo>
                <a:cubicBezTo>
                  <a:pt x="2999288" y="3007174"/>
                  <a:pt x="2535737" y="2842535"/>
                  <a:pt x="2390067" y="2617914"/>
                </a:cubicBezTo>
                <a:cubicBezTo>
                  <a:pt x="2325508" y="2518082"/>
                  <a:pt x="2298554" y="2387885"/>
                  <a:pt x="2278088" y="2267505"/>
                </a:cubicBezTo>
                <a:cubicBezTo>
                  <a:pt x="2217857" y="1914933"/>
                  <a:pt x="1848646" y="1807115"/>
                  <a:pt x="1580182" y="1884817"/>
                </a:cubicBezTo>
                <a:cubicBezTo>
                  <a:pt x="799167" y="2111435"/>
                  <a:pt x="250009" y="1713273"/>
                  <a:pt x="43025" y="1034086"/>
                </a:cubicBezTo>
                <a:cubicBezTo>
                  <a:pt x="7502" y="918197"/>
                  <a:pt x="13990" y="789083"/>
                  <a:pt x="1012" y="665790"/>
                </a:cubicBezTo>
                <a:cubicBezTo>
                  <a:pt x="-6267" y="431976"/>
                  <a:pt x="23588" y="210965"/>
                  <a:pt x="161580" y="25384"/>
                </a:cubicBezTo>
                <a:close/>
              </a:path>
            </a:pathLst>
          </a:custGeom>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DB8C7873-885D-209D-3BD3-78CA78316FEF}"/>
              </a:ext>
            </a:extLst>
          </p:cNvPr>
          <p:cNvSpPr txBox="1"/>
          <p:nvPr/>
        </p:nvSpPr>
        <p:spPr>
          <a:xfrm>
            <a:off x="0" y="104161"/>
            <a:ext cx="6429270" cy="1902892"/>
          </a:xfrm>
          <a:prstGeom prst="rect">
            <a:avLst/>
          </a:prstGeom>
        </p:spPr>
        <p:txBody>
          <a:bodyPr vert="horz" lIns="91440" tIns="45720" rIns="91440" bIns="45720" rtlCol="0" anchor="t">
            <a:normAutofit/>
          </a:bodyPr>
          <a:lstStyle/>
          <a:p>
            <a:pPr>
              <a:lnSpc>
                <a:spcPct val="110000"/>
              </a:lnSpc>
              <a:spcAft>
                <a:spcPts val="600"/>
              </a:spcAft>
              <a:buClr>
                <a:schemeClr val="accent5"/>
              </a:buClr>
            </a:pPr>
            <a:r>
              <a:rPr lang="en-US" b="1" i="0" dirty="0" err="1">
                <a:effectLst/>
              </a:rPr>
              <a:t>Поживні</a:t>
            </a:r>
            <a:r>
              <a:rPr lang="en-US" b="1" i="0" dirty="0">
                <a:effectLst/>
              </a:rPr>
              <a:t> </a:t>
            </a:r>
            <a:r>
              <a:rPr lang="en-US" b="1" i="0" dirty="0" err="1">
                <a:effectLst/>
              </a:rPr>
              <a:t>речовини</a:t>
            </a:r>
            <a:r>
              <a:rPr lang="en-US" b="1" i="0" dirty="0">
                <a:effectLst/>
              </a:rPr>
              <a:t> </a:t>
            </a:r>
            <a:endParaRPr lang="uk-UA" b="1" i="0" dirty="0">
              <a:effectLst/>
            </a:endParaRPr>
          </a:p>
          <a:p>
            <a:pPr>
              <a:lnSpc>
                <a:spcPct val="110000"/>
              </a:lnSpc>
              <a:spcAft>
                <a:spcPts val="600"/>
              </a:spcAft>
              <a:buClr>
                <a:schemeClr val="accent5"/>
              </a:buClr>
            </a:pPr>
            <a:r>
              <a:rPr lang="en-US" b="1" i="0" dirty="0" err="1">
                <a:effectLst/>
              </a:rPr>
              <a:t>Енергетичний</a:t>
            </a:r>
            <a:r>
              <a:rPr lang="en-US" b="1" i="0" dirty="0">
                <a:effectLst/>
              </a:rPr>
              <a:t> </a:t>
            </a:r>
            <a:r>
              <a:rPr lang="en-US" b="1" i="0" dirty="0" err="1">
                <a:effectLst/>
              </a:rPr>
              <a:t>баланс</a:t>
            </a:r>
            <a:endParaRPr lang="en-US" b="1" i="0" dirty="0">
              <a:effectLst/>
            </a:endParaRPr>
          </a:p>
          <a:p>
            <a:pPr>
              <a:lnSpc>
                <a:spcPct val="110000"/>
              </a:lnSpc>
              <a:spcAft>
                <a:spcPts val="600"/>
              </a:spcAft>
              <a:buClr>
                <a:schemeClr val="accent5"/>
              </a:buClr>
            </a:pPr>
            <a:r>
              <a:rPr lang="en-US" b="1" i="0" dirty="0">
                <a:effectLst/>
              </a:rPr>
              <a:t> </a:t>
            </a:r>
            <a:r>
              <a:rPr lang="en-US" b="1" i="0" dirty="0" err="1">
                <a:effectLst/>
              </a:rPr>
              <a:t>Здоров'я</a:t>
            </a:r>
            <a:r>
              <a:rPr lang="en-US" b="1" i="0" dirty="0">
                <a:effectLst/>
              </a:rPr>
              <a:t> </a:t>
            </a:r>
            <a:r>
              <a:rPr lang="en-US" b="1" i="0" dirty="0" err="1">
                <a:effectLst/>
              </a:rPr>
              <a:t>травного</a:t>
            </a:r>
            <a:r>
              <a:rPr lang="en-US" b="1" i="0" dirty="0">
                <a:effectLst/>
              </a:rPr>
              <a:t> </a:t>
            </a:r>
            <a:r>
              <a:rPr lang="en-US" b="1" i="0" dirty="0" err="1">
                <a:effectLst/>
              </a:rPr>
              <a:t>тракту</a:t>
            </a:r>
            <a:r>
              <a:rPr lang="en-US" b="1" i="0" dirty="0">
                <a:effectLst/>
              </a:rPr>
              <a:t> </a:t>
            </a:r>
            <a:endParaRPr lang="uk-UA" b="1" i="0" dirty="0">
              <a:effectLst/>
            </a:endParaRPr>
          </a:p>
          <a:p>
            <a:pPr>
              <a:lnSpc>
                <a:spcPct val="110000"/>
              </a:lnSpc>
              <a:spcAft>
                <a:spcPts val="600"/>
              </a:spcAft>
              <a:buClr>
                <a:schemeClr val="accent5"/>
              </a:buClr>
            </a:pPr>
            <a:r>
              <a:rPr lang="en-US" b="1" i="0" dirty="0" err="1">
                <a:effectLst/>
              </a:rPr>
              <a:t>Профілактика</a:t>
            </a:r>
            <a:r>
              <a:rPr lang="en-US" b="1" i="0" dirty="0">
                <a:effectLst/>
              </a:rPr>
              <a:t> </a:t>
            </a:r>
            <a:r>
              <a:rPr lang="en-US" b="1" i="0" dirty="0" err="1">
                <a:effectLst/>
              </a:rPr>
              <a:t>захворювань</a:t>
            </a:r>
            <a:r>
              <a:rPr lang="en-US" b="1" i="0" dirty="0">
                <a:effectLst/>
              </a:rPr>
              <a:t> </a:t>
            </a:r>
            <a:r>
              <a:rPr lang="en-US" b="1" i="0" dirty="0" err="1">
                <a:effectLst/>
              </a:rPr>
              <a:t>Розвиток</a:t>
            </a:r>
            <a:r>
              <a:rPr lang="en-US" b="1" i="0" dirty="0">
                <a:effectLst/>
              </a:rPr>
              <a:t> </a:t>
            </a:r>
            <a:r>
              <a:rPr lang="en-US" b="1" i="0" dirty="0" err="1">
                <a:effectLst/>
              </a:rPr>
              <a:t>та</a:t>
            </a:r>
            <a:r>
              <a:rPr lang="en-US" b="1" i="0" dirty="0">
                <a:effectLst/>
              </a:rPr>
              <a:t> </a:t>
            </a:r>
            <a:r>
              <a:rPr lang="en-US" b="1" i="0" dirty="0" err="1">
                <a:effectLst/>
              </a:rPr>
              <a:t>зростання</a:t>
            </a:r>
            <a:r>
              <a:rPr lang="en-US" b="1" i="0" dirty="0">
                <a:effectLst/>
              </a:rPr>
              <a:t> </a:t>
            </a:r>
            <a:endParaRPr lang="uk-UA" b="1" i="0" dirty="0">
              <a:effectLst/>
            </a:endParaRPr>
          </a:p>
          <a:p>
            <a:pPr>
              <a:lnSpc>
                <a:spcPct val="110000"/>
              </a:lnSpc>
              <a:spcAft>
                <a:spcPts val="600"/>
              </a:spcAft>
              <a:buClr>
                <a:schemeClr val="accent5"/>
              </a:buClr>
            </a:pPr>
            <a:r>
              <a:rPr lang="en-US" b="1" i="0" dirty="0" err="1">
                <a:effectLst/>
              </a:rPr>
              <a:t>Психічне</a:t>
            </a:r>
            <a:r>
              <a:rPr lang="en-US" b="1" i="0" dirty="0">
                <a:effectLst/>
              </a:rPr>
              <a:t> </a:t>
            </a:r>
            <a:r>
              <a:rPr lang="en-US" b="1" i="0" dirty="0" err="1">
                <a:effectLst/>
              </a:rPr>
              <a:t>здоров'я</a:t>
            </a:r>
            <a:endParaRPr lang="en-US" b="1" dirty="0"/>
          </a:p>
        </p:txBody>
      </p:sp>
      <p:pic>
        <p:nvPicPr>
          <p:cNvPr id="6150" name="Picture 6" descr="ННЦ Інститут біології та медицини — Вибіркові">
            <a:extLst>
              <a:ext uri="{FF2B5EF4-FFF2-40B4-BE49-F238E27FC236}">
                <a16:creationId xmlns:a16="http://schemas.microsoft.com/office/drawing/2014/main" id="{E89D7880-FE94-EADB-E25A-54A19B8BA4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521" r="3235"/>
          <a:stretch/>
        </p:blipFill>
        <p:spPr bwMode="auto">
          <a:xfrm>
            <a:off x="7532292" y="23510"/>
            <a:ext cx="4659708" cy="6125379"/>
          </a:xfrm>
          <a:custGeom>
            <a:avLst/>
            <a:gdLst/>
            <a:ahLst/>
            <a:cxnLst/>
            <a:rect l="l" t="t" r="r" b="b"/>
            <a:pathLst>
              <a:path w="4659708" h="6125379">
                <a:moveTo>
                  <a:pt x="3991035" y="0"/>
                </a:moveTo>
                <a:lnTo>
                  <a:pt x="4659708" y="0"/>
                </a:lnTo>
                <a:lnTo>
                  <a:pt x="4659708" y="6125379"/>
                </a:lnTo>
                <a:lnTo>
                  <a:pt x="4584741" y="6125379"/>
                </a:lnTo>
                <a:lnTo>
                  <a:pt x="4583792" y="6125228"/>
                </a:lnTo>
                <a:cubicBezTo>
                  <a:pt x="4547382" y="6117064"/>
                  <a:pt x="4512224" y="6106724"/>
                  <a:pt x="4478929" y="6094292"/>
                </a:cubicBezTo>
                <a:cubicBezTo>
                  <a:pt x="3962303" y="5901227"/>
                  <a:pt x="4000007" y="5245492"/>
                  <a:pt x="3604289" y="5176992"/>
                </a:cubicBezTo>
                <a:cubicBezTo>
                  <a:pt x="3238637" y="5113695"/>
                  <a:pt x="3028104" y="5643239"/>
                  <a:pt x="2675047" y="5554101"/>
                </a:cubicBezTo>
                <a:cubicBezTo>
                  <a:pt x="2336372" y="5468539"/>
                  <a:pt x="2317521" y="4929894"/>
                  <a:pt x="1995747" y="4906735"/>
                </a:cubicBezTo>
                <a:cubicBezTo>
                  <a:pt x="1852737" y="4896498"/>
                  <a:pt x="1737028" y="4992867"/>
                  <a:pt x="1588817" y="5116783"/>
                </a:cubicBezTo>
                <a:cubicBezTo>
                  <a:pt x="1264931" y="5387608"/>
                  <a:pt x="1247949" y="5655103"/>
                  <a:pt x="1033108" y="5796976"/>
                </a:cubicBezTo>
                <a:cubicBezTo>
                  <a:pt x="734818" y="5993940"/>
                  <a:pt x="199422" y="5860680"/>
                  <a:pt x="53974" y="5531269"/>
                </a:cubicBezTo>
                <a:cubicBezTo>
                  <a:pt x="-71973" y="5246141"/>
                  <a:pt x="28541" y="4875370"/>
                  <a:pt x="292541" y="4705627"/>
                </a:cubicBezTo>
                <a:cubicBezTo>
                  <a:pt x="480242" y="4584881"/>
                  <a:pt x="703777" y="4632496"/>
                  <a:pt x="1024982" y="4512401"/>
                </a:cubicBezTo>
                <a:cubicBezTo>
                  <a:pt x="1066180" y="4497043"/>
                  <a:pt x="1740847" y="4238325"/>
                  <a:pt x="1726709" y="3951735"/>
                </a:cubicBezTo>
                <a:cubicBezTo>
                  <a:pt x="1718583" y="3779553"/>
                  <a:pt x="1476928" y="3653525"/>
                  <a:pt x="1311166" y="3566907"/>
                </a:cubicBezTo>
                <a:cubicBezTo>
                  <a:pt x="868078" y="3335409"/>
                  <a:pt x="743187" y="3269185"/>
                  <a:pt x="693620" y="3106916"/>
                </a:cubicBezTo>
                <a:cubicBezTo>
                  <a:pt x="644055" y="2944648"/>
                  <a:pt x="726123" y="2719163"/>
                  <a:pt x="876365" y="2616213"/>
                </a:cubicBezTo>
                <a:cubicBezTo>
                  <a:pt x="1112007" y="2454432"/>
                  <a:pt x="1346431" y="2708275"/>
                  <a:pt x="1716227" y="2567459"/>
                </a:cubicBezTo>
                <a:cubicBezTo>
                  <a:pt x="1764981" y="2548851"/>
                  <a:pt x="2073753" y="2430136"/>
                  <a:pt x="2119175" y="2191650"/>
                </a:cubicBezTo>
                <a:cubicBezTo>
                  <a:pt x="2177598" y="1886127"/>
                  <a:pt x="1795289" y="1751161"/>
                  <a:pt x="1796345" y="1381284"/>
                </a:cubicBezTo>
                <a:cubicBezTo>
                  <a:pt x="1797158" y="1119072"/>
                  <a:pt x="1992578" y="831589"/>
                  <a:pt x="2238297" y="724086"/>
                </a:cubicBezTo>
                <a:cubicBezTo>
                  <a:pt x="2627025" y="554018"/>
                  <a:pt x="2895251" y="942422"/>
                  <a:pt x="3366778" y="782754"/>
                </a:cubicBezTo>
                <a:cubicBezTo>
                  <a:pt x="3696434" y="671190"/>
                  <a:pt x="3874384" y="376474"/>
                  <a:pt x="3888522" y="352097"/>
                </a:cubicBezTo>
                <a:cubicBezTo>
                  <a:pt x="3939084" y="265641"/>
                  <a:pt x="3964725" y="183151"/>
                  <a:pt x="3978625" y="104448"/>
                </a:cubicBezTo>
                <a:close/>
              </a:path>
            </a:pathLst>
          </a:custGeom>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387C2A57-D53E-7B53-91AF-26ACB8455B0D}"/>
              </a:ext>
            </a:extLst>
          </p:cNvPr>
          <p:cNvSpPr txBox="1"/>
          <p:nvPr/>
        </p:nvSpPr>
        <p:spPr>
          <a:xfrm>
            <a:off x="1436292" y="3766453"/>
            <a:ext cx="6096000" cy="2958695"/>
          </a:xfrm>
          <a:prstGeom prst="rect">
            <a:avLst/>
          </a:prstGeom>
          <a:noFill/>
        </p:spPr>
        <p:txBody>
          <a:bodyPr wrap="square">
            <a:spAutoFit/>
          </a:bodyPr>
          <a:lstStyle/>
          <a:p>
            <a:pPr indent="457200" algn="just">
              <a:lnSpc>
                <a:spcPct val="150000"/>
              </a:lnSpc>
              <a:spcAft>
                <a:spcPts val="800"/>
              </a:spcAft>
            </a:pP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Дослідження</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медико-</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біологічних</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аспектів</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харчування</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допомагає</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розкрити</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зв'язок</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між</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харчуванням</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і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здоров'ям</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виявити</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корисні</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та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шкідливі</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продукти</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розробити</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ефективні</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дієтотерапевтичні</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рекомендації</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для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різних</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груп</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населення</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а також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сприяє</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формуванню</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здорових</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харчових</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звичок</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та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створенню</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сприятливого</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середовища</a:t>
            </a:r>
            <a:r>
              <a:rPr lang="ru-UA" sz="1800" b="1" kern="100" dirty="0">
                <a:effectLst/>
                <a:latin typeface="Times New Roman" panose="02020603050405020304" pitchFamily="18" charset="0"/>
                <a:ea typeface="Aptos" panose="020B0004020202020204" pitchFamily="34" charset="0"/>
                <a:cs typeface="Times New Roman" panose="02020603050405020304" pitchFamily="18" charset="0"/>
              </a:rPr>
              <a:t> для здорового </a:t>
            </a:r>
            <a:r>
              <a:rPr lang="ru-UA" sz="1800" b="1" kern="100" dirty="0" err="1">
                <a:effectLst/>
                <a:latin typeface="Times New Roman" panose="02020603050405020304" pitchFamily="18" charset="0"/>
                <a:ea typeface="Aptos" panose="020B0004020202020204" pitchFamily="34" charset="0"/>
                <a:cs typeface="Times New Roman" panose="02020603050405020304" pitchFamily="18" charset="0"/>
              </a:rPr>
              <a:t>харчування</a:t>
            </a:r>
            <a:r>
              <a:rPr lang="uk-UA" sz="1800" b="1"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ru-UA" sz="14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547034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31" name="Rectangle 5130">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3" name="Freeform: Shape 513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135"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Rectangle 5136">
            <a:extLst>
              <a:ext uri="{FF2B5EF4-FFF2-40B4-BE49-F238E27FC236}">
                <a16:creationId xmlns:a16="http://schemas.microsoft.com/office/drawing/2014/main" id="{9F7289D1-60A6-4A7B-BB04-440EA6BEF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6" name="Picture 6" descr="У Києві ввели нові правила у роботі закладів харчування: що зміниться з 1  вересня. Читайте на UKR.NET">
            <a:extLst>
              <a:ext uri="{FF2B5EF4-FFF2-40B4-BE49-F238E27FC236}">
                <a16:creationId xmlns:a16="http://schemas.microsoft.com/office/drawing/2014/main" id="{E3BEFA8A-98B2-2204-95E9-93D3845666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858" b="14317"/>
          <a:stretch/>
        </p:blipFill>
        <p:spPr bwMode="auto">
          <a:xfrm>
            <a:off x="20" y="10"/>
            <a:ext cx="4850809" cy="2722212"/>
          </a:xfrm>
          <a:custGeom>
            <a:avLst/>
            <a:gdLst/>
            <a:ahLst/>
            <a:cxnLst/>
            <a:rect l="l" t="t" r="r" b="b"/>
            <a:pathLst>
              <a:path w="4850829" h="2722222">
                <a:moveTo>
                  <a:pt x="1356063" y="2334472"/>
                </a:moveTo>
                <a:cubicBezTo>
                  <a:pt x="1463137" y="2334472"/>
                  <a:pt x="1549938" y="2421273"/>
                  <a:pt x="1549938" y="2528347"/>
                </a:cubicBezTo>
                <a:cubicBezTo>
                  <a:pt x="1549938" y="2635421"/>
                  <a:pt x="1463137" y="2722222"/>
                  <a:pt x="1356063" y="2722222"/>
                </a:cubicBezTo>
                <a:cubicBezTo>
                  <a:pt x="1248989" y="2722222"/>
                  <a:pt x="1162188" y="2635421"/>
                  <a:pt x="1162188" y="2528347"/>
                </a:cubicBezTo>
                <a:cubicBezTo>
                  <a:pt x="1162188" y="2421273"/>
                  <a:pt x="1248989" y="2334472"/>
                  <a:pt x="1356063" y="2334472"/>
                </a:cubicBezTo>
                <a:close/>
                <a:moveTo>
                  <a:pt x="3794643" y="1852703"/>
                </a:moveTo>
                <a:cubicBezTo>
                  <a:pt x="3981216" y="1852703"/>
                  <a:pt x="4132464" y="2003951"/>
                  <a:pt x="4132464" y="2190525"/>
                </a:cubicBezTo>
                <a:cubicBezTo>
                  <a:pt x="4132464" y="2377099"/>
                  <a:pt x="3981216" y="2528347"/>
                  <a:pt x="3794643" y="2528347"/>
                </a:cubicBezTo>
                <a:cubicBezTo>
                  <a:pt x="3608069" y="2528347"/>
                  <a:pt x="3456821" y="2377099"/>
                  <a:pt x="3456821" y="2190525"/>
                </a:cubicBezTo>
                <a:cubicBezTo>
                  <a:pt x="3456821" y="2003951"/>
                  <a:pt x="3608069" y="1852703"/>
                  <a:pt x="3794643" y="1852703"/>
                </a:cubicBezTo>
                <a:close/>
                <a:moveTo>
                  <a:pt x="0" y="0"/>
                </a:moveTo>
                <a:lnTo>
                  <a:pt x="4324377" y="0"/>
                </a:lnTo>
                <a:lnTo>
                  <a:pt x="4327199" y="8646"/>
                </a:lnTo>
                <a:cubicBezTo>
                  <a:pt x="4447647" y="296819"/>
                  <a:pt x="4863382" y="502880"/>
                  <a:pt x="4850538" y="914706"/>
                </a:cubicBezTo>
                <a:cubicBezTo>
                  <a:pt x="4841676" y="1189798"/>
                  <a:pt x="4644929" y="1474333"/>
                  <a:pt x="4404713" y="1581064"/>
                </a:cubicBezTo>
                <a:cubicBezTo>
                  <a:pt x="4036243" y="1744480"/>
                  <a:pt x="3758948" y="1404966"/>
                  <a:pt x="3451772" y="1577676"/>
                </a:cubicBezTo>
                <a:cubicBezTo>
                  <a:pt x="3196874" y="1720996"/>
                  <a:pt x="3236370" y="2105477"/>
                  <a:pt x="2931688" y="2387917"/>
                </a:cubicBezTo>
                <a:cubicBezTo>
                  <a:pt x="2703940" y="2599106"/>
                  <a:pt x="2452618" y="2582043"/>
                  <a:pt x="2170764" y="2549169"/>
                </a:cubicBezTo>
                <a:cubicBezTo>
                  <a:pt x="1789926" y="2504594"/>
                  <a:pt x="1780230" y="2259548"/>
                  <a:pt x="1456723" y="2209886"/>
                </a:cubicBezTo>
                <a:cubicBezTo>
                  <a:pt x="938069" y="2130184"/>
                  <a:pt x="668341" y="2713029"/>
                  <a:pt x="245522" y="2702108"/>
                </a:cubicBezTo>
                <a:cubicBezTo>
                  <a:pt x="217334" y="2701380"/>
                  <a:pt x="188466" y="2698013"/>
                  <a:pt x="158798" y="2691634"/>
                </a:cubicBezTo>
                <a:cubicBezTo>
                  <a:pt x="122186" y="2683747"/>
                  <a:pt x="86493" y="2671643"/>
                  <a:pt x="51966" y="2655923"/>
                </a:cubicBezTo>
                <a:lnTo>
                  <a:pt x="0" y="2626047"/>
                </a:lnTo>
                <a:close/>
              </a:path>
            </a:pathLst>
          </a:custGeom>
          <a:extLst>
            <a:ext uri="{909E8E84-426E-40DD-AFC4-6F175D3DCCD1}">
              <a14:hiddenFill xmlns:a14="http://schemas.microsoft.com/office/drawing/2010/main">
                <a:solidFill>
                  <a:srgbClr val="FFFFFF"/>
                </a:solidFill>
              </a14:hiddenFill>
            </a:ext>
          </a:extLst>
        </p:spPr>
      </p:pic>
      <p:pic>
        <p:nvPicPr>
          <p:cNvPr id="5122" name="Picture 2" descr="Предмет Медична біологія">
            <a:extLst>
              <a:ext uri="{FF2B5EF4-FFF2-40B4-BE49-F238E27FC236}">
                <a16:creationId xmlns:a16="http://schemas.microsoft.com/office/drawing/2014/main" id="{0FA54DF5-B0C8-6661-17AF-68EEF903A8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000" b="14449"/>
          <a:stretch/>
        </p:blipFill>
        <p:spPr bwMode="auto">
          <a:xfrm>
            <a:off x="5633613" y="10"/>
            <a:ext cx="6272019" cy="3037388"/>
          </a:xfrm>
          <a:custGeom>
            <a:avLst/>
            <a:gdLst/>
            <a:ahLst/>
            <a:cxnLst/>
            <a:rect l="l" t="t" r="r" b="b"/>
            <a:pathLst>
              <a:path w="4991611" h="2417325">
                <a:moveTo>
                  <a:pt x="1698515" y="1777228"/>
                </a:moveTo>
                <a:cubicBezTo>
                  <a:pt x="1741089" y="1769773"/>
                  <a:pt x="1786507" y="1778559"/>
                  <a:pt x="1824679" y="1805354"/>
                </a:cubicBezTo>
                <a:cubicBezTo>
                  <a:pt x="1901020" y="1858944"/>
                  <a:pt x="1919464" y="1964275"/>
                  <a:pt x="1865874" y="2040617"/>
                </a:cubicBezTo>
                <a:cubicBezTo>
                  <a:pt x="1812284" y="2116959"/>
                  <a:pt x="1706954" y="2135403"/>
                  <a:pt x="1630612" y="2081813"/>
                </a:cubicBezTo>
                <a:cubicBezTo>
                  <a:pt x="1554269" y="2028223"/>
                  <a:pt x="1535825" y="1922892"/>
                  <a:pt x="1589415" y="1846551"/>
                </a:cubicBezTo>
                <a:cubicBezTo>
                  <a:pt x="1616210" y="1808379"/>
                  <a:pt x="1655940" y="1784683"/>
                  <a:pt x="1698515" y="1777228"/>
                </a:cubicBezTo>
                <a:close/>
                <a:moveTo>
                  <a:pt x="203804" y="138075"/>
                </a:moveTo>
                <a:cubicBezTo>
                  <a:pt x="242325" y="138765"/>
                  <a:pt x="281060" y="150569"/>
                  <a:pt x="314966" y="174370"/>
                </a:cubicBezTo>
                <a:cubicBezTo>
                  <a:pt x="405384" y="237841"/>
                  <a:pt x="427228" y="362591"/>
                  <a:pt x="363758" y="453009"/>
                </a:cubicBezTo>
                <a:cubicBezTo>
                  <a:pt x="300287" y="543426"/>
                  <a:pt x="175537" y="565271"/>
                  <a:pt x="85119" y="501800"/>
                </a:cubicBezTo>
                <a:cubicBezTo>
                  <a:pt x="-5298" y="438330"/>
                  <a:pt x="-27143" y="313579"/>
                  <a:pt x="36328" y="223162"/>
                </a:cubicBezTo>
                <a:cubicBezTo>
                  <a:pt x="75997" y="166651"/>
                  <a:pt x="139603" y="136926"/>
                  <a:pt x="203804" y="138075"/>
                </a:cubicBezTo>
                <a:close/>
                <a:moveTo>
                  <a:pt x="4523751" y="0"/>
                </a:moveTo>
                <a:lnTo>
                  <a:pt x="4991611" y="0"/>
                </a:lnTo>
                <a:lnTo>
                  <a:pt x="4990548" y="56396"/>
                </a:lnTo>
                <a:cubicBezTo>
                  <a:pt x="4984038" y="86656"/>
                  <a:pt x="4971488" y="116139"/>
                  <a:pt x="4952586" y="143066"/>
                </a:cubicBezTo>
                <a:cubicBezTo>
                  <a:pt x="4876979" y="250772"/>
                  <a:pt x="4728373" y="276794"/>
                  <a:pt x="4620666" y="201187"/>
                </a:cubicBezTo>
                <a:cubicBezTo>
                  <a:pt x="4566812" y="163383"/>
                  <a:pt x="4533379" y="107329"/>
                  <a:pt x="4522861" y="47263"/>
                </a:cubicBezTo>
                <a:close/>
                <a:moveTo>
                  <a:pt x="541421" y="0"/>
                </a:moveTo>
                <a:lnTo>
                  <a:pt x="4356714" y="0"/>
                </a:lnTo>
                <a:lnTo>
                  <a:pt x="4356205" y="34459"/>
                </a:lnTo>
                <a:cubicBezTo>
                  <a:pt x="4362464" y="136224"/>
                  <a:pt x="4407157" y="234699"/>
                  <a:pt x="4484237" y="308330"/>
                </a:cubicBezTo>
                <a:cubicBezTo>
                  <a:pt x="4486133" y="310151"/>
                  <a:pt x="4488029" y="311972"/>
                  <a:pt x="4489907" y="313811"/>
                </a:cubicBezTo>
                <a:cubicBezTo>
                  <a:pt x="4733674" y="552267"/>
                  <a:pt x="4749088" y="944782"/>
                  <a:pt x="4524822" y="1201671"/>
                </a:cubicBezTo>
                <a:cubicBezTo>
                  <a:pt x="4437309" y="1301892"/>
                  <a:pt x="4326199" y="1368457"/>
                  <a:pt x="4207357" y="1400707"/>
                </a:cubicBezTo>
                <a:cubicBezTo>
                  <a:pt x="4066155" y="1439039"/>
                  <a:pt x="3957711" y="1552796"/>
                  <a:pt x="3920694" y="1694333"/>
                </a:cubicBezTo>
                <a:cubicBezTo>
                  <a:pt x="3882006" y="1842233"/>
                  <a:pt x="3807745" y="1983116"/>
                  <a:pt x="3697275" y="2103649"/>
                </a:cubicBezTo>
                <a:cubicBezTo>
                  <a:pt x="3339919" y="2493573"/>
                  <a:pt x="2728866" y="2524228"/>
                  <a:pt x="2334530" y="2171713"/>
                </a:cubicBezTo>
                <a:cubicBezTo>
                  <a:pt x="2237292" y="2084783"/>
                  <a:pt x="2161737" y="1982852"/>
                  <a:pt x="2108126" y="1872607"/>
                </a:cubicBezTo>
                <a:cubicBezTo>
                  <a:pt x="2041917" y="1736456"/>
                  <a:pt x="1902913" y="1651778"/>
                  <a:pt x="1751632" y="1647497"/>
                </a:cubicBezTo>
                <a:cubicBezTo>
                  <a:pt x="1363811" y="1636421"/>
                  <a:pt x="978655" y="1451953"/>
                  <a:pt x="721917" y="1088629"/>
                </a:cubicBezTo>
                <a:cubicBezTo>
                  <a:pt x="514495" y="795116"/>
                  <a:pt x="442915" y="431247"/>
                  <a:pt x="515690" y="89522"/>
                </a:cubicBezTo>
                <a:close/>
              </a:path>
            </a:pathLst>
          </a:custGeom>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097DC32-AB64-5CC3-6E1B-36F0E3BF3215}"/>
              </a:ext>
            </a:extLst>
          </p:cNvPr>
          <p:cNvSpPr txBox="1"/>
          <p:nvPr/>
        </p:nvSpPr>
        <p:spPr>
          <a:xfrm>
            <a:off x="6094476" y="2793554"/>
            <a:ext cx="6094476" cy="3789691"/>
          </a:xfrm>
          <a:prstGeom prst="rect">
            <a:avLst/>
          </a:prstGeom>
        </p:spPr>
        <p:txBody>
          <a:bodyPr vert="horz" lIns="91440" tIns="45720" rIns="91440" bIns="45720" rtlCol="0" anchor="ctr">
            <a:normAutofit/>
          </a:bodyPr>
          <a:lstStyle/>
          <a:p>
            <a:pPr>
              <a:lnSpc>
                <a:spcPct val="150000"/>
              </a:lnSpc>
              <a:spcAft>
                <a:spcPts val="600"/>
              </a:spcAft>
              <a:buClr>
                <a:schemeClr val="accent5"/>
              </a:buClr>
            </a:pPr>
            <a:r>
              <a:rPr lang="en-US" sz="1500" dirty="0">
                <a:effectLst/>
              </a:rPr>
              <a:t>	</a:t>
            </a:r>
            <a:r>
              <a:rPr lang="en-US" sz="1600" b="1" dirty="0" err="1">
                <a:effectLst/>
              </a:rPr>
              <a:t>Питання</a:t>
            </a:r>
            <a:r>
              <a:rPr lang="en-US" sz="1600" b="1" dirty="0">
                <a:effectLst/>
              </a:rPr>
              <a:t>, </a:t>
            </a:r>
            <a:r>
              <a:rPr lang="en-US" sz="1600" b="1" dirty="0" err="1">
                <a:effectLst/>
              </a:rPr>
              <a:t>підняті</a:t>
            </a:r>
            <a:r>
              <a:rPr lang="en-US" sz="1600" b="1" dirty="0">
                <a:effectLst/>
              </a:rPr>
              <a:t> в </a:t>
            </a:r>
            <a:r>
              <a:rPr lang="en-US" sz="1600" b="1" dirty="0" err="1">
                <a:effectLst/>
              </a:rPr>
              <a:t>темі</a:t>
            </a:r>
            <a:r>
              <a:rPr lang="en-US" sz="1600" b="1" dirty="0">
                <a:effectLst/>
              </a:rPr>
              <a:t>, </a:t>
            </a:r>
            <a:r>
              <a:rPr lang="en-US" sz="1600" b="1" dirty="0" err="1">
                <a:effectLst/>
              </a:rPr>
              <a:t>вивчені</a:t>
            </a:r>
            <a:r>
              <a:rPr lang="en-US" sz="1600" b="1" dirty="0">
                <a:effectLst/>
              </a:rPr>
              <a:t> </a:t>
            </a:r>
            <a:r>
              <a:rPr lang="en-US" sz="1600" b="1" dirty="0" err="1">
                <a:effectLst/>
              </a:rPr>
              <a:t>досить</a:t>
            </a:r>
            <a:r>
              <a:rPr lang="en-US" sz="1600" b="1" dirty="0">
                <a:effectLst/>
              </a:rPr>
              <a:t> </a:t>
            </a:r>
            <a:r>
              <a:rPr lang="en-US" sz="1600" b="1" dirty="0" err="1">
                <a:effectLst/>
              </a:rPr>
              <a:t>повно</a:t>
            </a:r>
            <a:r>
              <a:rPr lang="en-US" sz="1600" b="1" dirty="0">
                <a:effectLst/>
              </a:rPr>
              <a:t>. </a:t>
            </a:r>
            <a:r>
              <a:rPr lang="en-US" sz="1600" b="1" dirty="0" err="1">
                <a:effectLst/>
              </a:rPr>
              <a:t>Були</a:t>
            </a:r>
            <a:r>
              <a:rPr lang="en-US" sz="1600" b="1" dirty="0">
                <a:effectLst/>
              </a:rPr>
              <a:t> </a:t>
            </a:r>
            <a:r>
              <a:rPr lang="en-US" sz="1600" b="1" dirty="0" err="1">
                <a:effectLst/>
              </a:rPr>
              <a:t>проаналізовані</a:t>
            </a:r>
            <a:r>
              <a:rPr lang="en-US" sz="1600" b="1" dirty="0">
                <a:effectLst/>
              </a:rPr>
              <a:t> </a:t>
            </a:r>
            <a:r>
              <a:rPr lang="en-US" sz="1600" b="1" dirty="0" err="1">
                <a:effectLst/>
              </a:rPr>
              <a:t>різні</a:t>
            </a:r>
            <a:r>
              <a:rPr lang="en-US" sz="1600" b="1" dirty="0">
                <a:effectLst/>
              </a:rPr>
              <a:t> </a:t>
            </a:r>
            <a:r>
              <a:rPr lang="en-US" sz="1600" b="1" dirty="0" err="1">
                <a:effectLst/>
              </a:rPr>
              <a:t>аспекти</a:t>
            </a:r>
            <a:r>
              <a:rPr lang="en-US" sz="1600" b="1" dirty="0">
                <a:effectLst/>
              </a:rPr>
              <a:t> </a:t>
            </a:r>
            <a:r>
              <a:rPr lang="en-US" sz="1600" b="1" dirty="0" err="1">
                <a:effectLst/>
              </a:rPr>
              <a:t>харчування</a:t>
            </a:r>
            <a:r>
              <a:rPr lang="en-US" sz="1600" b="1" dirty="0">
                <a:effectLst/>
              </a:rPr>
              <a:t>, </a:t>
            </a:r>
            <a:r>
              <a:rPr lang="en-US" sz="1600" b="1" dirty="0" err="1">
                <a:effectLst/>
              </a:rPr>
              <a:t>включаючи</a:t>
            </a:r>
            <a:r>
              <a:rPr lang="en-US" sz="1600" b="1" dirty="0">
                <a:effectLst/>
              </a:rPr>
              <a:t> </a:t>
            </a:r>
            <a:r>
              <a:rPr lang="en-US" sz="1600" b="1" dirty="0" err="1">
                <a:effectLst/>
              </a:rPr>
              <a:t>соціальні</a:t>
            </a:r>
            <a:r>
              <a:rPr lang="en-US" sz="1600" b="1" dirty="0">
                <a:effectLst/>
              </a:rPr>
              <a:t>, </a:t>
            </a:r>
            <a:r>
              <a:rPr lang="en-US" sz="1600" b="1" dirty="0" err="1">
                <a:effectLst/>
              </a:rPr>
              <a:t>економічні</a:t>
            </a:r>
            <a:r>
              <a:rPr lang="en-US" sz="1600" b="1" dirty="0">
                <a:effectLst/>
              </a:rPr>
              <a:t> </a:t>
            </a:r>
            <a:r>
              <a:rPr lang="en-US" sz="1600" b="1" dirty="0" err="1">
                <a:effectLst/>
              </a:rPr>
              <a:t>та</a:t>
            </a:r>
            <a:r>
              <a:rPr lang="en-US" sz="1600" b="1" dirty="0">
                <a:effectLst/>
              </a:rPr>
              <a:t> </a:t>
            </a:r>
            <a:r>
              <a:rPr lang="en-US" sz="1600" b="1" dirty="0" err="1">
                <a:effectLst/>
              </a:rPr>
              <a:t>медико-біологічні</a:t>
            </a:r>
            <a:r>
              <a:rPr lang="en-US" sz="1600" b="1" dirty="0">
                <a:effectLst/>
              </a:rPr>
              <a:t>. </a:t>
            </a:r>
            <a:r>
              <a:rPr lang="en-US" sz="1600" b="1" dirty="0" err="1">
                <a:effectLst/>
              </a:rPr>
              <a:t>Актуальність</a:t>
            </a:r>
            <a:r>
              <a:rPr lang="en-US" sz="1600" b="1" dirty="0">
                <a:effectLst/>
              </a:rPr>
              <a:t> </a:t>
            </a:r>
            <a:r>
              <a:rPr lang="en-US" sz="1600" b="1" dirty="0" err="1">
                <a:effectLst/>
              </a:rPr>
              <a:t>теми</a:t>
            </a:r>
            <a:r>
              <a:rPr lang="en-US" sz="1600" b="1" dirty="0">
                <a:effectLst/>
              </a:rPr>
              <a:t> </a:t>
            </a:r>
            <a:r>
              <a:rPr lang="en-US" sz="1600" b="1" dirty="0" err="1">
                <a:effectLst/>
              </a:rPr>
              <a:t>не</a:t>
            </a:r>
            <a:r>
              <a:rPr lang="en-US" sz="1600" b="1" dirty="0">
                <a:effectLst/>
              </a:rPr>
              <a:t> </a:t>
            </a:r>
            <a:r>
              <a:rPr lang="en-US" sz="1600" b="1" dirty="0" err="1">
                <a:effectLst/>
              </a:rPr>
              <a:t>викликає</a:t>
            </a:r>
            <a:r>
              <a:rPr lang="en-US" sz="1600" b="1" dirty="0">
                <a:effectLst/>
              </a:rPr>
              <a:t> </a:t>
            </a:r>
            <a:r>
              <a:rPr lang="en-US" sz="1600" b="1" dirty="0" err="1">
                <a:effectLst/>
              </a:rPr>
              <a:t>сумнівів</a:t>
            </a:r>
            <a:r>
              <a:rPr lang="en-US" sz="1600" b="1" dirty="0">
                <a:effectLst/>
              </a:rPr>
              <a:t>. </a:t>
            </a:r>
            <a:r>
              <a:rPr lang="en-US" sz="1600" b="1" dirty="0" err="1">
                <a:effectLst/>
              </a:rPr>
              <a:t>Харчування</a:t>
            </a:r>
            <a:r>
              <a:rPr lang="en-US" sz="1600" b="1" dirty="0">
                <a:effectLst/>
              </a:rPr>
              <a:t> є </a:t>
            </a:r>
            <a:r>
              <a:rPr lang="en-US" sz="1600" b="1" dirty="0" err="1">
                <a:effectLst/>
              </a:rPr>
              <a:t>однією</a:t>
            </a:r>
            <a:r>
              <a:rPr lang="en-US" sz="1600" b="1" dirty="0">
                <a:effectLst/>
              </a:rPr>
              <a:t> з </a:t>
            </a:r>
            <a:r>
              <a:rPr lang="en-US" sz="1600" b="1" dirty="0" err="1">
                <a:effectLst/>
              </a:rPr>
              <a:t>найважливіших</a:t>
            </a:r>
            <a:r>
              <a:rPr lang="en-US" sz="1600" b="1" dirty="0">
                <a:effectLst/>
              </a:rPr>
              <a:t> </a:t>
            </a:r>
            <a:r>
              <a:rPr lang="en-US" sz="1600" b="1" dirty="0" err="1">
                <a:effectLst/>
              </a:rPr>
              <a:t>проблем</a:t>
            </a:r>
            <a:r>
              <a:rPr lang="en-US" sz="1600" b="1" dirty="0">
                <a:effectLst/>
              </a:rPr>
              <a:t> </a:t>
            </a:r>
            <a:r>
              <a:rPr lang="en-US" sz="1600" b="1" dirty="0" err="1">
                <a:effectLst/>
              </a:rPr>
              <a:t>сучасності</a:t>
            </a:r>
            <a:r>
              <a:rPr lang="en-US" sz="1600" b="1" dirty="0">
                <a:effectLst/>
              </a:rPr>
              <a:t>, </a:t>
            </a:r>
            <a:r>
              <a:rPr lang="en-US" sz="1600" b="1" dirty="0" err="1">
                <a:effectLst/>
              </a:rPr>
              <a:t>адже</a:t>
            </a:r>
            <a:r>
              <a:rPr lang="en-US" sz="1600" b="1" dirty="0">
                <a:effectLst/>
              </a:rPr>
              <a:t> </a:t>
            </a:r>
            <a:r>
              <a:rPr lang="en-US" sz="1600" b="1" dirty="0" err="1">
                <a:effectLst/>
              </a:rPr>
              <a:t>воно</a:t>
            </a:r>
            <a:r>
              <a:rPr lang="en-US" sz="1600" b="1" dirty="0">
                <a:effectLst/>
              </a:rPr>
              <a:t> </a:t>
            </a:r>
            <a:r>
              <a:rPr lang="en-US" sz="1600" b="1" dirty="0" err="1">
                <a:effectLst/>
              </a:rPr>
              <a:t>напрямую</a:t>
            </a:r>
            <a:r>
              <a:rPr lang="en-US" sz="1600" b="1" dirty="0">
                <a:effectLst/>
              </a:rPr>
              <a:t> </a:t>
            </a:r>
            <a:r>
              <a:rPr lang="en-US" sz="1600" b="1" dirty="0" err="1">
                <a:effectLst/>
              </a:rPr>
              <a:t>впливає</a:t>
            </a:r>
            <a:r>
              <a:rPr lang="en-US" sz="1600" b="1" dirty="0">
                <a:effectLst/>
              </a:rPr>
              <a:t> </a:t>
            </a:r>
            <a:r>
              <a:rPr lang="en-US" sz="1600" b="1" dirty="0" err="1">
                <a:effectLst/>
              </a:rPr>
              <a:t>на</a:t>
            </a:r>
            <a:r>
              <a:rPr lang="en-US" sz="1600" b="1" dirty="0">
                <a:effectLst/>
              </a:rPr>
              <a:t> </a:t>
            </a:r>
            <a:r>
              <a:rPr lang="en-US" sz="1600" b="1" dirty="0" err="1">
                <a:effectLst/>
              </a:rPr>
              <a:t>здоров'я</a:t>
            </a:r>
            <a:r>
              <a:rPr lang="en-US" sz="1600" b="1" dirty="0">
                <a:effectLst/>
              </a:rPr>
              <a:t> </a:t>
            </a:r>
            <a:r>
              <a:rPr lang="en-US" sz="1600" b="1" dirty="0" err="1">
                <a:effectLst/>
              </a:rPr>
              <a:t>та</a:t>
            </a:r>
            <a:r>
              <a:rPr lang="en-US" sz="1600" b="1" dirty="0">
                <a:effectLst/>
              </a:rPr>
              <a:t> </a:t>
            </a:r>
            <a:r>
              <a:rPr lang="en-US" sz="1600" b="1" dirty="0" err="1">
                <a:effectLst/>
              </a:rPr>
              <a:t>добробут</a:t>
            </a:r>
            <a:r>
              <a:rPr lang="en-US" sz="1600" b="1" dirty="0">
                <a:effectLst/>
              </a:rPr>
              <a:t> </a:t>
            </a:r>
            <a:r>
              <a:rPr lang="en-US" sz="1600" b="1" dirty="0" err="1">
                <a:effectLst/>
              </a:rPr>
              <a:t>людей</a:t>
            </a:r>
            <a:r>
              <a:rPr lang="en-US" sz="1600" b="1" dirty="0">
                <a:effectLst/>
              </a:rPr>
              <a:t>. </a:t>
            </a:r>
            <a:r>
              <a:rPr lang="en-US" sz="1600" b="1" dirty="0" err="1">
                <a:effectLst/>
              </a:rPr>
              <a:t>Були</a:t>
            </a:r>
            <a:r>
              <a:rPr lang="en-US" sz="1600" b="1" dirty="0">
                <a:effectLst/>
              </a:rPr>
              <a:t> </a:t>
            </a:r>
            <a:r>
              <a:rPr lang="en-US" sz="1600" b="1" dirty="0" err="1">
                <a:effectLst/>
              </a:rPr>
              <a:t>використані</a:t>
            </a:r>
            <a:r>
              <a:rPr lang="en-US" sz="1600" b="1" dirty="0">
                <a:effectLst/>
              </a:rPr>
              <a:t> </a:t>
            </a:r>
            <a:r>
              <a:rPr lang="en-US" sz="1600" b="1" dirty="0" err="1">
                <a:effectLst/>
              </a:rPr>
              <a:t>сучасні</a:t>
            </a:r>
            <a:r>
              <a:rPr lang="en-US" sz="1600" b="1" dirty="0">
                <a:effectLst/>
              </a:rPr>
              <a:t> </a:t>
            </a:r>
            <a:r>
              <a:rPr lang="en-US" sz="1600" b="1" dirty="0" err="1">
                <a:effectLst/>
              </a:rPr>
              <a:t>методи</a:t>
            </a:r>
            <a:r>
              <a:rPr lang="en-US" sz="1600" b="1" dirty="0">
                <a:effectLst/>
              </a:rPr>
              <a:t> </a:t>
            </a:r>
            <a:r>
              <a:rPr lang="en-US" sz="1600" b="1" dirty="0" err="1">
                <a:effectLst/>
              </a:rPr>
              <a:t>дослідження</a:t>
            </a:r>
            <a:r>
              <a:rPr lang="en-US" sz="1600" b="1" dirty="0">
                <a:effectLst/>
              </a:rPr>
              <a:t>, </a:t>
            </a:r>
            <a:r>
              <a:rPr lang="en-US" sz="1600" b="1" dirty="0" err="1">
                <a:effectLst/>
              </a:rPr>
              <a:t>аналіз</a:t>
            </a:r>
            <a:r>
              <a:rPr lang="en-US" sz="1600" b="1" dirty="0">
                <a:effectLst/>
              </a:rPr>
              <a:t> </a:t>
            </a:r>
            <a:r>
              <a:rPr lang="en-US" sz="1600" b="1" dirty="0" err="1">
                <a:effectLst/>
              </a:rPr>
              <a:t>літературних</a:t>
            </a:r>
            <a:r>
              <a:rPr lang="en-US" sz="1600" b="1" dirty="0">
                <a:effectLst/>
              </a:rPr>
              <a:t> </a:t>
            </a:r>
            <a:r>
              <a:rPr lang="en-US" sz="1600" b="1" dirty="0" err="1">
                <a:effectLst/>
              </a:rPr>
              <a:t>джерел</a:t>
            </a:r>
            <a:r>
              <a:rPr lang="en-US" sz="1600" b="1" dirty="0">
                <a:effectLst/>
              </a:rPr>
              <a:t>, </a:t>
            </a:r>
            <a:r>
              <a:rPr lang="en-US" sz="1600" b="1" dirty="0" err="1">
                <a:effectLst/>
              </a:rPr>
              <a:t>статистичний</a:t>
            </a:r>
            <a:r>
              <a:rPr lang="en-US" sz="1600" b="1" dirty="0">
                <a:effectLst/>
              </a:rPr>
              <a:t> </a:t>
            </a:r>
            <a:r>
              <a:rPr lang="en-US" sz="1600" b="1" dirty="0" err="1">
                <a:effectLst/>
              </a:rPr>
              <a:t>аналіз</a:t>
            </a:r>
            <a:r>
              <a:rPr lang="en-US" sz="1600" b="1" dirty="0">
                <a:effectLst/>
              </a:rPr>
              <a:t>. </a:t>
            </a:r>
            <a:r>
              <a:rPr lang="en-US" sz="1600" b="1" dirty="0" err="1">
                <a:effectLst/>
              </a:rPr>
              <a:t>Різні</a:t>
            </a:r>
            <a:r>
              <a:rPr lang="en-US" sz="1600" b="1" dirty="0">
                <a:effectLst/>
              </a:rPr>
              <a:t> </a:t>
            </a:r>
            <a:r>
              <a:rPr lang="en-US" sz="1600" b="1" dirty="0" err="1">
                <a:effectLst/>
              </a:rPr>
              <a:t>автори</a:t>
            </a:r>
            <a:r>
              <a:rPr lang="en-US" sz="1600" b="1" dirty="0">
                <a:effectLst/>
              </a:rPr>
              <a:t> </a:t>
            </a:r>
            <a:r>
              <a:rPr lang="en-US" sz="1600" b="1" dirty="0" err="1">
                <a:effectLst/>
              </a:rPr>
              <a:t>використовували</a:t>
            </a:r>
            <a:r>
              <a:rPr lang="en-US" sz="1600" b="1" dirty="0">
                <a:effectLst/>
              </a:rPr>
              <a:t> </a:t>
            </a:r>
            <a:r>
              <a:rPr lang="en-US" sz="1600" b="1" dirty="0" err="1">
                <a:effectLst/>
              </a:rPr>
              <a:t>різні</a:t>
            </a:r>
            <a:r>
              <a:rPr lang="en-US" sz="1600" b="1" dirty="0">
                <a:effectLst/>
              </a:rPr>
              <a:t> </a:t>
            </a:r>
            <a:r>
              <a:rPr lang="en-US" sz="1600" b="1" dirty="0" err="1">
                <a:effectLst/>
              </a:rPr>
              <a:t>методи</a:t>
            </a:r>
            <a:r>
              <a:rPr lang="en-US" sz="1600" b="1" dirty="0">
                <a:effectLst/>
              </a:rPr>
              <a:t> </a:t>
            </a:r>
            <a:r>
              <a:rPr lang="en-US" sz="1600" b="1" dirty="0" err="1">
                <a:effectLst/>
              </a:rPr>
              <a:t>дослідження</a:t>
            </a:r>
            <a:r>
              <a:rPr lang="en-US" sz="1600" b="1" dirty="0">
                <a:effectLst/>
              </a:rPr>
              <a:t> </a:t>
            </a:r>
            <a:r>
              <a:rPr lang="en-US" sz="1600" b="1" dirty="0" err="1">
                <a:effectLst/>
              </a:rPr>
              <a:t>для</a:t>
            </a:r>
            <a:r>
              <a:rPr lang="en-US" sz="1600" b="1" dirty="0">
                <a:effectLst/>
              </a:rPr>
              <a:t> </a:t>
            </a:r>
            <a:r>
              <a:rPr lang="en-US" sz="1600" b="1" dirty="0" err="1">
                <a:effectLst/>
              </a:rPr>
              <a:t>досягнення</a:t>
            </a:r>
            <a:r>
              <a:rPr lang="en-US" sz="1600" b="1" dirty="0">
                <a:effectLst/>
              </a:rPr>
              <a:t> </a:t>
            </a:r>
            <a:r>
              <a:rPr lang="en-US" sz="1600" b="1" dirty="0" err="1">
                <a:effectLst/>
              </a:rPr>
              <a:t>однакової</a:t>
            </a:r>
            <a:r>
              <a:rPr lang="en-US" sz="1600" b="1" dirty="0">
                <a:effectLst/>
              </a:rPr>
              <a:t> </a:t>
            </a:r>
            <a:r>
              <a:rPr lang="en-US" sz="1600" b="1" dirty="0" err="1">
                <a:effectLst/>
              </a:rPr>
              <a:t>мети</a:t>
            </a:r>
            <a:endParaRPr lang="en-US" sz="1600" b="1" dirty="0"/>
          </a:p>
        </p:txBody>
      </p:sp>
      <p:sp>
        <p:nvSpPr>
          <p:cNvPr id="12" name="TextBox 11">
            <a:extLst>
              <a:ext uri="{FF2B5EF4-FFF2-40B4-BE49-F238E27FC236}">
                <a16:creationId xmlns:a16="http://schemas.microsoft.com/office/drawing/2014/main" id="{046B2123-40C6-E841-81C0-BC57A7D35AEE}"/>
              </a:ext>
            </a:extLst>
          </p:cNvPr>
          <p:cNvSpPr txBox="1"/>
          <p:nvPr/>
        </p:nvSpPr>
        <p:spPr>
          <a:xfrm>
            <a:off x="127819" y="2793553"/>
            <a:ext cx="5633613" cy="3789692"/>
          </a:xfrm>
          <a:prstGeom prst="rect">
            <a:avLst/>
          </a:prstGeom>
          <a:noFill/>
        </p:spPr>
        <p:txBody>
          <a:bodyPr wrap="square">
            <a:spAutoFit/>
          </a:bodyPr>
          <a:lstStyle/>
          <a:p>
            <a:pPr indent="457200" algn="just">
              <a:lnSpc>
                <a:spcPct val="150000"/>
              </a:lnSpc>
              <a:spcAft>
                <a:spcPts val="800"/>
              </a:spcAft>
            </a:pPr>
            <a:r>
              <a:rPr lang="uk-UA" sz="1800" b="1" kern="100" dirty="0">
                <a:effectLst/>
                <a:latin typeface="Times New Roman" panose="02020603050405020304" pitchFamily="18" charset="0"/>
                <a:ea typeface="Aptos" panose="020B0004020202020204" pitchFamily="34" charset="0"/>
                <a:cs typeface="Times New Roman" panose="02020603050405020304" pitchFamily="18" charset="0"/>
              </a:rPr>
              <a:t>Забезпечення здорового та збалансованого харчування вимагає комплексного підходу, що враховує соціальні, економічні та медико-біологічні аспекти. Лише шляхом поєднання зусиль на різних рівнях - від формування культури здорового харчування до забезпечення економічної доступності якісних продуктів - можна досягти позитивних змін у стані здоров'я населення та підвищити якість життя.</a:t>
            </a:r>
            <a:endParaRPr lang="ru-UA" sz="14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32230139"/>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516</TotalTime>
  <Words>744</Words>
  <Application>Microsoft Office PowerPoint</Application>
  <PresentationFormat>Широкоэкранный</PresentationFormat>
  <Paragraphs>68</Paragraphs>
  <Slides>10</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10</vt:i4>
      </vt:variant>
    </vt:vector>
  </HeadingPairs>
  <TitlesOfParts>
    <vt:vector size="17" baseType="lpstr">
      <vt:lpstr>Aptos</vt:lpstr>
      <vt:lpstr>Aptos Display</vt:lpstr>
      <vt:lpstr>Arial</vt:lpstr>
      <vt:lpstr>Avenir Next LT Pro</vt:lpstr>
      <vt:lpstr>Posterama</vt:lpstr>
      <vt:lpstr>Times New Roman</vt:lpstr>
      <vt:lpstr>SplashVTI</vt:lpstr>
      <vt:lpstr>МІНІСТЕРСТВО ОСВІТИ ТА НАУКИ УКРАЇНИ​ ДНІПРОВСЬКИЙ НАЦІОНАЛЬНИЙ УНІВЕРСИТЕТ ІМЕНІ ОЛЕСЯ ГОНЧАРА​ ​ Аналітичний огляд до самостійної роботи   з навчальної дисципліни:  «Фізіологічні основи здорового способу життя»  на тему:   Соціальні, економічні і медико-біологічні аспекти харчування ​ ​ ​ ​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МІНІСТЕРСТВО ОСВІТИ ТА НАУКИ УКРАЇНИ​ ДНІПРОВСЬКИЙ НАЦІОНАЛЬНИЙ УНІВЕРСИТЕТ ІМЕНІ ОЛЕСЯ ГОНЧАРА​ ​ ТВОРЧА РОБОТА​ З ДИСЦИПЛІНИ​ «ЛЮБОВ, СТРАХ, ПРОВИНА: ІСТОРІЯ ПОЧУТТІВ ТА ЕМОЦІЙ»​ НА ТЕМУ:​ СМіх на війні​ ​ ​ ​   </dc:title>
  <dc:creator>Мовсісян Лаура Ростомівна</dc:creator>
  <cp:lastModifiedBy>Мовсісян Лаура</cp:lastModifiedBy>
  <cp:revision>5</cp:revision>
  <dcterms:created xsi:type="dcterms:W3CDTF">2024-03-06T10:56:12Z</dcterms:created>
  <dcterms:modified xsi:type="dcterms:W3CDTF">2024-03-24T22:58:46Z</dcterms:modified>
</cp:coreProperties>
</file>