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64" r:id="rId6"/>
    <p:sldId id="265" r:id="rId7"/>
    <p:sldId id="267" r:id="rId8"/>
    <p:sldId id="271" r:id="rId9"/>
    <p:sldId id="268" r:id="rId10"/>
    <p:sldId id="272" r:id="rId11"/>
    <p:sldId id="273" r:id="rId12"/>
    <p:sldId id="262" r:id="rId13"/>
    <p:sldId id="270" r:id="rId1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EED921-2E5E-1F88-D4A6-4D53441AFA8E}" name="Лаура Мовсисян" initials="ЛМ" userId="f9d2dd961befa2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AD7E0-5499-4D62-988F-3EE6E94D2780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8B2D0E0-AD1E-4F13-B472-63F79C799ACF}">
      <dgm:prSet/>
      <dgm:spPr/>
      <dgm:t>
        <a:bodyPr/>
        <a:lstStyle/>
        <a:p>
          <a:r>
            <a:rPr lang="en-US"/>
            <a:t>Тема дослідження</a:t>
          </a:r>
        </a:p>
      </dgm:t>
    </dgm:pt>
    <dgm:pt modelId="{D9576318-B6DD-4AC4-ACE0-E89FB557F8FA}" type="parTrans" cxnId="{5255186B-6071-482E-AE5A-21613B5649FA}">
      <dgm:prSet/>
      <dgm:spPr/>
      <dgm:t>
        <a:bodyPr/>
        <a:lstStyle/>
        <a:p>
          <a:endParaRPr lang="en-US"/>
        </a:p>
      </dgm:t>
    </dgm:pt>
    <dgm:pt modelId="{9BF6EE8F-2E5D-4025-87C5-EAB0F5A58D26}" type="sibTrans" cxnId="{5255186B-6071-482E-AE5A-21613B5649FA}">
      <dgm:prSet/>
      <dgm:spPr/>
      <dgm:t>
        <a:bodyPr/>
        <a:lstStyle/>
        <a:p>
          <a:endParaRPr lang="en-US"/>
        </a:p>
      </dgm:t>
    </dgm:pt>
    <dgm:pt modelId="{C98D531E-6FD1-4A17-BA58-65E873748CD7}">
      <dgm:prSet/>
      <dgm:spPr/>
      <dgm:t>
        <a:bodyPr/>
        <a:lstStyle/>
        <a:p>
          <a:r>
            <a:rPr lang="en-US"/>
            <a:t>Предмет дослідження</a:t>
          </a:r>
        </a:p>
      </dgm:t>
    </dgm:pt>
    <dgm:pt modelId="{7494AF8D-46D8-4FEB-9343-DDA93B6B9A09}" type="parTrans" cxnId="{4BFFE6C6-8147-4799-9313-61EB02D7048E}">
      <dgm:prSet/>
      <dgm:spPr/>
      <dgm:t>
        <a:bodyPr/>
        <a:lstStyle/>
        <a:p>
          <a:endParaRPr lang="en-US"/>
        </a:p>
      </dgm:t>
    </dgm:pt>
    <dgm:pt modelId="{9F65192C-3E95-4475-B9A7-5A104EAE399B}" type="sibTrans" cxnId="{4BFFE6C6-8147-4799-9313-61EB02D7048E}">
      <dgm:prSet/>
      <dgm:spPr/>
      <dgm:t>
        <a:bodyPr/>
        <a:lstStyle/>
        <a:p>
          <a:endParaRPr lang="en-US"/>
        </a:p>
      </dgm:t>
    </dgm:pt>
    <dgm:pt modelId="{3CA2D313-E6DB-43F3-9FFE-507A1524D8A4}">
      <dgm:prSet/>
      <dgm:spPr/>
      <dgm:t>
        <a:bodyPr/>
        <a:lstStyle/>
        <a:p>
          <a:r>
            <a:rPr lang="en-US"/>
            <a:t>Об'єкт дослідження</a:t>
          </a:r>
        </a:p>
      </dgm:t>
    </dgm:pt>
    <dgm:pt modelId="{91FD40AD-6D42-432B-9855-B1EA848E69F7}" type="parTrans" cxnId="{784E0370-D96F-465A-80D2-061D257A351B}">
      <dgm:prSet/>
      <dgm:spPr/>
      <dgm:t>
        <a:bodyPr/>
        <a:lstStyle/>
        <a:p>
          <a:endParaRPr lang="en-US"/>
        </a:p>
      </dgm:t>
    </dgm:pt>
    <dgm:pt modelId="{090D09F9-F416-4335-B6D4-1A39C986C544}" type="sibTrans" cxnId="{784E0370-D96F-465A-80D2-061D257A351B}">
      <dgm:prSet/>
      <dgm:spPr/>
      <dgm:t>
        <a:bodyPr/>
        <a:lstStyle/>
        <a:p>
          <a:endParaRPr lang="en-US"/>
        </a:p>
      </dgm:t>
    </dgm:pt>
    <dgm:pt modelId="{8B575FEA-8C79-4EDB-B433-89FBB9384043}">
      <dgm:prSet/>
      <dgm:spPr/>
      <dgm:t>
        <a:bodyPr/>
        <a:lstStyle/>
        <a:p>
          <a:r>
            <a:rPr lang="en-US"/>
            <a:t>Мета дослідження</a:t>
          </a:r>
        </a:p>
      </dgm:t>
    </dgm:pt>
    <dgm:pt modelId="{9FB74A20-AE61-4DB9-871F-9632D04A91EE}" type="parTrans" cxnId="{105E912E-A7CD-40AE-9C78-0329229AD051}">
      <dgm:prSet/>
      <dgm:spPr/>
      <dgm:t>
        <a:bodyPr/>
        <a:lstStyle/>
        <a:p>
          <a:endParaRPr lang="en-US"/>
        </a:p>
      </dgm:t>
    </dgm:pt>
    <dgm:pt modelId="{825AE503-D362-41E0-9587-C64003ED9736}" type="sibTrans" cxnId="{105E912E-A7CD-40AE-9C78-0329229AD051}">
      <dgm:prSet/>
      <dgm:spPr/>
      <dgm:t>
        <a:bodyPr/>
        <a:lstStyle/>
        <a:p>
          <a:endParaRPr lang="en-US"/>
        </a:p>
      </dgm:t>
    </dgm:pt>
    <dgm:pt modelId="{532CF70D-C4AB-4F09-8D25-C94C2459267C}">
      <dgm:prSet/>
      <dgm:spPr/>
      <dgm:t>
        <a:bodyPr/>
        <a:lstStyle/>
        <a:p>
          <a:r>
            <a:rPr lang="en-US"/>
            <a:t>Методи дослідження</a:t>
          </a:r>
        </a:p>
      </dgm:t>
    </dgm:pt>
    <dgm:pt modelId="{1C98C226-64F9-40AD-AAF3-111E7FF2AF3C}" type="parTrans" cxnId="{B329B5F3-334C-4EDE-9987-FB248A784156}">
      <dgm:prSet/>
      <dgm:spPr/>
      <dgm:t>
        <a:bodyPr/>
        <a:lstStyle/>
        <a:p>
          <a:endParaRPr lang="en-US"/>
        </a:p>
      </dgm:t>
    </dgm:pt>
    <dgm:pt modelId="{073C9240-3273-4F09-84DC-FE1870B0360B}" type="sibTrans" cxnId="{B329B5F3-334C-4EDE-9987-FB248A784156}">
      <dgm:prSet/>
      <dgm:spPr/>
      <dgm:t>
        <a:bodyPr/>
        <a:lstStyle/>
        <a:p>
          <a:endParaRPr lang="en-US"/>
        </a:p>
      </dgm:t>
    </dgm:pt>
    <dgm:pt modelId="{592202B1-E5CB-4BB7-AD5D-10BDA2453EE4}">
      <dgm:prSet/>
      <dgm:spPr/>
      <dgm:t>
        <a:bodyPr/>
        <a:lstStyle/>
        <a:p>
          <a:r>
            <a:rPr lang="en-US"/>
            <a:t>Актуальність дослідження</a:t>
          </a:r>
        </a:p>
      </dgm:t>
    </dgm:pt>
    <dgm:pt modelId="{BDC8122B-7EF9-49C7-A822-7BC64577C83C}" type="parTrans" cxnId="{3E61D423-D958-454E-92A8-FCBC9C86AC7E}">
      <dgm:prSet/>
      <dgm:spPr/>
      <dgm:t>
        <a:bodyPr/>
        <a:lstStyle/>
        <a:p>
          <a:endParaRPr lang="en-US"/>
        </a:p>
      </dgm:t>
    </dgm:pt>
    <dgm:pt modelId="{DB4EF454-DC73-4C12-86C4-CCD3DA0ED55F}" type="sibTrans" cxnId="{3E61D423-D958-454E-92A8-FCBC9C86AC7E}">
      <dgm:prSet/>
      <dgm:spPr/>
      <dgm:t>
        <a:bodyPr/>
        <a:lstStyle/>
        <a:p>
          <a:endParaRPr lang="en-US"/>
        </a:p>
      </dgm:t>
    </dgm:pt>
    <dgm:pt modelId="{CD47B394-4781-40C4-9426-FD39E31DD337}" type="pres">
      <dgm:prSet presAssocID="{440AD7E0-5499-4D62-988F-3EE6E94D2780}" presName="diagram" presStyleCnt="0">
        <dgm:presLayoutVars>
          <dgm:dir/>
          <dgm:resizeHandles val="exact"/>
        </dgm:presLayoutVars>
      </dgm:prSet>
      <dgm:spPr/>
    </dgm:pt>
    <dgm:pt modelId="{D1BB1EFB-7645-4458-929D-B422F2CC49BF}" type="pres">
      <dgm:prSet presAssocID="{78B2D0E0-AD1E-4F13-B472-63F79C799ACF}" presName="node" presStyleLbl="node1" presStyleIdx="0" presStyleCnt="6">
        <dgm:presLayoutVars>
          <dgm:bulletEnabled val="1"/>
        </dgm:presLayoutVars>
      </dgm:prSet>
      <dgm:spPr/>
    </dgm:pt>
    <dgm:pt modelId="{E391740D-F0A1-422A-AD3B-4127DF7CB954}" type="pres">
      <dgm:prSet presAssocID="{9BF6EE8F-2E5D-4025-87C5-EAB0F5A58D26}" presName="sibTrans" presStyleCnt="0"/>
      <dgm:spPr/>
    </dgm:pt>
    <dgm:pt modelId="{39B48B28-A8A8-41FF-A8DD-5E954FB0D86A}" type="pres">
      <dgm:prSet presAssocID="{C98D531E-6FD1-4A17-BA58-65E873748CD7}" presName="node" presStyleLbl="node1" presStyleIdx="1" presStyleCnt="6">
        <dgm:presLayoutVars>
          <dgm:bulletEnabled val="1"/>
        </dgm:presLayoutVars>
      </dgm:prSet>
      <dgm:spPr/>
    </dgm:pt>
    <dgm:pt modelId="{127152FB-AA52-4F59-AA56-5EC4EC5FC9A4}" type="pres">
      <dgm:prSet presAssocID="{9F65192C-3E95-4475-B9A7-5A104EAE399B}" presName="sibTrans" presStyleCnt="0"/>
      <dgm:spPr/>
    </dgm:pt>
    <dgm:pt modelId="{9DBC0C00-A8DA-4AFF-8623-49355152C1E8}" type="pres">
      <dgm:prSet presAssocID="{3CA2D313-E6DB-43F3-9FFE-507A1524D8A4}" presName="node" presStyleLbl="node1" presStyleIdx="2" presStyleCnt="6">
        <dgm:presLayoutVars>
          <dgm:bulletEnabled val="1"/>
        </dgm:presLayoutVars>
      </dgm:prSet>
      <dgm:spPr/>
    </dgm:pt>
    <dgm:pt modelId="{CEF91B45-CF39-4530-843D-F6FE24D1C6E2}" type="pres">
      <dgm:prSet presAssocID="{090D09F9-F416-4335-B6D4-1A39C986C544}" presName="sibTrans" presStyleCnt="0"/>
      <dgm:spPr/>
    </dgm:pt>
    <dgm:pt modelId="{0EB32DD3-CF26-42C4-9F6E-2E05E435BDB5}" type="pres">
      <dgm:prSet presAssocID="{8B575FEA-8C79-4EDB-B433-89FBB9384043}" presName="node" presStyleLbl="node1" presStyleIdx="3" presStyleCnt="6">
        <dgm:presLayoutVars>
          <dgm:bulletEnabled val="1"/>
        </dgm:presLayoutVars>
      </dgm:prSet>
      <dgm:spPr/>
    </dgm:pt>
    <dgm:pt modelId="{449A68AF-2390-4933-9B09-9136AA685896}" type="pres">
      <dgm:prSet presAssocID="{825AE503-D362-41E0-9587-C64003ED9736}" presName="sibTrans" presStyleCnt="0"/>
      <dgm:spPr/>
    </dgm:pt>
    <dgm:pt modelId="{73F14E41-519E-46E8-BFDE-AC209B8498C8}" type="pres">
      <dgm:prSet presAssocID="{532CF70D-C4AB-4F09-8D25-C94C2459267C}" presName="node" presStyleLbl="node1" presStyleIdx="4" presStyleCnt="6">
        <dgm:presLayoutVars>
          <dgm:bulletEnabled val="1"/>
        </dgm:presLayoutVars>
      </dgm:prSet>
      <dgm:spPr/>
    </dgm:pt>
    <dgm:pt modelId="{052E2F03-ED90-48EE-8CE0-38AD7B8CD8A9}" type="pres">
      <dgm:prSet presAssocID="{073C9240-3273-4F09-84DC-FE1870B0360B}" presName="sibTrans" presStyleCnt="0"/>
      <dgm:spPr/>
    </dgm:pt>
    <dgm:pt modelId="{6DA7A1C1-42E0-4564-97CE-9D20114F83E0}" type="pres">
      <dgm:prSet presAssocID="{592202B1-E5CB-4BB7-AD5D-10BDA2453EE4}" presName="node" presStyleLbl="node1" presStyleIdx="5" presStyleCnt="6">
        <dgm:presLayoutVars>
          <dgm:bulletEnabled val="1"/>
        </dgm:presLayoutVars>
      </dgm:prSet>
      <dgm:spPr/>
    </dgm:pt>
  </dgm:ptLst>
  <dgm:cxnLst>
    <dgm:cxn modelId="{2C763C16-516A-459B-B01D-AFAB214B3CE9}" type="presOf" srcId="{532CF70D-C4AB-4F09-8D25-C94C2459267C}" destId="{73F14E41-519E-46E8-BFDE-AC209B8498C8}" srcOrd="0" destOrd="0" presId="urn:microsoft.com/office/officeart/2005/8/layout/default"/>
    <dgm:cxn modelId="{5015FA1B-2C90-4270-8847-A46FE844D532}" type="presOf" srcId="{8B575FEA-8C79-4EDB-B433-89FBB9384043}" destId="{0EB32DD3-CF26-42C4-9F6E-2E05E435BDB5}" srcOrd="0" destOrd="0" presId="urn:microsoft.com/office/officeart/2005/8/layout/default"/>
    <dgm:cxn modelId="{4C5BE221-9971-42AE-952E-7A9221F64D57}" type="presOf" srcId="{3CA2D313-E6DB-43F3-9FFE-507A1524D8A4}" destId="{9DBC0C00-A8DA-4AFF-8623-49355152C1E8}" srcOrd="0" destOrd="0" presId="urn:microsoft.com/office/officeart/2005/8/layout/default"/>
    <dgm:cxn modelId="{3E61D423-D958-454E-92A8-FCBC9C86AC7E}" srcId="{440AD7E0-5499-4D62-988F-3EE6E94D2780}" destId="{592202B1-E5CB-4BB7-AD5D-10BDA2453EE4}" srcOrd="5" destOrd="0" parTransId="{BDC8122B-7EF9-49C7-A822-7BC64577C83C}" sibTransId="{DB4EF454-DC73-4C12-86C4-CCD3DA0ED55F}"/>
    <dgm:cxn modelId="{105E912E-A7CD-40AE-9C78-0329229AD051}" srcId="{440AD7E0-5499-4D62-988F-3EE6E94D2780}" destId="{8B575FEA-8C79-4EDB-B433-89FBB9384043}" srcOrd="3" destOrd="0" parTransId="{9FB74A20-AE61-4DB9-871F-9632D04A91EE}" sibTransId="{825AE503-D362-41E0-9587-C64003ED9736}"/>
    <dgm:cxn modelId="{7F579044-1BC8-4E97-9985-7676EF9A8ABA}" type="presOf" srcId="{440AD7E0-5499-4D62-988F-3EE6E94D2780}" destId="{CD47B394-4781-40C4-9426-FD39E31DD337}" srcOrd="0" destOrd="0" presId="urn:microsoft.com/office/officeart/2005/8/layout/default"/>
    <dgm:cxn modelId="{5255186B-6071-482E-AE5A-21613B5649FA}" srcId="{440AD7E0-5499-4D62-988F-3EE6E94D2780}" destId="{78B2D0E0-AD1E-4F13-B472-63F79C799ACF}" srcOrd="0" destOrd="0" parTransId="{D9576318-B6DD-4AC4-ACE0-E89FB557F8FA}" sibTransId="{9BF6EE8F-2E5D-4025-87C5-EAB0F5A58D26}"/>
    <dgm:cxn modelId="{784E0370-D96F-465A-80D2-061D257A351B}" srcId="{440AD7E0-5499-4D62-988F-3EE6E94D2780}" destId="{3CA2D313-E6DB-43F3-9FFE-507A1524D8A4}" srcOrd="2" destOrd="0" parTransId="{91FD40AD-6D42-432B-9855-B1EA848E69F7}" sibTransId="{090D09F9-F416-4335-B6D4-1A39C986C544}"/>
    <dgm:cxn modelId="{E69644B7-98A6-440E-BBF8-E132581921D5}" type="presOf" srcId="{C98D531E-6FD1-4A17-BA58-65E873748CD7}" destId="{39B48B28-A8A8-41FF-A8DD-5E954FB0D86A}" srcOrd="0" destOrd="0" presId="urn:microsoft.com/office/officeart/2005/8/layout/default"/>
    <dgm:cxn modelId="{54A1BEC2-9BBA-4FE4-B907-F5A39D7D9D32}" type="presOf" srcId="{592202B1-E5CB-4BB7-AD5D-10BDA2453EE4}" destId="{6DA7A1C1-42E0-4564-97CE-9D20114F83E0}" srcOrd="0" destOrd="0" presId="urn:microsoft.com/office/officeart/2005/8/layout/default"/>
    <dgm:cxn modelId="{4BFFE6C6-8147-4799-9313-61EB02D7048E}" srcId="{440AD7E0-5499-4D62-988F-3EE6E94D2780}" destId="{C98D531E-6FD1-4A17-BA58-65E873748CD7}" srcOrd="1" destOrd="0" parTransId="{7494AF8D-46D8-4FEB-9343-DDA93B6B9A09}" sibTransId="{9F65192C-3E95-4475-B9A7-5A104EAE399B}"/>
    <dgm:cxn modelId="{091F30E2-9E3F-4645-8D5A-FCF4BDDDC681}" type="presOf" srcId="{78B2D0E0-AD1E-4F13-B472-63F79C799ACF}" destId="{D1BB1EFB-7645-4458-929D-B422F2CC49BF}" srcOrd="0" destOrd="0" presId="urn:microsoft.com/office/officeart/2005/8/layout/default"/>
    <dgm:cxn modelId="{B329B5F3-334C-4EDE-9987-FB248A784156}" srcId="{440AD7E0-5499-4D62-988F-3EE6E94D2780}" destId="{532CF70D-C4AB-4F09-8D25-C94C2459267C}" srcOrd="4" destOrd="0" parTransId="{1C98C226-64F9-40AD-AAF3-111E7FF2AF3C}" sibTransId="{073C9240-3273-4F09-84DC-FE1870B0360B}"/>
    <dgm:cxn modelId="{8F96BF7B-FB70-42AB-8954-704FEE951027}" type="presParOf" srcId="{CD47B394-4781-40C4-9426-FD39E31DD337}" destId="{D1BB1EFB-7645-4458-929D-B422F2CC49BF}" srcOrd="0" destOrd="0" presId="urn:microsoft.com/office/officeart/2005/8/layout/default"/>
    <dgm:cxn modelId="{A9E66C3A-D4EF-4D15-91B5-1BBED0E5148A}" type="presParOf" srcId="{CD47B394-4781-40C4-9426-FD39E31DD337}" destId="{E391740D-F0A1-422A-AD3B-4127DF7CB954}" srcOrd="1" destOrd="0" presId="urn:microsoft.com/office/officeart/2005/8/layout/default"/>
    <dgm:cxn modelId="{0843565D-EB86-415E-BB63-0C8948F72C8F}" type="presParOf" srcId="{CD47B394-4781-40C4-9426-FD39E31DD337}" destId="{39B48B28-A8A8-41FF-A8DD-5E954FB0D86A}" srcOrd="2" destOrd="0" presId="urn:microsoft.com/office/officeart/2005/8/layout/default"/>
    <dgm:cxn modelId="{73D2A6C3-178B-40F5-8EC0-C389093CA12D}" type="presParOf" srcId="{CD47B394-4781-40C4-9426-FD39E31DD337}" destId="{127152FB-AA52-4F59-AA56-5EC4EC5FC9A4}" srcOrd="3" destOrd="0" presId="urn:microsoft.com/office/officeart/2005/8/layout/default"/>
    <dgm:cxn modelId="{FB5691CB-224E-4997-BE83-32CC1FBD4E79}" type="presParOf" srcId="{CD47B394-4781-40C4-9426-FD39E31DD337}" destId="{9DBC0C00-A8DA-4AFF-8623-49355152C1E8}" srcOrd="4" destOrd="0" presId="urn:microsoft.com/office/officeart/2005/8/layout/default"/>
    <dgm:cxn modelId="{04B8DE0A-EDBA-4A20-BFAC-3D0B0C7DEFAE}" type="presParOf" srcId="{CD47B394-4781-40C4-9426-FD39E31DD337}" destId="{CEF91B45-CF39-4530-843D-F6FE24D1C6E2}" srcOrd="5" destOrd="0" presId="urn:microsoft.com/office/officeart/2005/8/layout/default"/>
    <dgm:cxn modelId="{5B985BAC-E2CE-4E78-B004-35D9053253CF}" type="presParOf" srcId="{CD47B394-4781-40C4-9426-FD39E31DD337}" destId="{0EB32DD3-CF26-42C4-9F6E-2E05E435BDB5}" srcOrd="6" destOrd="0" presId="urn:microsoft.com/office/officeart/2005/8/layout/default"/>
    <dgm:cxn modelId="{F5FB4CC2-E7A6-40F2-BB03-E1029A234FCF}" type="presParOf" srcId="{CD47B394-4781-40C4-9426-FD39E31DD337}" destId="{449A68AF-2390-4933-9B09-9136AA685896}" srcOrd="7" destOrd="0" presId="urn:microsoft.com/office/officeart/2005/8/layout/default"/>
    <dgm:cxn modelId="{832ED905-DE0A-4A30-962A-CED8B3583EF1}" type="presParOf" srcId="{CD47B394-4781-40C4-9426-FD39E31DD337}" destId="{73F14E41-519E-46E8-BFDE-AC209B8498C8}" srcOrd="8" destOrd="0" presId="urn:microsoft.com/office/officeart/2005/8/layout/default"/>
    <dgm:cxn modelId="{F05340C0-FCE1-44C4-8BF4-978129CE6329}" type="presParOf" srcId="{CD47B394-4781-40C4-9426-FD39E31DD337}" destId="{052E2F03-ED90-48EE-8CE0-38AD7B8CD8A9}" srcOrd="9" destOrd="0" presId="urn:microsoft.com/office/officeart/2005/8/layout/default"/>
    <dgm:cxn modelId="{2E54BFF6-F1A1-4F4B-B7AC-1C09313F6F66}" type="presParOf" srcId="{CD47B394-4781-40C4-9426-FD39E31DD337}" destId="{6DA7A1C1-42E0-4564-97CE-9D20114F83E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B1EFB-7645-4458-929D-B422F2CC49BF}">
      <dsp:nvSpPr>
        <dsp:cNvPr id="0" name=""/>
        <dsp:cNvSpPr/>
      </dsp:nvSpPr>
      <dsp:spPr>
        <a:xfrm>
          <a:off x="521359" y="536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Тема дослідження</a:t>
          </a:r>
        </a:p>
      </dsp:txBody>
      <dsp:txXfrm>
        <a:off x="521359" y="536"/>
        <a:ext cx="2792272" cy="1675363"/>
      </dsp:txXfrm>
    </dsp:sp>
    <dsp:sp modelId="{39B48B28-A8A8-41FF-A8DD-5E954FB0D86A}">
      <dsp:nvSpPr>
        <dsp:cNvPr id="0" name=""/>
        <dsp:cNvSpPr/>
      </dsp:nvSpPr>
      <dsp:spPr>
        <a:xfrm>
          <a:off x="3592859" y="536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Предмет дослідження</a:t>
          </a:r>
        </a:p>
      </dsp:txBody>
      <dsp:txXfrm>
        <a:off x="3592859" y="536"/>
        <a:ext cx="2792272" cy="1675363"/>
      </dsp:txXfrm>
    </dsp:sp>
    <dsp:sp modelId="{9DBC0C00-A8DA-4AFF-8623-49355152C1E8}">
      <dsp:nvSpPr>
        <dsp:cNvPr id="0" name=""/>
        <dsp:cNvSpPr/>
      </dsp:nvSpPr>
      <dsp:spPr>
        <a:xfrm>
          <a:off x="521359" y="1955127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Об'єкт дослідження</a:t>
          </a:r>
        </a:p>
      </dsp:txBody>
      <dsp:txXfrm>
        <a:off x="521359" y="1955127"/>
        <a:ext cx="2792272" cy="1675363"/>
      </dsp:txXfrm>
    </dsp:sp>
    <dsp:sp modelId="{0EB32DD3-CF26-42C4-9F6E-2E05E435BDB5}">
      <dsp:nvSpPr>
        <dsp:cNvPr id="0" name=""/>
        <dsp:cNvSpPr/>
      </dsp:nvSpPr>
      <dsp:spPr>
        <a:xfrm>
          <a:off x="3592859" y="1955127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Мета дослідження</a:t>
          </a:r>
        </a:p>
      </dsp:txBody>
      <dsp:txXfrm>
        <a:off x="3592859" y="1955127"/>
        <a:ext cx="2792272" cy="1675363"/>
      </dsp:txXfrm>
    </dsp:sp>
    <dsp:sp modelId="{73F14E41-519E-46E8-BFDE-AC209B8498C8}">
      <dsp:nvSpPr>
        <dsp:cNvPr id="0" name=""/>
        <dsp:cNvSpPr/>
      </dsp:nvSpPr>
      <dsp:spPr>
        <a:xfrm>
          <a:off x="521359" y="3909718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Методи дослідження</a:t>
          </a:r>
        </a:p>
      </dsp:txBody>
      <dsp:txXfrm>
        <a:off x="521359" y="3909718"/>
        <a:ext cx="2792272" cy="1675363"/>
      </dsp:txXfrm>
    </dsp:sp>
    <dsp:sp modelId="{6DA7A1C1-42E0-4564-97CE-9D20114F83E0}">
      <dsp:nvSpPr>
        <dsp:cNvPr id="0" name=""/>
        <dsp:cNvSpPr/>
      </dsp:nvSpPr>
      <dsp:spPr>
        <a:xfrm>
          <a:off x="3592859" y="3909718"/>
          <a:ext cx="2792272" cy="16753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Актуальність дослідження</a:t>
          </a:r>
        </a:p>
      </dsp:txBody>
      <dsp:txXfrm>
        <a:off x="3592859" y="3909718"/>
        <a:ext cx="2792272" cy="1675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23B5A-88B0-43EB-9A87-40F0EFC0D5BB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8980F-24FD-4994-BA77-50894EA0222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58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8980F-24FD-4994-BA77-50894EA02227}" type="slidenum">
              <a:rPr lang="ru-UA" smtClean="0"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96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8980F-24FD-4994-BA77-50894EA02227}" type="slidenum">
              <a:rPr lang="ru-UA" smtClean="0"/>
              <a:t>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130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BEBD4-793F-0A7C-5C0E-5232CF52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B776E4-FDB6-04A7-80B3-51226189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B6D54-BDDC-F09B-97F0-16C74625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EB157-50F3-AC34-9BBA-9CA606FF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5077C-D566-1A3C-078C-B2C5C09F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835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AACD0-A383-2485-E5FD-4974B147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1C0158-4739-4F0C-4BF6-F48EBF10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F4C9B-3A88-1038-732D-F85E3BF6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1112D-F143-0FFA-FE09-514BBE4C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95C3F-0E97-3F2F-6927-322A3D5B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194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6DDF44-CE74-15D8-7CDA-67636BD83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729BD4-81FA-27ED-E3B0-A387741E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7CDF5-C363-FE29-BE8E-9D34347D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7F9ED-9BA1-2865-A55F-4C7E600A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EFDA5-CCB3-6D26-A31F-4E3E32AD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529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8823B-0C1D-4494-1298-D3FCBAF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253A2-C5EB-4569-AE17-E8BEE14A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BF3FF-87F5-E4C8-E585-2B332C0E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B430C-0ADE-F920-B0AF-BA24195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33DE0-A608-C9CC-92D2-463EBCD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278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286D8-1F88-92B3-FF91-DACC3E2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6EFA9-F979-966A-84A3-96724996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47997-A627-CBFB-0552-C54FAF47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DC6AB-0226-F05A-D9CD-BAF3E16E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5D2CC-22C9-3ACD-9A74-3809B9F1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701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0FDE9-85EB-67B6-F870-F5A834C2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AF3AA-2042-290B-00FB-66DA3473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3D467B-F9A7-1FA5-4CBD-D3684C25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F4A6E-5001-37AF-8332-1636BAED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FF6E3-ADD8-3230-78E0-68808B8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F3CD1-7003-BF0B-7178-F24282A6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49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0436-8A67-6B47-F870-E98820A2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761EB1-3AFF-00FB-A5A6-9AB96523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570F0-F479-68D2-50D8-9B809480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9B6FFB-ED0A-537D-318D-B75F5882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7F9B08-48F9-5B4B-EFC3-65C44A27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F1C9DF-4AD5-8CE7-B98F-4D46E1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2D5401-CA20-B232-97CD-B9A218F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9EE808-8865-9726-92DF-27FBDCD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74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C52E-9874-4D07-67DE-1E60E97B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95C03E-6BC6-FC5C-3E96-4E655AA5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A368E3-D0A2-B6EE-8088-D56AAA6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8FC59-455F-244D-86D3-3EB1FDE5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18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96D0D8-696F-F61B-526C-241489A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BE39E6-16D1-C83D-323C-68ED1C5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000F17-41FA-A14A-A0C8-34AF16C4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08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D86EB-7EA6-FCC8-4D71-D12345FF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BA4C-10EA-094D-4267-1769B22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F785F-6905-5BD0-9BF4-9C411884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E9078-D709-CDC5-DF79-C44F5A46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419EA-BAC8-4832-DA33-3A306520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3B0C5B-5478-7FD1-1495-69E560D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11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53536-6BB8-4388-1066-807CB2EB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A688F4-BE34-DF12-F0E9-AE25EBF8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2842E3-44D7-4137-FB31-95D944EA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54411B-AA77-A669-D14D-FBD5EA54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30B9BE-E704-4674-DB69-78C63B17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299C5-375C-5AD2-FF62-C519E05E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57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56A33-C892-90B4-ACB7-DE57DD45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DF86F4-7D58-A146-D827-630760DE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5D4F-6407-4EB2-BE66-A7BC45291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E1503-35D3-4CAC-BFD4-40B25AB82A7C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40C8C-233A-0C41-3FB7-FB43F9CD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AE5CF-E208-19E5-91F2-E07A5B3EC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5DBF5-93B4-4887-A886-C33B4858146B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19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1D596-4208-309E-8FB1-34889E52545B}"/>
              </a:ext>
            </a:extLst>
          </p:cNvPr>
          <p:cNvSpPr txBox="1"/>
          <p:nvPr/>
        </p:nvSpPr>
        <p:spPr>
          <a:xfrm>
            <a:off x="317090" y="353727"/>
            <a:ext cx="5260974" cy="279267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uk-UA" sz="31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Презентація до кваліфікаційної роботи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uk-UA" sz="31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ПРОЕКТУВАННЯ ТА РОЗРОБКА ІНФОРМАЦІЙНОЇ СИСТЕМИ </a:t>
            </a:r>
            <a:b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ФОРМУВАННЯ ІНДИВІДУАЛЬНОГО </a:t>
            </a:r>
            <a:b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НАВЧАЛЬНОГО ПЛАНУ СТУДЕНТА </a:t>
            </a:r>
            <a:endParaRPr lang="ru-U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uk-UA" sz="31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71F18-9920-B83C-4A90-839DE0E3635A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Студентки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4-го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курсу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групи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ПА-20-1з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Мовсісян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Лаури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Ростомівни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Керівник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доцент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кафедри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КТ, </a:t>
            </a:r>
            <a:b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</a:b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канд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фіз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.-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мат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наук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Сафронова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І.А.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BE3E0A43-325D-7B8C-3231-13355A275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" r="19526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52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B3FE-CB40-47DD-48FC-3DFBF5F8C024}"/>
              </a:ext>
            </a:extLst>
          </p:cNvPr>
          <p:cNvSpPr txBox="1"/>
          <p:nvPr/>
        </p:nvSpPr>
        <p:spPr>
          <a:xfrm>
            <a:off x="838199" y="4428000"/>
            <a:ext cx="6143626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Реалізація</a:t>
            </a:r>
            <a:r>
              <a:rPr lang="en-US" sz="4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задачі</a:t>
            </a:r>
            <a:r>
              <a:rPr lang="uk-UA" sz="4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-Звіти</a:t>
            </a:r>
            <a:endParaRPr lang="en-US" sz="4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EF2449-9239-82A7-2ACB-3E5CACB20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3" r="1" b="2997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A904D6-7010-0ABD-6A91-4F0646F2E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6" r="6360" b="-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BB46E7-99A1-63E6-B289-C52955811405}"/>
              </a:ext>
            </a:extLst>
          </p:cNvPr>
          <p:cNvSpPr txBox="1"/>
          <p:nvPr/>
        </p:nvSpPr>
        <p:spPr>
          <a:xfrm>
            <a:off x="1710813" y="44370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Рис.9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E5CB7-30F4-4E19-7D2B-588CE795A697}"/>
              </a:ext>
            </a:extLst>
          </p:cNvPr>
          <p:cNvSpPr txBox="1"/>
          <p:nvPr/>
        </p:nvSpPr>
        <p:spPr>
          <a:xfrm>
            <a:off x="8141110" y="44280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 10</a:t>
            </a:r>
            <a:endParaRPr lang="ru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96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25095B-1714-3855-87B2-ED1E9C86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250487"/>
            <a:ext cx="4386346" cy="6357025"/>
          </a:xfrm>
          <a:prstGeom prst="rect">
            <a:avLst/>
          </a:prstGeom>
        </p:spPr>
      </p:pic>
      <p:grpSp>
        <p:nvGrpSpPr>
          <p:cNvPr id="16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6DCBAA-F015-4FE8-56A9-D2573E0AE01C}"/>
              </a:ext>
            </a:extLst>
          </p:cNvPr>
          <p:cNvSpPr txBox="1"/>
          <p:nvPr/>
        </p:nvSpPr>
        <p:spPr>
          <a:xfrm>
            <a:off x="5301617" y="2915655"/>
            <a:ext cx="471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ІНП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34A6B9-9CDB-13F3-5F2A-FF708894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7" y="187162"/>
            <a:ext cx="4943242" cy="646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DE919-58BA-C30C-F02D-7962F4C38FE3}"/>
              </a:ext>
            </a:extLst>
          </p:cNvPr>
          <p:cNvSpPr txBox="1"/>
          <p:nvPr/>
        </p:nvSpPr>
        <p:spPr>
          <a:xfrm>
            <a:off x="448627" y="2504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Рис.11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DCF3C-5036-4C16-12BE-2FA7D2F85822}"/>
              </a:ext>
            </a:extLst>
          </p:cNvPr>
          <p:cNvSpPr txBox="1"/>
          <p:nvPr/>
        </p:nvSpPr>
        <p:spPr>
          <a:xfrm>
            <a:off x="7128387" y="2043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Рис.12</a:t>
            </a:r>
            <a:endParaRPr lang="ru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0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5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50" name="Freeform: Shape 24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25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17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23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C38BB-8678-D211-5A8E-66C704F3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70" y="238385"/>
            <a:ext cx="2520257" cy="30332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D2F1B2-4E97-72BC-0E6F-63FDB58A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70" y="3510000"/>
            <a:ext cx="2520257" cy="299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D74FD3-A993-84AA-7A31-5F25A22D4334}"/>
              </a:ext>
            </a:extLst>
          </p:cNvPr>
          <p:cNvSpPr txBox="1"/>
          <p:nvPr/>
        </p:nvSpPr>
        <p:spPr>
          <a:xfrm>
            <a:off x="4591050" y="338832"/>
            <a:ext cx="6140449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Реалізація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alpha val="80000"/>
                  </a:schemeClr>
                </a:solidFill>
              </a:rPr>
              <a:t>задачі</a:t>
            </a:r>
            <a:r>
              <a:rPr lang="uk-UA" sz="2400" b="1" dirty="0">
                <a:solidFill>
                  <a:schemeClr val="bg1">
                    <a:alpha val="80000"/>
                  </a:schemeClr>
                </a:solidFill>
              </a:rPr>
              <a:t> –Головне меню</a:t>
            </a:r>
            <a:endParaRPr lang="en-US" sz="24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D8D18-B3DE-F521-0BCE-17C7A6D8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396" y="3623164"/>
            <a:ext cx="5258534" cy="289600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9157B8-3FDD-1DE7-D006-86D219BA8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956" y="1907435"/>
            <a:ext cx="6211167" cy="1381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B91F3-0515-CA96-B3A6-B4B508398B2B}"/>
              </a:ext>
            </a:extLst>
          </p:cNvPr>
          <p:cNvSpPr txBox="1"/>
          <p:nvPr/>
        </p:nvSpPr>
        <p:spPr>
          <a:xfrm>
            <a:off x="0" y="23838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 13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5C132-D395-F5D1-2DD4-5F08311D0424}"/>
              </a:ext>
            </a:extLst>
          </p:cNvPr>
          <p:cNvSpPr txBox="1"/>
          <p:nvPr/>
        </p:nvSpPr>
        <p:spPr>
          <a:xfrm>
            <a:off x="46486" y="358638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Рис.14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378F-8632-5841-3211-F4FB574226EA}"/>
              </a:ext>
            </a:extLst>
          </p:cNvPr>
          <p:cNvSpPr txBox="1"/>
          <p:nvPr/>
        </p:nvSpPr>
        <p:spPr>
          <a:xfrm>
            <a:off x="4827103" y="153810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 15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98102-97BA-60AD-195F-B07E8000E906}"/>
              </a:ext>
            </a:extLst>
          </p:cNvPr>
          <p:cNvSpPr txBox="1"/>
          <p:nvPr/>
        </p:nvSpPr>
        <p:spPr>
          <a:xfrm>
            <a:off x="5073445" y="362316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Рис.16</a:t>
            </a:r>
            <a:endParaRPr lang="ru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666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74FD3-A993-84AA-7A31-5F25A22D4334}"/>
              </a:ext>
            </a:extLst>
          </p:cNvPr>
          <p:cNvSpPr txBox="1"/>
          <p:nvPr/>
        </p:nvSpPr>
        <p:spPr>
          <a:xfrm>
            <a:off x="838200" y="1748452"/>
            <a:ext cx="4974771" cy="35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Висновки</a:t>
            </a:r>
          </a:p>
        </p:txBody>
      </p:sp>
      <p:grpSp>
        <p:nvGrpSpPr>
          <p:cNvPr id="3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2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BBEEFF-CB52-F551-465F-85C66C968A26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effectLst/>
              </a:rPr>
              <a:t>У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роботі</a:t>
            </a:r>
            <a:r>
              <a:rPr lang="ru-RU" sz="1500" dirty="0">
                <a:solidFill>
                  <a:schemeClr val="bg1"/>
                </a:solidFill>
                <a:effectLst/>
              </a:rPr>
              <a:t> були детально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розглянуті</a:t>
            </a:r>
            <a:r>
              <a:rPr lang="ru-RU" sz="1500" dirty="0">
                <a:solidFill>
                  <a:schemeClr val="bg1"/>
                </a:solidFill>
                <a:effectLst/>
              </a:rPr>
              <a:t>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проаналізовані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системи</a:t>
            </a:r>
            <a:r>
              <a:rPr lang="ru-RU" sz="1500" dirty="0">
                <a:solidFill>
                  <a:schemeClr val="bg1"/>
                </a:solidFill>
                <a:effectLst/>
              </a:rPr>
              <a:t> БД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досліджені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технології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обробки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даних</a:t>
            </a:r>
            <a:r>
              <a:rPr lang="ru-RU" sz="1500" dirty="0">
                <a:solidFill>
                  <a:schemeClr val="bg1"/>
                </a:solidFill>
                <a:effectLst/>
              </a:rPr>
              <a:t> , з метою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визначення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зручності</a:t>
            </a:r>
            <a:r>
              <a:rPr lang="ru-RU" sz="1500" dirty="0">
                <a:solidFill>
                  <a:schemeClr val="bg1"/>
                </a:solidFill>
                <a:effectLst/>
              </a:rPr>
              <a:t>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практичної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доцільності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їх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використання</a:t>
            </a:r>
            <a:r>
              <a:rPr lang="ru-RU" sz="1500" dirty="0">
                <a:solidFill>
                  <a:schemeClr val="bg1"/>
                </a:solidFill>
                <a:effectLst/>
              </a:rPr>
              <a:t> для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створення</a:t>
            </a:r>
            <a:r>
              <a:rPr lang="ru-RU" sz="1500" dirty="0">
                <a:solidFill>
                  <a:schemeClr val="bg1"/>
                </a:solidFill>
                <a:effectLst/>
              </a:rPr>
              <a:t> БД в 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середовищі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від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en-US" sz="1500" dirty="0">
                <a:solidFill>
                  <a:schemeClr val="bg1"/>
                </a:solidFill>
                <a:effectLst/>
              </a:rPr>
              <a:t>Microsoft 365.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Був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реалізований</a:t>
            </a:r>
            <a:r>
              <a:rPr lang="ru-RU" sz="1500" dirty="0">
                <a:solidFill>
                  <a:schemeClr val="bg1"/>
                </a:solidFill>
                <a:effectLst/>
              </a:rPr>
              <a:t> 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простір</a:t>
            </a:r>
            <a:r>
              <a:rPr lang="ru-RU" sz="1500" dirty="0">
                <a:solidFill>
                  <a:schemeClr val="bg1"/>
                </a:solidFill>
                <a:effectLst/>
              </a:rPr>
              <a:t> з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інформацією</a:t>
            </a:r>
            <a:r>
              <a:rPr lang="ru-RU" sz="1500" dirty="0">
                <a:solidFill>
                  <a:schemeClr val="bg1"/>
                </a:solidFill>
                <a:effectLst/>
              </a:rPr>
              <a:t> 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засобами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en-US" sz="1500" dirty="0">
                <a:solidFill>
                  <a:schemeClr val="bg1"/>
                </a:solidFill>
                <a:effectLst/>
              </a:rPr>
              <a:t>Microsoft Access,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використовуючи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стандартні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компоненти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налаштовуючи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їх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відповідно</a:t>
            </a:r>
            <a:r>
              <a:rPr lang="ru-RU" sz="1500" dirty="0">
                <a:solidFill>
                  <a:schemeClr val="bg1"/>
                </a:solidFill>
                <a:effectLst/>
              </a:rPr>
              <a:t> до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вимог</a:t>
            </a:r>
            <a:r>
              <a:rPr lang="ru-RU" sz="1500" dirty="0">
                <a:solidFill>
                  <a:schemeClr val="bg1"/>
                </a:solidFill>
                <a:effectLst/>
              </a:rPr>
              <a:t> проекту. Вони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надають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інформацію</a:t>
            </a:r>
            <a:r>
              <a:rPr lang="ru-RU" sz="1500" dirty="0">
                <a:solidFill>
                  <a:schemeClr val="bg1"/>
                </a:solidFill>
                <a:effectLst/>
              </a:rPr>
              <a:t> про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факультети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кафедри</a:t>
            </a:r>
            <a:r>
              <a:rPr lang="ru-RU" sz="1500" dirty="0">
                <a:solidFill>
                  <a:schemeClr val="bg1"/>
                </a:solidFill>
                <a:effectLst/>
              </a:rPr>
              <a:t>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групи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студентів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переліку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здобувачів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вищої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освіти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які</a:t>
            </a:r>
            <a:r>
              <a:rPr lang="ru-RU" sz="1500" dirty="0">
                <a:solidFill>
                  <a:schemeClr val="bg1"/>
                </a:solidFill>
                <a:effectLst/>
              </a:rPr>
              <a:t> вступили у ЗВО,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предмети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що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викладають</a:t>
            </a:r>
            <a:r>
              <a:rPr lang="ru-RU" sz="1500" dirty="0">
                <a:solidFill>
                  <a:schemeClr val="bg1"/>
                </a:solidFill>
                <a:effectLst/>
              </a:rPr>
              <a:t> на кожному з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факультетів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;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інформацію</a:t>
            </a:r>
            <a:r>
              <a:rPr lang="ru-RU" sz="1500" dirty="0">
                <a:solidFill>
                  <a:schemeClr val="bg1"/>
                </a:solidFill>
                <a:effectLst/>
              </a:rPr>
              <a:t> про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результати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іспитів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 за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відповідними</a:t>
            </a:r>
            <a:r>
              <a:rPr lang="ru-RU" sz="1500" dirty="0">
                <a:solidFill>
                  <a:schemeClr val="bg1"/>
                </a:solidFill>
                <a:effectLst/>
              </a:rPr>
              <a:t> семестрами з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дисциплін</a:t>
            </a:r>
            <a:r>
              <a:rPr lang="ru-RU" sz="1500" dirty="0">
                <a:solidFill>
                  <a:schemeClr val="bg1"/>
                </a:solidFill>
                <a:effectLst/>
              </a:rPr>
              <a:t>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тощо</a:t>
            </a:r>
            <a:r>
              <a:rPr lang="ru-RU" sz="1500" dirty="0">
                <a:solidFill>
                  <a:schemeClr val="bg1"/>
                </a:solidFill>
                <a:effectLst/>
              </a:rPr>
              <a:t>. НПП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дані</a:t>
            </a:r>
            <a:r>
              <a:rPr lang="ru-RU" sz="1500" dirty="0">
                <a:solidFill>
                  <a:schemeClr val="bg1"/>
                </a:solidFill>
                <a:effectLst/>
              </a:rPr>
              <a:t> про них.</a:t>
            </a:r>
            <a:endParaRPr lang="en-US" sz="150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en-US" sz="1500" dirty="0">
                <a:solidFill>
                  <a:schemeClr val="bg1"/>
                </a:solidFill>
                <a:effectLst/>
              </a:rPr>
              <a:t>У 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подальшому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можна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розширити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функціональні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можливості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інформаційної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системи</a:t>
            </a:r>
            <a:r>
              <a:rPr lang="ru-RU" sz="1500" dirty="0">
                <a:solidFill>
                  <a:schemeClr val="bg1"/>
                </a:solidFill>
                <a:effectLst/>
              </a:rPr>
              <a:t>,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додаванням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генерування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нових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звітів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 за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вимогами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користувачів</a:t>
            </a:r>
            <a:r>
              <a:rPr lang="ru-RU" sz="1500" dirty="0">
                <a:solidFill>
                  <a:schemeClr val="bg1"/>
                </a:solidFill>
                <a:effectLst/>
              </a:rPr>
              <a:t>, та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автоматизованого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процесу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находження</a:t>
            </a:r>
            <a:r>
              <a:rPr lang="ru-RU" sz="1500" dirty="0">
                <a:solidFill>
                  <a:schemeClr val="bg1"/>
                </a:solidFill>
                <a:effectLst/>
              </a:rPr>
              <a:t> </a:t>
            </a:r>
            <a:r>
              <a:rPr lang="ru-RU" sz="1500" dirty="0" err="1">
                <a:solidFill>
                  <a:schemeClr val="bg1"/>
                </a:solidFill>
                <a:effectLst/>
              </a:rPr>
              <a:t>помилок</a:t>
            </a:r>
            <a:r>
              <a:rPr lang="ru-RU" sz="1500" dirty="0">
                <a:solidFill>
                  <a:schemeClr val="bg1"/>
                </a:solidFill>
                <a:effectLst/>
              </a:rPr>
              <a:t>. </a:t>
            </a:r>
            <a:endParaRPr lang="en-US" sz="150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634FB1-0EA6-BF54-0A2C-BB8D547435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8268" b="7462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74F6A-5550-8FA5-E5A6-FCB3D6069072}"/>
              </a:ext>
            </a:extLst>
          </p:cNvPr>
          <p:cNvSpPr txBox="1"/>
          <p:nvPr/>
        </p:nvSpPr>
        <p:spPr>
          <a:xfrm>
            <a:off x="686833" y="591344"/>
            <a:ext cx="376047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роектування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та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розробка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інформаційної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системи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для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формування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індивідуального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навчального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плану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студента</a:t>
            </a:r>
            <a:r>
              <a:rPr lang="en-US" sz="37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37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84676-1666-E24D-94A5-7779D690E24A}"/>
              </a:ext>
            </a:extLst>
          </p:cNvPr>
          <p:cNvSpPr txBox="1"/>
          <p:nvPr/>
        </p:nvSpPr>
        <p:spPr>
          <a:xfrm>
            <a:off x="838199" y="1065862"/>
            <a:ext cx="605295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 b="1" dirty="0">
              <a:ln w="22225">
                <a:solidFill>
                  <a:srgbClr val="FFFFFF"/>
                </a:solidFill>
              </a:ln>
              <a:noFill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TextBox 15">
            <a:extLst>
              <a:ext uri="{FF2B5EF4-FFF2-40B4-BE49-F238E27FC236}">
                <a16:creationId xmlns:a16="http://schemas.microsoft.com/office/drawing/2014/main" id="{0B5C1847-C661-B3E6-B473-8A01F3E53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357451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33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76E0B-3408-8278-DA0B-7837BCF590C9}"/>
              </a:ext>
            </a:extLst>
          </p:cNvPr>
          <p:cNvSpPr txBox="1"/>
          <p:nvPr/>
        </p:nvSpPr>
        <p:spPr>
          <a:xfrm>
            <a:off x="838200" y="1748452"/>
            <a:ext cx="4974771" cy="35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Постановка  задачі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8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CB54B1-6B4C-41A0-9EC7-0698BAA092A0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База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даних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має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вдовольнити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наступним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вимогам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1.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Вимоги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до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функціональних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характеристик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: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Введення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/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виведення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,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модифікація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та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видалення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інформації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Пошук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даних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за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умовою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Фільтрування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/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сортування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даних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Друк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вибіркової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інформації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2.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Вимоги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до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надійності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: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Передбачити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контроль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інформації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що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вводиться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Захист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ключових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полів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від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некоректного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введення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(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автоматичне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заповнення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)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Цілісність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інформації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в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базі</a:t>
            </a:r>
            <a:r>
              <a:rPr lang="en-US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даних</a:t>
            </a:r>
            <a:r>
              <a:rPr lang="uk-UA" sz="1700" b="1" dirty="0">
                <a:solidFill>
                  <a:schemeClr val="bg1"/>
                </a:solidFill>
                <a:effectLst/>
                <a:highlight>
                  <a:srgbClr val="000000"/>
                </a:highlight>
              </a:rPr>
              <a:t>.</a:t>
            </a:r>
            <a:endParaRPr lang="en-US" sz="1700" b="1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1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3F0D0-3C8B-2A75-0748-2F066FFD9983}"/>
              </a:ext>
            </a:extLst>
          </p:cNvPr>
          <p:cNvSpPr txBox="1"/>
          <p:nvPr/>
        </p:nvSpPr>
        <p:spPr>
          <a:xfrm>
            <a:off x="6981824" y="3146400"/>
            <a:ext cx="4954537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b="1" dirty="0">
                <a:solidFill>
                  <a:schemeClr val="bg1">
                    <a:alpha val="80000"/>
                  </a:schemeClr>
                </a:solidFill>
              </a:rPr>
              <a:t>Сутності та їх атрибути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D6FD-6FA4-AA58-DBA0-7B72A12263AC}"/>
              </a:ext>
            </a:extLst>
          </p:cNvPr>
          <p:cNvSpPr txBox="1"/>
          <p:nvPr/>
        </p:nvSpPr>
        <p:spPr>
          <a:xfrm>
            <a:off x="5167164" y="22387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>
                <a:highlight>
                  <a:srgbClr val="FFFF00"/>
                </a:highlight>
              </a:rPr>
              <a:t>Рис. 1</a:t>
            </a:r>
            <a:endParaRPr lang="ru-UA" dirty="0">
              <a:highlight>
                <a:srgbClr val="FFFF00"/>
              </a:highligh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5B345-177A-3A61-9A36-B1F2FB71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0" y="223875"/>
            <a:ext cx="4391025" cy="64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3F0D0-3C8B-2A75-0748-2F066FFD9983}"/>
              </a:ext>
            </a:extLst>
          </p:cNvPr>
          <p:cNvSpPr txBox="1"/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b="1" dirty="0">
                <a:solidFill>
                  <a:schemeClr val="bg1">
                    <a:alpha val="80000"/>
                  </a:schemeClr>
                </a:solidFill>
              </a:rPr>
              <a:t>Інфологічна</a:t>
            </a: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uk-UA" sz="3200" b="1" dirty="0">
                <a:solidFill>
                  <a:schemeClr val="bg1">
                    <a:alpha val="80000"/>
                  </a:schemeClr>
                </a:solidFill>
              </a:rPr>
              <a:t>модель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D6FD-6FA4-AA58-DBA0-7B72A12263AC}"/>
              </a:ext>
            </a:extLst>
          </p:cNvPr>
          <p:cNvSpPr txBox="1"/>
          <p:nvPr/>
        </p:nvSpPr>
        <p:spPr>
          <a:xfrm>
            <a:off x="3435511" y="6453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>
                <a:highlight>
                  <a:srgbClr val="FFFF00"/>
                </a:highlight>
              </a:rPr>
              <a:t>Рис. 2</a:t>
            </a:r>
            <a:endParaRPr lang="ru-UA"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снимок экрана, текст, линия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F18984A-7BC2-D08E-5F1A-318C2600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5" y="1137930"/>
            <a:ext cx="59404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682D62-1540-14E5-9208-B5FADD83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9842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664C7-5925-2127-6614-D2DB0CAC8E44}"/>
              </a:ext>
            </a:extLst>
          </p:cNvPr>
          <p:cNvSpPr txBox="1"/>
          <p:nvPr/>
        </p:nvSpPr>
        <p:spPr>
          <a:xfrm>
            <a:off x="838199" y="1065862"/>
            <a:ext cx="605295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Програмна реалізація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>
              <a:ln w="22225">
                <a:solidFill>
                  <a:srgbClr val="FFFFFF"/>
                </a:solidFill>
              </a:ln>
              <a:noFill/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955DD6-0348-C087-C633-CA43525EB650}"/>
              </a:ext>
            </a:extLst>
          </p:cNvPr>
          <p:cNvSpPr txBox="1"/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cap="all"/>
            </a:pPr>
            <a:r>
              <a:rPr lang="en-US" sz="2000" dirty="0" err="1">
                <a:solidFill>
                  <a:srgbClr val="FFFFFF"/>
                </a:solidFill>
              </a:rPr>
              <a:t>Для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реалізації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інформаційної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системи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була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використана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платформа</a:t>
            </a:r>
            <a:r>
              <a:rPr lang="en-US" sz="2000" dirty="0">
                <a:solidFill>
                  <a:srgbClr val="FFFFFF"/>
                </a:solidFill>
              </a:rPr>
              <a:t> Microsoft Access і </a:t>
            </a:r>
            <a:r>
              <a:rPr lang="en-US" sz="2000" dirty="0" err="1">
                <a:solidFill>
                  <a:srgbClr val="FFFFFF"/>
                </a:solidFill>
              </a:rPr>
              <a:t>додаткові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інструменти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для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забезпечення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функціональності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системи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також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була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використана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мов</a:t>
            </a:r>
            <a:r>
              <a:rPr lang="uk-UA" sz="2000" dirty="0">
                <a:solidFill>
                  <a:srgbClr val="FFFFFF"/>
                </a:solidFill>
                <a:effectLst/>
              </a:rPr>
              <a:t>а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запитів</a:t>
            </a:r>
            <a:r>
              <a:rPr lang="en-US" sz="2000" dirty="0">
                <a:solidFill>
                  <a:srgbClr val="FFFFFF"/>
                </a:solidFill>
                <a:effectLst/>
              </a:rPr>
              <a:t> SQL 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28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3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B3FE-CB40-47DD-48FC-3DFBF5F8C024}"/>
              </a:ext>
            </a:extLst>
          </p:cNvPr>
          <p:cNvSpPr txBox="1"/>
          <p:nvPr/>
        </p:nvSpPr>
        <p:spPr>
          <a:xfrm>
            <a:off x="838199" y="4428000"/>
            <a:ext cx="6143626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Реалізація задачі- Таблиця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6D9C-1008-C9D4-8A18-A0A79E1278FB}"/>
              </a:ext>
            </a:extLst>
          </p:cNvPr>
          <p:cNvSpPr txBox="1"/>
          <p:nvPr/>
        </p:nvSpPr>
        <p:spPr>
          <a:xfrm>
            <a:off x="7859713" y="4716472"/>
            <a:ext cx="3494088" cy="101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highlight>
                  <a:srgbClr val="FFFF00"/>
                </a:highlight>
              </a:rPr>
              <a:t>Рис.3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6" name="Рисунок 5" descr="Изображение выглядит как текст, числ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4A04E0-24A5-5639-D885-3F14C13F1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4" r="19516" b="-1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61" name="Group 55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2" name="Freeform: Shape 56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57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11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B3FE-CB40-47DD-48FC-3DFBF5F8C024}"/>
              </a:ext>
            </a:extLst>
          </p:cNvPr>
          <p:cNvSpPr txBox="1"/>
          <p:nvPr/>
        </p:nvSpPr>
        <p:spPr>
          <a:xfrm>
            <a:off x="838199" y="4428000"/>
            <a:ext cx="6143626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Реалізація задачі- Форми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36FA85-0919-E55C-4528-8F2FD769FF3C}"/>
              </a:ext>
            </a:extLst>
          </p:cNvPr>
          <p:cNvSpPr txBox="1"/>
          <p:nvPr/>
        </p:nvSpPr>
        <p:spPr>
          <a:xfrm>
            <a:off x="434081" y="428616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 .4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08818-D8AC-AA52-CB87-34CB06BCA6D6}"/>
              </a:ext>
            </a:extLst>
          </p:cNvPr>
          <p:cNvSpPr txBox="1"/>
          <p:nvPr/>
        </p:nvSpPr>
        <p:spPr>
          <a:xfrm>
            <a:off x="7649496" y="42433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Рис.5</a:t>
            </a:r>
            <a:endParaRPr lang="ru-UA" dirty="0">
              <a:highlight>
                <a:srgbClr val="FFFF00"/>
              </a:highligh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7B0705-0DFF-8FD3-D294-9DE5238D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" y="580725"/>
            <a:ext cx="6143626" cy="29482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04075A-F046-DF02-8009-B4E1AD47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40" y="548604"/>
            <a:ext cx="5926360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5D889-DF35-73F0-3171-629D749A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9" y="1353598"/>
            <a:ext cx="3639460" cy="22159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C15A42-C02F-2FD2-3FE0-E23D151D5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36" y="1988279"/>
            <a:ext cx="5176042" cy="15648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4DDBF9-F796-E0C5-A12C-146738EE9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908" y="787477"/>
            <a:ext cx="4193860" cy="915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2B3FE-CB40-47DD-48FC-3DFBF5F8C024}"/>
              </a:ext>
            </a:extLst>
          </p:cNvPr>
          <p:cNvSpPr txBox="1"/>
          <p:nvPr/>
        </p:nvSpPr>
        <p:spPr>
          <a:xfrm>
            <a:off x="3147143" y="4840855"/>
            <a:ext cx="5692774" cy="50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Реалізація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задачі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Запити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6792A-138D-C926-EF44-81722434E3C9}"/>
              </a:ext>
            </a:extLst>
          </p:cNvPr>
          <p:cNvSpPr txBox="1"/>
          <p:nvPr/>
        </p:nvSpPr>
        <p:spPr>
          <a:xfrm>
            <a:off x="683288" y="7874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макет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E0DED-DB5F-F581-B7F2-040EB0753A98}"/>
              </a:ext>
            </a:extLst>
          </p:cNvPr>
          <p:cNvSpPr txBox="1"/>
          <p:nvPr/>
        </p:nvSpPr>
        <p:spPr>
          <a:xfrm>
            <a:off x="4632138" y="14763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конструктор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1F771-78F4-34D6-116D-FCE54D8961EA}"/>
              </a:ext>
            </a:extLst>
          </p:cNvPr>
          <p:cNvSpPr txBox="1"/>
          <p:nvPr/>
        </p:nvSpPr>
        <p:spPr>
          <a:xfrm>
            <a:off x="8013291" y="307370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SQL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6AD-E3F5-662D-1484-D1ACFE8D02F3}"/>
              </a:ext>
            </a:extLst>
          </p:cNvPr>
          <p:cNvSpPr txBox="1"/>
          <p:nvPr/>
        </p:nvSpPr>
        <p:spPr>
          <a:xfrm>
            <a:off x="2172929" y="372642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 6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073AF-A263-9601-979B-0A5B3C2B6DA9}"/>
              </a:ext>
            </a:extLst>
          </p:cNvPr>
          <p:cNvSpPr txBox="1"/>
          <p:nvPr/>
        </p:nvSpPr>
        <p:spPr>
          <a:xfrm>
            <a:off x="5466735" y="37264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Рис.7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9843E-B3EB-1627-3627-3CB22B68268C}"/>
              </a:ext>
            </a:extLst>
          </p:cNvPr>
          <p:cNvSpPr txBox="1"/>
          <p:nvPr/>
        </p:nvSpPr>
        <p:spPr>
          <a:xfrm>
            <a:off x="10058400" y="184568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Рис.8</a:t>
            </a:r>
            <a:endParaRPr lang="ru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5655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22051</TotalTime>
  <Words>365</Words>
  <Application>Microsoft Office PowerPoint</Application>
  <PresentationFormat>Широкий екран</PresentationFormat>
  <Paragraphs>59</Paragraphs>
  <Slides>13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Мовсісян Лаура</dc:creator>
  <cp:lastModifiedBy>Лаура Мовсисян</cp:lastModifiedBy>
  <cp:revision>17</cp:revision>
  <dcterms:created xsi:type="dcterms:W3CDTF">2024-04-10T16:42:31Z</dcterms:created>
  <dcterms:modified xsi:type="dcterms:W3CDTF">2024-06-17T20:54:33Z</dcterms:modified>
</cp:coreProperties>
</file>