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311" r:id="rId6"/>
    <p:sldId id="261" r:id="rId7"/>
    <p:sldId id="265" r:id="rId8"/>
    <p:sldId id="312" r:id="rId9"/>
    <p:sldId id="313" r:id="rId10"/>
    <p:sldId id="314" r:id="rId11"/>
    <p:sldId id="315" r:id="rId12"/>
    <p:sldId id="316" r:id="rId13"/>
    <p:sldId id="317" r:id="rId14"/>
    <p:sldId id="272" r:id="rId15"/>
    <p:sldId id="290" r:id="rId16"/>
  </p:sldIdLst>
  <p:sldSz cx="9144000" cy="5143500" type="screen16x9"/>
  <p:notesSz cx="6858000" cy="9144000"/>
  <p:embeddedFontLst>
    <p:embeddedFont>
      <p:font typeface="Anaheim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Comfortaa"/>
      <p:regular r:id="rId21"/>
      <p:bold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02672-5E94-45C6-90AF-D7B9138B9E1C}" v="16" dt="2024-11-18T03:48:41.716"/>
  </p1510:revLst>
</p1510:revInfo>
</file>

<file path=ppt/tableStyles.xml><?xml version="1.0" encoding="utf-8"?>
<a:tblStyleLst xmlns:a="http://schemas.openxmlformats.org/drawingml/2006/main" def="{9DED88C8-9110-4620-B1B8-99085B43BFEF}">
  <a:tblStyle styleId="{9DED88C8-9110-4620-B1B8-99085B43B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0C66E2-5F38-4F59-BE95-7F86509494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9BF67D71-F39E-8EC7-02D5-00DC0D673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7B84C423-2272-2376-4EE7-A9445CFB20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6F4E0367-053A-352B-A9E4-3B3EA7179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7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0CDC1F5-A5B9-3E9C-F03E-FC387BCA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BCFC4573-4B0F-4394-A26D-582FE39766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E6E87F6B-327F-8875-61AB-83639071D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57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37B86425-D001-5BE1-EFC1-F80B6327B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B9B17D9A-DA9C-9EEA-8CAC-4112EC37B9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5D85D789-97CC-13C5-B63F-DDDE8932D9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190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C156BC5F-5E25-6811-11AE-9728F159B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A059584B-C2E0-FE65-1D90-029EF4BBB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7E36F572-74B5-502E-2FCA-8D12410A68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925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31981CC9-3869-5863-0E8A-1C340E32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2535C5A3-E76A-DA38-900C-83DBF3709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EEF63183-BF84-C6E8-4E9D-902B6DA9D9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59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303E023-9092-6566-04BB-F5D9C31F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151A6E21-939D-BCB7-D55A-AB4E308A9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5D3FDB90-EF9D-8423-2DB3-91F51216DE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9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FCC11D5C-E51B-F778-A077-787488B31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5884C28D-DA55-FDD1-B1CB-79623550B6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FD99ED87-F12F-7E6E-6090-1B17584C1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5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8812/Full-stack-Developer-Challenge/blob/main/Challenge2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8812/Full-stack-Developer-Challenge/blob/main/Challenge3.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8812/Full-stack-Developer-Challenge/blob/main/Challenge1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039674" y="1051063"/>
            <a:ext cx="7495428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Full-</a:t>
            </a:r>
            <a:r>
              <a:rPr lang="es-CO" dirty="0" err="1"/>
              <a:t>stack</a:t>
            </a:r>
            <a:r>
              <a:rPr lang="es-CO" dirty="0" err="1">
                <a:solidFill>
                  <a:schemeClr val="accent4"/>
                </a:solidFill>
              </a:rPr>
              <a:t>Developer</a:t>
            </a:r>
            <a:r>
              <a:rPr lang="es-CO" dirty="0"/>
              <a:t>-</a:t>
            </a:r>
            <a:r>
              <a:rPr lang="es-CO" dirty="0" err="1"/>
              <a:t>Challenge</a:t>
            </a:r>
            <a:endParaRPr lang="es-CO"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" dirty="0"/>
              <a:t>Laura Quintero Montoya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BE408C02-5CDF-725F-CD6D-D72CA5F5B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>
            <a:extLst>
              <a:ext uri="{FF2B5EF4-FFF2-40B4-BE49-F238E27FC236}">
                <a16:creationId xmlns:a16="http://schemas.microsoft.com/office/drawing/2014/main" id="{7F17FB2A-0F2B-D20A-DCEF-B70B279560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160" y="1640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8F8F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Reto </a:t>
            </a:r>
            <a:r>
              <a:rPr lang="pt-BR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pt-BR" dirty="0">
                <a:solidFill>
                  <a:srgbClr val="F8F8F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pt-BR" dirty="0" err="1">
                <a:solidFill>
                  <a:srgbClr val="F8F8F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Cuadrados</a:t>
            </a:r>
            <a:r>
              <a:rPr lang="pt-BR" dirty="0">
                <a:solidFill>
                  <a:srgbClr val="F8F8F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Ordenados</a:t>
            </a:r>
            <a:endParaRPr lang="pt-BR" dirty="0">
              <a:solidFill>
                <a:schemeClr val="accent3"/>
              </a:solidFill>
            </a:endParaRPr>
          </a:p>
        </p:txBody>
      </p:sp>
      <p:grpSp>
        <p:nvGrpSpPr>
          <p:cNvPr id="550" name="Google Shape;550;p40">
            <a:extLst>
              <a:ext uri="{FF2B5EF4-FFF2-40B4-BE49-F238E27FC236}">
                <a16:creationId xmlns:a16="http://schemas.microsoft.com/office/drawing/2014/main" id="{01BA279C-2B21-09CD-A76B-AD90041C57D6}"/>
              </a:ext>
            </a:extLst>
          </p:cNvPr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>
              <a:extLst>
                <a:ext uri="{FF2B5EF4-FFF2-40B4-BE49-F238E27FC236}">
                  <a16:creationId xmlns:a16="http://schemas.microsoft.com/office/drawing/2014/main" id="{ED731107-9F56-B54A-8E88-F01C64962E57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>
              <a:extLst>
                <a:ext uri="{FF2B5EF4-FFF2-40B4-BE49-F238E27FC236}">
                  <a16:creationId xmlns:a16="http://schemas.microsoft.com/office/drawing/2014/main" id="{70271DDE-3F6E-5905-DEBF-2FCED9595ACF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>
              <a:extLst>
                <a:ext uri="{FF2B5EF4-FFF2-40B4-BE49-F238E27FC236}">
                  <a16:creationId xmlns:a16="http://schemas.microsoft.com/office/drawing/2014/main" id="{4FB9CA00-8916-B9D7-86EE-180B3A0D78B2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>
              <a:extLst>
                <a:ext uri="{FF2B5EF4-FFF2-40B4-BE49-F238E27FC236}">
                  <a16:creationId xmlns:a16="http://schemas.microsoft.com/office/drawing/2014/main" id="{7704007E-8197-33FC-C7CF-6AFEA0427B96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>
              <a:extLst>
                <a:ext uri="{FF2B5EF4-FFF2-40B4-BE49-F238E27FC236}">
                  <a16:creationId xmlns:a16="http://schemas.microsoft.com/office/drawing/2014/main" id="{79257794-5291-43AA-94AE-D3B0671E165E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>
              <a:extLst>
                <a:ext uri="{FF2B5EF4-FFF2-40B4-BE49-F238E27FC236}">
                  <a16:creationId xmlns:a16="http://schemas.microsoft.com/office/drawing/2014/main" id="{CD4AB44C-951F-4C0F-8007-26237DD78B3B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>
              <a:extLst>
                <a:ext uri="{FF2B5EF4-FFF2-40B4-BE49-F238E27FC236}">
                  <a16:creationId xmlns:a16="http://schemas.microsoft.com/office/drawing/2014/main" id="{1F7AA00E-23BD-FB9B-2B96-DFDF6C7C1837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>
              <a:extLst>
                <a:ext uri="{FF2B5EF4-FFF2-40B4-BE49-F238E27FC236}">
                  <a16:creationId xmlns:a16="http://schemas.microsoft.com/office/drawing/2014/main" id="{477910B2-0DBA-0BF7-04EE-1D95858BC87E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>
              <a:extLst>
                <a:ext uri="{FF2B5EF4-FFF2-40B4-BE49-F238E27FC236}">
                  <a16:creationId xmlns:a16="http://schemas.microsoft.com/office/drawing/2014/main" id="{D1FF50F9-9822-FCC6-63AD-646A8B03CC4D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>
              <a:extLst>
                <a:ext uri="{FF2B5EF4-FFF2-40B4-BE49-F238E27FC236}">
                  <a16:creationId xmlns:a16="http://schemas.microsoft.com/office/drawing/2014/main" id="{1A4A88B4-A56D-DF2C-6C13-A3549CA51978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>
              <a:extLst>
                <a:ext uri="{FF2B5EF4-FFF2-40B4-BE49-F238E27FC236}">
                  <a16:creationId xmlns:a16="http://schemas.microsoft.com/office/drawing/2014/main" id="{14144627-683F-B3BD-F975-1EC55D7A648A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>
              <a:extLst>
                <a:ext uri="{FF2B5EF4-FFF2-40B4-BE49-F238E27FC236}">
                  <a16:creationId xmlns:a16="http://schemas.microsoft.com/office/drawing/2014/main" id="{1A515633-28F9-D479-8D57-593CEF1CCB07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>
              <a:extLst>
                <a:ext uri="{FF2B5EF4-FFF2-40B4-BE49-F238E27FC236}">
                  <a16:creationId xmlns:a16="http://schemas.microsoft.com/office/drawing/2014/main" id="{86ECA9D9-798A-8E3E-412F-30CEA8FDFD46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>
              <a:extLst>
                <a:ext uri="{FF2B5EF4-FFF2-40B4-BE49-F238E27FC236}">
                  <a16:creationId xmlns:a16="http://schemas.microsoft.com/office/drawing/2014/main" id="{8D56371E-43DC-026D-3FA7-98F22A996B7F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>
              <a:extLst>
                <a:ext uri="{FF2B5EF4-FFF2-40B4-BE49-F238E27FC236}">
                  <a16:creationId xmlns:a16="http://schemas.microsoft.com/office/drawing/2014/main" id="{61894C70-F8AB-7B9D-A8E5-1FC2593D36B6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>
              <a:extLst>
                <a:ext uri="{FF2B5EF4-FFF2-40B4-BE49-F238E27FC236}">
                  <a16:creationId xmlns:a16="http://schemas.microsoft.com/office/drawing/2014/main" id="{2BAC84FA-70E3-1345-B841-C0812D82BA4C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>
              <a:extLst>
                <a:ext uri="{FF2B5EF4-FFF2-40B4-BE49-F238E27FC236}">
                  <a16:creationId xmlns:a16="http://schemas.microsoft.com/office/drawing/2014/main" id="{155DF4F1-9BA7-24A1-1B49-1D27D0B26A64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>
              <a:extLst>
                <a:ext uri="{FF2B5EF4-FFF2-40B4-BE49-F238E27FC236}">
                  <a16:creationId xmlns:a16="http://schemas.microsoft.com/office/drawing/2014/main" id="{1ACB40DE-77BF-58F6-CBDF-07EA631C1DD9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>
              <a:extLst>
                <a:ext uri="{FF2B5EF4-FFF2-40B4-BE49-F238E27FC236}">
                  <a16:creationId xmlns:a16="http://schemas.microsoft.com/office/drawing/2014/main" id="{0B79C4E1-F79F-D818-A9C9-F5EFB8482112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>
              <a:extLst>
                <a:ext uri="{FF2B5EF4-FFF2-40B4-BE49-F238E27FC236}">
                  <a16:creationId xmlns:a16="http://schemas.microsoft.com/office/drawing/2014/main" id="{EE9AC311-4F45-79A8-E35B-407ACDEE7298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>
              <a:extLst>
                <a:ext uri="{FF2B5EF4-FFF2-40B4-BE49-F238E27FC236}">
                  <a16:creationId xmlns:a16="http://schemas.microsoft.com/office/drawing/2014/main" id="{DD58A983-1072-CDCA-7829-0A9A42F0AB3F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>
              <a:extLst>
                <a:ext uri="{FF2B5EF4-FFF2-40B4-BE49-F238E27FC236}">
                  <a16:creationId xmlns:a16="http://schemas.microsoft.com/office/drawing/2014/main" id="{6B3B0A9E-5194-5D86-F162-1313AAC094F0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>
              <a:extLst>
                <a:ext uri="{FF2B5EF4-FFF2-40B4-BE49-F238E27FC236}">
                  <a16:creationId xmlns:a16="http://schemas.microsoft.com/office/drawing/2014/main" id="{E6648CE8-6D87-A46F-C62D-B7C92450713A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>
              <a:extLst>
                <a:ext uri="{FF2B5EF4-FFF2-40B4-BE49-F238E27FC236}">
                  <a16:creationId xmlns:a16="http://schemas.microsoft.com/office/drawing/2014/main" id="{B431A7B6-DCA1-04C6-0860-38D09922E14B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>
              <a:extLst>
                <a:ext uri="{FF2B5EF4-FFF2-40B4-BE49-F238E27FC236}">
                  <a16:creationId xmlns:a16="http://schemas.microsoft.com/office/drawing/2014/main" id="{B47620A9-FEC3-2EF6-BB7C-8770C9E1E62D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>
              <a:extLst>
                <a:ext uri="{FF2B5EF4-FFF2-40B4-BE49-F238E27FC236}">
                  <a16:creationId xmlns:a16="http://schemas.microsoft.com/office/drawing/2014/main" id="{8C631D69-A22E-7A06-5D8E-4813FF51698E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>
              <a:extLst>
                <a:ext uri="{FF2B5EF4-FFF2-40B4-BE49-F238E27FC236}">
                  <a16:creationId xmlns:a16="http://schemas.microsoft.com/office/drawing/2014/main" id="{8DE024BF-7A5B-2266-A517-65CE4B26A0CA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>
              <a:extLst>
                <a:ext uri="{FF2B5EF4-FFF2-40B4-BE49-F238E27FC236}">
                  <a16:creationId xmlns:a16="http://schemas.microsoft.com/office/drawing/2014/main" id="{87CD9700-5A26-1A4F-146F-CADD7DDBA965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>
              <a:extLst>
                <a:ext uri="{FF2B5EF4-FFF2-40B4-BE49-F238E27FC236}">
                  <a16:creationId xmlns:a16="http://schemas.microsoft.com/office/drawing/2014/main" id="{D858EA53-2296-E767-0F35-F2150C999241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>
              <a:extLst>
                <a:ext uri="{FF2B5EF4-FFF2-40B4-BE49-F238E27FC236}">
                  <a16:creationId xmlns:a16="http://schemas.microsoft.com/office/drawing/2014/main" id="{8CE48AEB-CEC4-098B-9CD3-948767BC1253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>
              <a:extLst>
                <a:ext uri="{FF2B5EF4-FFF2-40B4-BE49-F238E27FC236}">
                  <a16:creationId xmlns:a16="http://schemas.microsoft.com/office/drawing/2014/main" id="{45C48EDA-5F2A-8F03-B760-1F42F2204A8C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>
            <a:extLst>
              <a:ext uri="{FF2B5EF4-FFF2-40B4-BE49-F238E27FC236}">
                <a16:creationId xmlns:a16="http://schemas.microsoft.com/office/drawing/2014/main" id="{F59828BE-8E17-71C0-6850-28BCE5DD77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06561" y="1182019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 err="1"/>
              <a:t>def</a:t>
            </a:r>
            <a:r>
              <a:rPr lang="es-MX" sz="700" dirty="0"/>
              <a:t> </a:t>
            </a:r>
            <a:r>
              <a:rPr lang="es-MX" sz="700" dirty="0" err="1"/>
              <a:t>cuadrados_ordenados</a:t>
            </a:r>
            <a:r>
              <a:rPr lang="es-MX" sz="700" dirty="0"/>
              <a:t>(matriz, S):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SS = S * 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resultado = 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# Calcular los cuadrados y agregar los que están en el rango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</a:t>
            </a:r>
            <a:r>
              <a:rPr lang="es-MX" sz="700" dirty="0" err="1"/>
              <a:t>for</a:t>
            </a:r>
            <a:r>
              <a:rPr lang="es-MX" sz="700" dirty="0"/>
              <a:t> </a:t>
            </a:r>
            <a:r>
              <a:rPr lang="es-MX" sz="700" dirty="0" err="1"/>
              <a:t>num</a:t>
            </a:r>
            <a:r>
              <a:rPr lang="es-MX" sz="700" dirty="0"/>
              <a:t> in matriz: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    cuadrado = </a:t>
            </a:r>
            <a:r>
              <a:rPr lang="es-MX" sz="700" dirty="0" err="1"/>
              <a:t>num</a:t>
            </a:r>
            <a:r>
              <a:rPr lang="es-MX" sz="700" dirty="0"/>
              <a:t> * </a:t>
            </a:r>
            <a:r>
              <a:rPr lang="es-MX" sz="700" dirty="0" err="1"/>
              <a:t>num</a:t>
            </a:r>
            <a:endParaRPr lang="es-MX"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    </a:t>
            </a:r>
            <a:r>
              <a:rPr lang="es-MX" sz="700" dirty="0" err="1"/>
              <a:t>if</a:t>
            </a:r>
            <a:r>
              <a:rPr lang="es-MX" sz="700" dirty="0"/>
              <a:t> 0 &lt;= cuadrado &lt;= 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        </a:t>
            </a:r>
            <a:r>
              <a:rPr lang="es-MX" sz="700" dirty="0" err="1"/>
              <a:t>resultado.append</a:t>
            </a:r>
            <a:r>
              <a:rPr lang="es-MX" sz="700" dirty="0"/>
              <a:t>(cuadrado)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# Ordenar el resultado en orden ascendente usando el método burbuja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</a:t>
            </a:r>
            <a:r>
              <a:rPr lang="es-MX" sz="700" dirty="0" err="1"/>
              <a:t>for</a:t>
            </a:r>
            <a:r>
              <a:rPr lang="es-MX" sz="700" dirty="0"/>
              <a:t> i in </a:t>
            </a:r>
            <a:r>
              <a:rPr lang="es-MX" sz="700" dirty="0" err="1"/>
              <a:t>range</a:t>
            </a:r>
            <a:r>
              <a:rPr lang="es-MX" sz="700" dirty="0"/>
              <a:t>(</a:t>
            </a:r>
            <a:r>
              <a:rPr lang="es-MX" sz="700" dirty="0" err="1"/>
              <a:t>len</a:t>
            </a:r>
            <a:r>
              <a:rPr lang="es-MX" sz="700" dirty="0"/>
              <a:t>(resultado) - 1):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    </a:t>
            </a:r>
            <a:r>
              <a:rPr lang="es-MX" sz="700" dirty="0" err="1"/>
              <a:t>for</a:t>
            </a:r>
            <a:r>
              <a:rPr lang="es-MX" sz="700" dirty="0"/>
              <a:t> j in </a:t>
            </a:r>
            <a:r>
              <a:rPr lang="es-MX" sz="700" dirty="0" err="1"/>
              <a:t>range</a:t>
            </a:r>
            <a:r>
              <a:rPr lang="es-MX" sz="700" dirty="0"/>
              <a:t>(</a:t>
            </a:r>
            <a:r>
              <a:rPr lang="es-MX" sz="700" dirty="0" err="1"/>
              <a:t>len</a:t>
            </a:r>
            <a:r>
              <a:rPr lang="es-MX" sz="700" dirty="0"/>
              <a:t>(resultado) - i - 1):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        </a:t>
            </a:r>
            <a:r>
              <a:rPr lang="es-MX" sz="700" dirty="0" err="1"/>
              <a:t>if</a:t>
            </a:r>
            <a:r>
              <a:rPr lang="es-MX" sz="700" dirty="0"/>
              <a:t> resultado[j] &gt; resultado[j + 1]: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            resultado[j], resultado[j + 1] = resultado[j + 1], resultado[j]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# Imprimir el resultado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    </a:t>
            </a:r>
            <a:r>
              <a:rPr lang="es-MX" sz="700" dirty="0" err="1"/>
              <a:t>print</a:t>
            </a:r>
            <a:r>
              <a:rPr lang="es-MX" sz="700" dirty="0"/>
              <a:t>("Resultado:", resultado)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# Solicitar al usuario que ingrese la matriz de números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entrada = input("Ingrese los números separados por comas: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S =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# Convertir la entrada en una lista de enteros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matriz = </a:t>
            </a:r>
            <a:r>
              <a:rPr lang="es-MX" sz="700" dirty="0" err="1"/>
              <a:t>list</a:t>
            </a:r>
            <a:r>
              <a:rPr lang="es-MX" sz="700" dirty="0"/>
              <a:t>(</a:t>
            </a:r>
            <a:r>
              <a:rPr lang="es-MX" sz="700" dirty="0" err="1"/>
              <a:t>map</a:t>
            </a:r>
            <a:r>
              <a:rPr lang="es-MX" sz="700" dirty="0"/>
              <a:t>(int, </a:t>
            </a:r>
            <a:r>
              <a:rPr lang="es-MX" sz="700" dirty="0" err="1"/>
              <a:t>entrada.split</a:t>
            </a:r>
            <a:r>
              <a:rPr lang="es-MX" sz="700" dirty="0"/>
              <a:t>(',')))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# Llamar a la función con la matriz ingresada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 err="1"/>
              <a:t>cuadrados_ordenados</a:t>
            </a:r>
            <a:r>
              <a:rPr lang="es-MX" sz="700" dirty="0"/>
              <a:t>(matriz, S)</a:t>
            </a:r>
            <a:endParaRPr sz="700" dirty="0"/>
          </a:p>
        </p:txBody>
      </p:sp>
      <p:sp>
        <p:nvSpPr>
          <p:cNvPr id="583" name="Google Shape;583;p40">
            <a:extLst>
              <a:ext uri="{FF2B5EF4-FFF2-40B4-BE49-F238E27FC236}">
                <a16:creationId xmlns:a16="http://schemas.microsoft.com/office/drawing/2014/main" id="{E732055E-BC4B-314E-9480-0D0EB53BCE40}"/>
              </a:ext>
            </a:extLst>
          </p:cNvPr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74747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E82FDD2-F246-4812-E0B7-B643040FD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E5A0908-9EA6-CC3B-F555-E1BDF871E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Reto </a:t>
            </a:r>
            <a:r>
              <a:rPr lang="pt-BR" dirty="0">
                <a:solidFill>
                  <a:schemeClr val="accent4"/>
                </a:solidFill>
              </a:rPr>
              <a:t>3</a:t>
            </a:r>
            <a:r>
              <a:rPr lang="pt-BR" dirty="0"/>
              <a:t>: </a:t>
            </a:r>
            <a:r>
              <a:rPr lang="es-CO" dirty="0"/>
              <a:t>Cambio </a:t>
            </a:r>
            <a:r>
              <a:rPr lang="es-CO" dirty="0">
                <a:solidFill>
                  <a:schemeClr val="accent4"/>
                </a:solidFill>
              </a:rPr>
              <a:t>Mínimo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DD60CE35-FC1C-9B32-7BEC-B4D7844F58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70994989-42E6-FBE8-D743-59EA4AB8F2DA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0D28DD99-B95A-EDFB-09FF-92591569F4A9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419D4ABD-DB1D-C00B-268D-2874999EF5DE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F67F6F35-D73C-9406-EBC2-C2270D66115D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BABE4239-4389-68C1-C6A2-0A87AB2A7147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8ECA225B-56E4-BCD2-35E1-D7C60256D249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91221015-C3E5-8844-5B75-B33FEF77EC7D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9D89F708-15A3-FC23-DDD9-9584D580125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81CD7589-C6F3-380A-2494-1A891BF67AC1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05B21AE9-70DD-582D-E481-3669EC851739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054E5D62-6B3B-27CE-33FB-AE8E6D3099F0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3B19C633-B70D-F370-D853-5D654668CDE5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99686394-42DE-5DC2-CE0C-05638D243B3A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8A613A10-6FE2-524D-35D3-0C0A1C207106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388005E9-FF7E-3329-C5BC-978665EF0BDB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884DB2F3-0888-DA19-468B-C64DFD8BED1C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C9DDFC12-864E-613C-A036-6E49EED6FF55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114E2069-2998-423E-12A7-9E53906B839F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504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92C9E109-F59A-A953-67F2-775ABFCF1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59C6266-D66C-A6DA-1C50-FAA68156A07E}"/>
              </a:ext>
            </a:extLst>
          </p:cNvPr>
          <p:cNvSpPr/>
          <p:nvPr/>
        </p:nvSpPr>
        <p:spPr>
          <a:xfrm>
            <a:off x="4892986" y="1373818"/>
            <a:ext cx="1353702" cy="4395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963DE2-0693-2610-2190-F998B614E6F0}"/>
              </a:ext>
            </a:extLst>
          </p:cNvPr>
          <p:cNvSpPr/>
          <p:nvPr/>
        </p:nvSpPr>
        <p:spPr>
          <a:xfrm>
            <a:off x="421147" y="1373819"/>
            <a:ext cx="3900956" cy="5727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2" name="Google Shape;432;p36">
            <a:extLst>
              <a:ext uri="{FF2B5EF4-FFF2-40B4-BE49-F238E27FC236}">
                <a16:creationId xmlns:a16="http://schemas.microsoft.com/office/drawing/2014/main" id="{90357767-1BEB-6333-6BC0-6DDBFC0E62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972044" cy="232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6"/>
                </a:solidFill>
              </a:rPr>
              <a:t>Paso a paso: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Ordenamiento: Las monedas se ordenan de menor a mayor.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Inicialización: Se inicia un contador para el cambio mínimo imposible en 1.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Búsqueda: Se itera sobre las monedas, incrementando el contador si la moneda actual es mayor que el contador.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10BE7A-39A1-760E-E9A8-85E3059DF244}"/>
              </a:ext>
            </a:extLst>
          </p:cNvPr>
          <p:cNvSpPr/>
          <p:nvPr/>
        </p:nvSpPr>
        <p:spPr>
          <a:xfrm>
            <a:off x="1971618" y="3329912"/>
            <a:ext cx="1327017" cy="33750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3" name="Google Shape;433;p36">
            <a:extLst>
              <a:ext uri="{FF2B5EF4-FFF2-40B4-BE49-F238E27FC236}">
                <a16:creationId xmlns:a16="http://schemas.microsoft.com/office/drawing/2014/main" id="{69C70DC7-309C-E4A9-4576-381B667EBF1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3749191" cy="1611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6"/>
                </a:solidFill>
              </a:rPr>
              <a:t>¿Qué hace esta función?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Dada una lista de valores de monedas, encuentra el menor valor de cambio que no puede ser formado con una combinación de esas monedas.</a:t>
            </a:r>
            <a:endParaRPr dirty="0"/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7BAF0C18-2392-188E-204D-955434CB3599}"/>
              </a:ext>
            </a:extLst>
          </p:cNvPr>
          <p:cNvGrpSpPr/>
          <p:nvPr/>
        </p:nvGrpSpPr>
        <p:grpSpPr>
          <a:xfrm>
            <a:off x="0" y="4699837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74E7E925-4438-6972-7BE0-1E2001D34B9F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0EB602C6-B03F-6C85-5978-D782FC67A000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9D75FCF7-3BB0-3780-4549-E70B9ECB2F0D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8EAB431A-B435-9DDE-7155-C630F4EB4AEB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2D91F747-4EC0-16F6-F892-B202C1BDF37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312B3268-3809-0174-FFD0-24DC753E56B2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469FD366-3765-722E-46B1-A9A0580DBCB2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DC2B33B6-AB62-83E1-57E2-E030F9280671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686E96C5-5B87-F267-C73E-83EE66D1F926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A0DCF212-0B8C-33EB-2C3F-B8F83C4CC3EC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84B30AC6-7A4E-6004-3A41-B1079DF89186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B6D4F288-A23D-925B-00FB-00D9504110D1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5A7EDA2C-F877-6522-624A-03C2FE295B22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05B97421-AC52-5CD2-A746-BD0EFFC88E0B}"/>
              </a:ext>
            </a:extLst>
          </p:cNvPr>
          <p:cNvSpPr txBox="1"/>
          <p:nvPr/>
        </p:nvSpPr>
        <p:spPr>
          <a:xfrm flipV="1">
            <a:off x="6717449" y="4767324"/>
            <a:ext cx="20764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03BA7B22-151F-A50A-2123-ABD789DC34BC}"/>
              </a:ext>
            </a:extLst>
          </p:cNvPr>
          <p:cNvSpPr txBox="1"/>
          <p:nvPr/>
        </p:nvSpPr>
        <p:spPr>
          <a:xfrm>
            <a:off x="8183492" y="468136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597C56-9F4C-0F84-4B14-E8ED40CDFDFE}"/>
              </a:ext>
            </a:extLst>
          </p:cNvPr>
          <p:cNvSpPr txBox="1"/>
          <p:nvPr/>
        </p:nvSpPr>
        <p:spPr>
          <a:xfrm>
            <a:off x="327600" y="3369109"/>
            <a:ext cx="4727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Source Code Pro"/>
                <a:ea typeface="Source Code Pro"/>
                <a:sym typeface="Source Code Pro"/>
              </a:rPr>
              <a:t>Complejidad</a:t>
            </a:r>
          </a:p>
          <a:p>
            <a:pPr algn="ctr"/>
            <a:endParaRPr lang="es-MX" dirty="0">
              <a:solidFill>
                <a:schemeClr val="accent6"/>
              </a:solidFill>
              <a:latin typeface="Source Code Pro"/>
              <a:ea typeface="Source Code Pro"/>
              <a:sym typeface="Source Code Pro"/>
            </a:endParaRPr>
          </a:p>
          <a:p>
            <a:r>
              <a:rPr lang="es-MX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rPr>
              <a:t>La complejidad temporal es dominada por el ordenamiento, que es O(n log n).</a:t>
            </a:r>
            <a:endParaRPr lang="es-CO" dirty="0">
              <a:solidFill>
                <a:schemeClr val="dk1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" name="Google Shape;406;p35">
            <a:extLst>
              <a:ext uri="{FF2B5EF4-FFF2-40B4-BE49-F238E27FC236}">
                <a16:creationId xmlns:a16="http://schemas.microsoft.com/office/drawing/2014/main" id="{E5A6749B-5018-7BE3-B810-57A5ECDDC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3138" y="208666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Reto </a:t>
            </a:r>
            <a:r>
              <a:rPr lang="pt-BR" dirty="0">
                <a:solidFill>
                  <a:schemeClr val="accent4"/>
                </a:solidFill>
              </a:rPr>
              <a:t>3</a:t>
            </a:r>
            <a:r>
              <a:rPr lang="pt-BR" dirty="0"/>
              <a:t>: </a:t>
            </a:r>
            <a:r>
              <a:rPr lang="es-CO" dirty="0"/>
              <a:t>Cambio </a:t>
            </a:r>
            <a:r>
              <a:rPr lang="es-CO" dirty="0">
                <a:solidFill>
                  <a:schemeClr val="accent4"/>
                </a:solidFill>
              </a:rPr>
              <a:t>Mínimo</a:t>
            </a:r>
            <a:endParaRPr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5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DE9A6FCC-64A3-FA55-8BD4-CF6BD19B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0">
            <a:extLst>
              <a:ext uri="{FF2B5EF4-FFF2-40B4-BE49-F238E27FC236}">
                <a16:creationId xmlns:a16="http://schemas.microsoft.com/office/drawing/2014/main" id="{978676AA-E195-D171-935A-B6288D3039D7}"/>
              </a:ext>
            </a:extLst>
          </p:cNvPr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>
              <a:extLst>
                <a:ext uri="{FF2B5EF4-FFF2-40B4-BE49-F238E27FC236}">
                  <a16:creationId xmlns:a16="http://schemas.microsoft.com/office/drawing/2014/main" id="{61D2784C-6DD0-A969-DA41-A8D71C81BE2B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>
              <a:extLst>
                <a:ext uri="{FF2B5EF4-FFF2-40B4-BE49-F238E27FC236}">
                  <a16:creationId xmlns:a16="http://schemas.microsoft.com/office/drawing/2014/main" id="{0BFF1EB4-4552-0213-3584-7441AF6343B4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>
              <a:extLst>
                <a:ext uri="{FF2B5EF4-FFF2-40B4-BE49-F238E27FC236}">
                  <a16:creationId xmlns:a16="http://schemas.microsoft.com/office/drawing/2014/main" id="{643D40D4-B311-D1AD-CF00-70362A70CBA5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>
              <a:extLst>
                <a:ext uri="{FF2B5EF4-FFF2-40B4-BE49-F238E27FC236}">
                  <a16:creationId xmlns:a16="http://schemas.microsoft.com/office/drawing/2014/main" id="{A50E9D7C-7AA4-D20B-A364-18720784315F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>
              <a:extLst>
                <a:ext uri="{FF2B5EF4-FFF2-40B4-BE49-F238E27FC236}">
                  <a16:creationId xmlns:a16="http://schemas.microsoft.com/office/drawing/2014/main" id="{B90B561B-B092-FABB-4FE1-E06E7C3B0FAD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>
              <a:extLst>
                <a:ext uri="{FF2B5EF4-FFF2-40B4-BE49-F238E27FC236}">
                  <a16:creationId xmlns:a16="http://schemas.microsoft.com/office/drawing/2014/main" id="{77E2DD7F-B64C-416D-EECC-855BFDBD476C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>
              <a:extLst>
                <a:ext uri="{FF2B5EF4-FFF2-40B4-BE49-F238E27FC236}">
                  <a16:creationId xmlns:a16="http://schemas.microsoft.com/office/drawing/2014/main" id="{15326A01-7139-7D2C-4E9F-300D4E440016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>
              <a:extLst>
                <a:ext uri="{FF2B5EF4-FFF2-40B4-BE49-F238E27FC236}">
                  <a16:creationId xmlns:a16="http://schemas.microsoft.com/office/drawing/2014/main" id="{04540676-ADDE-AFB0-9AC7-2E08652C2F61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>
              <a:extLst>
                <a:ext uri="{FF2B5EF4-FFF2-40B4-BE49-F238E27FC236}">
                  <a16:creationId xmlns:a16="http://schemas.microsoft.com/office/drawing/2014/main" id="{D88DD28B-1238-51C5-373E-B734F087C87D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>
              <a:extLst>
                <a:ext uri="{FF2B5EF4-FFF2-40B4-BE49-F238E27FC236}">
                  <a16:creationId xmlns:a16="http://schemas.microsoft.com/office/drawing/2014/main" id="{AF0A716E-81D9-6BAC-8AFC-FBFE3E067D31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>
              <a:extLst>
                <a:ext uri="{FF2B5EF4-FFF2-40B4-BE49-F238E27FC236}">
                  <a16:creationId xmlns:a16="http://schemas.microsoft.com/office/drawing/2014/main" id="{577BCAED-AB54-CADF-41D5-B91B909EDB7C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>
              <a:extLst>
                <a:ext uri="{FF2B5EF4-FFF2-40B4-BE49-F238E27FC236}">
                  <a16:creationId xmlns:a16="http://schemas.microsoft.com/office/drawing/2014/main" id="{878426D6-EABC-7106-477E-20ABCE2095C6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>
              <a:extLst>
                <a:ext uri="{FF2B5EF4-FFF2-40B4-BE49-F238E27FC236}">
                  <a16:creationId xmlns:a16="http://schemas.microsoft.com/office/drawing/2014/main" id="{55252D73-396D-D980-FF8C-75E9BFA32453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>
              <a:extLst>
                <a:ext uri="{FF2B5EF4-FFF2-40B4-BE49-F238E27FC236}">
                  <a16:creationId xmlns:a16="http://schemas.microsoft.com/office/drawing/2014/main" id="{7D8D0A9F-A7EA-BFB9-D261-D7FF976B4F0B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>
              <a:extLst>
                <a:ext uri="{FF2B5EF4-FFF2-40B4-BE49-F238E27FC236}">
                  <a16:creationId xmlns:a16="http://schemas.microsoft.com/office/drawing/2014/main" id="{64EA025A-56FA-AE43-2750-9EEC99B324C6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>
              <a:extLst>
                <a:ext uri="{FF2B5EF4-FFF2-40B4-BE49-F238E27FC236}">
                  <a16:creationId xmlns:a16="http://schemas.microsoft.com/office/drawing/2014/main" id="{ACAEB344-9707-8D20-8AAA-831E19833BB0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>
              <a:extLst>
                <a:ext uri="{FF2B5EF4-FFF2-40B4-BE49-F238E27FC236}">
                  <a16:creationId xmlns:a16="http://schemas.microsoft.com/office/drawing/2014/main" id="{E3EA5452-B6C4-3273-ACB6-ADD227AB6625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>
              <a:extLst>
                <a:ext uri="{FF2B5EF4-FFF2-40B4-BE49-F238E27FC236}">
                  <a16:creationId xmlns:a16="http://schemas.microsoft.com/office/drawing/2014/main" id="{70D0E698-BEE4-5F7F-8AD7-A5185C49ABFF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>
              <a:extLst>
                <a:ext uri="{FF2B5EF4-FFF2-40B4-BE49-F238E27FC236}">
                  <a16:creationId xmlns:a16="http://schemas.microsoft.com/office/drawing/2014/main" id="{8ACA25C4-C9D7-18BB-4CD1-4B82F4C0FED5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>
              <a:extLst>
                <a:ext uri="{FF2B5EF4-FFF2-40B4-BE49-F238E27FC236}">
                  <a16:creationId xmlns:a16="http://schemas.microsoft.com/office/drawing/2014/main" id="{D5E3D394-D1DB-D2F3-6A22-5D230F0F7016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>
              <a:extLst>
                <a:ext uri="{FF2B5EF4-FFF2-40B4-BE49-F238E27FC236}">
                  <a16:creationId xmlns:a16="http://schemas.microsoft.com/office/drawing/2014/main" id="{49738334-42E4-BA7F-4C85-5D4CA601A23A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>
              <a:extLst>
                <a:ext uri="{FF2B5EF4-FFF2-40B4-BE49-F238E27FC236}">
                  <a16:creationId xmlns:a16="http://schemas.microsoft.com/office/drawing/2014/main" id="{471C0A4B-349D-BB4A-08E5-F8F8FECED258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>
              <a:extLst>
                <a:ext uri="{FF2B5EF4-FFF2-40B4-BE49-F238E27FC236}">
                  <a16:creationId xmlns:a16="http://schemas.microsoft.com/office/drawing/2014/main" id="{40CB859F-BCC5-D26A-4CF6-EF9663431378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>
              <a:extLst>
                <a:ext uri="{FF2B5EF4-FFF2-40B4-BE49-F238E27FC236}">
                  <a16:creationId xmlns:a16="http://schemas.microsoft.com/office/drawing/2014/main" id="{9FCEF863-79CC-9304-FC93-793CF0334E98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>
              <a:extLst>
                <a:ext uri="{FF2B5EF4-FFF2-40B4-BE49-F238E27FC236}">
                  <a16:creationId xmlns:a16="http://schemas.microsoft.com/office/drawing/2014/main" id="{439DCB47-12E2-85D9-1B80-941E1AC997F2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>
              <a:extLst>
                <a:ext uri="{FF2B5EF4-FFF2-40B4-BE49-F238E27FC236}">
                  <a16:creationId xmlns:a16="http://schemas.microsoft.com/office/drawing/2014/main" id="{CAF0A79A-6B65-B6B3-165A-BF7A3E8CA9AF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>
              <a:extLst>
                <a:ext uri="{FF2B5EF4-FFF2-40B4-BE49-F238E27FC236}">
                  <a16:creationId xmlns:a16="http://schemas.microsoft.com/office/drawing/2014/main" id="{A58C6139-DFD8-F92A-AF07-749529A43F44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>
              <a:extLst>
                <a:ext uri="{FF2B5EF4-FFF2-40B4-BE49-F238E27FC236}">
                  <a16:creationId xmlns:a16="http://schemas.microsoft.com/office/drawing/2014/main" id="{1347101C-EE90-DF6B-3B30-D19B77FBA260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>
              <a:extLst>
                <a:ext uri="{FF2B5EF4-FFF2-40B4-BE49-F238E27FC236}">
                  <a16:creationId xmlns:a16="http://schemas.microsoft.com/office/drawing/2014/main" id="{946E3D2E-DA71-4D54-AE0C-0386AF820B6F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>
              <a:extLst>
                <a:ext uri="{FF2B5EF4-FFF2-40B4-BE49-F238E27FC236}">
                  <a16:creationId xmlns:a16="http://schemas.microsoft.com/office/drawing/2014/main" id="{BC28016A-1DB1-D656-B964-0A01736879E8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>
              <a:extLst>
                <a:ext uri="{FF2B5EF4-FFF2-40B4-BE49-F238E27FC236}">
                  <a16:creationId xmlns:a16="http://schemas.microsoft.com/office/drawing/2014/main" id="{AB0599B1-C645-0F95-AD97-C36FDD54259F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>
            <a:extLst>
              <a:ext uri="{FF2B5EF4-FFF2-40B4-BE49-F238E27FC236}">
                <a16:creationId xmlns:a16="http://schemas.microsoft.com/office/drawing/2014/main" id="{5E808EBE-C3D4-15CE-E992-144900F59C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06561" y="1182019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700" dirty="0" err="1"/>
              <a:t>def</a:t>
            </a:r>
            <a:r>
              <a:rPr lang="es-MX" sz="700" dirty="0"/>
              <a:t> </a:t>
            </a:r>
            <a:r>
              <a:rPr lang="es-MX" sz="700" dirty="0" err="1"/>
              <a:t>cambio_minimo_imposible</a:t>
            </a:r>
            <a:r>
              <a:rPr lang="es-MX" sz="700" dirty="0"/>
              <a:t>(monedas):</a:t>
            </a:r>
          </a:p>
          <a:p>
            <a:pPr marL="0" lvl="0" indent="0">
              <a:buNone/>
            </a:pPr>
            <a:r>
              <a:rPr lang="es-MX" sz="700" dirty="0"/>
              <a:t>    # Ordenamos las monedas</a:t>
            </a:r>
          </a:p>
          <a:p>
            <a:pPr marL="0" lvl="0" indent="0">
              <a:buNone/>
            </a:pPr>
            <a:r>
              <a:rPr lang="es-MX" sz="700" dirty="0"/>
              <a:t>    </a:t>
            </a:r>
            <a:r>
              <a:rPr lang="es-MX" sz="700" dirty="0" err="1"/>
              <a:t>monedas.sort</a:t>
            </a:r>
            <a:r>
              <a:rPr lang="es-MX" sz="700" dirty="0"/>
              <a:t>()</a:t>
            </a:r>
          </a:p>
          <a:p>
            <a:pPr marL="0" lvl="0" indent="0">
              <a:buNone/>
            </a:pPr>
            <a:r>
              <a:rPr lang="es-MX" sz="700" dirty="0"/>
              <a:t>    </a:t>
            </a:r>
          </a:p>
          <a:p>
            <a:pPr marL="0" lvl="0" indent="0">
              <a:buNone/>
            </a:pPr>
            <a:r>
              <a:rPr lang="es-MX" sz="700" dirty="0"/>
              <a:t>    # Inicializamos el cambio mínimo imposible</a:t>
            </a:r>
          </a:p>
          <a:p>
            <a:pPr marL="0" lvl="0" indent="0">
              <a:buNone/>
            </a:pPr>
            <a:r>
              <a:rPr lang="es-MX" sz="700" dirty="0"/>
              <a:t>    </a:t>
            </a:r>
            <a:r>
              <a:rPr lang="es-MX" sz="700" dirty="0" err="1"/>
              <a:t>cambio_minimo_imposible</a:t>
            </a:r>
            <a:r>
              <a:rPr lang="es-MX" sz="700" dirty="0"/>
              <a:t> = 1</a:t>
            </a:r>
          </a:p>
          <a:p>
            <a:pPr marL="0" lvl="0" indent="0">
              <a:buNone/>
            </a:pPr>
            <a:r>
              <a:rPr lang="es-MX" sz="700" dirty="0"/>
              <a:t>    </a:t>
            </a:r>
          </a:p>
          <a:p>
            <a:pPr marL="0" lvl="0" indent="0">
              <a:buNone/>
            </a:pPr>
            <a:r>
              <a:rPr lang="es-MX" sz="700" dirty="0"/>
              <a:t>    # Recorremos cada moneda</a:t>
            </a:r>
          </a:p>
          <a:p>
            <a:pPr marL="0" lvl="0" indent="0">
              <a:buNone/>
            </a:pPr>
            <a:r>
              <a:rPr lang="es-MX" sz="700" dirty="0"/>
              <a:t>    </a:t>
            </a:r>
            <a:r>
              <a:rPr lang="es-MX" sz="700" dirty="0" err="1"/>
              <a:t>for</a:t>
            </a:r>
            <a:r>
              <a:rPr lang="es-MX" sz="700" dirty="0"/>
              <a:t> moneda in monedas:</a:t>
            </a:r>
          </a:p>
          <a:p>
            <a:pPr marL="0" lvl="0" indent="0">
              <a:buNone/>
            </a:pPr>
            <a:r>
              <a:rPr lang="es-MX" sz="700" dirty="0"/>
              <a:t>        # Si la moneda actual es mayor que el cambio mínimo imposible</a:t>
            </a:r>
          </a:p>
          <a:p>
            <a:pPr marL="0" lvl="0" indent="0">
              <a:buNone/>
            </a:pPr>
            <a:r>
              <a:rPr lang="es-MX" sz="700" dirty="0"/>
              <a:t>        # significa que hemos encontrado una cantidad que no podemos formar</a:t>
            </a:r>
          </a:p>
          <a:p>
            <a:pPr marL="0" lvl="0" indent="0">
              <a:buNone/>
            </a:pPr>
            <a:r>
              <a:rPr lang="es-MX" sz="700" dirty="0"/>
              <a:t>        </a:t>
            </a:r>
            <a:r>
              <a:rPr lang="es-MX" sz="700" dirty="0" err="1"/>
              <a:t>if</a:t>
            </a:r>
            <a:r>
              <a:rPr lang="es-MX" sz="700" dirty="0"/>
              <a:t> moneda &gt; </a:t>
            </a:r>
            <a:r>
              <a:rPr lang="es-MX" sz="700" dirty="0" err="1"/>
              <a:t>cambio_minimo_imposible</a:t>
            </a:r>
            <a:r>
              <a:rPr lang="es-MX" sz="700" dirty="0"/>
              <a:t>:</a:t>
            </a:r>
          </a:p>
          <a:p>
            <a:pPr marL="0" lvl="0" indent="0">
              <a:buNone/>
            </a:pPr>
            <a:r>
              <a:rPr lang="es-MX" sz="700" dirty="0"/>
              <a:t>            break</a:t>
            </a:r>
          </a:p>
          <a:p>
            <a:pPr marL="0" lvl="0" indent="0">
              <a:buNone/>
            </a:pPr>
            <a:r>
              <a:rPr lang="es-MX" sz="700" dirty="0"/>
              <a:t>        </a:t>
            </a:r>
          </a:p>
          <a:p>
            <a:pPr marL="0" lvl="0" indent="0">
              <a:buNone/>
            </a:pPr>
            <a:r>
              <a:rPr lang="es-MX" sz="700" dirty="0"/>
              <a:t>        # Si no, actualizamos el cambio mínimo imposible</a:t>
            </a:r>
          </a:p>
          <a:p>
            <a:pPr marL="0" lvl="0" indent="0">
              <a:buNone/>
            </a:pPr>
            <a:r>
              <a:rPr lang="es-MX" sz="700" dirty="0"/>
              <a:t>        </a:t>
            </a:r>
            <a:r>
              <a:rPr lang="es-MX" sz="700" dirty="0" err="1"/>
              <a:t>cambio_minimo_imposible</a:t>
            </a:r>
            <a:r>
              <a:rPr lang="es-MX" sz="700" dirty="0"/>
              <a:t> += moneda</a:t>
            </a:r>
          </a:p>
          <a:p>
            <a:pPr marL="0" lvl="0" indent="0">
              <a:buNone/>
            </a:pPr>
            <a:r>
              <a:rPr lang="es-MX" sz="700" dirty="0"/>
              <a:t>    </a:t>
            </a:r>
          </a:p>
          <a:p>
            <a:pPr marL="0" lvl="0" indent="0">
              <a:buNone/>
            </a:pPr>
            <a:r>
              <a:rPr lang="es-MX" sz="700" dirty="0"/>
              <a:t>    </a:t>
            </a:r>
            <a:r>
              <a:rPr lang="es-MX" sz="700" dirty="0" err="1"/>
              <a:t>return</a:t>
            </a:r>
            <a:r>
              <a:rPr lang="es-MX" sz="700" dirty="0"/>
              <a:t> </a:t>
            </a:r>
            <a:r>
              <a:rPr lang="es-MX" sz="700" dirty="0" err="1"/>
              <a:t>cambio_minimo_imposible</a:t>
            </a:r>
            <a:endParaRPr lang="es-MX" sz="700" dirty="0"/>
          </a:p>
          <a:p>
            <a:pPr marL="0" lvl="0" indent="0">
              <a:buNone/>
            </a:pPr>
            <a:endParaRPr lang="es-MX" sz="700" dirty="0"/>
          </a:p>
          <a:p>
            <a:pPr marL="0" lvl="0" indent="0">
              <a:buNone/>
            </a:pPr>
            <a:r>
              <a:rPr lang="es-MX" sz="700" dirty="0"/>
              <a:t># Solicitar al usuario que ingrese las monedas</a:t>
            </a:r>
          </a:p>
          <a:p>
            <a:pPr marL="0" lvl="0" indent="0">
              <a:buNone/>
            </a:pPr>
            <a:r>
              <a:rPr lang="es-MX" sz="700" dirty="0"/>
              <a:t>entrada = input("Ingrese los valores de las monedas separados por comas: ")</a:t>
            </a:r>
          </a:p>
          <a:p>
            <a:pPr marL="0" lvl="0" indent="0">
              <a:buNone/>
            </a:pPr>
            <a:endParaRPr lang="es-MX" sz="700" dirty="0"/>
          </a:p>
          <a:p>
            <a:pPr marL="0" lvl="0" indent="0">
              <a:buNone/>
            </a:pPr>
            <a:r>
              <a:rPr lang="es-MX" sz="700" dirty="0"/>
              <a:t># Convertir la entrada en una lista de enteros</a:t>
            </a:r>
          </a:p>
          <a:p>
            <a:pPr marL="0" lvl="0" indent="0">
              <a:buNone/>
            </a:pPr>
            <a:r>
              <a:rPr lang="es-MX" sz="700" dirty="0"/>
              <a:t>monedas = </a:t>
            </a:r>
            <a:r>
              <a:rPr lang="es-MX" sz="700" dirty="0" err="1"/>
              <a:t>list</a:t>
            </a:r>
            <a:r>
              <a:rPr lang="es-MX" sz="700" dirty="0"/>
              <a:t>(</a:t>
            </a:r>
            <a:r>
              <a:rPr lang="es-MX" sz="700" dirty="0" err="1"/>
              <a:t>map</a:t>
            </a:r>
            <a:r>
              <a:rPr lang="es-MX" sz="700" dirty="0"/>
              <a:t>(int, </a:t>
            </a:r>
            <a:r>
              <a:rPr lang="es-MX" sz="700" dirty="0" err="1"/>
              <a:t>entrada.split</a:t>
            </a:r>
            <a:r>
              <a:rPr lang="es-MX" sz="700" dirty="0"/>
              <a:t>(',')))</a:t>
            </a:r>
          </a:p>
          <a:p>
            <a:pPr marL="0" lvl="0" indent="0">
              <a:buNone/>
            </a:pPr>
            <a:endParaRPr lang="es-MX" sz="700" dirty="0"/>
          </a:p>
          <a:p>
            <a:pPr marL="0" lvl="0" indent="0">
              <a:buNone/>
            </a:pPr>
            <a:r>
              <a:rPr lang="es-MX" sz="700" dirty="0"/>
              <a:t># Llamar a la función y mostrar el resultado</a:t>
            </a:r>
          </a:p>
          <a:p>
            <a:pPr marL="0" lvl="0" indent="0">
              <a:buNone/>
            </a:pPr>
            <a:r>
              <a:rPr lang="es-MX" sz="700" dirty="0"/>
              <a:t>resultado = </a:t>
            </a:r>
            <a:r>
              <a:rPr lang="es-MX" sz="700" dirty="0" err="1"/>
              <a:t>cambio_minimo_imposible</a:t>
            </a:r>
            <a:r>
              <a:rPr lang="es-MX" sz="700" dirty="0"/>
              <a:t>(monedas)</a:t>
            </a:r>
          </a:p>
          <a:p>
            <a:pPr marL="0" lvl="0" indent="0">
              <a:buNone/>
            </a:pPr>
            <a:r>
              <a:rPr lang="es-MX" sz="700" dirty="0" err="1"/>
              <a:t>print</a:t>
            </a:r>
            <a:r>
              <a:rPr lang="es-MX" sz="700" dirty="0"/>
              <a:t>("La cantidad mínima de cambio que no se puede dar es:", resultado)</a:t>
            </a:r>
            <a:endParaRPr sz="700" dirty="0"/>
          </a:p>
        </p:txBody>
      </p:sp>
      <p:sp>
        <p:nvSpPr>
          <p:cNvPr id="583" name="Google Shape;583;p40">
            <a:extLst>
              <a:ext uri="{FF2B5EF4-FFF2-40B4-BE49-F238E27FC236}">
                <a16:creationId xmlns:a16="http://schemas.microsoft.com/office/drawing/2014/main" id="{B10E9D85-07E9-9E67-56E1-5494676B253A}"/>
              </a:ext>
            </a:extLst>
          </p:cNvPr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Google Shape;406;p35">
            <a:extLst>
              <a:ext uri="{FF2B5EF4-FFF2-40B4-BE49-F238E27FC236}">
                <a16:creationId xmlns:a16="http://schemas.microsoft.com/office/drawing/2014/main" id="{C28C43DE-DDC6-0610-EF7D-4490F2459FC7}"/>
              </a:ext>
            </a:extLst>
          </p:cNvPr>
          <p:cNvSpPr txBox="1">
            <a:spLocks/>
          </p:cNvSpPr>
          <p:nvPr/>
        </p:nvSpPr>
        <p:spPr>
          <a:xfrm>
            <a:off x="1552530" y="89681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l"/>
            <a:r>
              <a:rPr lang="pt-BR" dirty="0">
                <a:solidFill>
                  <a:srgbClr val="F8F8F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Reto </a:t>
            </a:r>
            <a:r>
              <a:rPr lang="pt-BR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pt-BR" dirty="0">
                <a:solidFill>
                  <a:srgbClr val="F8F8F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Cambio </a:t>
            </a:r>
            <a:r>
              <a:rPr lang="pt-BR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Mínimo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0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2" b="7683"/>
          <a:stretch/>
        </p:blipFill>
        <p:spPr>
          <a:xfrm>
            <a:off x="-25" y="-13725"/>
            <a:ext cx="9143997" cy="5157301"/>
          </a:xfrm>
          <a:prstGeom prst="rect">
            <a:avLst/>
          </a:prstGeom>
        </p:spPr>
      </p:pic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5"/>
          <p:cNvSpPr/>
          <p:nvPr/>
        </p:nvSpPr>
        <p:spPr>
          <a:xfrm>
            <a:off x="403645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5"/>
          <p:cNvSpPr/>
          <p:nvPr/>
        </p:nvSpPr>
        <p:spPr>
          <a:xfrm>
            <a:off x="4904325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5"/>
          <p:cNvSpPr/>
          <p:nvPr/>
        </p:nvSpPr>
        <p:spPr>
          <a:xfrm>
            <a:off x="577220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65"/>
          <p:cNvGrpSpPr/>
          <p:nvPr/>
        </p:nvGrpSpPr>
        <p:grpSpPr>
          <a:xfrm>
            <a:off x="4989631" y="3186243"/>
            <a:ext cx="266790" cy="238574"/>
            <a:chOff x="3824739" y="3890112"/>
            <a:chExt cx="208105" cy="186110"/>
          </a:xfrm>
        </p:grpSpPr>
        <p:sp>
          <p:nvSpPr>
            <p:cNvPr id="1397" name="Google Shape;1397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65"/>
          <p:cNvSpPr/>
          <p:nvPr/>
        </p:nvSpPr>
        <p:spPr>
          <a:xfrm>
            <a:off x="5853515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65"/>
          <p:cNvSpPr txBox="1"/>
          <p:nvPr/>
        </p:nvSpPr>
        <p:spPr>
          <a:xfrm>
            <a:off x="3485375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Please keep this slide for attribution</a:t>
            </a:r>
            <a:endParaRPr sz="1200" dirty="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442191" y="607131"/>
            <a:ext cx="540567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Muchas gracias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CC7B9DA-45B9-C417-ED8C-E4DA846AC50A}"/>
              </a:ext>
            </a:extLst>
          </p:cNvPr>
          <p:cNvSpPr/>
          <p:nvPr/>
        </p:nvSpPr>
        <p:spPr>
          <a:xfrm>
            <a:off x="3084679" y="2915797"/>
            <a:ext cx="5643120" cy="2189456"/>
          </a:xfrm>
          <a:prstGeom prst="rect">
            <a:avLst/>
          </a:prstGeom>
          <a:solidFill>
            <a:srgbClr val="1011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01100" y="221237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024557" y="2657200"/>
            <a:ext cx="577871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Reto 1: Filtrar e </a:t>
            </a:r>
            <a:r>
              <a:rPr lang="pt-BR" dirty="0" err="1"/>
              <a:t>Invertir</a:t>
            </a:r>
            <a:r>
              <a:rPr lang="pt-BR" dirty="0"/>
              <a:t> Listas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73002" y="3786579"/>
            <a:ext cx="510513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Reto 2: Cuadrados Ordenados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312;p33">
            <a:extLst>
              <a:ext uri="{FF2B5EF4-FFF2-40B4-BE49-F238E27FC236}">
                <a16:creationId xmlns:a16="http://schemas.microsoft.com/office/drawing/2014/main" id="{D599EA2F-B8ED-456C-206F-7B0437B02273}"/>
              </a:ext>
            </a:extLst>
          </p:cNvPr>
          <p:cNvSpPr txBox="1">
            <a:spLocks/>
          </p:cNvSpPr>
          <p:nvPr/>
        </p:nvSpPr>
        <p:spPr>
          <a:xfrm>
            <a:off x="3573002" y="4365750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1" name="Google Shape;315;p33">
            <a:extLst>
              <a:ext uri="{FF2B5EF4-FFF2-40B4-BE49-F238E27FC236}">
                <a16:creationId xmlns:a16="http://schemas.microsoft.com/office/drawing/2014/main" id="{39C35656-A814-F393-C0B7-514B2C2C804D}"/>
              </a:ext>
            </a:extLst>
          </p:cNvPr>
          <p:cNvSpPr txBox="1">
            <a:spLocks/>
          </p:cNvSpPr>
          <p:nvPr/>
        </p:nvSpPr>
        <p:spPr>
          <a:xfrm>
            <a:off x="3865907" y="4346708"/>
            <a:ext cx="510513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s-MX" dirty="0">
                <a:solidFill>
                  <a:schemeClr val="accent4"/>
                </a:solidFill>
              </a:rPr>
              <a:t>Reto 3: Cambio Mínimo</a:t>
            </a:r>
            <a:endParaRPr lang="es-CO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602358" y="90813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Puntos claves</a:t>
            </a:r>
            <a:endParaRPr sz="6000"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95348" y="284673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2000" dirty="0"/>
              <a:t>Abstracción del ejercicio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2000" dirty="0"/>
              <a:t>Funciones brindadas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2000" dirty="0"/>
              <a:t>Paso a paso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2000" dirty="0"/>
              <a:t>Complejidad </a:t>
            </a:r>
            <a:endParaRPr sz="20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6A05986-AE1F-E39E-E05C-8B4A4881D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DF25495-5506-9869-E9FA-F30C68C0BF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Reto 1: Filtrar e </a:t>
            </a:r>
            <a:r>
              <a:rPr lang="pt-BR" dirty="0" err="1"/>
              <a:t>Invertir</a:t>
            </a:r>
            <a:r>
              <a:rPr lang="pt-BR" dirty="0"/>
              <a:t> Listas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64B512CA-6EAB-6709-2203-2C8F587983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909D7512-DD00-9579-2D2E-D98E4C7C32DC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654C2FAD-12AA-8BA8-C84C-8B719BF161DB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CCFD5501-49F3-FD65-F9D8-DC2028CBF0A3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61DB6F62-2326-4DAC-BF23-FE1175E5CDFC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5060D23E-B9AF-72E9-5DBC-52C37E843C94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CD2E85D9-A8C0-7247-E03C-183ED531269E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AB3BB000-6803-55CA-881C-0CCC8460A7C8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B5AB4B2C-B070-2AF1-5920-73FBC923ED9C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892F8354-C4F0-670B-B951-0513C882707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EF81CFDC-29EB-0A72-25DE-976CBBF2F9B5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B4903CF5-F046-39EC-04C4-A15A1177CAE2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5A1A143C-5053-C333-24EA-6DA7C0B477FA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B4016845-E78A-DFB8-F266-8254B9485A5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CFAB46D7-AAC3-253A-34F6-7A7AC2226E69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6D20B7F1-3FDE-1CCB-ADB9-E10A24053CA0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FBB82491-7D6E-CEE3-C325-DDFCD820E3BA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28071812-484A-2DF1-4A10-99DB0A1B7A13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1E594DDD-EBFE-2641-F1D9-068A2EF272AD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28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503398C-7B52-B547-B346-618190120B28}"/>
              </a:ext>
            </a:extLst>
          </p:cNvPr>
          <p:cNvSpPr/>
          <p:nvPr/>
        </p:nvSpPr>
        <p:spPr>
          <a:xfrm>
            <a:off x="4892986" y="1373818"/>
            <a:ext cx="1353702" cy="4395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D9BA1EA-513E-C5E0-FB9F-16C4839782A2}"/>
              </a:ext>
            </a:extLst>
          </p:cNvPr>
          <p:cNvSpPr/>
          <p:nvPr/>
        </p:nvSpPr>
        <p:spPr>
          <a:xfrm>
            <a:off x="421147" y="1373819"/>
            <a:ext cx="3900956" cy="5727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677639" y="63125"/>
            <a:ext cx="8130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Reto 1: Filtrar e </a:t>
            </a:r>
            <a:r>
              <a:rPr lang="es-CO" dirty="0">
                <a:solidFill>
                  <a:schemeClr val="lt2"/>
                </a:solidFill>
              </a:rPr>
              <a:t>Invertir Listas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972044" cy="232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6"/>
                </a:solidFill>
              </a:rPr>
              <a:t>Paso a paso: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Conversión a cadena: </a:t>
            </a:r>
            <a:r>
              <a:rPr lang="es-MX" dirty="0"/>
              <a:t>Cada número se convierte en una cadena para procesar cada dígito individualmente.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Filtrado: </a:t>
            </a:r>
            <a:r>
              <a:rPr lang="es-MX" dirty="0"/>
              <a:t>Se recorre cada dígito y se agrega a una nueva lista solo si es menor que 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Reconstrucción: </a:t>
            </a:r>
            <a:r>
              <a:rPr lang="es-MX" dirty="0"/>
              <a:t>Los dígitos filtrados se concatenan para formar un nuevo número.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Inversión: </a:t>
            </a:r>
            <a:r>
              <a:rPr lang="es-MX" dirty="0"/>
              <a:t>La lista de números filtrados se invierte.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085007-9954-BAE4-FF7F-BAD69E192A0C}"/>
              </a:ext>
            </a:extLst>
          </p:cNvPr>
          <p:cNvSpPr/>
          <p:nvPr/>
        </p:nvSpPr>
        <p:spPr>
          <a:xfrm>
            <a:off x="1863928" y="2690946"/>
            <a:ext cx="1327017" cy="5727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1611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6"/>
                </a:solidFill>
              </a:rPr>
              <a:t>¿Qué hace esta función?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Toma una lista de números y un valor umbral S. </a:t>
            </a:r>
            <a:endParaRPr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699837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 flipV="1">
            <a:off x="6717449" y="4767324"/>
            <a:ext cx="20764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8183492" y="468136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CDD44-2DE0-0B77-BD02-4F7AB231338A}"/>
              </a:ext>
            </a:extLst>
          </p:cNvPr>
          <p:cNvSpPr txBox="1"/>
          <p:nvPr/>
        </p:nvSpPr>
        <p:spPr>
          <a:xfrm>
            <a:off x="163800" y="3007608"/>
            <a:ext cx="47272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Source Code Pro"/>
                <a:ea typeface="Source Code Pro"/>
                <a:sym typeface="Source Code Pro"/>
              </a:rPr>
              <a:t>Complejidad</a:t>
            </a:r>
          </a:p>
          <a:p>
            <a:r>
              <a:rPr lang="es-MX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rPr>
              <a:t>La función tiene una complejidad temporal de O(n), lo que significa que el tiempo de ejecución crece linealmente con el tamaño de la entrada.</a:t>
            </a:r>
            <a:endParaRPr lang="es-CO" dirty="0">
              <a:solidFill>
                <a:schemeClr val="dk1"/>
              </a:solidFill>
              <a:latin typeface="Source Code Pro"/>
              <a:ea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692160" y="1640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8F8F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Reto 1: Filtrar e </a:t>
            </a:r>
            <a:r>
              <a:rPr lang="es-CO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Invertir Listas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3206561" y="1182019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 err="1"/>
              <a:t>def</a:t>
            </a:r>
            <a:r>
              <a:rPr lang="es-MX" sz="600" dirty="0"/>
              <a:t> </a:t>
            </a:r>
            <a:r>
              <a:rPr lang="es-MX" sz="600" dirty="0" err="1"/>
              <a:t>filtrar_e_invertir</a:t>
            </a:r>
            <a:r>
              <a:rPr lang="es-MX" sz="600" dirty="0"/>
              <a:t>(</a:t>
            </a:r>
            <a:r>
              <a:rPr lang="es-MX" sz="600" dirty="0" err="1"/>
              <a:t>numeros</a:t>
            </a:r>
            <a:r>
              <a:rPr lang="es-MX" sz="600" dirty="0"/>
              <a:t>, S):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resultado = 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# Recorrer cada número en la lista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</a:t>
            </a:r>
            <a:r>
              <a:rPr lang="es-MX" sz="600" dirty="0" err="1"/>
              <a:t>for</a:t>
            </a:r>
            <a:r>
              <a:rPr lang="es-MX" sz="600" dirty="0"/>
              <a:t> numero in </a:t>
            </a:r>
            <a:r>
              <a:rPr lang="es-MX" sz="600" dirty="0" err="1"/>
              <a:t>numeros</a:t>
            </a:r>
            <a:r>
              <a:rPr lang="es-MX" sz="6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</a:t>
            </a:r>
            <a:r>
              <a:rPr lang="es-MX" sz="600" dirty="0" err="1"/>
              <a:t>digitos_filtrados</a:t>
            </a:r>
            <a:r>
              <a:rPr lang="es-MX" sz="600" dirty="0"/>
              <a:t> = 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# Convertir el número a cadena para recorrer cada dígito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</a:t>
            </a:r>
            <a:r>
              <a:rPr lang="es-MX" sz="600" dirty="0" err="1"/>
              <a:t>for</a:t>
            </a:r>
            <a:r>
              <a:rPr lang="es-MX" sz="600" dirty="0"/>
              <a:t> digito in </a:t>
            </a:r>
            <a:r>
              <a:rPr lang="es-MX" sz="600" dirty="0" err="1"/>
              <a:t>str</a:t>
            </a:r>
            <a:r>
              <a:rPr lang="es-MX" sz="600" dirty="0"/>
              <a:t>(numero):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    # Convertir el dígito en entero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    d = int(digito)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    # Solo agregar el dígito si es menor que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    </a:t>
            </a:r>
            <a:r>
              <a:rPr lang="es-MX" sz="600" dirty="0" err="1"/>
              <a:t>if</a:t>
            </a:r>
            <a:r>
              <a:rPr lang="es-MX" sz="600" dirty="0"/>
              <a:t> d &lt; 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        </a:t>
            </a:r>
            <a:r>
              <a:rPr lang="es-MX" sz="600" dirty="0" err="1"/>
              <a:t>digitos_filtrados.append</a:t>
            </a:r>
            <a:r>
              <a:rPr lang="es-MX" sz="600" dirty="0"/>
              <a:t>(d)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# Si el número aún tiene dígitos válidos, lo agregamos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</a:t>
            </a:r>
            <a:r>
              <a:rPr lang="es-MX" sz="600" dirty="0" err="1"/>
              <a:t>if</a:t>
            </a:r>
            <a:r>
              <a:rPr lang="es-MX" sz="600" dirty="0"/>
              <a:t> </a:t>
            </a:r>
            <a:r>
              <a:rPr lang="es-MX" sz="600" dirty="0" err="1"/>
              <a:t>digitos_filtrados</a:t>
            </a:r>
            <a:r>
              <a:rPr lang="es-MX" sz="6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    # Reconstruimos el número a partir de los dígitos filtrados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    </a:t>
            </a:r>
            <a:r>
              <a:rPr lang="es-MX" sz="600" dirty="0" err="1"/>
              <a:t>numero_filtrado</a:t>
            </a:r>
            <a:r>
              <a:rPr lang="es-MX" sz="600" dirty="0"/>
              <a:t> = int("".</a:t>
            </a:r>
            <a:r>
              <a:rPr lang="es-MX" sz="600" dirty="0" err="1"/>
              <a:t>join</a:t>
            </a:r>
            <a:r>
              <a:rPr lang="es-MX" sz="600" dirty="0"/>
              <a:t>(</a:t>
            </a:r>
            <a:r>
              <a:rPr lang="es-MX" sz="600" dirty="0" err="1"/>
              <a:t>map</a:t>
            </a:r>
            <a:r>
              <a:rPr lang="es-MX" sz="600" dirty="0"/>
              <a:t>(</a:t>
            </a:r>
            <a:r>
              <a:rPr lang="es-MX" sz="600" dirty="0" err="1"/>
              <a:t>str</a:t>
            </a:r>
            <a:r>
              <a:rPr lang="es-MX" sz="600" dirty="0"/>
              <a:t>, </a:t>
            </a:r>
            <a:r>
              <a:rPr lang="es-MX" sz="600" dirty="0" err="1"/>
              <a:t>digitos_filtrados</a:t>
            </a:r>
            <a:r>
              <a:rPr lang="es-MX" sz="600" dirty="0"/>
              <a:t>)))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        </a:t>
            </a:r>
            <a:r>
              <a:rPr lang="es-MX" sz="600" dirty="0" err="1"/>
              <a:t>resultado.append</a:t>
            </a:r>
            <a:r>
              <a:rPr lang="es-MX" sz="600" dirty="0"/>
              <a:t>(</a:t>
            </a:r>
            <a:r>
              <a:rPr lang="es-MX" sz="600" dirty="0" err="1"/>
              <a:t>numero_filtrado</a:t>
            </a:r>
            <a:r>
              <a:rPr lang="es-MX" sz="6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# Invertir el resultado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</a:t>
            </a:r>
            <a:r>
              <a:rPr lang="es-MX" sz="600" dirty="0" err="1"/>
              <a:t>resultado.reverse</a:t>
            </a:r>
            <a:r>
              <a:rPr lang="es-MX" sz="6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# Imprimir el resultado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    </a:t>
            </a:r>
            <a:r>
              <a:rPr lang="es-MX" sz="600" dirty="0" err="1"/>
              <a:t>print</a:t>
            </a:r>
            <a:r>
              <a:rPr lang="es-MX" sz="600" dirty="0"/>
              <a:t>("Resultado:", resultado)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# Solicitar al usuario que ingrese los números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entrada = input("Ingrese los números separados por comas: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S =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# Convertir la entrada en una lista de enteros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 err="1"/>
              <a:t>numeros</a:t>
            </a:r>
            <a:r>
              <a:rPr lang="es-MX" sz="600" dirty="0"/>
              <a:t> = </a:t>
            </a:r>
            <a:r>
              <a:rPr lang="es-MX" sz="600" dirty="0" err="1"/>
              <a:t>list</a:t>
            </a:r>
            <a:r>
              <a:rPr lang="es-MX" sz="600" dirty="0"/>
              <a:t>(</a:t>
            </a:r>
            <a:r>
              <a:rPr lang="es-MX" sz="600" dirty="0" err="1"/>
              <a:t>map</a:t>
            </a:r>
            <a:r>
              <a:rPr lang="es-MX" sz="600" dirty="0"/>
              <a:t>(int, </a:t>
            </a:r>
            <a:r>
              <a:rPr lang="es-MX" sz="600" dirty="0" err="1"/>
              <a:t>entrada.split</a:t>
            </a:r>
            <a:r>
              <a:rPr lang="es-MX" sz="600" dirty="0"/>
              <a:t>(',')))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/>
              <a:t># Llamar a la función con los números ingresados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 err="1"/>
              <a:t>filtrar_e_invertir</a:t>
            </a:r>
            <a:r>
              <a:rPr lang="es-MX" sz="600" dirty="0"/>
              <a:t>(</a:t>
            </a:r>
            <a:r>
              <a:rPr lang="es-MX" sz="600" dirty="0" err="1"/>
              <a:t>numeros</a:t>
            </a:r>
            <a:r>
              <a:rPr lang="es-MX" sz="600" dirty="0"/>
              <a:t>, S)</a:t>
            </a:r>
            <a:endParaRPr sz="600"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1746953-6DAB-7BE1-D673-EFD419AC5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DE46012-FEC3-7368-CF6C-58997016B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Reto </a:t>
            </a:r>
            <a:r>
              <a:rPr lang="pt-BR" dirty="0">
                <a:solidFill>
                  <a:schemeClr val="accent3"/>
                </a:solidFill>
              </a:rPr>
              <a:t>2</a:t>
            </a:r>
            <a:r>
              <a:rPr lang="pt-BR" dirty="0"/>
              <a:t>: </a:t>
            </a:r>
            <a:r>
              <a:rPr lang="es-CO" dirty="0"/>
              <a:t>Cuadrados </a:t>
            </a:r>
            <a:r>
              <a:rPr lang="es-CO" dirty="0">
                <a:solidFill>
                  <a:schemeClr val="accent3"/>
                </a:solidFill>
              </a:rPr>
              <a:t>Ordenados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AB6514A-D7CB-13BE-2B06-1BBF8BA4F73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03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03B01361-6944-85D6-F4EB-530D89B4F248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43D7AC56-2DC7-BAD7-10D3-029160195E2E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E640DD7E-85F4-4BDB-DADB-C931B7BA64E0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1E1A0807-900F-6095-B922-1C55E0FF65F0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A487205C-DBFF-7180-2FAD-D612784A896D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D785BAE6-C049-892D-7D3F-3D198531B95D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BC0E79C9-3DA1-47BD-B92E-1D8696330597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2E58E15C-F64F-A98F-D702-1DF4FE09FC87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45F286A6-9AA0-1069-DA66-331B92D0B976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CB2186D8-299E-2E3E-0061-53D3D9D79A4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35E54C3F-B9B6-EEA1-A02D-0588B037F75E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0D2A9A07-7624-B552-A3E5-1E164A9F6012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8AFC504A-56BD-1EE7-D62A-6EBDFA251F88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08143828-72C3-F9CC-966A-380DB4328A4C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E45B0B78-D457-9541-5978-54362ED9FB97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214F8B48-B786-FF54-49B6-97E8414FEB11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1A014A76-A79D-5A58-4A06-FAD319916DA0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4CA278A1-9D17-6F8A-16D5-31482341A918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728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0645C375-52FB-79FC-7C62-22CD7D29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6FE2B2C-E346-3115-1C2A-8CD79A94EF81}"/>
              </a:ext>
            </a:extLst>
          </p:cNvPr>
          <p:cNvSpPr/>
          <p:nvPr/>
        </p:nvSpPr>
        <p:spPr>
          <a:xfrm>
            <a:off x="4892986" y="1373818"/>
            <a:ext cx="1353702" cy="4395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44B2E8-6757-32C7-5984-8D6228CCBE5A}"/>
              </a:ext>
            </a:extLst>
          </p:cNvPr>
          <p:cNvSpPr/>
          <p:nvPr/>
        </p:nvSpPr>
        <p:spPr>
          <a:xfrm>
            <a:off x="421147" y="1373819"/>
            <a:ext cx="3900956" cy="5727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14BEC7E2-FF58-84D3-18EF-98DD222B2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639" y="63125"/>
            <a:ext cx="8130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Reto </a:t>
            </a:r>
            <a:r>
              <a:rPr lang="pt-BR" dirty="0">
                <a:solidFill>
                  <a:schemeClr val="accent3"/>
                </a:solidFill>
              </a:rPr>
              <a:t>2</a:t>
            </a:r>
            <a:r>
              <a:rPr lang="pt-BR" dirty="0"/>
              <a:t>: </a:t>
            </a:r>
            <a:r>
              <a:rPr lang="es-CO" dirty="0"/>
              <a:t>Cuadrados </a:t>
            </a:r>
            <a:r>
              <a:rPr lang="es-CO" dirty="0">
                <a:solidFill>
                  <a:schemeClr val="accent3"/>
                </a:solidFill>
              </a:rPr>
              <a:t>Ordenados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2" name="Google Shape;432;p36">
            <a:extLst>
              <a:ext uri="{FF2B5EF4-FFF2-40B4-BE49-F238E27FC236}">
                <a16:creationId xmlns:a16="http://schemas.microsoft.com/office/drawing/2014/main" id="{CF737C23-7507-F971-CFF8-DE67BCE1E6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972044" cy="232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6"/>
                </a:solidFill>
              </a:rPr>
              <a:t>Paso a paso: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Cálculo de cuadrados: Se eleva al cuadrado cada número de la lista.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Filtrado: Se eliminan los cuadrados que están fuera del rango [0, S*S].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b="1" dirty="0"/>
              <a:t>Ordenamiento: Se utiliza el método de burbuja para ordenar los cuadrados en orden ascendente.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62FB4E-71EA-8F47-2F42-96009A5CEDD0}"/>
              </a:ext>
            </a:extLst>
          </p:cNvPr>
          <p:cNvSpPr/>
          <p:nvPr/>
        </p:nvSpPr>
        <p:spPr>
          <a:xfrm>
            <a:off x="1971618" y="3329912"/>
            <a:ext cx="1327017" cy="33750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3" name="Google Shape;433;p36">
            <a:extLst>
              <a:ext uri="{FF2B5EF4-FFF2-40B4-BE49-F238E27FC236}">
                <a16:creationId xmlns:a16="http://schemas.microsoft.com/office/drawing/2014/main" id="{1406B3E6-9467-266E-1FA5-0C2DD46F665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1611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6"/>
                </a:solidFill>
              </a:rPr>
              <a:t>¿Qué hace esta función?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Calcula el cuadrado de cada número en una lista, filtra los cuadrados dentro de un rango específico y los ordena de menor a mayor.</a:t>
            </a:r>
            <a:endParaRPr dirty="0"/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8C6218B4-ECE2-F892-8639-B835D09A719C}"/>
              </a:ext>
            </a:extLst>
          </p:cNvPr>
          <p:cNvGrpSpPr/>
          <p:nvPr/>
        </p:nvGrpSpPr>
        <p:grpSpPr>
          <a:xfrm>
            <a:off x="0" y="4699837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85E71FB0-8D3A-A63F-60CE-D1D945D8882D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CB1D542B-F0FE-C50F-5515-F4DE1012D6CE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FE50DF43-05D8-2682-6080-A9212208F7A6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427503AE-C491-B895-008F-0006EDB614AE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38045CA3-E991-8EA6-21F1-50F6AD31F061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BF8191F1-67F0-C4D0-55EB-FC60ED6C836E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619901EE-1C1B-E441-B720-5A7055EA6913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71CFABAE-F1B3-3878-3756-0E1340D96B8C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71059612-CC25-8AE8-5DC1-D010C8AF1FE1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7061095B-5CAE-F26D-D97A-081055DA79F2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463FD3A9-FCD8-EEC7-8EC9-DEA778545EB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AD0610F7-AA59-DC77-848E-F84EA3F3D3E2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8286D218-A5DF-6E63-F588-4BB3EB23CFC9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95334145-CECA-6635-91EA-71BCDC6779A5}"/>
              </a:ext>
            </a:extLst>
          </p:cNvPr>
          <p:cNvSpPr txBox="1"/>
          <p:nvPr/>
        </p:nvSpPr>
        <p:spPr>
          <a:xfrm flipV="1">
            <a:off x="6717449" y="4767324"/>
            <a:ext cx="20764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016E4D96-9449-6393-946C-D205A481C6D5}"/>
              </a:ext>
            </a:extLst>
          </p:cNvPr>
          <p:cNvSpPr txBox="1"/>
          <p:nvPr/>
        </p:nvSpPr>
        <p:spPr>
          <a:xfrm>
            <a:off x="8183492" y="468136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C1582-B10C-7197-FABA-E3A5632888CB}"/>
              </a:ext>
            </a:extLst>
          </p:cNvPr>
          <p:cNvSpPr txBox="1"/>
          <p:nvPr/>
        </p:nvSpPr>
        <p:spPr>
          <a:xfrm>
            <a:off x="327600" y="3369109"/>
            <a:ext cx="47272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Source Code Pro"/>
                <a:ea typeface="Source Code Pro"/>
                <a:sym typeface="Source Code Pro"/>
              </a:rPr>
              <a:t>Complejidad</a:t>
            </a:r>
          </a:p>
          <a:p>
            <a:r>
              <a:rPr lang="es-MX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rPr>
              <a:t>La complejidad temporal es dominada por el ordenamiento de burbuja, que es O(n^2).</a:t>
            </a:r>
            <a:endParaRPr lang="es-CO" dirty="0">
              <a:solidFill>
                <a:schemeClr val="dk1"/>
              </a:solidFill>
              <a:latin typeface="Source Code Pro"/>
              <a:ea typeface="Source Code Pro"/>
              <a:sym typeface="Source Code Pr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5B5FFB-2961-AB3D-BAB1-EC73E1FD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1" y="4264366"/>
            <a:ext cx="1272999" cy="10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7125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1091</Words>
  <Application>Microsoft Office PowerPoint</Application>
  <PresentationFormat>Presentación en pantalla (16:9)</PresentationFormat>
  <Paragraphs>187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Nunito Light</vt:lpstr>
      <vt:lpstr>Anaheim</vt:lpstr>
      <vt:lpstr>Comfortaa</vt:lpstr>
      <vt:lpstr>Arial</vt:lpstr>
      <vt:lpstr>Source Code Pro</vt:lpstr>
      <vt:lpstr>Bebas Neue</vt:lpstr>
      <vt:lpstr>Fira Code</vt:lpstr>
      <vt:lpstr>Introduction to Java Programming for High School by Slidesgo</vt:lpstr>
      <vt:lpstr>Full-stackDeveloper-Challenge</vt:lpstr>
      <vt:lpstr>Tabla de contenido</vt:lpstr>
      <vt:lpstr>Introducción</vt:lpstr>
      <vt:lpstr>Puntos claves</vt:lpstr>
      <vt:lpstr>Reto 1: Filtrar e Invertir Listas</vt:lpstr>
      <vt:lpstr>Reto 1: Filtrar e Invertir Listas</vt:lpstr>
      <vt:lpstr>Reto 1: Filtrar e Invertir Listas</vt:lpstr>
      <vt:lpstr>Reto 2: Cuadrados Ordenados</vt:lpstr>
      <vt:lpstr>Reto 2: Cuadrados Ordenados</vt:lpstr>
      <vt:lpstr>Reto 2: Cuadrados Ordenados</vt:lpstr>
      <vt:lpstr>Reto 3: Cambio Mínimo</vt:lpstr>
      <vt:lpstr>Reto 3: Cambio Mínimo</vt:lpstr>
      <vt:lpstr>Presentación de PowerPoint</vt:lpstr>
      <vt:lpstr>Conclusión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Laura</dc:creator>
  <cp:lastModifiedBy>Laura Quintero Montoya</cp:lastModifiedBy>
  <cp:revision>2</cp:revision>
  <dcterms:modified xsi:type="dcterms:W3CDTF">2024-11-18T19:41:03Z</dcterms:modified>
</cp:coreProperties>
</file>