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302" r:id="rId4"/>
    <p:sldId id="261" r:id="rId5"/>
    <p:sldId id="262" r:id="rId6"/>
    <p:sldId id="263" r:id="rId7"/>
    <p:sldId id="305" r:id="rId8"/>
    <p:sldId id="306" r:id="rId9"/>
    <p:sldId id="273" r:id="rId10"/>
    <p:sldId id="308" r:id="rId11"/>
    <p:sldId id="309" r:id="rId12"/>
    <p:sldId id="314" r:id="rId13"/>
    <p:sldId id="310" r:id="rId14"/>
    <p:sldId id="312" r:id="rId15"/>
    <p:sldId id="313" r:id="rId16"/>
    <p:sldId id="259" r:id="rId17"/>
    <p:sldId id="319" r:id="rId18"/>
    <p:sldId id="315" r:id="rId19"/>
    <p:sldId id="316" r:id="rId20"/>
    <p:sldId id="279" r:id="rId21"/>
    <p:sldId id="320" r:id="rId22"/>
    <p:sldId id="321" r:id="rId23"/>
    <p:sldId id="322" r:id="rId24"/>
    <p:sldId id="323" r:id="rId25"/>
    <p:sldId id="318" r:id="rId26"/>
    <p:sldId id="324" r:id="rId27"/>
    <p:sldId id="281" r:id="rId28"/>
  </p:sldIdLst>
  <p:sldSz cx="9144000" cy="5143500" type="screen16x9"/>
  <p:notesSz cx="6858000" cy="9144000"/>
  <p:embeddedFontLst>
    <p:embeddedFont>
      <p:font typeface="Anaheim" panose="020B0604020202020204" charset="0"/>
      <p:regular r:id="rId30"/>
    </p:embeddedFont>
    <p:embeddedFont>
      <p:font typeface="Barlow Condensed ExtraBold" panose="020B0604020202020204" charset="0"/>
      <p:bold r:id="rId31"/>
      <p:boldItalic r:id="rId32"/>
    </p:embeddedFont>
    <p:embeddedFont>
      <p:font typeface="Overpass Mono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306246-C051-4E18-AF0E-568698012BA5}">
  <a:tblStyle styleId="{84306246-C051-4E18-AF0E-568698012B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387B73-9E54-4452-939E-3D12A4231EC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378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319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611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559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48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913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867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440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71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007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98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7" r:id="rId7"/>
    <p:sldLayoutId id="2147483659" r:id="rId8"/>
    <p:sldLayoutId id="2147483661" r:id="rId9"/>
    <p:sldLayoutId id="2147483662" r:id="rId10"/>
    <p:sldLayoutId id="2147483664" r:id="rId11"/>
    <p:sldLayoutId id="2147483665" r:id="rId12"/>
    <p:sldLayoutId id="2147483666" r:id="rId13"/>
    <p:sldLayoutId id="214748366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pl.it/@laura8812/02-Compuertas-AND-OR-NOT#index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laura8812/programa-01-Binario#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pl.it/@laura8812/Programa-04-Binario" TargetMode="External"/><Relationship Id="rId5" Type="http://schemas.openxmlformats.org/officeDocument/2006/relationships/hyperlink" Target="https://repl.it/@laura8812/Programa-02-Binario#index.html" TargetMode="External"/><Relationship Id="rId4" Type="http://schemas.openxmlformats.org/officeDocument/2006/relationships/hyperlink" Target="https://repl.it/@laura8812/Programa-03-Binario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laura8812/Sumar-elementos-de-una-lista-ITERATIV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hyperlink" Target="https://repl.it/@laura8812/Sumar-elementos-de-una-lista-RECURSIV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laura8812/Sumatoria#index.html" TargetMode="External"/><Relationship Id="rId2" Type="http://schemas.openxmlformats.org/officeDocument/2006/relationships/hyperlink" Target="https://repl.it/@laura8812/solucion-de-la-tarea#script.j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epl.it/@laura8812/Los-tres-ejercicios#script.j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laura8812/01-Arreglos-y-Cadenas#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repl.it/@laura8812/1-Sistema-binario-0-1#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laura8812/2-Numero-binarios-0-7#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pl.it/@laura8812/5-Numeros-binarios-0-15-con-switch#index.html" TargetMode="External"/><Relationship Id="rId5" Type="http://schemas.openxmlformats.org/officeDocument/2006/relationships/hyperlink" Target="https://repl.it/@laura8812/3-Numero-binarios-0-15#script.js" TargetMode="External"/><Relationship Id="rId4" Type="http://schemas.openxmlformats.org/officeDocument/2006/relationships/hyperlink" Target="https://repl.it/@laura8812/4-Numeros-binarios-0-15-con-funcion#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69112" y="1616550"/>
            <a:ext cx="9005776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algn="ctr"/>
            <a:r>
              <a:rPr lang="es-419" b="0" dirty="0"/>
              <a:t> </a:t>
            </a:r>
            <a:r>
              <a:rPr lang="es-419" sz="6000" b="0" dirty="0">
                <a:solidFill>
                  <a:schemeClr val="bg2"/>
                </a:solidFill>
              </a:rPr>
              <a:t>SISTEMA BINARIO </a:t>
            </a:r>
            <a:br>
              <a:rPr lang="es-419" sz="6000" b="0" dirty="0">
                <a:solidFill>
                  <a:schemeClr val="bg2"/>
                </a:solidFill>
              </a:rPr>
            </a:br>
            <a:r>
              <a:rPr lang="es-419" sz="6000" b="0" dirty="0">
                <a:solidFill>
                  <a:schemeClr val="bg2"/>
                </a:solidFill>
              </a:rPr>
              <a:t>Y </a:t>
            </a:r>
            <a:br>
              <a:rPr lang="es-419" sz="6000" b="0" dirty="0">
                <a:solidFill>
                  <a:schemeClr val="bg2"/>
                </a:solidFill>
              </a:rPr>
            </a:br>
            <a:r>
              <a:rPr lang="es-419" sz="6000" b="0" dirty="0">
                <a:solidFill>
                  <a:schemeClr val="bg2"/>
                </a:solidFill>
              </a:rPr>
              <a:t>RECURSIVILIDAD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138224" y="3552327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2"/>
                </a:solidFill>
              </a:rPr>
              <a:t>Laura Quintero Montoya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2"/>
                </a:solidFill>
              </a:rPr>
              <a:t>Mariana Henao Morales</a:t>
            </a:r>
            <a:endParaRPr sz="2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D1D5E2BC-3D5D-481A-8355-475ED155A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615" y="2026486"/>
            <a:ext cx="2391600" cy="466200"/>
          </a:xfrm>
        </p:spPr>
        <p:txBody>
          <a:bodyPr/>
          <a:lstStyle/>
          <a:p>
            <a:r>
              <a:rPr lang="es-CO" dirty="0"/>
              <a:t>Pasar un número binario a números enteros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9F75DAF-1B28-49CC-8FB7-D82A36444E71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626675" y="1403497"/>
            <a:ext cx="3848986" cy="622989"/>
          </a:xfrm>
        </p:spPr>
        <p:txBody>
          <a:bodyPr/>
          <a:lstStyle/>
          <a:p>
            <a:r>
              <a:rPr lang="es-CO" dirty="0"/>
              <a:t>SISTEMA POSICIONAL BINARIO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27F4022-8787-4DED-97FF-908ABD75B8FB}"/>
              </a:ext>
            </a:extLst>
          </p:cNvPr>
          <p:cNvSpPr txBox="1">
            <a:spLocks/>
          </p:cNvSpPr>
          <p:nvPr/>
        </p:nvSpPr>
        <p:spPr>
          <a:xfrm>
            <a:off x="2770542" y="88501"/>
            <a:ext cx="3236853" cy="6229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solidFill>
                  <a:schemeClr val="tx1"/>
                </a:solidFill>
                <a:latin typeface="Overpass Mono" panose="020B0604020202020204" charset="0"/>
              </a:rPr>
              <a:t>CONVERSIÓN</a:t>
            </a:r>
            <a:endParaRPr lang="es-CO" sz="1200" dirty="0">
              <a:solidFill>
                <a:schemeClr val="tx1"/>
              </a:solidFill>
              <a:latin typeface="Overpass Mono" panose="020B060402020202020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6490C0C-011E-4840-AB44-9A890C29B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27"/>
          <a:stretch/>
        </p:blipFill>
        <p:spPr>
          <a:xfrm>
            <a:off x="800306" y="1252223"/>
            <a:ext cx="4218669" cy="981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1117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4A1D16A-D008-4C4D-9F4F-BD11B312980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s-CO" dirty="0"/>
              <a:t>Pasar los números enteros a un binario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3464C93-C733-4C49-939C-F1FCB944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803" y="2477152"/>
            <a:ext cx="3836831" cy="861471"/>
          </a:xfrm>
        </p:spPr>
        <p:txBody>
          <a:bodyPr/>
          <a:lstStyle/>
          <a:p>
            <a:r>
              <a:rPr lang="es-CO" dirty="0"/>
              <a:t>DIVISIONES SUCESIVAS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27F4022-8787-4DED-97FF-908ABD75B8FB}"/>
              </a:ext>
            </a:extLst>
          </p:cNvPr>
          <p:cNvSpPr txBox="1">
            <a:spLocks/>
          </p:cNvSpPr>
          <p:nvPr/>
        </p:nvSpPr>
        <p:spPr>
          <a:xfrm>
            <a:off x="2770542" y="88501"/>
            <a:ext cx="3236853" cy="6229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solidFill>
                  <a:schemeClr val="tx1"/>
                </a:solidFill>
                <a:latin typeface="Overpass Mono" panose="020B0604020202020204" charset="0"/>
              </a:rPr>
              <a:t>CONVERSIÓN</a:t>
            </a:r>
            <a:endParaRPr lang="es-CO" sz="1200" dirty="0">
              <a:solidFill>
                <a:schemeClr val="tx1"/>
              </a:solidFill>
              <a:latin typeface="Overpass Mono" panose="020B060402020202020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7D0E4FF-9EAB-4AAB-B230-B9951403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545" y="2770535"/>
            <a:ext cx="1971664" cy="2052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99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7">
            <a:extLst>
              <a:ext uri="{FF2B5EF4-FFF2-40B4-BE49-F238E27FC236}">
                <a16:creationId xmlns:a16="http://schemas.microsoft.com/office/drawing/2014/main" id="{40DDB169-2D08-4D5D-80A1-4365FCD39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2570" y="2283125"/>
            <a:ext cx="2119854" cy="664200"/>
          </a:xfrm>
        </p:spPr>
        <p:txBody>
          <a:bodyPr/>
          <a:lstStyle/>
          <a:p>
            <a:r>
              <a:rPr lang="es-CO" dirty="0"/>
              <a:t>Condición que cambiar su contrario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116F845-9BEA-4902-AF89-88F45D6A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Not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FFD1B52F-B0F4-445E-AAF2-B18148C72C3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34566" y="2283124"/>
            <a:ext cx="2296359" cy="894641"/>
          </a:xfrm>
        </p:spPr>
        <p:txBody>
          <a:bodyPr/>
          <a:lstStyle/>
          <a:p>
            <a:r>
              <a:rPr lang="es-CO" dirty="0"/>
              <a:t>     Condición donde si o si tiene que cumplir con los dos requisitos.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D7F1B4E-4BDC-43D1-BCDB-F0E566537F59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s-CO" dirty="0"/>
              <a:t>AND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82A26450-C913-4667-867E-AD040C52F39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223491" y="2283124"/>
            <a:ext cx="2296359" cy="967069"/>
          </a:xfrm>
        </p:spPr>
        <p:txBody>
          <a:bodyPr/>
          <a:lstStyle/>
          <a:p>
            <a:r>
              <a:rPr lang="es-CO" dirty="0"/>
              <a:t>       Condición donde no es necesario que se cumpla dos o mas requisitos.</a:t>
            </a: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45D842B-0D15-486B-AE42-02F246093434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s-CO" dirty="0"/>
              <a:t>OR</a:t>
            </a:r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110B3285-179F-458C-A2E0-DBFE5B115A5F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Compuertas AND, OR, NOT</a:t>
            </a:r>
            <a:endParaRPr lang="es-CO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3CAF48B-5C93-4473-975A-85D86C9A6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5" b="32806"/>
          <a:stretch/>
        </p:blipFill>
        <p:spPr bwMode="auto">
          <a:xfrm>
            <a:off x="3288567" y="3593575"/>
            <a:ext cx="2278957" cy="59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61C7AC7-A0FE-4061-AA11-7CE48DBDA9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788"/>
          <a:stretch/>
        </p:blipFill>
        <p:spPr>
          <a:xfrm>
            <a:off x="434566" y="3593575"/>
            <a:ext cx="2280102" cy="57098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B40DC7B-B390-40BE-8AE8-1E07FBBFF5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05"/>
          <a:stretch/>
        </p:blipFill>
        <p:spPr bwMode="auto">
          <a:xfrm>
            <a:off x="6385849" y="3588594"/>
            <a:ext cx="2278957" cy="57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27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  <p:bldP spid="9" grpId="0" build="p"/>
      <p:bldP spid="10" grpId="0" animBg="1"/>
      <p:bldP spid="11" grpId="0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28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/>
          <p:nvPr/>
        </p:nvSpPr>
        <p:spPr>
          <a:xfrm flipH="1">
            <a:off x="0" y="3761585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1519260" y="1970319"/>
            <a:ext cx="3337679" cy="439809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hlinkClick r:id="rId3"/>
              </a:rPr>
              <a:t>Leer el números binarios</a:t>
            </a:r>
            <a:endParaRPr sz="1800"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394266" y="2188136"/>
            <a:ext cx="333768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lvl="0"/>
            <a:r>
              <a:rPr lang="es-CO" sz="1800" dirty="0">
                <a:hlinkClick r:id="rId4"/>
              </a:rPr>
              <a:t>Visualizar la posición de los números del 0 al mayor</a:t>
            </a:r>
            <a:endParaRPr sz="1800"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1184715" y="3329119"/>
            <a:ext cx="3458234" cy="514902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lvl="0"/>
            <a:r>
              <a:rPr lang="es-419" sz="1800" dirty="0">
                <a:hlinkClick r:id="rId5"/>
              </a:rPr>
              <a:t>Contar cuantos unos hay en el número binario</a:t>
            </a:r>
            <a:endParaRPr sz="1800"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564806" y="3249276"/>
            <a:ext cx="3102285" cy="717418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lvl="0"/>
            <a:r>
              <a:rPr lang="es-ES" sz="1600" dirty="0">
                <a:hlinkClick r:id="rId6"/>
              </a:rPr>
              <a:t>Visualizar la posición de los números del mayor al 0</a:t>
            </a:r>
            <a:endParaRPr lang="es-ES" sz="1600" dirty="0"/>
          </a:p>
        </p:txBody>
      </p:sp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tx2"/>
                </a:solidFill>
              </a:rPr>
              <a:t>EJERCICIOS</a:t>
            </a:r>
          </a:p>
        </p:txBody>
      </p:sp>
      <p:sp>
        <p:nvSpPr>
          <p:cNvPr id="387" name="Google Shape;387;p34"/>
          <p:cNvSpPr/>
          <p:nvPr/>
        </p:nvSpPr>
        <p:spPr>
          <a:xfrm flipH="1">
            <a:off x="8662542" y="1749671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47428" y="3397948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8192667" y="3484670"/>
            <a:ext cx="407888" cy="16607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8732088" y="2079364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34"/>
          <p:cNvSpPr/>
          <p:nvPr/>
        </p:nvSpPr>
        <p:spPr>
          <a:xfrm flipH="1">
            <a:off x="-28465" y="20601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348055" y="1749671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7867294" y="1714697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265871" y="3458360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8600555" y="3178106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677688" y="3484670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8490771" y="378405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731946" y="337488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40651" y="3159992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28083" y="4324899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" y="2613848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87015" y="1749644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412821" y="1407245"/>
            <a:ext cx="725272" cy="288449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8696178" y="232577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424505" y="3564806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885534" y="3507149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532041" y="1886581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8062656" y="186292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474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 i="1" dirty="0">
                <a:latin typeface="Overpass Mono"/>
                <a:ea typeface="Overpass Mono"/>
                <a:cs typeface="Overpass Mono"/>
                <a:sym typeface="Overpass Mono"/>
              </a:rPr>
              <a:t>RECURSIVIDAD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687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101782" y="1837325"/>
            <a:ext cx="5251268" cy="278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la recursividad es un método para resolver un problema en el que la solución depende de soluciones a instancias más pequeñas del mismo problema. Estos problemas generalmente se pueden resolver mediante </a:t>
            </a:r>
            <a:r>
              <a:rPr lang="es-ES" dirty="0">
                <a:hlinkClick r:id="rId3"/>
              </a:rPr>
              <a:t>iteración</a:t>
            </a:r>
            <a:r>
              <a:rPr lang="es-ES" dirty="0"/>
              <a:t> , pero esto necesita identificar e indexar las instancias más pequeñas en el momento de la programación.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 La recursividad resuelve estos problemas recurrentes mediante el uso de funciones que </a:t>
            </a:r>
            <a:r>
              <a:rPr lang="es-ES" dirty="0">
                <a:hlinkClick r:id="rId4"/>
              </a:rPr>
              <a:t>se llaman a sí mismas </a:t>
            </a:r>
            <a:r>
              <a:rPr lang="es-ES" dirty="0"/>
              <a:t>desde su propio código. El enfoque se puede aplicar a muchos tipos de problemas y la recursividad es una de las ideas centrales de la informática.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432548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dk2"/>
                </a:solidFill>
              </a:rPr>
              <a:t>RECURSIVIDAD</a:t>
            </a: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FC6D108-C946-4C52-936A-A2EBEC4A2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64" y="1014545"/>
            <a:ext cx="28575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</a:t>
            </a:r>
            <a:r>
              <a:rPr lang="en" dirty="0"/>
              <a:t>JEMPLOS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194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23364-A0E8-4135-9E8D-537FD28C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GRAFICO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37C54A-BC78-4126-BB17-5A3BC9040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10637" y="3259700"/>
            <a:ext cx="4437032" cy="1037700"/>
          </a:xfrm>
        </p:spPr>
        <p:txBody>
          <a:bodyPr/>
          <a:lstStyle/>
          <a:p>
            <a:r>
              <a:rPr lang="es-ES" sz="18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En verticales </a:t>
            </a:r>
            <a:r>
              <a:rPr lang="es-ES" sz="1800" b="1" dirty="0">
                <a:solidFill>
                  <a:schemeClr val="tx2"/>
                </a:solidFill>
                <a:latin typeface="Arial" panose="020B0604020202020204" pitchFamily="34" charset="0"/>
              </a:rPr>
              <a:t>creando el primer paso, cada vez que hay una línea plana se crea dos líneas un </a:t>
            </a:r>
            <a:r>
              <a:rPr lang="es-ES" sz="18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pico.</a:t>
            </a:r>
            <a:endParaRPr lang="es-CO" dirty="0">
              <a:solidFill>
                <a:schemeClr val="tx2"/>
              </a:solidFill>
            </a:endParaRPr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9FBAE13C-A96E-48B1-B047-91858928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85" y="1464344"/>
            <a:ext cx="5401429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5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23364-A0E8-4135-9E8D-537FD28C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GRAFICO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37C54A-BC78-4126-BB17-5A3BC9040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451798" y="2619354"/>
            <a:ext cx="4437032" cy="1037700"/>
          </a:xfrm>
        </p:spPr>
        <p:txBody>
          <a:bodyPr/>
          <a:lstStyle/>
          <a:p>
            <a:r>
              <a:rPr lang="es-ES" sz="1800" b="1" dirty="0">
                <a:solidFill>
                  <a:schemeClr val="tx2"/>
                </a:solidFill>
                <a:latin typeface="Arial" panose="020B0604020202020204" pitchFamily="34" charset="0"/>
              </a:rPr>
              <a:t>Y ahí sigue repitiendo</a:t>
            </a:r>
            <a:endParaRPr lang="es-CO" dirty="0">
              <a:solidFill>
                <a:schemeClr val="tx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BAE13C-A96E-48B1-B047-91858928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37545" y="1276142"/>
            <a:ext cx="5068909" cy="1343212"/>
          </a:xfrm>
          <a:prstGeom prst="rect">
            <a:avLst/>
          </a:prstGeom>
        </p:spPr>
      </p:pic>
      <p:pic>
        <p:nvPicPr>
          <p:cNvPr id="5" name="Imagen 4" descr="Imagen que contiene reloj&#10;&#10;Descripción generada automáticamente">
            <a:extLst>
              <a:ext uri="{FF2B5EF4-FFF2-40B4-BE49-F238E27FC236}">
                <a16:creationId xmlns:a16="http://schemas.microsoft.com/office/drawing/2014/main" id="{6EEB4C74-5B98-4CC0-B4CC-3C820706B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909" y="3709447"/>
            <a:ext cx="658269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86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796" y="169585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804953" y="1908475"/>
            <a:ext cx="4202663" cy="71313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 dirty="0">
                <a:latin typeface="Overpass Mono"/>
                <a:ea typeface="Overpass Mono"/>
                <a:cs typeface="Overpass Mono"/>
                <a:sym typeface="Overpass Mono"/>
              </a:rPr>
              <a:t>Sistema Binario</a:t>
            </a:r>
            <a:endParaRPr sz="3200" b="1" i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5007617" y="169585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2"/>
                </a:solidFill>
              </a:rPr>
              <a:t>1.1</a:t>
            </a:r>
            <a:endParaRPr sz="2800" b="1" dirty="0">
              <a:solidFill>
                <a:schemeClr val="bg2"/>
              </a:solidFill>
            </a:endParaRPr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5661538" y="190847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Definición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Tabla de contenido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6"/>
          </p:nvPr>
        </p:nvSpPr>
        <p:spPr>
          <a:xfrm flipH="1">
            <a:off x="989794" y="3006912"/>
            <a:ext cx="2300265" cy="33647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/>
                </a:solidFill>
              </a:rPr>
              <a:t>1.2</a:t>
            </a:r>
            <a:endParaRPr sz="2800" dirty="0">
              <a:solidFill>
                <a:schemeClr val="bg2"/>
              </a:solidFill>
            </a:endParaRPr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11828" y="3572261"/>
            <a:ext cx="2356463" cy="89088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Conversión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655924" cy="8400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Ejercicios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354;p29"/>
          <p:cNvSpPr txBox="1">
            <a:spLocks noGrp="1"/>
          </p:cNvSpPr>
          <p:nvPr>
            <p:ph type="ctrTitle" idx="6"/>
          </p:nvPr>
        </p:nvSpPr>
        <p:spPr>
          <a:xfrm flipH="1">
            <a:off x="5167334" y="3006912"/>
            <a:ext cx="2300265" cy="33647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/>
                </a:solidFill>
              </a:rPr>
              <a:t>1.3</a:t>
            </a:r>
            <a:endParaRPr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51" grpId="0" build="p"/>
      <p:bldP spid="354" grpId="0"/>
      <p:bldP spid="353" grpId="0" build="p"/>
      <p:bldP spid="355" grpId="0" build="p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012200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&lt;!DOCTYPE 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&lt;body&gt;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FUNCIONES DE APOYO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function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texto( cadena,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numero_saltos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0 )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document.write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 cadena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i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while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( i &lt;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numero_saltos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document.write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 "&lt;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br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/&gt; 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i = i + 1;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PROGRAMA PRINCIPAL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function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conversion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( numero, base = 2 )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control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division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, resto;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 EN CÓDIGO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012200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resultado = "";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bandera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while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(bandera ==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division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Math.trunc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 numero / base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resto = numero -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Math.trunc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 numero / base ) * base;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(base == 16 &amp;&amp; resto &gt; 9 )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aux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"";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switch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(resto)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case 10: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aux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"A";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break;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case 11: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aux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"B";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break;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case 12: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aux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"C";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 EN CÓDIGO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178355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012200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break;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case 13: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aux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"D";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break;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case 14: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aux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"E";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break;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case 15: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aux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"F";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break;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default: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aux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"";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break;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}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resultado =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aux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+ resultado + " 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}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else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resultado =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resto.toString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() + resultado + " ";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 EN CÓDIGO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85397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012200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numero = 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division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( 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division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&lt; 1 )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bandera 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control = control + 1;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(control &gt; 1000)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texto( "ERROR. Se superó el número de 1000 iteraciones", 1 );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bandera 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}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return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resultado;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EJECUCIÓN DEL PROGRAMA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n = 175;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 EN CÓDIGO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59931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630680" y="1119750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b = 16;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resp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conversion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 n, b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texto( "Número: " + n, 1);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texto( "Conversión a base: " + b, 1);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texto( "Resultado: " +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resp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, 2);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PROGRAMA TERMINADO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texto(¡"PROGRAMA FINALIZADO!",  1);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texto(“Noviembre 12 de 2020");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 EN CÓDIGO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11777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7853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10AEC-87A0-462B-96DB-2673F33F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108" y="1540801"/>
            <a:ext cx="2487625" cy="742324"/>
          </a:xfrm>
          <a:solidFill>
            <a:schemeClr val="bg1"/>
          </a:solidFill>
        </p:spPr>
        <p:txBody>
          <a:bodyPr/>
          <a:lstStyle/>
          <a:p>
            <a:r>
              <a:rPr lang="es-ES" dirty="0"/>
              <a:t>SUCESIÓN DE </a:t>
            </a:r>
            <a:r>
              <a:rPr lang="es-ES" dirty="0">
                <a:hlinkClick r:id="rId2"/>
              </a:rPr>
              <a:t>FIBONACCI DE UN NÚMERO</a:t>
            </a:r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AA30466-7AB4-4D45-A8F2-D242715EF9AB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804325" y="1540800"/>
            <a:ext cx="1957500" cy="529800"/>
          </a:xfrm>
          <a:solidFill>
            <a:schemeClr val="bg1"/>
          </a:solidFill>
        </p:spPr>
        <p:txBody>
          <a:bodyPr/>
          <a:lstStyle/>
          <a:p>
            <a:r>
              <a:rPr lang="es-CO" dirty="0">
                <a:hlinkClick r:id="rId3"/>
              </a:rPr>
              <a:t>sumatoria</a:t>
            </a:r>
            <a:endParaRPr lang="es-CO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7E7F190-828F-437F-BA31-69B60CD0401A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3225521" y="1540800"/>
            <a:ext cx="2692958" cy="742325"/>
          </a:xfrm>
        </p:spPr>
        <p:txBody>
          <a:bodyPr/>
          <a:lstStyle/>
          <a:p>
            <a:r>
              <a:rPr lang="es-CO" dirty="0">
                <a:hlinkClick r:id="rId2"/>
              </a:rPr>
              <a:t>Factorial de un número</a:t>
            </a:r>
            <a:endParaRPr lang="es-CO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6A63472-6FEB-44C2-8203-6443E9F5E46F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6476258" y="3613668"/>
            <a:ext cx="2487625" cy="742324"/>
          </a:xfrm>
        </p:spPr>
        <p:txBody>
          <a:bodyPr/>
          <a:lstStyle/>
          <a:p>
            <a:r>
              <a:rPr lang="es-CO" dirty="0">
                <a:hlinkClick r:id="rId4"/>
              </a:rPr>
              <a:t>Promedio de una lista</a:t>
            </a:r>
            <a:endParaRPr lang="es-CO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CB5B4849-6789-4AD2-8179-ED2DFB941686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389863" y="3433169"/>
            <a:ext cx="2491273" cy="1103322"/>
          </a:xfrm>
        </p:spPr>
        <p:txBody>
          <a:bodyPr/>
          <a:lstStyle/>
          <a:p>
            <a:r>
              <a:rPr lang="es-ES" dirty="0">
                <a:hlinkClick r:id="rId4"/>
              </a:rPr>
              <a:t>lista a encontrar el mayor</a:t>
            </a:r>
            <a:endParaRPr lang="es-CO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1E59EDEC-2C6D-448F-9338-1454091263AB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3090883" y="3433169"/>
            <a:ext cx="2965881" cy="1103322"/>
          </a:xfrm>
          <a:solidFill>
            <a:schemeClr val="bg1"/>
          </a:solidFill>
        </p:spPr>
        <p:txBody>
          <a:bodyPr/>
          <a:lstStyle/>
          <a:p>
            <a:r>
              <a:rPr lang="es-ES" dirty="0">
                <a:hlinkClick r:id="rId4"/>
              </a:rPr>
              <a:t>lista a encontrar el menor</a:t>
            </a:r>
            <a:endParaRPr lang="es-CO" dirty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48E1B38B-2C61-47B3-851F-5A7ED795BE37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" dirty="0">
                <a:solidFill>
                  <a:schemeClr val="tx2"/>
                </a:solidFill>
              </a:rPr>
              <a:t>EJERCICIOS</a:t>
            </a:r>
            <a:endParaRPr lang="es-CO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15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MUCHAS GRACIAS!</a:t>
            </a:r>
            <a:endParaRPr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993EA5-D60C-4372-A3B7-33CCA781D441}"/>
              </a:ext>
            </a:extLst>
          </p:cNvPr>
          <p:cNvSpPr/>
          <p:nvPr/>
        </p:nvSpPr>
        <p:spPr>
          <a:xfrm>
            <a:off x="2441749" y="3295859"/>
            <a:ext cx="4089680" cy="954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796" y="169585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02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804953" y="1908475"/>
            <a:ext cx="4202663" cy="71313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 dirty="0">
                <a:latin typeface="Overpass Mono"/>
                <a:ea typeface="Overpass Mono"/>
                <a:cs typeface="Overpass Mono"/>
                <a:sym typeface="Overpass Mono"/>
              </a:rPr>
              <a:t>RECURSIVILIDAD</a:t>
            </a:r>
            <a:endParaRPr sz="3200" b="1" i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5007615" y="1523175"/>
            <a:ext cx="2294521" cy="41358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/>
                </a:solidFill>
              </a:rPr>
              <a:t>2</a:t>
            </a:r>
            <a:r>
              <a:rPr lang="en" sz="2800" b="1" dirty="0">
                <a:solidFill>
                  <a:schemeClr val="bg2"/>
                </a:solidFill>
              </a:rPr>
              <a:t>.1</a:t>
            </a:r>
            <a:endParaRPr sz="2800" b="1" dirty="0">
              <a:solidFill>
                <a:schemeClr val="bg2"/>
              </a:solidFill>
            </a:endParaRPr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5661538" y="190847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Definición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Tabla de contenido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6"/>
          </p:nvPr>
        </p:nvSpPr>
        <p:spPr>
          <a:xfrm flipH="1">
            <a:off x="989794" y="3006912"/>
            <a:ext cx="2300265" cy="33647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/>
                </a:solidFill>
              </a:rPr>
              <a:t>2.2</a:t>
            </a:r>
            <a:endParaRPr sz="2800" dirty="0">
              <a:solidFill>
                <a:schemeClr val="bg2"/>
              </a:solidFill>
            </a:endParaRPr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11828" y="3572261"/>
            <a:ext cx="2356463" cy="89088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ejemplos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655924" cy="8400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Ejercicios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354;p29"/>
          <p:cNvSpPr txBox="1">
            <a:spLocks noGrp="1"/>
          </p:cNvSpPr>
          <p:nvPr>
            <p:ph type="ctrTitle" idx="6"/>
          </p:nvPr>
        </p:nvSpPr>
        <p:spPr>
          <a:xfrm flipH="1">
            <a:off x="5167334" y="3006912"/>
            <a:ext cx="2300265" cy="33647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/>
                </a:solidFill>
              </a:rPr>
              <a:t>2.3</a:t>
            </a:r>
            <a:endParaRPr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47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51" grpId="0" build="p"/>
      <p:bldP spid="354" grpId="0"/>
      <p:bldP spid="353" grpId="0" build="p"/>
      <p:bldP spid="355" grpId="0" build="p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BINARIO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042428" y="2285656"/>
            <a:ext cx="5037505" cy="1110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None/>
            </a:pPr>
            <a:r>
              <a:rPr lang="es-419" dirty="0"/>
              <a:t>Sistema</a:t>
            </a:r>
            <a:r>
              <a:rPr lang="es-419" dirty="0">
                <a:hlinkClick r:id="rId3"/>
              </a:rPr>
              <a:t> numérico binario</a:t>
            </a:r>
            <a:r>
              <a:rPr lang="es-419" dirty="0"/>
              <a:t>, en matemáticas, sistema numérico posicional que emplea 2 como base y, por lo tanto, requiere solo dos símbolos diferentes para sus dígitos, 0 y 1.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419" dirty="0">
                <a:hlinkClick r:id="rId4"/>
              </a:rPr>
              <a:t>SISTEMA BINARIO</a:t>
            </a: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4042428" y="3528393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sz="1600" dirty="0">
                <a:solidFill>
                  <a:schemeClr val="bg1"/>
                </a:solidFill>
                <a:latin typeface="Anaheim" panose="020B0604020202020204" charset="0"/>
              </a:rPr>
              <a:t>La importancia del sistema binario para la teoría de la información y la tecnología informática se deriva principalmente del compacto y una manera confiable en la que los 0 y los 1 se pueden representar en dispositivos electromecánicos con dos estados.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5" y="1546578"/>
            <a:ext cx="3337679" cy="439809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hlinkClick r:id="rId3"/>
              </a:rPr>
              <a:t>Número binario 1-7</a:t>
            </a:r>
            <a:endParaRPr sz="1800"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5181606" y="1629686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lvl="0"/>
            <a:r>
              <a:rPr lang="es-419" sz="1800" dirty="0">
                <a:hlinkClick r:id="rId4"/>
              </a:rPr>
              <a:t>con función</a:t>
            </a:r>
            <a:r>
              <a:rPr lang="en" sz="1800" dirty="0">
                <a:hlinkClick r:id="rId4"/>
              </a:rPr>
              <a:t>        </a:t>
            </a:r>
            <a:endParaRPr sz="1800"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5158929" y="2091521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S</a:t>
            </a:r>
            <a:r>
              <a:rPr lang="en" dirty="0"/>
              <a:t>e crea dos funciónes para que se visualize la lista y sus respectivo conversión.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3181602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lvl="0"/>
            <a:r>
              <a:rPr lang="es-419" sz="1800" dirty="0">
                <a:hlinkClick r:id="rId5"/>
              </a:rPr>
              <a:t>Numero binarios 0-15</a:t>
            </a:r>
            <a:endParaRPr sz="1800"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 mismo como el anterior pero con los números del 0 al 15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5276556" y="312797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lvl="0"/>
            <a:r>
              <a:rPr lang="es-419" sz="1600" dirty="0">
                <a:hlinkClick r:id="rId6"/>
              </a:rPr>
              <a:t>con switch</a:t>
            </a:r>
            <a:endParaRPr sz="1600"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5309631" y="3549264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F</a:t>
            </a:r>
            <a:r>
              <a:rPr lang="en"/>
              <a:t>orma que utiliza varias funciones y la utiliza el el switch</a:t>
            </a:r>
            <a:endParaRPr dirty="0"/>
          </a:p>
        </p:txBody>
      </p:sp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tx2"/>
                </a:solidFill>
              </a:rPr>
              <a:t>VARIAS FORMAS DE ENTENDER LOS NÚMEROS BINARIOS</a:t>
            </a:r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muestra una lista de números a binarios. En forma de una cadena de texto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8490771" y="1765192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8192667" y="3484670"/>
            <a:ext cx="407888" cy="16607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8321545" y="2027349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7439577" y="1764479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8600555" y="3178106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677688" y="3484670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8490771" y="378405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479022" y="3178106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346789" y="2009623"/>
            <a:ext cx="725272" cy="288449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8559444" y="2359030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675620" y="3291374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644889" y="1889726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D2422-2D96-4CF7-84AB-7354864E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999" y="45601"/>
            <a:ext cx="6588000" cy="669000"/>
          </a:xfrm>
        </p:spPr>
        <p:txBody>
          <a:bodyPr/>
          <a:lstStyle/>
          <a:p>
            <a:r>
              <a:rPr lang="es-CO" dirty="0"/>
              <a:t>CONCEPTOS GENERALES ANTES DE LA CONVERSIÓN </a:t>
            </a:r>
            <a:r>
              <a:rPr lang="es-CO" dirty="0">
                <a:solidFill>
                  <a:schemeClr val="bg2"/>
                </a:solidFill>
              </a:rPr>
              <a:t>BINARIOS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28E528-A11A-4E81-8ECE-B44CF22A0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037" y="2120943"/>
            <a:ext cx="4444408" cy="843900"/>
          </a:xfrm>
        </p:spPr>
        <p:txBody>
          <a:bodyPr/>
          <a:lstStyle/>
          <a:p>
            <a:r>
              <a:rPr lang="es-ES" dirty="0"/>
              <a:t>El sistema de numeración decimal (también llamado sistema de numeración posicional de base diez. es el sistema estándar para denotar números enteros y no enteros.</a:t>
            </a:r>
          </a:p>
          <a:p>
            <a:endParaRPr lang="es-CO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641ACC2-E070-407B-B2CE-96500A0ACF7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64477" y="1206797"/>
            <a:ext cx="3849300" cy="843900"/>
          </a:xfrm>
          <a:solidFill>
            <a:schemeClr val="accent6"/>
          </a:solidFill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Sistema Posicional Decimal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45F195A-C051-4EB6-B3F3-CC78260B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89" y="3109000"/>
            <a:ext cx="2514369" cy="1886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9726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D2422-2D96-4CF7-84AB-7354864E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999" y="45601"/>
            <a:ext cx="6588000" cy="669000"/>
          </a:xfrm>
        </p:spPr>
        <p:txBody>
          <a:bodyPr/>
          <a:lstStyle/>
          <a:p>
            <a:r>
              <a:rPr lang="es-CO" dirty="0"/>
              <a:t>CONCEPTOS GENERALES ANTES DE LA CONVERSIÓN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A89120A-443C-4C33-960C-6B5A2BDC018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713778" y="2120943"/>
            <a:ext cx="4125308" cy="843900"/>
          </a:xfrm>
        </p:spPr>
        <p:txBody>
          <a:bodyPr/>
          <a:lstStyle/>
          <a:p>
            <a:r>
              <a:rPr lang="es-ES" dirty="0"/>
              <a:t>Las potencias de base 10 se utilizan para expresar números muy grandes. Toda potencia de base 10 es igual a la unidad seguida de tantos ceros como unidades indica el exponente.</a:t>
            </a:r>
            <a:endParaRPr lang="es-CO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C7D6A63-41B2-45B8-9487-4BA2D5DE4C43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662594" y="1206797"/>
            <a:ext cx="2850476" cy="669001"/>
          </a:xfrm>
          <a:solidFill>
            <a:schemeClr val="accent5"/>
          </a:solidFill>
        </p:spPr>
        <p:txBody>
          <a:bodyPr/>
          <a:lstStyle/>
          <a:p>
            <a:r>
              <a:rPr lang="es-CO" dirty="0"/>
              <a:t>Potencias de 10</a:t>
            </a:r>
          </a:p>
        </p:txBody>
      </p:sp>
      <p:pic>
        <p:nvPicPr>
          <p:cNvPr id="6146" name="Picture 2" descr="Potencias de 10: ceros, átomos y el tamaño de todas las cosas - Recursos  educ.ar">
            <a:extLst>
              <a:ext uri="{FF2B5EF4-FFF2-40B4-BE49-F238E27FC236}">
                <a16:creationId xmlns:a16="http://schemas.microsoft.com/office/drawing/2014/main" id="{562D4AFC-6215-4A54-968B-6980701AE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865" y="3187378"/>
            <a:ext cx="2275369" cy="1808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18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CONVERSIÓN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Personalizado 2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00FFC5"/>
      </a:hlink>
      <a:folHlink>
        <a:srgbClr val="00FF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960</Words>
  <Application>Microsoft Office PowerPoint</Application>
  <PresentationFormat>Presentación en pantalla (16:9)</PresentationFormat>
  <Paragraphs>170</Paragraphs>
  <Slides>27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Raleway Thin</vt:lpstr>
      <vt:lpstr>Arial</vt:lpstr>
      <vt:lpstr>Barlow Condensed ExtraBold</vt:lpstr>
      <vt:lpstr>Nunito Light</vt:lpstr>
      <vt:lpstr>Overpass Mono</vt:lpstr>
      <vt:lpstr>Anaheim</vt:lpstr>
      <vt:lpstr>Programming Lesson by Slidesgo</vt:lpstr>
      <vt:lpstr> SISTEMA BINARIO  Y  RECURSIVILIDAD</vt:lpstr>
      <vt:lpstr>01</vt:lpstr>
      <vt:lpstr>02</vt:lpstr>
      <vt:lpstr>SISTEMA BINARIO</vt:lpstr>
      <vt:lpstr>SISTEMA BINARIO</vt:lpstr>
      <vt:lpstr>Número binario 1-7</vt:lpstr>
      <vt:lpstr>CONCEPTOS GENERALES ANTES DE LA CONVERSIÓN BINARIOS</vt:lpstr>
      <vt:lpstr>CONCEPTOS GENERALES ANTES DE LA CONVERSIÓN</vt:lpstr>
      <vt:lpstr>CONVERSIÓN</vt:lpstr>
      <vt:lpstr>SISTEMA POSICIONAL BINARIO</vt:lpstr>
      <vt:lpstr>DIVISIONES SUCESIVAS</vt:lpstr>
      <vt:lpstr>Not</vt:lpstr>
      <vt:lpstr>EJERCICIOS</vt:lpstr>
      <vt:lpstr>Leer el números binarios</vt:lpstr>
      <vt:lpstr>RECURSIVIDAD</vt:lpstr>
      <vt:lpstr>RECURSIVIDAD</vt:lpstr>
      <vt:lpstr>EJEMPLOS</vt:lpstr>
      <vt:lpstr>EJEMPLO GRAFICO</vt:lpstr>
      <vt:lpstr>EJEMPLO GRAFICO</vt:lpstr>
      <vt:lpstr>EJEMPLO EN CÓDIGO</vt:lpstr>
      <vt:lpstr>EJEMPLO EN CÓDIGO</vt:lpstr>
      <vt:lpstr>EJEMPLO EN CÓDIGO</vt:lpstr>
      <vt:lpstr>EJEMPLO EN CÓDIGO</vt:lpstr>
      <vt:lpstr>EJEMPLO EN CÓDIGO</vt:lpstr>
      <vt:lpstr>EJERCICIOS</vt:lpstr>
      <vt:lpstr>SUCESIÓN DE FIBONACCI DE UN NÚMERO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PREVIA</dc:title>
  <dc:creator>Angela Quintero</dc:creator>
  <cp:lastModifiedBy>yeison andres cataño muñoz</cp:lastModifiedBy>
  <cp:revision>22</cp:revision>
  <dcterms:modified xsi:type="dcterms:W3CDTF">2020-11-12T21:34:56Z</dcterms:modified>
</cp:coreProperties>
</file>