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58" r:id="rId5"/>
    <p:sldId id="270" r:id="rId6"/>
    <p:sldId id="269" r:id="rId7"/>
    <p:sldId id="280" r:id="rId8"/>
    <p:sldId id="282" r:id="rId9"/>
    <p:sldId id="281" r:id="rId10"/>
    <p:sldId id="267" r:id="rId11"/>
    <p:sldId id="261" r:id="rId12"/>
    <p:sldId id="260" r:id="rId13"/>
    <p:sldId id="264" r:id="rId14"/>
    <p:sldId id="265" r:id="rId15"/>
    <p:sldId id="271" r:id="rId16"/>
    <p:sldId id="272" r:id="rId17"/>
    <p:sldId id="273" r:id="rId18"/>
    <p:sldId id="275" r:id="rId19"/>
    <p:sldId id="276" r:id="rId20"/>
    <p:sldId id="283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4B6A91-9FF8-844B-8424-6F949A97063A}">
          <p14:sldIdLst>
            <p14:sldId id="256"/>
            <p14:sldId id="257"/>
          </p14:sldIdLst>
        </p14:section>
        <p14:section name="Untitled Section" id="{D6265B36-8DED-0E4B-AA91-875A30813719}">
          <p14:sldIdLst>
            <p14:sldId id="259"/>
            <p14:sldId id="258"/>
            <p14:sldId id="270"/>
            <p14:sldId id="269"/>
            <p14:sldId id="280"/>
            <p14:sldId id="282"/>
            <p14:sldId id="281"/>
            <p14:sldId id="267"/>
            <p14:sldId id="261"/>
            <p14:sldId id="260"/>
            <p14:sldId id="264"/>
            <p14:sldId id="265"/>
            <p14:sldId id="271"/>
            <p14:sldId id="272"/>
            <p14:sldId id="273"/>
            <p14:sldId id="275"/>
            <p14:sldId id="276"/>
            <p14:sldId id="28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8"/>
    <p:restoredTop sz="67578"/>
  </p:normalViewPr>
  <p:slideViewPr>
    <p:cSldViewPr snapToGrid="0" snapToObjects="1">
      <p:cViewPr>
        <p:scale>
          <a:sx n="92" d="100"/>
          <a:sy n="92" d="100"/>
        </p:scale>
        <p:origin x="315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3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B0C72-8C79-864D-80F1-F34DB3E0F46F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5F3B-7476-0F47-89FB-C9C1F83F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E4F11-B940-DA4B-8716-C714FC6D5239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091FB-64E1-6840-B0B9-8BA944C5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Rick</a:t>
            </a:r>
          </a:p>
          <a:p>
            <a:endParaRPr lang="en-US" baseline="0" dirty="0" smtClean="0"/>
          </a:p>
          <a:p>
            <a:r>
              <a:rPr lang="en-US" dirty="0" smtClean="0"/>
              <a:t>Welcome.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r>
              <a:rPr lang="en-US" b="0" dirty="0" smtClean="0"/>
              <a:t>We model the force on a particle as follows</a:t>
            </a:r>
            <a:r>
              <a:rPr lang="is-IS" b="0" dirty="0" smtClean="0"/>
              <a:t>…</a:t>
            </a:r>
          </a:p>
          <a:p>
            <a:endParaRPr lang="is-IS" b="0" dirty="0" smtClean="0"/>
          </a:p>
          <a:p>
            <a:r>
              <a:rPr lang="is-IS" b="0" smtClean="0"/>
              <a:t>Note</a:t>
            </a:r>
            <a:r>
              <a:rPr lang="is-IS" b="0" baseline="0" smtClean="0"/>
              <a:t> that the natural length is zero</a:t>
            </a:r>
            <a:endParaRPr lang="is-IS" b="0" dirty="0" smtClean="0"/>
          </a:p>
          <a:p>
            <a:endParaRPr lang="en-US" b="0" dirty="0" smtClean="0"/>
          </a:p>
          <a:p>
            <a:r>
              <a:rPr lang="en-US" dirty="0" smtClean="0"/>
              <a:t>Which can be solved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Mass (Newton) and friction/drag/viscosity (Stokes)</a:t>
            </a:r>
          </a:p>
          <a:p>
            <a:endParaRPr lang="en-US" baseline="0" dirty="0" smtClean="0"/>
          </a:p>
          <a:p>
            <a:r>
              <a:rPr lang="en-US" dirty="0" smtClean="0"/>
              <a:t>Discard because naturally slow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1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K samples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heterogenous</a:t>
            </a:r>
            <a:r>
              <a:rPr lang="en-US" baseline="0" dirty="0" smtClean="0"/>
              <a:t> material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8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Solve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52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methods: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Cut the 4 springs with greatest strain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Cut the springs with a strain greater than some </a:t>
            </a:r>
            <a:r>
              <a:rPr lang="en-US" baseline="0" dirty="0" err="1" smtClean="0"/>
              <a:t>paramter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6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17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Done for every component</a:t>
            </a:r>
            <a:r>
              <a:rPr lang="en-US" baseline="0" dirty="0" smtClean="0"/>
              <a:t> -&gt; 2D, thus x and y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Rick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</a:t>
            </a:r>
            <a:r>
              <a:rPr lang="en-US" baseline="0" dirty="0" smtClean="0"/>
              <a:t> -&gt; How do we get the left hand side of the equation.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up to  4 on whiteboard.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0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5 on whiteboard</a:t>
            </a:r>
          </a:p>
          <a:p>
            <a:endParaRPr lang="en-US" dirty="0" smtClean="0"/>
          </a:p>
          <a:p>
            <a:r>
              <a:rPr lang="en-US" dirty="0" smtClean="0"/>
              <a:t>Result 6 on whiteboard.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2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3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Meaning</a:t>
            </a:r>
            <a:r>
              <a:rPr lang="en-US" baseline="0" dirty="0" smtClean="0"/>
              <a:t> of the colors.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 when using large</a:t>
            </a:r>
            <a:r>
              <a:rPr lang="en-US" baseline="0" dirty="0" smtClean="0"/>
              <a:t> numbers of particles</a:t>
            </a:r>
            <a:r>
              <a:rPr lang="is-IS" baseline="0" dirty="0" smtClean="0"/>
              <a:t>…..</a:t>
            </a:r>
          </a:p>
          <a:p>
            <a:endParaRPr lang="is-IS" baseline="0" dirty="0" smtClean="0"/>
          </a:p>
          <a:p>
            <a:r>
              <a:rPr lang="is-IS" baseline="0" dirty="0" smtClean="0"/>
              <a:t>Demo time. -&gt; </a:t>
            </a:r>
            <a:r>
              <a:rPr lang="is-IS" b="1" baseline="0" dirty="0" smtClean="0"/>
              <a:t>Rick</a:t>
            </a:r>
          </a:p>
          <a:p>
            <a:pPr marL="228600" indent="-228600">
              <a:buAutoNum type="arabicPeriod"/>
            </a:pPr>
            <a:r>
              <a:rPr lang="en-US" b="0" baseline="0" dirty="0" smtClean="0"/>
              <a:t>S</a:t>
            </a:r>
            <a:r>
              <a:rPr lang="is-IS" b="0" baseline="0" dirty="0" smtClean="0"/>
              <a:t>mall grid (16)</a:t>
            </a:r>
          </a:p>
          <a:p>
            <a:pPr marL="228600" indent="-228600">
              <a:buAutoNum type="arabicPeriod"/>
            </a:pPr>
            <a:r>
              <a:rPr lang="is-IS" b="0" baseline="0" dirty="0" smtClean="0"/>
              <a:t>Medium grid (working number)</a:t>
            </a:r>
          </a:p>
          <a:p>
            <a:pPr marL="228600" indent="-228600">
              <a:buAutoNum type="arabicPeriod"/>
            </a:pPr>
            <a:r>
              <a:rPr lang="is-IS" b="0" baseline="0" dirty="0" smtClean="0"/>
              <a:t>Large grid (not working number -&gt; &gt;800) </a:t>
            </a:r>
          </a:p>
          <a:p>
            <a:endParaRPr lang="is-I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  <a:r>
              <a:rPr lang="en-US" b="1" baseline="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Computationally</a:t>
            </a:r>
            <a:r>
              <a:rPr lang="en-US" baseline="0" dirty="0" smtClean="0"/>
              <a:t> expensive methods exist, e.g. Vogel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method uses: </a:t>
            </a:r>
          </a:p>
          <a:p>
            <a:r>
              <a:rPr lang="en-US" baseline="0" dirty="0" smtClean="0"/>
              <a:t>step by step simulation -&gt;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propose a simpler quasi static linear model </a:t>
            </a:r>
            <a:r>
              <a:rPr lang="en-US" baseline="0" dirty="0" smtClean="0">
                <a:sym typeface="Wingdings"/>
              </a:rPr>
              <a:t> -&gt; Which Laura will explain now.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4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Meaning</a:t>
            </a:r>
            <a:r>
              <a:rPr lang="en-US" baseline="0" dirty="0" smtClean="0"/>
              <a:t> of the colors.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 when using large</a:t>
            </a:r>
            <a:r>
              <a:rPr lang="en-US" baseline="0" dirty="0" smtClean="0"/>
              <a:t> numbers of particles</a:t>
            </a:r>
            <a:r>
              <a:rPr lang="is-IS" baseline="0" dirty="0" smtClean="0"/>
              <a:t>…..</a:t>
            </a:r>
          </a:p>
          <a:p>
            <a:endParaRPr lang="is-IS" baseline="0" dirty="0" smtClean="0"/>
          </a:p>
          <a:p>
            <a:r>
              <a:rPr lang="is-IS" baseline="0" dirty="0" smtClean="0"/>
              <a:t>Demo time. -&gt; </a:t>
            </a:r>
            <a:r>
              <a:rPr lang="is-IS" b="1" baseline="0" dirty="0" smtClean="0"/>
              <a:t>Rick</a:t>
            </a:r>
          </a:p>
          <a:p>
            <a:pPr marL="228600" indent="-228600">
              <a:buAutoNum type="arabicPeriod"/>
            </a:pPr>
            <a:r>
              <a:rPr lang="en-US" b="0" baseline="0" dirty="0" smtClean="0"/>
              <a:t>S</a:t>
            </a:r>
            <a:r>
              <a:rPr lang="is-IS" b="0" baseline="0" dirty="0" smtClean="0"/>
              <a:t>mall grid (16)</a:t>
            </a:r>
          </a:p>
          <a:p>
            <a:pPr marL="228600" indent="-228600">
              <a:buAutoNum type="arabicPeriod"/>
            </a:pPr>
            <a:r>
              <a:rPr lang="is-IS" b="0" baseline="0" dirty="0" smtClean="0"/>
              <a:t>Medium grid (working number)</a:t>
            </a:r>
          </a:p>
          <a:p>
            <a:pPr marL="228600" indent="-228600">
              <a:buAutoNum type="arabicPeriod"/>
            </a:pPr>
            <a:r>
              <a:rPr lang="is-IS" b="0" baseline="0" dirty="0" smtClean="0"/>
              <a:t>Large grid (not working number -&gt; &gt;800) </a:t>
            </a:r>
          </a:p>
          <a:p>
            <a:endParaRPr lang="is-I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47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We can currently look at two</a:t>
            </a:r>
            <a:r>
              <a:rPr lang="en-US" baseline="0" dirty="0" smtClean="0"/>
              <a:t> different cut techniques and different choices for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Hooks</a:t>
            </a:r>
            <a:r>
              <a:rPr lang="en-US" baseline="0" dirty="0" smtClean="0"/>
              <a:t>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Very difficult to solve -&gt; solution l_0</a:t>
            </a:r>
            <a:r>
              <a:rPr lang="en-US" baseline="0" dirty="0" smtClean="0"/>
              <a:t> =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b="1" dirty="0" smtClean="0"/>
          </a:p>
          <a:p>
            <a:r>
              <a:rPr lang="en-US" b="0" dirty="0" smtClean="0"/>
              <a:t>What is a</a:t>
            </a:r>
            <a:r>
              <a:rPr lang="en-US" b="1" dirty="0" smtClean="0"/>
              <a:t> Stable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Rick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Decrease natural length of the</a:t>
            </a:r>
            <a:r>
              <a:rPr lang="en-US" baseline="0" dirty="0" smtClean="0"/>
              <a:t> springs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Break the springs for which the strain is larger than some threshold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Stabilize the particles that are connected to the (in previous step) broken spring. (Only if the force is larger than some resistance force)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stabilization step is then radially expanded for a number of steps. (up to max steps)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r>
              <a:rPr lang="en-US" b="0" dirty="0" smtClean="0"/>
              <a:t>No</a:t>
            </a:r>
            <a:r>
              <a:rPr lang="en-US" b="0" baseline="0" dirty="0" smtClean="0"/>
              <a:t> time steps.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6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2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53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7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>
            <a:lvl1pPr>
              <a:defRPr sz="4800" cap="small" baseline="0"/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00" cap="small" dirty="0"/>
              <a:t>r</a:t>
            </a:r>
            <a:r>
              <a:rPr lang="en-US" sz="6400" cap="small" dirty="0" smtClean="0"/>
              <a:t>upture dynamics</a:t>
            </a:r>
            <a:endParaRPr lang="en-US" sz="6400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 smtClean="0"/>
              <a:t>based on </a:t>
            </a:r>
            <a:r>
              <a:rPr lang="en-US" cap="small" dirty="0" err="1" smtClean="0"/>
              <a:t>vogel</a:t>
            </a:r>
            <a:r>
              <a:rPr lang="en-US" cap="small" dirty="0" smtClean="0"/>
              <a:t> </a:t>
            </a:r>
            <a:r>
              <a:rPr lang="en-US" cap="small" dirty="0"/>
              <a:t>et 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31" y="6126480"/>
            <a:ext cx="349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Laura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Baakman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Rick van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Veen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single particle (linear)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334" y="3034822"/>
                <a:ext cx="7347824" cy="788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4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NL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nl-NL" sz="4000" i="1">
                        <a:latin typeface="Cambria Math" charset="0"/>
                      </a:rPr>
                      <m:t> −</m:t>
                    </m:r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 smtClean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034822"/>
                <a:ext cx="7347824" cy="788357"/>
              </a:xfrm>
              <a:prstGeom prst="rect">
                <a:avLst/>
              </a:prstGeom>
              <a:blipFill rotWithShape="0">
                <a:blip r:embed="rId3"/>
                <a:stretch>
                  <a:fillRect t="-14729" b="-2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68720" y="3953926"/>
            <a:ext cx="5587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 that we discard Newton’s and Stokes’ law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2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6400" y="1564200"/>
            <a:ext cx="4734704" cy="4736897"/>
            <a:chOff x="2107279" y="1574731"/>
            <a:chExt cx="4734704" cy="4736897"/>
          </a:xfrm>
        </p:grpSpPr>
        <p:sp>
          <p:nvSpPr>
            <p:cNvPr id="919" name="Oval 918"/>
            <p:cNvSpPr/>
            <p:nvPr/>
          </p:nvSpPr>
          <p:spPr>
            <a:xfrm>
              <a:off x="210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54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98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42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288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32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76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16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0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4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48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4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318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90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324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8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62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34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0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88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32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76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16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60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4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48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4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318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90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>
              <a:off x="324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8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62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4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0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88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32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76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16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60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504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48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4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318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90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>
              <a:off x="324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68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62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4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0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06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29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62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85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318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41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40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>
              <a:off x="396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52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318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90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62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4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06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46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>
              <a:off x="252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96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0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318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62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0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4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90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4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5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69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13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570000" y="166347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25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57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5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57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19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63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07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51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roup 964"/>
          <p:cNvGrpSpPr/>
          <p:nvPr/>
        </p:nvGrpSpPr>
        <p:grpSpPr>
          <a:xfrm>
            <a:off x="2006400" y="1564200"/>
            <a:ext cx="4734704" cy="4741596"/>
            <a:chOff x="2008022" y="1564571"/>
            <a:chExt cx="4734704" cy="4741596"/>
          </a:xfrm>
        </p:grpSpPr>
        <p:sp>
          <p:nvSpPr>
            <p:cNvPr id="2" name="Oval 1"/>
            <p:cNvSpPr/>
            <p:nvPr/>
          </p:nvSpPr>
          <p:spPr>
            <a:xfrm>
              <a:off x="2548022" y="198199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286363" y="210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815374" y="228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05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49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3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37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365679" y="1871850"/>
              <a:ext cx="235064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2855301" y="1871850"/>
              <a:ext cx="695820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805679" y="1871850"/>
              <a:ext cx="533405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2908022" y="2161991"/>
              <a:ext cx="1378341" cy="12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46363" y="2289270"/>
              <a:ext cx="1169011" cy="18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593642" y="1871850"/>
              <a:ext cx="397479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245679" y="1871850"/>
              <a:ext cx="622416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122653" y="1871850"/>
              <a:ext cx="308468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628847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268492" y="360616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904382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06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500743" y="282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68022" y="292031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38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368022" y="3318637"/>
              <a:ext cx="313546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2936126" y="3136549"/>
              <a:ext cx="617338" cy="64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808022" y="3136549"/>
              <a:ext cx="513191" cy="5223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 flipV="1">
              <a:off x="2988847" y="3786167"/>
              <a:ext cx="1279645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28492" y="3786167"/>
              <a:ext cx="1275890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575771" y="3227593"/>
              <a:ext cx="544972" cy="4312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75301" y="3227593"/>
              <a:ext cx="581802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211661" y="3318637"/>
              <a:ext cx="221803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548022" y="537980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233642" y="495949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918058" y="5266773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06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298591" y="445344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4999008" y="4292215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38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370005" y="4760725"/>
              <a:ext cx="230738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2855301" y="4760725"/>
              <a:ext cx="496011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605870" y="4760725"/>
              <a:ext cx="680493" cy="25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 flipV="1">
              <a:off x="2908022" y="5139494"/>
              <a:ext cx="1325620" cy="4203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593642" y="5139494"/>
              <a:ext cx="1324416" cy="30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540921" y="4599494"/>
              <a:ext cx="510808" cy="41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06287" y="4599494"/>
              <a:ext cx="664492" cy="72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225337" y="4760725"/>
              <a:ext cx="210110" cy="558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9" name="Oval 918"/>
            <p:cNvSpPr/>
            <p:nvPr/>
          </p:nvSpPr>
          <p:spPr>
            <a:xfrm>
              <a:off x="200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44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88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32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225337" y="5574052"/>
              <a:ext cx="155406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195301" y="5574052"/>
              <a:ext cx="775478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540921" y="5266773"/>
              <a:ext cx="39982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755301" y="5266773"/>
              <a:ext cx="53106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2855301" y="5687085"/>
              <a:ext cx="64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315301" y="5687085"/>
              <a:ext cx="28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359008" y="4472215"/>
              <a:ext cx="1023718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 flipV="1">
              <a:off x="3658591" y="4472215"/>
              <a:ext cx="1340417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422726" y="4633446"/>
              <a:ext cx="87586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2936126" y="4038637"/>
              <a:ext cx="4151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605870" y="3913446"/>
              <a:ext cx="71534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575771" y="3913446"/>
              <a:ext cx="475958" cy="43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06287" y="4038637"/>
              <a:ext cx="650816" cy="306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211661" y="4038637"/>
              <a:ext cx="2237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370005" y="4038637"/>
              <a:ext cx="311563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 flipV="1">
              <a:off x="2420743" y="3009270"/>
              <a:ext cx="1080000" cy="1820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860743" y="3009270"/>
              <a:ext cx="1207279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28022" y="3100314"/>
              <a:ext cx="952721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2855301" y="2289270"/>
              <a:ext cx="69816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593642" y="2416549"/>
              <a:ext cx="527101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122653" y="2596549"/>
              <a:ext cx="310811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75301" y="2596549"/>
              <a:ext cx="492794" cy="37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808022" y="2416549"/>
              <a:ext cx="53106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368022" y="2289270"/>
              <a:ext cx="232721" cy="77480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15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59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03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470743" y="1658015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15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7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15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47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53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97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41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2908022" y="2161991"/>
            <a:ext cx="1378341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268492" y="36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500743" y="282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36549"/>
            <a:ext cx="617338" cy="64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3808022" y="3136549"/>
            <a:ext cx="513191" cy="5223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 flipV="1">
            <a:off x="2988847" y="3786167"/>
            <a:ext cx="1279645" cy="125191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628492" y="3786167"/>
            <a:ext cx="1275890" cy="1251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575771" y="3227593"/>
            <a:ext cx="544972" cy="4312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233642" y="495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298591" y="445344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4999008" y="429221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2855301" y="4760725"/>
            <a:ext cx="496011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605870" y="4760725"/>
            <a:ext cx="680493" cy="25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139494"/>
            <a:ext cx="1325620" cy="42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593642" y="5139494"/>
            <a:ext cx="1324416" cy="30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540921" y="4599494"/>
            <a:ext cx="510808" cy="41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306287" y="4599494"/>
            <a:ext cx="664492" cy="7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540921" y="5266773"/>
            <a:ext cx="39982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266773"/>
            <a:ext cx="53106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359008" y="4472215"/>
            <a:ext cx="1023718" cy="1612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 flipV="1">
            <a:off x="3658591" y="4472215"/>
            <a:ext cx="1340417" cy="161231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8758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4151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605870" y="3913446"/>
            <a:ext cx="71534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575771" y="3913446"/>
            <a:ext cx="475958" cy="43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306287" y="4038637"/>
            <a:ext cx="650816" cy="306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3009270"/>
            <a:ext cx="1080000" cy="18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3860743" y="3009270"/>
            <a:ext cx="1207279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69816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3808022" y="2416549"/>
            <a:ext cx="53106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86084" y="362324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04561" y="279303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00314"/>
            <a:ext cx="821156" cy="6837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11840" y="3100314"/>
            <a:ext cx="526965" cy="5756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46084" y="3803240"/>
            <a:ext cx="1058298" cy="1081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793363" y="3227593"/>
            <a:ext cx="327380" cy="4483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3886159" y="513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023211" y="45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151447" y="44113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330490" y="4813446"/>
            <a:ext cx="608390" cy="37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319494"/>
            <a:ext cx="978137" cy="24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193438" y="4718669"/>
            <a:ext cx="1010730" cy="4735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458726" y="4718669"/>
            <a:ext cx="512053" cy="6008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193438" y="5446773"/>
            <a:ext cx="747305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446773"/>
            <a:ext cx="183579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11447" y="4591390"/>
            <a:ext cx="871279" cy="420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600485" cy="5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139806" cy="5202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330490" y="3930519"/>
            <a:ext cx="1208315" cy="6283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793363" y="3930519"/>
            <a:ext cx="410805" cy="533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458726" y="4038637"/>
            <a:ext cx="498377" cy="4254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2973035"/>
            <a:ext cx="1283818" cy="2183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064561" y="2973035"/>
            <a:ext cx="1003461" cy="127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90198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11840" y="2416549"/>
            <a:ext cx="327244" cy="4292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6"/>
            <a:endCxn id="3" idx="2"/>
          </p:cNvCxnSpPr>
          <p:nvPr/>
        </p:nvCxnSpPr>
        <p:spPr>
          <a:xfrm>
            <a:off x="2908022" y="2161991"/>
            <a:ext cx="1378341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83" idx="6"/>
            <a:endCxn id="884" idx="2"/>
          </p:cNvCxnSpPr>
          <p:nvPr/>
        </p:nvCxnSpPr>
        <p:spPr>
          <a:xfrm flipV="1">
            <a:off x="2988847" y="3803240"/>
            <a:ext cx="1497237" cy="108118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908" idx="6"/>
            <a:endCxn id="909" idx="2"/>
          </p:cNvCxnSpPr>
          <p:nvPr/>
        </p:nvCxnSpPr>
        <p:spPr>
          <a:xfrm flipV="1">
            <a:off x="3383211" y="4591390"/>
            <a:ext cx="1768236" cy="94777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05" idx="6"/>
            <a:endCxn id="906" idx="2"/>
          </p:cNvCxnSpPr>
          <p:nvPr/>
        </p:nvCxnSpPr>
        <p:spPr>
          <a:xfrm>
            <a:off x="4246159" y="5319494"/>
            <a:ext cx="1671899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to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82359" y="3121224"/>
                <a:ext cx="179109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000" b="0" i="1" smtClean="0">
                          <a:latin typeface="Cambria Math" charset="0"/>
                        </a:rPr>
                        <m:t>𝐿𝑥</m:t>
                      </m:r>
                      <m:r>
                        <a:rPr lang="nl-NL" sz="4000" b="0" i="1" smtClean="0">
                          <a:latin typeface="Cambria Math" charset="0"/>
                        </a:rPr>
                        <m:t>=</m:t>
                      </m:r>
                      <m:r>
                        <a:rPr lang="nl-NL" sz="4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59" y="3121224"/>
                <a:ext cx="179109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l(</a:t>
            </a:r>
            <a:r>
              <a:rPr lang="en-US" dirty="0" err="1" smtClean="0"/>
              <a:t>hs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97815" y="3121224"/>
                <a:ext cx="33723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nl-NL" sz="40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nl-NL" sz="4000" b="0" i="1" smtClean="0">
                              <a:latin typeface="Cambria Math" charset="0"/>
                            </a:rPr>
                            <m:t>= </m:t>
                          </m:r>
                          <m:r>
                            <a:rPr lang="nl-NL" sz="40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nl-NL" sz="40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nl-NL" sz="4000" b="0" i="1" smtClean="0">
                          <a:latin typeface="Cambria Math" charset="0"/>
                        </a:rPr>
                        <m:t>𝐾𝐴</m:t>
                      </m:r>
                      <m:r>
                        <a:rPr lang="nl-NL" sz="4000" b="0" i="0" smtClean="0">
                          <a:latin typeface="Cambria Math" charset="0"/>
                        </a:rPr>
                        <m:t> .∗</m:t>
                      </m:r>
                      <m:r>
                        <m:rPr>
                          <m:sty m:val="p"/>
                        </m:rPr>
                        <a:rPr lang="nl-NL" sz="4000" b="0" i="0" smtClean="0">
                          <a:latin typeface="Cambria Math" charset="0"/>
                        </a:rPr>
                        <m:t>T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815" y="3121224"/>
                <a:ext cx="337239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ompute r(</a:t>
            </a:r>
            <a:r>
              <a:rPr lang="en-US" dirty="0" err="1" smtClean="0"/>
              <a:t>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4080" y="2413338"/>
            <a:ext cx="83712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or each</a:t>
            </a:r>
            <a:r>
              <a:rPr lang="en-US" dirty="0" smtClean="0"/>
              <a:t> particle </a:t>
            </a:r>
            <a:r>
              <a:rPr lang="en-US" b="1" dirty="0" smtClean="0"/>
              <a:t>in</a:t>
            </a:r>
            <a:r>
              <a:rPr lang="en-US" dirty="0" smtClean="0"/>
              <a:t> free particles</a:t>
            </a:r>
          </a:p>
          <a:p>
            <a:r>
              <a:rPr lang="en-US" dirty="0"/>
              <a:t>	</a:t>
            </a:r>
            <a:r>
              <a:rPr lang="en-US" dirty="0" smtClean="0"/>
              <a:t>value = 0</a:t>
            </a:r>
          </a:p>
          <a:p>
            <a:r>
              <a:rPr lang="en-US" b="1" dirty="0"/>
              <a:t>	</a:t>
            </a:r>
            <a:r>
              <a:rPr lang="en-US" b="1" dirty="0" smtClean="0"/>
              <a:t>for each </a:t>
            </a:r>
            <a:r>
              <a:rPr lang="en-US" dirty="0" err="1" smtClean="0"/>
              <a:t>fixed_particle</a:t>
            </a:r>
            <a:r>
              <a:rPr lang="en-US" dirty="0" smtClean="0"/>
              <a:t> </a:t>
            </a:r>
            <a:r>
              <a:rPr lang="en-US" b="1" dirty="0" smtClean="0"/>
              <a:t>attached</a:t>
            </a:r>
            <a:r>
              <a:rPr lang="en-US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 particle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value += spring(</a:t>
            </a:r>
            <a:r>
              <a:rPr lang="en-US" dirty="0" err="1" smtClean="0"/>
              <a:t>fixed_particle</a:t>
            </a:r>
            <a:r>
              <a:rPr lang="en-US" dirty="0" smtClean="0"/>
              <a:t>, particle).k() * </a:t>
            </a:r>
            <a:r>
              <a:rPr lang="en-US" dirty="0" err="1" smtClean="0"/>
              <a:t>fixed_particle.location</a:t>
            </a:r>
            <a:r>
              <a:rPr lang="en-US" dirty="0" smtClean="0"/>
              <a:t>()</a:t>
            </a:r>
          </a:p>
          <a:p>
            <a:r>
              <a:rPr lang="en-US" b="1" dirty="0"/>
              <a:t>	</a:t>
            </a:r>
            <a:r>
              <a:rPr lang="en-US" b="1" dirty="0" smtClean="0"/>
              <a:t>end</a:t>
            </a:r>
          </a:p>
          <a:p>
            <a:r>
              <a:rPr lang="en-US" dirty="0"/>
              <a:t>	</a:t>
            </a:r>
            <a:r>
              <a:rPr lang="en-US" dirty="0" smtClean="0"/>
              <a:t>r[particle] = value</a:t>
            </a:r>
          </a:p>
          <a:p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93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small" dirty="0"/>
              <a:t>implementation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60" y="2092581"/>
            <a:ext cx="2299017" cy="27415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9" y="3273343"/>
            <a:ext cx="19812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09" y="4048464"/>
            <a:ext cx="3149600" cy="109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87" y="1611693"/>
            <a:ext cx="3308808" cy="14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smtClean="0"/>
              <a:t>demo</a:t>
            </a:r>
            <a:endParaRPr lang="en-US" sz="4800" cap="smal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11" y="1173383"/>
            <a:ext cx="4755749" cy="4755749"/>
          </a:xfrm>
        </p:spPr>
      </p:pic>
    </p:spTree>
    <p:extLst>
      <p:ext uri="{BB962C8B-B14F-4D97-AF65-F5344CB8AC3E}">
        <p14:creationId xmlns:p14="http://schemas.microsoft.com/office/powerpoint/2010/main" val="59082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46364" y="-249382"/>
            <a:ext cx="12912437" cy="7426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46" y="-13854"/>
            <a:ext cx="6885709" cy="68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22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/>
              <a:t>r</a:t>
            </a:r>
            <a:r>
              <a:rPr lang="en-US" sz="4800" cap="small" dirty="0" smtClean="0"/>
              <a:t>esearch topics</a:t>
            </a:r>
            <a:endParaRPr lang="en-US" sz="4800" cap="smal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Different cut technique</a:t>
            </a:r>
          </a:p>
          <a:p>
            <a:r>
              <a:rPr lang="en-US" sz="2000" dirty="0" smtClean="0"/>
              <a:t>Different choices for 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5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9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3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3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7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1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65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6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336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408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341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85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80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52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2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305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9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3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33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7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21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65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6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336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8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>
            <a:off x="341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5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80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52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305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49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3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33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77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21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65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6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336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408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>
            <a:off x="341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85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80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52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28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72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516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60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4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47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80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403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336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59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7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>
            <a:off x="413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69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336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408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80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52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4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64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>
            <a:off x="269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13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57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336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80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2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52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8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6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667174" y="609600"/>
            <a:ext cx="8596668" cy="1320800"/>
          </a:xfrm>
        </p:spPr>
        <p:txBody>
          <a:bodyPr/>
          <a:lstStyle/>
          <a:p>
            <a:r>
              <a:rPr lang="en-US" cap="small" dirty="0" smtClean="0"/>
              <a:t>initial grid</a:t>
            </a:r>
            <a:endParaRPr lang="en-US" cap="small" dirty="0"/>
          </a:p>
        </p:txBody>
      </p:sp>
      <p:sp>
        <p:nvSpPr>
          <p:cNvPr id="1033" name="Title 1029"/>
          <p:cNvSpPr txBox="1">
            <a:spLocks/>
          </p:cNvSpPr>
          <p:nvPr/>
        </p:nvSpPr>
        <p:spPr>
          <a:xfrm>
            <a:off x="66717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ixing the border</a:t>
            </a:r>
            <a:endParaRPr lang="en-US" dirty="0"/>
          </a:p>
        </p:txBody>
      </p:sp>
      <p:sp>
        <p:nvSpPr>
          <p:cNvPr id="1035" name="Title 1029"/>
          <p:cNvSpPr txBox="1">
            <a:spLocks/>
          </p:cNvSpPr>
          <p:nvPr/>
        </p:nvSpPr>
        <p:spPr>
          <a:xfrm>
            <a:off x="667174" y="6277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adding springs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88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9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9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9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9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9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1000" fill="hold"/>
                                        <p:tgtEl>
                                          <p:spTgt spid="90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0" fill="hold"/>
                                        <p:tgtEl>
                                          <p:spTgt spid="88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2" grpId="0" animBg="1"/>
      <p:bldP spid="886" grpId="0" animBg="1"/>
      <p:bldP spid="889" grpId="0" animBg="1"/>
      <p:bldP spid="907" grpId="0" animBg="1"/>
      <p:bldP spid="910" grpId="0" animBg="1"/>
      <p:bldP spid="919" grpId="0" animBg="1"/>
      <p:bldP spid="920" grpId="0" animBg="1"/>
      <p:bldP spid="921" grpId="0" animBg="1"/>
      <p:bldP spid="922" grpId="0" animBg="1"/>
      <p:bldP spid="1030" grpId="0"/>
      <p:bldP spid="1033" grpId="0"/>
      <p:bldP spid="1033" grpId="1"/>
      <p:bldP spid="10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54826" y="3080810"/>
            <a:ext cx="6179999" cy="914400"/>
            <a:chOff x="1671947" y="1231690"/>
            <a:chExt cx="6179999" cy="9144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71947" y="1231690"/>
              <a:ext cx="6179999" cy="914400"/>
              <a:chOff x="2262869" y="2965269"/>
              <a:chExt cx="6179999" cy="9144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262869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7528468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177269" y="2965269"/>
                <a:ext cx="4364715" cy="914400"/>
                <a:chOff x="3177269" y="2965269"/>
                <a:chExt cx="4364715" cy="914400"/>
              </a:xfrm>
            </p:grpSpPr>
            <p:cxnSp>
              <p:nvCxnSpPr>
                <p:cNvPr id="6" name="Straight Connector 5"/>
                <p:cNvCxnSpPr>
                  <a:stCxn id="3" idx="6"/>
                </p:cNvCxnSpPr>
                <p:nvPr/>
              </p:nvCxnSpPr>
              <p:spPr>
                <a:xfrm>
                  <a:off x="3177269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4284619" y="2965269"/>
                  <a:ext cx="2539092" cy="914400"/>
                  <a:chOff x="4284619" y="2965269"/>
                  <a:chExt cx="2539092" cy="9144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 flipH="1" flipV="1">
                    <a:off x="4284619" y="2965271"/>
                    <a:ext cx="703215" cy="91439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4987835" y="2965269"/>
                    <a:ext cx="772885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760720" y="2965269"/>
                    <a:ext cx="703218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H="1">
                    <a:off x="6463939" y="3422469"/>
                    <a:ext cx="359772" cy="4572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>
                  <a:endCxn id="4" idx="2"/>
                </p:cNvCxnSpPr>
                <p:nvPr/>
              </p:nvCxnSpPr>
              <p:spPr>
                <a:xfrm>
                  <a:off x="6821984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" name="Straight Connector 30"/>
            <p:cNvCxnSpPr/>
            <p:nvPr/>
          </p:nvCxnSpPr>
          <p:spPr>
            <a:xfrm flipH="1">
              <a:off x="3305033" y="1231690"/>
              <a:ext cx="386668" cy="457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spring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854826" y="5283199"/>
            <a:ext cx="1950393" cy="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55895" y="5283199"/>
            <a:ext cx="1978932" cy="5081"/>
          </a:xfrm>
          <a:prstGeom prst="straightConnector1">
            <a:avLst/>
          </a:prstGeom>
          <a:ln w="25400">
            <a:solidFill>
              <a:schemeClr val="accent6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49322" y="5144700"/>
                <a:ext cx="1762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charset="0"/>
                        </a:rPr>
                        <m:t>𝐹</m:t>
                      </m:r>
                      <m:r>
                        <a:rPr lang="nl-NL" b="0" i="1" smtClean="0">
                          <a:latin typeface="Cambria Math" charset="0"/>
                        </a:rPr>
                        <m:t>=</m:t>
                      </m:r>
                      <m:r>
                        <a:rPr lang="nl-NL" b="0" i="1" smtClean="0">
                          <a:latin typeface="Cambria Math" charset="0"/>
                        </a:rPr>
                        <m:t>𝐾</m:t>
                      </m:r>
                      <m:r>
                        <a:rPr lang="nl-NL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∙(</m:t>
                      </m:r>
                      <m:r>
                        <a:rPr lang="nl-NL" b="0" i="1" smtClean="0">
                          <a:latin typeface="Cambria Math" charset="0"/>
                        </a:rPr>
                        <m:t>𝑋</m:t>
                      </m:r>
                      <m:r>
                        <a:rPr lang="nl-NL" b="0" i="1" smtClean="0">
                          <a:latin typeface="Cambria Math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nl-NL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nl-NL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22" y="5144700"/>
                <a:ext cx="176247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76" t="-144444" r="-4152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2748906" y="2707640"/>
            <a:ext cx="4364715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64421" y="244856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99727" y="244856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187437" y="2244203"/>
                <a:ext cx="1486241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437" y="2244203"/>
                <a:ext cx="1486241" cy="411395"/>
              </a:xfrm>
              <a:prstGeom prst="rect">
                <a:avLst/>
              </a:prstGeom>
              <a:blipFill rotWithShape="0">
                <a:blip r:embed="rId4"/>
                <a:stretch>
                  <a:fillRect t="-80882" b="-10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8137511" y="3309410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511" y="3309410"/>
                <a:ext cx="461921" cy="395621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1313745" y="3322554"/>
                <a:ext cx="458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45" y="3322554"/>
                <a:ext cx="45871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928521" y="4108677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4580" y="4366135"/>
            <a:ext cx="2002434" cy="3245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580" y="4108677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59263" y="397923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nl-NL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63" y="3979232"/>
                <a:ext cx="43306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0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single particle (non-linear)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334" y="2879459"/>
                <a:ext cx="8209280" cy="1099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4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NL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nl-NL" sz="40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bg-BG" sz="4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  <m:d>
                      <m:dPr>
                        <m:begChr m:val="["/>
                        <m:endChr m:val="|"/>
                        <m:ctrlPr>
                          <a:rPr lang="nl-NL" sz="4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− </m:t>
                        </m:r>
                        <m:r>
                          <a:rPr lang="nl-NL" sz="40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nl-NL" sz="4000" b="0" i="0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879459"/>
                <a:ext cx="8209280" cy="1099083"/>
              </a:xfrm>
              <a:prstGeom prst="rect">
                <a:avLst/>
              </a:prstGeom>
              <a:blipFill rotWithShape="0">
                <a:blip r:embed="rId3"/>
                <a:stretch>
                  <a:fillRect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7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ull grid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nl-NL" sz="4000" b="0" i="1" smtClean="0">
                          <a:latin typeface="Cambria Math" charset="0"/>
                        </a:rPr>
                        <m:t>=0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∀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2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err="1"/>
              <a:t>vogel</a:t>
            </a:r>
            <a:r>
              <a:rPr lang="en-US" sz="4800" cap="small" dirty="0"/>
              <a:t> et 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natural length</a:t>
            </a:r>
          </a:p>
          <a:p>
            <a:endParaRPr lang="en-US" dirty="0"/>
          </a:p>
          <a:p>
            <a:r>
              <a:rPr lang="en-US" dirty="0" smtClean="0"/>
              <a:t>Break springs with a strain larger than some threshold</a:t>
            </a:r>
          </a:p>
          <a:p>
            <a:endParaRPr lang="en-US" dirty="0"/>
          </a:p>
          <a:p>
            <a:r>
              <a:rPr lang="en-US" dirty="0" smtClean="0"/>
              <a:t>Stabilize the particles connected to the broken spring</a:t>
            </a:r>
          </a:p>
          <a:p>
            <a:endParaRPr lang="en-US" dirty="0"/>
          </a:p>
          <a:p>
            <a:r>
              <a:rPr lang="en-US" dirty="0" smtClean="0"/>
              <a:t>Repeat radially for other particles up to a max number of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err="1" smtClean="0"/>
              <a:t>vogel</a:t>
            </a:r>
            <a:r>
              <a:rPr lang="en-US" sz="4800" cap="small" dirty="0" smtClean="0"/>
              <a:t> results</a:t>
            </a:r>
            <a:endParaRPr lang="en-US" sz="4800" cap="smal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50" y="2160588"/>
            <a:ext cx="4438537" cy="3881437"/>
          </a:xfrm>
        </p:spPr>
      </p:pic>
    </p:spTree>
    <p:extLst>
      <p:ext uri="{BB962C8B-B14F-4D97-AF65-F5344CB8AC3E}">
        <p14:creationId xmlns:p14="http://schemas.microsoft.com/office/powerpoint/2010/main" val="6145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smtClean="0"/>
              <a:t>single step method</a:t>
            </a:r>
            <a:endParaRPr lang="en-US" sz="4800" cap="sm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501</Words>
  <Application>Microsoft Macintosh PowerPoint</Application>
  <PresentationFormat>Widescreen</PresentationFormat>
  <Paragraphs>166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rupture dynamics</vt:lpstr>
      <vt:lpstr>PowerPoint Presentation</vt:lpstr>
      <vt:lpstr>initial grid</vt:lpstr>
      <vt:lpstr>single spring</vt:lpstr>
      <vt:lpstr>single particle (non-linear)</vt:lpstr>
      <vt:lpstr>full grid</vt:lpstr>
      <vt:lpstr>vogel et al.</vt:lpstr>
      <vt:lpstr>vogel results</vt:lpstr>
      <vt:lpstr>single step method</vt:lpstr>
      <vt:lpstr>single particle (linear)</vt:lpstr>
      <vt:lpstr>initial grid</vt:lpstr>
      <vt:lpstr>stabilize</vt:lpstr>
      <vt:lpstr>rupture</vt:lpstr>
      <vt:lpstr>stabilize</vt:lpstr>
      <vt:lpstr>what do we want to solve</vt:lpstr>
      <vt:lpstr>computing l(hs)</vt:lpstr>
      <vt:lpstr>compute r(hs)</vt:lpstr>
      <vt:lpstr>implementation </vt:lpstr>
      <vt:lpstr>demo</vt:lpstr>
      <vt:lpstr>PowerPoint Presentation</vt:lpstr>
      <vt:lpstr>research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rupture dynamics</dc:title>
  <dc:creator>Rick van Veen</dc:creator>
  <cp:lastModifiedBy>Baakman N (POLITICS)</cp:lastModifiedBy>
  <cp:revision>166</cp:revision>
  <cp:lastPrinted>2015-11-27T12:12:07Z</cp:lastPrinted>
  <dcterms:created xsi:type="dcterms:W3CDTF">2015-11-27T10:12:38Z</dcterms:created>
  <dcterms:modified xsi:type="dcterms:W3CDTF">2016-01-07T09:03:46Z</dcterms:modified>
</cp:coreProperties>
</file>