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D7F11-EC59-BAAA-CAE6-0FC317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BEDE5-762A-F355-D200-ED251EF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6DE5D-2CF6-A6F8-143E-6B657D59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24A6F-2C26-4E20-658A-8F781446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C1906-9EEF-E2B2-03E8-759F41F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9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62A6D-4F44-C717-0BD8-3725BCD7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0AE861-631C-6D2B-43FC-C1D0AC0A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3450F-ECA0-EA12-D584-4C758B4D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94BDC-2FEA-6C60-C0E2-AC3BCC19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BBD6F-89DF-CA42-9A67-F5A19E35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2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6CE16F-0CBE-2AC3-8E6A-D11BBDF39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370CF9-6079-AAFD-7F9F-642721FF4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35627-26FA-0E2F-0717-D46272F0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52D25-3C0F-7CEE-3D46-24627A81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1A768-1778-F2FA-A26C-992CF5AD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4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388BD-005B-1D18-A3F4-408C6D0C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81B5D-9A3C-EA9F-B976-DB668529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BD879-4636-8762-E856-35185DA3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0A3962-5BB3-6CE9-DC28-55FFFF8D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0800D-B8A0-F260-0EDB-B504D48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0AFB-3BA7-B2BD-0A47-53C0271A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32B39-4673-742A-E653-AD06838A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3C3B5-CB56-70AA-0DF3-70E11B05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42A02-FF61-11F5-5D96-DADA5DD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29ED0-95CB-3F7A-AE7E-151DAC7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0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CF77-4D39-533F-AB56-413B6194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564D5-59E8-FDD7-9364-DC52B8340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5AD5E-67BF-1757-FBAA-616E3F27E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DF2DF-9709-77A0-E246-880C7FD9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F449B4-0373-66F2-FB4B-D6249D7B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2D0657-9DD1-C687-7DE9-9B48F59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7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FF0-444E-0CF2-EF6D-A8AAA11E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24707-D26A-FC4E-47AF-6D5C4712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091C74-DDB8-61DB-EFF5-B375742A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D4DCB4-D51C-04B5-EC93-41DE366B0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FBDB76-91FE-E6AF-6238-3D1BFA80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CEEFD2-410B-3891-DDB8-9ACAB769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E79AF5-BE00-A867-7291-96FBF1D5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DC94F8-F79A-ACD9-7EAD-5AE65CBC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91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7DD49-3F7E-014A-6D57-FC4C731A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8C8C2C-287A-2200-F431-7DC0E505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DB6D3F-3B1B-0D47-7AE8-3755934D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98C079-8E46-3D9C-A0A5-AF9D0593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790683-CD23-9D99-E10A-483A6502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B6CDF3-5A0A-2D2C-A61F-9BEFA827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FA5199-80BB-4D48-5CE8-455B8410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8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E7426-F385-F72E-DE80-AC7D41CE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BC922-AED5-F83C-902C-5D862316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78AFB6-EFCC-9CA2-2C32-75F681E7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0F7F81-CBB7-2779-3664-127809CD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CD859-1F8B-2FD0-B631-81EDC0A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D78D66-3799-8883-D0A2-DA2B4A80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2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DDA6-712C-4CC1-D819-B91BEDF9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16CD68-6796-F1BD-52C6-AF333CB9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39FD66-A125-2264-F3DF-A74A5F06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2371C-28E2-8E27-EDA9-B8A750BB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8AFEF7-903C-256B-E027-05ACD67A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B4556-235B-6585-B179-7ED8E7B5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9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B593FE-B38B-886C-075B-3DBF298F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433EC-568E-3696-9240-ADDE5831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21778-1AFE-D7F1-EA99-3A4223A8D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2723-4050-46E9-BDDF-80B559AA42C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44F3B-39AE-A32A-A036-93AC29AB8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4CD47-268C-DFC6-D5D0-DF28AFE8C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D675-9078-4BCA-BB4D-A0E7BA578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9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johnpapa.angular-essenti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898F6DA-16EB-E4D0-EC9D-594721FDCD0F}"/>
              </a:ext>
            </a:extLst>
          </p:cNvPr>
          <p:cNvSpPr>
            <a:spLocks noGrp="1"/>
          </p:cNvSpPr>
          <p:nvPr/>
        </p:nvSpPr>
        <p:spPr>
          <a:xfrm>
            <a:off x="343894" y="1030729"/>
            <a:ext cx="10868025" cy="466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Servicio de revisión de botiquines.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5C3C59-E2E6-5B30-6E71-5508C9630BB4}"/>
              </a:ext>
            </a:extLst>
          </p:cNvPr>
          <p:cNvCxnSpPr/>
          <p:nvPr/>
        </p:nvCxnSpPr>
        <p:spPr>
          <a:xfrm>
            <a:off x="427838" y="1497454"/>
            <a:ext cx="11207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95E69FF-F67C-DBA7-433B-323FED917039}"/>
              </a:ext>
            </a:extLst>
          </p:cNvPr>
          <p:cNvSpPr>
            <a:spLocks noGrp="1"/>
          </p:cNvSpPr>
          <p:nvPr/>
        </p:nvSpPr>
        <p:spPr>
          <a:xfrm>
            <a:off x="377450" y="686781"/>
            <a:ext cx="10868025" cy="466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Índice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4E39E14-710B-B3BC-FB81-6C70C55E9785}"/>
              </a:ext>
            </a:extLst>
          </p:cNvPr>
          <p:cNvSpPr txBox="1"/>
          <p:nvPr/>
        </p:nvSpPr>
        <p:spPr>
          <a:xfrm>
            <a:off x="467685" y="2241587"/>
            <a:ext cx="11201401" cy="335373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b="1" dirty="0"/>
              <a:t>Herramientas de desarrollo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s-ES" b="1" dirty="0"/>
              <a:t>Arquitectura de la aplicación Angular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s-ES" b="1" dirty="0"/>
              <a:t>Arquitectura de una página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s-ES" b="1" dirty="0" err="1"/>
              <a:t>Securización</a:t>
            </a:r>
            <a:r>
              <a:rPr lang="es-ES" b="1" dirty="0"/>
              <a:t> de servicios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s-ES" b="1" dirty="0"/>
              <a:t>Comunicación con el ecosistema IMV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s-ES" b="1" dirty="0"/>
              <a:t>JSON de respuestas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s-ES" b="1" dirty="0"/>
              <a:t>Accesibilidad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AU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8F5FC6-C3EB-95C4-7C01-BD6F6307E1D7}"/>
              </a:ext>
            </a:extLst>
          </p:cNvPr>
          <p:cNvCxnSpPr/>
          <p:nvPr/>
        </p:nvCxnSpPr>
        <p:spPr>
          <a:xfrm>
            <a:off x="461394" y="1153506"/>
            <a:ext cx="11207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E6DA185-4EC2-CC36-4006-0855BF3D979A}"/>
              </a:ext>
            </a:extLst>
          </p:cNvPr>
          <p:cNvSpPr>
            <a:spLocks noGrp="1"/>
          </p:cNvSpPr>
          <p:nvPr/>
        </p:nvSpPr>
        <p:spPr>
          <a:xfrm>
            <a:off x="377450" y="686781"/>
            <a:ext cx="10868025" cy="466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1-Herramientas de desarrollo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DEFE195-9C3F-5875-6FAE-58414845D5EF}"/>
              </a:ext>
            </a:extLst>
          </p:cNvPr>
          <p:cNvCxnSpPr/>
          <p:nvPr/>
        </p:nvCxnSpPr>
        <p:spPr>
          <a:xfrm>
            <a:off x="461394" y="1153506"/>
            <a:ext cx="11207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66">
            <a:extLst>
              <a:ext uri="{FF2B5EF4-FFF2-40B4-BE49-F238E27FC236}">
                <a16:creationId xmlns:a16="http://schemas.microsoft.com/office/drawing/2014/main" id="{1EAF6F06-7AE9-36D7-4F93-3A46541F24E0}"/>
              </a:ext>
            </a:extLst>
          </p:cNvPr>
          <p:cNvSpPr txBox="1"/>
          <p:nvPr/>
        </p:nvSpPr>
        <p:spPr>
          <a:xfrm>
            <a:off x="461394" y="1354997"/>
            <a:ext cx="42050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1600" b="1" dirty="0"/>
              <a:t>Entorno de desarrollo</a:t>
            </a:r>
          </a:p>
          <a:p>
            <a:r>
              <a:rPr lang="es-ES" sz="1400" dirty="0" err="1"/>
              <a:t>NodeJS</a:t>
            </a:r>
            <a:r>
              <a:rPr lang="es-ES" sz="1400" dirty="0"/>
              <a:t> LTS </a:t>
            </a:r>
            <a:r>
              <a:rPr lang="es-ES" sz="1400" dirty="0" err="1"/>
              <a:t>version</a:t>
            </a:r>
            <a:r>
              <a:rPr lang="es-ES" sz="1400" dirty="0"/>
              <a:t> (</a:t>
            </a:r>
            <a:r>
              <a:rPr lang="es-ES" sz="1400" dirty="0" err="1"/>
              <a:t>NodeJS</a:t>
            </a:r>
            <a:r>
              <a:rPr lang="es-ES" sz="1400" dirty="0"/>
              <a:t> v14.18.1)</a:t>
            </a:r>
          </a:p>
          <a:p>
            <a:r>
              <a:rPr lang="es-ES" sz="1400" dirty="0"/>
              <a:t>Angular CLI v12.1.4</a:t>
            </a:r>
          </a:p>
          <a:p>
            <a:r>
              <a:rPr lang="es-ES" sz="1400" dirty="0" err="1"/>
              <a:t>Npm</a:t>
            </a:r>
            <a:r>
              <a:rPr lang="es-ES" sz="1400" dirty="0"/>
              <a:t> v6.14</a:t>
            </a:r>
          </a:p>
          <a:p>
            <a:r>
              <a:rPr lang="es-ES" sz="1400" dirty="0"/>
              <a:t>Material 12.2.13</a:t>
            </a:r>
          </a:p>
        </p:txBody>
      </p:sp>
      <p:sp>
        <p:nvSpPr>
          <p:cNvPr id="7" name="CuadroTexto 16">
            <a:extLst>
              <a:ext uri="{FF2B5EF4-FFF2-40B4-BE49-F238E27FC236}">
                <a16:creationId xmlns:a16="http://schemas.microsoft.com/office/drawing/2014/main" id="{46ECC526-FBD7-C42D-328B-3C0F59F64C2B}"/>
              </a:ext>
            </a:extLst>
          </p:cNvPr>
          <p:cNvSpPr txBox="1"/>
          <p:nvPr/>
        </p:nvSpPr>
        <p:spPr>
          <a:xfrm>
            <a:off x="4923666" y="1354997"/>
            <a:ext cx="6491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1600" b="1" dirty="0"/>
              <a:t>Editor</a:t>
            </a:r>
          </a:p>
          <a:p>
            <a:r>
              <a:rPr lang="es-ES" sz="1400" dirty="0"/>
              <a:t>Visual Studio </a:t>
            </a:r>
            <a:r>
              <a:rPr lang="es-ES" sz="1400" dirty="0" err="1"/>
              <a:t>Code</a:t>
            </a:r>
            <a:endParaRPr lang="es-ES" sz="1400" dirty="0"/>
          </a:p>
          <a:p>
            <a:r>
              <a:rPr lang="es-ES" sz="1400" dirty="0">
                <a:hlinkClick r:id="rId2"/>
              </a:rPr>
              <a:t>Angular Essentials </a:t>
            </a:r>
            <a:r>
              <a:rPr lang="es-ES" sz="1400" dirty="0" err="1">
                <a:hlinkClick r:id="rId2"/>
              </a:rPr>
              <a:t>Extension</a:t>
            </a:r>
            <a:endParaRPr lang="es-ES" sz="1400" dirty="0"/>
          </a:p>
          <a:p>
            <a:endParaRPr lang="es-ES" sz="1400" dirty="0"/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97EE96B0-CCE5-5876-B2F5-54A4C77A8985}"/>
              </a:ext>
            </a:extLst>
          </p:cNvPr>
          <p:cNvSpPr txBox="1"/>
          <p:nvPr/>
        </p:nvSpPr>
        <p:spPr>
          <a:xfrm>
            <a:off x="461394" y="2801001"/>
            <a:ext cx="92708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1600" b="1" dirty="0"/>
              <a:t>Navegadores</a:t>
            </a:r>
            <a:endParaRPr lang="es-ES" sz="1400" dirty="0"/>
          </a:p>
          <a:p>
            <a:r>
              <a:rPr lang="es-ES" sz="1400" dirty="0"/>
              <a:t>Google Chrome</a:t>
            </a:r>
          </a:p>
          <a:p>
            <a:r>
              <a:rPr lang="es-ES" sz="1400" dirty="0"/>
              <a:t>Mozilla Firefox</a:t>
            </a:r>
          </a:p>
          <a:p>
            <a:r>
              <a:rPr lang="es-ES" sz="1400" dirty="0"/>
              <a:t>Microsoft </a:t>
            </a:r>
            <a:r>
              <a:rPr lang="es-ES" sz="1400" dirty="0" err="1"/>
              <a:t>Edge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052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093F1A7-A873-532B-DCAA-8C802D53FA88}"/>
              </a:ext>
            </a:extLst>
          </p:cNvPr>
          <p:cNvSpPr>
            <a:spLocks noGrp="1"/>
          </p:cNvSpPr>
          <p:nvPr/>
        </p:nvSpPr>
        <p:spPr>
          <a:xfrm>
            <a:off x="377450" y="686781"/>
            <a:ext cx="10868025" cy="466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2- Arquitectura de la aplicación Angular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C7D5B-64E5-D058-E342-36863478B748}"/>
              </a:ext>
            </a:extLst>
          </p:cNvPr>
          <p:cNvCxnSpPr/>
          <p:nvPr/>
        </p:nvCxnSpPr>
        <p:spPr>
          <a:xfrm>
            <a:off x="461394" y="1153506"/>
            <a:ext cx="11207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8EA039-112C-CA02-04BF-10B32D9EBD6E}"/>
              </a:ext>
            </a:extLst>
          </p:cNvPr>
          <p:cNvSpPr/>
          <p:nvPr/>
        </p:nvSpPr>
        <p:spPr>
          <a:xfrm>
            <a:off x="3261363" y="2155187"/>
            <a:ext cx="5283576" cy="38496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0E9D0859-4C9A-34F2-0B0E-780A1B3A6DF9}"/>
              </a:ext>
            </a:extLst>
          </p:cNvPr>
          <p:cNvSpPr>
            <a:spLocks noGrp="1"/>
          </p:cNvSpPr>
          <p:nvPr/>
        </p:nvSpPr>
        <p:spPr>
          <a:xfrm>
            <a:off x="8601708" y="600481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86BC1A-F58B-E943-80D0-0D2A5AA7946B}" type="slidenum">
              <a:rPr lang="es-ES_tradnl" smtClean="0"/>
              <a:pPr/>
              <a:t>5</a:t>
            </a:fld>
            <a:endParaRPr lang="es-ES_tradnl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24B6A1C-D325-E6FA-6D4B-F0322073A3BF}"/>
              </a:ext>
            </a:extLst>
          </p:cNvPr>
          <p:cNvGrpSpPr/>
          <p:nvPr/>
        </p:nvGrpSpPr>
        <p:grpSpPr>
          <a:xfrm>
            <a:off x="9406150" y="2063746"/>
            <a:ext cx="2011680" cy="3941064"/>
            <a:chOff x="8842248" y="1942190"/>
            <a:chExt cx="2011680" cy="3941064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C6317C6-FC91-88EC-D43D-0F0D6C25D4F3}"/>
                </a:ext>
              </a:extLst>
            </p:cNvPr>
            <p:cNvSpPr/>
            <p:nvPr/>
          </p:nvSpPr>
          <p:spPr>
            <a:xfrm>
              <a:off x="8842248" y="1942190"/>
              <a:ext cx="2011680" cy="394106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/>
            </a:p>
          </p:txBody>
        </p:sp>
        <p:sp>
          <p:nvSpPr>
            <p:cNvPr id="48" name="CuadroTexto 14">
              <a:extLst>
                <a:ext uri="{FF2B5EF4-FFF2-40B4-BE49-F238E27FC236}">
                  <a16:creationId xmlns:a16="http://schemas.microsoft.com/office/drawing/2014/main" id="{DE45233F-6A7F-BC68-FED7-6145AB5DCA29}"/>
                </a:ext>
              </a:extLst>
            </p:cNvPr>
            <p:cNvSpPr txBox="1"/>
            <p:nvPr/>
          </p:nvSpPr>
          <p:spPr>
            <a:xfrm>
              <a:off x="8842248" y="1962434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dirty="0" err="1">
                  <a:solidFill>
                    <a:schemeClr val="accent1"/>
                  </a:solidFill>
                </a:rPr>
                <a:t>Microservicios</a:t>
              </a:r>
              <a:endParaRPr lang="es-E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33F5E557-E99D-D34B-9C7F-17CA6FFEE2C2}"/>
              </a:ext>
            </a:extLst>
          </p:cNvPr>
          <p:cNvGrpSpPr/>
          <p:nvPr/>
        </p:nvGrpSpPr>
        <p:grpSpPr>
          <a:xfrm>
            <a:off x="8677584" y="2063746"/>
            <a:ext cx="589863" cy="3941064"/>
            <a:chOff x="7900417" y="1942190"/>
            <a:chExt cx="780287" cy="3941064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40A52A3-8605-4BDC-9AE6-FBD232F217D7}"/>
                </a:ext>
              </a:extLst>
            </p:cNvPr>
            <p:cNvSpPr/>
            <p:nvPr/>
          </p:nvSpPr>
          <p:spPr>
            <a:xfrm>
              <a:off x="7900417" y="1942190"/>
              <a:ext cx="780287" cy="394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/>
            </a:p>
          </p:txBody>
        </p:sp>
        <p:sp>
          <p:nvSpPr>
            <p:cNvPr id="39" name="CuadroTexto 15">
              <a:extLst>
                <a:ext uri="{FF2B5EF4-FFF2-40B4-BE49-F238E27FC236}">
                  <a16:creationId xmlns:a16="http://schemas.microsoft.com/office/drawing/2014/main" id="{7BFDAADD-DD0A-3FBE-B6E3-C98B10D1FFFD}"/>
                </a:ext>
              </a:extLst>
            </p:cNvPr>
            <p:cNvSpPr txBox="1"/>
            <p:nvPr/>
          </p:nvSpPr>
          <p:spPr>
            <a:xfrm>
              <a:off x="7900417" y="3425435"/>
              <a:ext cx="780287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ES" dirty="0"/>
                <a:t>API </a:t>
              </a:r>
            </a:p>
            <a:p>
              <a:pPr algn="ctr"/>
              <a:r>
                <a:rPr lang="es-ES" dirty="0"/>
                <a:t>BFF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ECAA5D-D2FC-6041-B56F-1EF26A3C162D}"/>
              </a:ext>
            </a:extLst>
          </p:cNvPr>
          <p:cNvSpPr/>
          <p:nvPr/>
        </p:nvSpPr>
        <p:spPr>
          <a:xfrm>
            <a:off x="3450339" y="3152856"/>
            <a:ext cx="4928616" cy="266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380261-8F3D-6D7C-DE65-3D04DA37F3CA}"/>
              </a:ext>
            </a:extLst>
          </p:cNvPr>
          <p:cNvCxnSpPr>
            <a:endCxn id="40" idx="1"/>
          </p:cNvCxnSpPr>
          <p:nvPr/>
        </p:nvCxnSpPr>
        <p:spPr>
          <a:xfrm>
            <a:off x="9244606" y="4034278"/>
            <a:ext cx="161544" cy="0"/>
          </a:xfrm>
          <a:prstGeom prst="straightConnector1">
            <a:avLst/>
          </a:prstGeom>
          <a:ln w="127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42">
            <a:extLst>
              <a:ext uri="{FF2B5EF4-FFF2-40B4-BE49-F238E27FC236}">
                <a16:creationId xmlns:a16="http://schemas.microsoft.com/office/drawing/2014/main" id="{E128CCFE-679A-6FA5-15E9-909CC80F5B13}"/>
              </a:ext>
            </a:extLst>
          </p:cNvPr>
          <p:cNvSpPr/>
          <p:nvPr/>
        </p:nvSpPr>
        <p:spPr>
          <a:xfrm>
            <a:off x="5619339" y="3301332"/>
            <a:ext cx="1260000" cy="502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/>
              <a:t>Home</a:t>
            </a:r>
            <a:endParaRPr lang="es-ES" dirty="0"/>
          </a:p>
        </p:txBody>
      </p:sp>
      <p:sp>
        <p:nvSpPr>
          <p:cNvPr id="15" name="Rectángulo redondeado 45">
            <a:extLst>
              <a:ext uri="{FF2B5EF4-FFF2-40B4-BE49-F238E27FC236}">
                <a16:creationId xmlns:a16="http://schemas.microsoft.com/office/drawing/2014/main" id="{41792F80-0BB3-FDA2-B271-8F6815090E6C}"/>
              </a:ext>
            </a:extLst>
          </p:cNvPr>
          <p:cNvSpPr/>
          <p:nvPr/>
        </p:nvSpPr>
        <p:spPr>
          <a:xfrm>
            <a:off x="3960763" y="3343109"/>
            <a:ext cx="1260000" cy="4306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/>
              <a:t>Identificación</a:t>
            </a:r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F90045-8AC6-5B03-C0A1-63BB138A85C9}"/>
              </a:ext>
            </a:extLst>
          </p:cNvPr>
          <p:cNvGrpSpPr/>
          <p:nvPr/>
        </p:nvGrpSpPr>
        <p:grpSpPr>
          <a:xfrm>
            <a:off x="3806126" y="4046498"/>
            <a:ext cx="3036984" cy="1230679"/>
            <a:chOff x="3225941" y="3741662"/>
            <a:chExt cx="3036984" cy="1230679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BAECC53D-7E9D-815E-2588-99A6ED814E06}"/>
                </a:ext>
              </a:extLst>
            </p:cNvPr>
            <p:cNvGrpSpPr/>
            <p:nvPr/>
          </p:nvGrpSpPr>
          <p:grpSpPr>
            <a:xfrm>
              <a:off x="3251332" y="3741662"/>
              <a:ext cx="3011593" cy="1230679"/>
              <a:chOff x="1148927" y="4033825"/>
              <a:chExt cx="3011593" cy="2070369"/>
            </a:xfrm>
          </p:grpSpPr>
          <p:sp>
            <p:nvSpPr>
              <p:cNvPr id="31" name="Rectángulo redondeado 53">
                <a:extLst>
                  <a:ext uri="{FF2B5EF4-FFF2-40B4-BE49-F238E27FC236}">
                    <a16:creationId xmlns:a16="http://schemas.microsoft.com/office/drawing/2014/main" id="{502FAE9E-A1BE-6786-771D-79767BA27343}"/>
                  </a:ext>
                </a:extLst>
              </p:cNvPr>
              <p:cNvSpPr/>
              <p:nvPr/>
            </p:nvSpPr>
            <p:spPr>
              <a:xfrm>
                <a:off x="1148927" y="4033825"/>
                <a:ext cx="1518492" cy="2070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32" name="CuadroTexto 54">
                <a:extLst>
                  <a:ext uri="{FF2B5EF4-FFF2-40B4-BE49-F238E27FC236}">
                    <a16:creationId xmlns:a16="http://schemas.microsoft.com/office/drawing/2014/main" id="{81F04B83-9050-5066-0398-5B520D73E52C}"/>
                  </a:ext>
                </a:extLst>
              </p:cNvPr>
              <p:cNvSpPr txBox="1"/>
              <p:nvPr/>
            </p:nvSpPr>
            <p:spPr>
              <a:xfrm>
                <a:off x="2642028" y="4169593"/>
                <a:ext cx="15184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400" dirty="0">
                    <a:solidFill>
                      <a:srgbClr val="FFFFFF"/>
                    </a:solidFill>
                  </a:rPr>
                  <a:t>Formulario</a:t>
                </a:r>
                <a:endParaRPr lang="es-E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Rectángulo redondeado 55">
              <a:extLst>
                <a:ext uri="{FF2B5EF4-FFF2-40B4-BE49-F238E27FC236}">
                  <a16:creationId xmlns:a16="http://schemas.microsoft.com/office/drawing/2014/main" id="{4CD4B355-E3BF-494A-FF42-C7EF6E8139B7}"/>
                </a:ext>
              </a:extLst>
            </p:cNvPr>
            <p:cNvSpPr/>
            <p:nvPr/>
          </p:nvSpPr>
          <p:spPr>
            <a:xfrm>
              <a:off x="3251462" y="4039319"/>
              <a:ext cx="1518492" cy="71603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30" name="CuadroTexto 56">
              <a:extLst>
                <a:ext uri="{FF2B5EF4-FFF2-40B4-BE49-F238E27FC236}">
                  <a16:creationId xmlns:a16="http://schemas.microsoft.com/office/drawing/2014/main" id="{6075C02B-3E89-A466-8B44-4D7099361E7A}"/>
                </a:ext>
              </a:extLst>
            </p:cNvPr>
            <p:cNvSpPr txBox="1"/>
            <p:nvPr/>
          </p:nvSpPr>
          <p:spPr>
            <a:xfrm>
              <a:off x="3225941" y="4041805"/>
              <a:ext cx="15184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dirty="0">
                  <a:solidFill>
                    <a:schemeClr val="accent1"/>
                  </a:solidFill>
                </a:rPr>
                <a:t>Pasos</a:t>
              </a:r>
            </a:p>
            <a:p>
              <a:pPr algn="ctr"/>
              <a:r>
                <a:rPr lang="es-ES" sz="1400" dirty="0">
                  <a:solidFill>
                    <a:schemeClr val="accent1"/>
                  </a:solidFill>
                </a:rPr>
                <a:t>Resumen</a:t>
              </a:r>
            </a:p>
            <a:p>
              <a:pPr algn="ctr"/>
              <a:r>
                <a:rPr lang="es-ES" sz="1400" dirty="0">
                  <a:solidFill>
                    <a:schemeClr val="accent1"/>
                  </a:solidFill>
                </a:rPr>
                <a:t>Resguardo</a:t>
              </a: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88A659C-1209-6DBB-045B-D11B23B41E3C}"/>
              </a:ext>
            </a:extLst>
          </p:cNvPr>
          <p:cNvSpPr/>
          <p:nvPr/>
        </p:nvSpPr>
        <p:spPr>
          <a:xfrm>
            <a:off x="3962403" y="2317544"/>
            <a:ext cx="4164692" cy="693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809FE43-8501-456C-18C3-EF28162B96A3}"/>
              </a:ext>
            </a:extLst>
          </p:cNvPr>
          <p:cNvSpPr/>
          <p:nvPr/>
        </p:nvSpPr>
        <p:spPr>
          <a:xfrm>
            <a:off x="5499134" y="2401807"/>
            <a:ext cx="1012921" cy="462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/>
              <a:t>Core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DF50DE-A8AF-D020-1C56-B920E12B953F}"/>
              </a:ext>
            </a:extLst>
          </p:cNvPr>
          <p:cNvSpPr/>
          <p:nvPr/>
        </p:nvSpPr>
        <p:spPr>
          <a:xfrm>
            <a:off x="6879339" y="2406489"/>
            <a:ext cx="918496" cy="462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 err="1"/>
              <a:t>Shared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AA9DAC2-62F4-77BD-65DA-E6ECEC22FD9E}"/>
              </a:ext>
            </a:extLst>
          </p:cNvPr>
          <p:cNvCxnSpPr/>
          <p:nvPr/>
        </p:nvCxnSpPr>
        <p:spPr>
          <a:xfrm>
            <a:off x="7797835" y="2637819"/>
            <a:ext cx="879749" cy="8918"/>
          </a:xfrm>
          <a:prstGeom prst="straightConnector1">
            <a:avLst/>
          </a:prstGeom>
          <a:ln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62">
            <a:extLst>
              <a:ext uri="{FF2B5EF4-FFF2-40B4-BE49-F238E27FC236}">
                <a16:creationId xmlns:a16="http://schemas.microsoft.com/office/drawing/2014/main" id="{F0E6E5AD-7263-8AD1-B49B-E850468D5D3B}"/>
              </a:ext>
            </a:extLst>
          </p:cNvPr>
          <p:cNvSpPr txBox="1"/>
          <p:nvPr/>
        </p:nvSpPr>
        <p:spPr>
          <a:xfrm>
            <a:off x="461394" y="1678504"/>
            <a:ext cx="26384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/>
              <a:t>Core</a:t>
            </a:r>
          </a:p>
          <a:p>
            <a:r>
              <a:rPr lang="es-ES" sz="1400" dirty="0"/>
              <a:t>Elementos necesarios en todo el ámbito de la aplicación.</a:t>
            </a:r>
          </a:p>
          <a:p>
            <a:endParaRPr lang="es-ES" sz="1400" b="1" dirty="0"/>
          </a:p>
          <a:p>
            <a:r>
              <a:rPr lang="es-ES" sz="1400" b="1" dirty="0" err="1"/>
              <a:t>Shared</a:t>
            </a:r>
            <a:endParaRPr lang="es-ES" sz="1400" b="1" dirty="0"/>
          </a:p>
          <a:p>
            <a:r>
              <a:rPr lang="es-ES" sz="1400" dirty="0"/>
              <a:t>Elementos reutilizables que se usan en más de un módulo de la aplicación.</a:t>
            </a:r>
          </a:p>
          <a:p>
            <a:endParaRPr lang="es-ES" sz="1400" dirty="0"/>
          </a:p>
          <a:p>
            <a:r>
              <a:rPr lang="es-ES" sz="1400" b="1" dirty="0" err="1"/>
              <a:t>Config</a:t>
            </a:r>
            <a:endParaRPr lang="es-ES" sz="1400" b="1" dirty="0"/>
          </a:p>
          <a:p>
            <a:r>
              <a:rPr lang="es-ES" sz="1200" dirty="0"/>
              <a:t>Durante el despliegue de la aplicación cada pipeline sobrescribe el fichero de configuración según el entorno.</a:t>
            </a:r>
          </a:p>
          <a:p>
            <a:endParaRPr lang="es-ES" sz="1400" dirty="0"/>
          </a:p>
          <a:p>
            <a:r>
              <a:rPr lang="es-ES" sz="1400" b="1" dirty="0"/>
              <a:t>Páginas</a:t>
            </a:r>
          </a:p>
          <a:p>
            <a:r>
              <a:rPr lang="es-ES" sz="1400" dirty="0"/>
              <a:t>Cada página es un módulo con sus componentes, servicios y su estado. Hay secciones que contienen varias páginas, como Cuestionario y Formulario.</a:t>
            </a:r>
          </a:p>
          <a:p>
            <a:endParaRPr lang="es-ES" sz="14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A8F2FF-6476-1118-F7AD-A872E9DC65E4}"/>
              </a:ext>
            </a:extLst>
          </p:cNvPr>
          <p:cNvSpPr/>
          <p:nvPr/>
        </p:nvSpPr>
        <p:spPr>
          <a:xfrm>
            <a:off x="4162758" y="2389290"/>
            <a:ext cx="1012921" cy="462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 err="1"/>
              <a:t>Config</a:t>
            </a:r>
            <a:endParaRPr lang="es-ES" dirty="0"/>
          </a:p>
        </p:txBody>
      </p:sp>
      <p:sp>
        <p:nvSpPr>
          <p:cNvPr id="25" name="Rectángulo redondeado 20">
            <a:extLst>
              <a:ext uri="{FF2B5EF4-FFF2-40B4-BE49-F238E27FC236}">
                <a16:creationId xmlns:a16="http://schemas.microsoft.com/office/drawing/2014/main" id="{2DAAC9BD-58DD-0E06-77F1-3DCB2296C5AB}"/>
              </a:ext>
            </a:extLst>
          </p:cNvPr>
          <p:cNvSpPr/>
          <p:nvPr/>
        </p:nvSpPr>
        <p:spPr>
          <a:xfrm>
            <a:off x="3818331" y="1545079"/>
            <a:ext cx="1701773" cy="32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solidFill>
                  <a:schemeClr val="dk1"/>
                </a:solidFill>
              </a:rPr>
              <a:t>Plataforma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0B04AF2-14BE-8E55-8760-149516E3C0AD}"/>
              </a:ext>
            </a:extLst>
          </p:cNvPr>
          <p:cNvCxnSpPr>
            <a:cxnSpLocks/>
          </p:cNvCxnSpPr>
          <p:nvPr/>
        </p:nvCxnSpPr>
        <p:spPr>
          <a:xfrm>
            <a:off x="4669218" y="1865119"/>
            <a:ext cx="1" cy="524171"/>
          </a:xfrm>
          <a:prstGeom prst="straightConnector1">
            <a:avLst/>
          </a:prstGeom>
          <a:ln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6">
            <a:extLst>
              <a:ext uri="{FF2B5EF4-FFF2-40B4-BE49-F238E27FC236}">
                <a16:creationId xmlns:a16="http://schemas.microsoft.com/office/drawing/2014/main" id="{0F25A4E8-6423-8542-A643-19B2429C6B84}"/>
              </a:ext>
            </a:extLst>
          </p:cNvPr>
          <p:cNvSpPr txBox="1"/>
          <p:nvPr/>
        </p:nvSpPr>
        <p:spPr>
          <a:xfrm>
            <a:off x="3517201" y="5446360"/>
            <a:ext cx="89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pages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7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FED273C-707C-FFF6-FC3B-7E4332D6D02F}"/>
              </a:ext>
            </a:extLst>
          </p:cNvPr>
          <p:cNvSpPr>
            <a:spLocks noGrp="1"/>
          </p:cNvSpPr>
          <p:nvPr/>
        </p:nvSpPr>
        <p:spPr>
          <a:xfrm>
            <a:off x="377450" y="686781"/>
            <a:ext cx="10868025" cy="466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3- Arquitectura de una página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5AEA49B-D749-C9A5-B816-3CBF528432C1}"/>
              </a:ext>
            </a:extLst>
          </p:cNvPr>
          <p:cNvCxnSpPr/>
          <p:nvPr/>
        </p:nvCxnSpPr>
        <p:spPr>
          <a:xfrm>
            <a:off x="461394" y="1153506"/>
            <a:ext cx="11207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66">
            <a:extLst>
              <a:ext uri="{FF2B5EF4-FFF2-40B4-BE49-F238E27FC236}">
                <a16:creationId xmlns:a16="http://schemas.microsoft.com/office/drawing/2014/main" id="{A6FF756F-6CD1-9C40-9FC6-45E19B1AA8DE}"/>
              </a:ext>
            </a:extLst>
          </p:cNvPr>
          <p:cNvSpPr txBox="1"/>
          <p:nvPr/>
        </p:nvSpPr>
        <p:spPr>
          <a:xfrm>
            <a:off x="461394" y="1352681"/>
            <a:ext cx="6099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>
              <a:spcAft>
                <a:spcPts val="600"/>
              </a:spcAft>
            </a:pPr>
            <a:r>
              <a:rPr lang="es-ES" sz="1600" dirty="0"/>
              <a:t>Las páginas están alojadas en la carpeta </a:t>
            </a:r>
            <a:r>
              <a:rPr lang="es-ES" sz="1600" dirty="0" err="1"/>
              <a:t>src</a:t>
            </a:r>
            <a:r>
              <a:rPr lang="es-ES" sz="1600" dirty="0"/>
              <a:t>/app/</a:t>
            </a:r>
            <a:r>
              <a:rPr lang="es-ES" sz="1600" dirty="0" err="1"/>
              <a:t>pages</a:t>
            </a:r>
            <a:r>
              <a:rPr lang="es-ES" sz="1600" dirty="0"/>
              <a:t>.</a:t>
            </a:r>
          </a:p>
          <a:p>
            <a:pPr defTabSz="180000">
              <a:spcBef>
                <a:spcPts val="600"/>
              </a:spcBef>
              <a:spcAft>
                <a:spcPts val="600"/>
              </a:spcAft>
            </a:pPr>
            <a:r>
              <a:rPr lang="es-ES" sz="1600" dirty="0"/>
              <a:t>Cada página es un módulo y se carga mediante </a:t>
            </a:r>
            <a:r>
              <a:rPr lang="es-ES" sz="1600" dirty="0" err="1"/>
              <a:t>lazy-loading</a:t>
            </a:r>
            <a:r>
              <a:rPr lang="es-ES" sz="1600" dirty="0"/>
              <a:t>.</a:t>
            </a:r>
          </a:p>
          <a:p>
            <a:pPr defTabSz="180000">
              <a:spcBef>
                <a:spcPts val="600"/>
              </a:spcBef>
              <a:spcAft>
                <a:spcPts val="600"/>
              </a:spcAft>
            </a:pPr>
            <a:r>
              <a:rPr lang="es-ES" sz="1600" dirty="0"/>
              <a:t>El esqueleto de una nueva página sería: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component</a:t>
            </a:r>
            <a:r>
              <a:rPr lang="es-ES" sz="1600" dirty="0"/>
              <a:t>: componente principal de la página.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fragments</a:t>
            </a:r>
            <a:r>
              <a:rPr lang="es-ES" sz="1600" dirty="0"/>
              <a:t>: componentes hijos necesarios para la composición de la página.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model</a:t>
            </a:r>
            <a:r>
              <a:rPr lang="es-ES" sz="1600" dirty="0"/>
              <a:t>: definición de clases o interfaces.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service</a:t>
            </a:r>
            <a:r>
              <a:rPr lang="es-ES" sz="1600" dirty="0"/>
              <a:t>: servicio para la lógica de la página</a:t>
            </a:r>
          </a:p>
          <a:p>
            <a:pPr defTabSz="180000">
              <a:spcBef>
                <a:spcPts val="1200"/>
              </a:spcBef>
              <a:spcAft>
                <a:spcPts val="600"/>
              </a:spcAft>
            </a:pPr>
            <a:endParaRPr lang="es-ES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62A648B-FCFB-0E25-9D20-C32682E26BB7}"/>
              </a:ext>
            </a:extLst>
          </p:cNvPr>
          <p:cNvSpPr/>
          <p:nvPr/>
        </p:nvSpPr>
        <p:spPr>
          <a:xfrm>
            <a:off x="7521729" y="2987449"/>
            <a:ext cx="3186546" cy="288174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5014F6C-8857-D831-91F1-947C8AC1E97F}"/>
              </a:ext>
            </a:extLst>
          </p:cNvPr>
          <p:cNvSpPr txBox="1"/>
          <p:nvPr/>
        </p:nvSpPr>
        <p:spPr>
          <a:xfrm>
            <a:off x="7079248" y="1352681"/>
            <a:ext cx="434022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>
              <a:spcAft>
                <a:spcPts val="600"/>
              </a:spcAft>
            </a:pPr>
            <a:r>
              <a:rPr lang="es-ES" sz="1600" b="1" dirty="0"/>
              <a:t>Entorno de desarrollo</a:t>
            </a:r>
          </a:p>
          <a:p>
            <a:pPr defTabSz="180000">
              <a:spcAft>
                <a:spcPts val="600"/>
              </a:spcAft>
            </a:pP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app/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core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pages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/>
              <a:t>			</a:t>
            </a:r>
            <a:r>
              <a:rPr lang="es-ES" sz="1600" b="1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es-ES" sz="1600" dirty="0"/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/>
              <a:t>	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component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/>
              <a:t>		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fragments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/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model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service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s-ES" sz="1600" b="1" dirty="0" err="1">
                <a:solidFill>
                  <a:schemeClr val="accent5">
                    <a:lumMod val="50000"/>
                  </a:schemeClr>
                </a:solidFill>
              </a:rPr>
              <a:t>name</a:t>
            </a:r>
            <a:r>
              <a:rPr lang="es-ES" sz="1600" dirty="0" err="1">
                <a:solidFill>
                  <a:schemeClr val="accent5">
                    <a:lumMod val="50000"/>
                  </a:schemeClr>
                </a:solidFill>
              </a:rPr>
              <a:t>-routing.module.ts</a:t>
            </a:r>
            <a:endParaRPr lang="es-ES" sz="1600" dirty="0">
              <a:solidFill>
                <a:schemeClr val="accent5">
                  <a:lumMod val="5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es-ES" sz="1600" dirty="0"/>
              <a:t>			</a:t>
            </a:r>
            <a:r>
              <a:rPr lang="es-ES" sz="1600" b="1" dirty="0" err="1">
                <a:solidFill>
                  <a:schemeClr val="accent5">
                    <a:lumMod val="50000"/>
                  </a:schemeClr>
                </a:solidFill>
              </a:rPr>
              <a:t>name</a:t>
            </a:r>
            <a:r>
              <a:rPr lang="es-ES" sz="1600" dirty="0" err="1">
                <a:solidFill>
                  <a:schemeClr val="accent5">
                    <a:lumMod val="50000"/>
                  </a:schemeClr>
                </a:solidFill>
              </a:rPr>
              <a:t>.constants.ts</a:t>
            </a:r>
            <a:endParaRPr lang="es-ES" sz="1600" dirty="0">
              <a:solidFill>
                <a:schemeClr val="accent5">
                  <a:lumMod val="5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es-ES" sz="1600" dirty="0"/>
              <a:t>			</a:t>
            </a:r>
            <a:r>
              <a:rPr lang="es-ES" sz="1600" b="1" dirty="0" err="1">
                <a:solidFill>
                  <a:schemeClr val="accent5">
                    <a:lumMod val="50000"/>
                  </a:schemeClr>
                </a:solidFill>
              </a:rPr>
              <a:t>name</a:t>
            </a:r>
            <a:r>
              <a:rPr lang="es-ES" sz="1600" dirty="0" err="1">
                <a:solidFill>
                  <a:schemeClr val="accent5">
                    <a:lumMod val="50000"/>
                  </a:schemeClr>
                </a:solidFill>
              </a:rPr>
              <a:t>.module.ts</a:t>
            </a:r>
            <a:endParaRPr lang="es-ES" sz="1600" dirty="0">
              <a:solidFill>
                <a:schemeClr val="accent5">
                  <a:lumMod val="5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es-ES" sz="1600" dirty="0"/>
              <a:t>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shared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8276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AA08C72-F9BC-D06F-DC28-6069F53F7972}"/>
              </a:ext>
            </a:extLst>
          </p:cNvPr>
          <p:cNvSpPr>
            <a:spLocks noGrp="1"/>
          </p:cNvSpPr>
          <p:nvPr/>
        </p:nvSpPr>
        <p:spPr>
          <a:xfrm>
            <a:off x="377450" y="686781"/>
            <a:ext cx="10868025" cy="466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Lat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4- Arquitectura del </a:t>
            </a:r>
            <a:r>
              <a:rPr lang="es-ES" dirty="0" err="1"/>
              <a:t>shared</a:t>
            </a:r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E8B9E26-6866-29D6-6AF0-38BCF439E145}"/>
              </a:ext>
            </a:extLst>
          </p:cNvPr>
          <p:cNvCxnSpPr/>
          <p:nvPr/>
        </p:nvCxnSpPr>
        <p:spPr>
          <a:xfrm>
            <a:off x="461394" y="1153506"/>
            <a:ext cx="11207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66">
            <a:extLst>
              <a:ext uri="{FF2B5EF4-FFF2-40B4-BE49-F238E27FC236}">
                <a16:creationId xmlns:a16="http://schemas.microsoft.com/office/drawing/2014/main" id="{6FB621CB-7FEF-9A2B-4C7D-5CCF61A2FCB6}"/>
              </a:ext>
            </a:extLst>
          </p:cNvPr>
          <p:cNvSpPr txBox="1"/>
          <p:nvPr/>
        </p:nvSpPr>
        <p:spPr>
          <a:xfrm>
            <a:off x="616960" y="1443841"/>
            <a:ext cx="60997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>
              <a:spcAft>
                <a:spcPts val="600"/>
              </a:spcAft>
            </a:pPr>
            <a:r>
              <a:rPr lang="es-ES" sz="1600" dirty="0"/>
              <a:t>El </a:t>
            </a:r>
            <a:r>
              <a:rPr lang="es-ES" sz="1600" dirty="0" err="1"/>
              <a:t>shared</a:t>
            </a:r>
            <a:r>
              <a:rPr lang="es-ES" sz="1600" dirty="0"/>
              <a:t> contiene objetos reutilizables en varias páginas.</a:t>
            </a:r>
          </a:p>
          <a:p>
            <a:pPr defTabSz="180000">
              <a:spcAft>
                <a:spcPts val="1200"/>
              </a:spcAft>
            </a:pPr>
            <a:r>
              <a:rPr lang="es-ES" sz="1600" dirty="0"/>
              <a:t>Cada componente, directiva y pipe se define como un módulo con un objeto, para favorecer el </a:t>
            </a:r>
            <a:r>
              <a:rPr lang="es-ES" sz="1600" dirty="0" err="1"/>
              <a:t>tree</a:t>
            </a:r>
            <a:r>
              <a:rPr lang="es-ES" sz="1600" dirty="0"/>
              <a:t> </a:t>
            </a:r>
            <a:r>
              <a:rPr lang="es-ES" sz="1600" dirty="0" err="1"/>
              <a:t>shaking</a:t>
            </a:r>
            <a:r>
              <a:rPr lang="es-ES" sz="1600" dirty="0"/>
              <a:t>.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components</a:t>
            </a:r>
            <a:r>
              <a:rPr lang="es-ES" sz="1600" dirty="0"/>
              <a:t>: Componentes usados en varias páginas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dtos</a:t>
            </a:r>
            <a:r>
              <a:rPr lang="es-ES" sz="1600" dirty="0"/>
              <a:t>: Interfaces de datos del API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models</a:t>
            </a:r>
            <a:r>
              <a:rPr lang="es-ES" sz="1600" dirty="0"/>
              <a:t>: Interfaces o clases de dominio de la aplicación</a:t>
            </a:r>
          </a:p>
          <a:p>
            <a:pPr marL="285750" indent="-285750" defTabSz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Services</a:t>
            </a:r>
            <a:r>
              <a:rPr lang="es-ES" sz="1600" dirty="0"/>
              <a:t>: Servicios para acceder al API o para definir la lógica de la aplicación.</a:t>
            </a:r>
          </a:p>
          <a:p>
            <a:pPr defTabSz="180000">
              <a:spcBef>
                <a:spcPts val="1200"/>
              </a:spcBef>
              <a:spcAft>
                <a:spcPts val="600"/>
              </a:spcAft>
            </a:pPr>
            <a:endParaRPr lang="es-ES" sz="1600" dirty="0"/>
          </a:p>
        </p:txBody>
      </p:sp>
      <p:sp>
        <p:nvSpPr>
          <p:cNvPr id="7" name="CuadroTexto 10">
            <a:extLst>
              <a:ext uri="{FF2B5EF4-FFF2-40B4-BE49-F238E27FC236}">
                <a16:creationId xmlns:a16="http://schemas.microsoft.com/office/drawing/2014/main" id="{96E8713C-D2C9-1E1B-29E6-FD9638E381D1}"/>
              </a:ext>
            </a:extLst>
          </p:cNvPr>
          <p:cNvSpPr txBox="1"/>
          <p:nvPr/>
        </p:nvSpPr>
        <p:spPr>
          <a:xfrm>
            <a:off x="7234814" y="1443841"/>
            <a:ext cx="434022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>
              <a:spcAft>
                <a:spcPts val="600"/>
              </a:spcAft>
            </a:pPr>
            <a:r>
              <a:rPr lang="es-ES" sz="1600" b="1" dirty="0"/>
              <a:t>Entorno de desarrollo</a:t>
            </a:r>
          </a:p>
          <a:p>
            <a:pPr defTabSz="180000">
              <a:spcAft>
                <a:spcPts val="600"/>
              </a:spcAft>
            </a:pP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app/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shared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components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dtos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/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models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pPr defTabSz="180000">
              <a:spcAft>
                <a:spcPts val="600"/>
              </a:spcAft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services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636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409</Words>
  <Application>Microsoft Office PowerPoint</Application>
  <PresentationFormat>Panorámica</PresentationFormat>
  <Paragraphs>86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Laura Fehr Toledo</dc:creator>
  <cp:lastModifiedBy>María Laura Fehr Toledo</cp:lastModifiedBy>
  <cp:revision>1</cp:revision>
  <dcterms:created xsi:type="dcterms:W3CDTF">2022-09-27T09:48:25Z</dcterms:created>
  <dcterms:modified xsi:type="dcterms:W3CDTF">2022-09-28T09:22:56Z</dcterms:modified>
</cp:coreProperties>
</file>