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669" r:id="rId3"/>
    <p:sldMasterId id="2147483656" r:id="rId4"/>
  </p:sldMasterIdLst>
  <p:notesMasterIdLst>
    <p:notesMasterId r:id="rId14"/>
  </p:notesMasterIdLst>
  <p:handoutMasterIdLst>
    <p:handoutMasterId r:id="rId15"/>
  </p:handoutMasterIdLst>
  <p:sldIdLst>
    <p:sldId id="414" r:id="rId5"/>
    <p:sldId id="413" r:id="rId6"/>
    <p:sldId id="423" r:id="rId7"/>
    <p:sldId id="421" r:id="rId8"/>
    <p:sldId id="422" r:id="rId9"/>
    <p:sldId id="415" r:id="rId10"/>
    <p:sldId id="416" r:id="rId11"/>
    <p:sldId id="417" r:id="rId12"/>
    <p:sldId id="41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F90AFB1-4B3C-4203-935B-E10E4749265D}">
          <p14:sldIdLst>
            <p14:sldId id="414"/>
            <p14:sldId id="413"/>
            <p14:sldId id="423"/>
            <p14:sldId id="421"/>
            <p14:sldId id="422"/>
            <p14:sldId id="415"/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6410"/>
  </p:normalViewPr>
  <p:slideViewPr>
    <p:cSldViewPr>
      <p:cViewPr varScale="1">
        <p:scale>
          <a:sx n="72" d="100"/>
          <a:sy n="72" d="100"/>
        </p:scale>
        <p:origin x="1786" y="6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216" y="2477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6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7/29/2019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‹N›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772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7/29/2019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‹N›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236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 baseline="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it-IT" dirty="0" smtClean="0"/>
              <a:t>Programmazione base</a:t>
            </a:r>
          </a:p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it-IT" dirty="0" smtClean="0"/>
              <a:t>Corso JAVA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39"/>
            <a:ext cx="1584176" cy="5168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35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82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969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3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130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71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375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925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1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1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 sz="10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956150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119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923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331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391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598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022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068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8300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886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24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su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54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10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7/29/2019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99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3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Collection in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424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Una collezione è semplicemente un oggetto che raggruppa più oggetti (detti elementi della collezione) in una singola unità.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Collection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71527"/>
            <a:ext cx="5991568" cy="205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09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Una collezione può essere ordinata o no e ammettere o meno elementi duplicati. </a:t>
            </a:r>
            <a:r>
              <a:rPr lang="it-IT" dirty="0" smtClean="0"/>
              <a:t>L’interfaccia </a:t>
            </a:r>
            <a:r>
              <a:rPr lang="it-IT" b="1" i="1" dirty="0"/>
              <a:t>Collection</a:t>
            </a:r>
            <a:r>
              <a:rPr lang="it-IT" dirty="0"/>
              <a:t>, non specifica nessuno di questi aspetti e infatti non ci sono classi che la implementano direttamente. </a:t>
            </a:r>
            <a:endParaRPr lang="it-IT" dirty="0" smtClean="0"/>
          </a:p>
          <a:p>
            <a:r>
              <a:rPr lang="it-IT" dirty="0" smtClean="0"/>
              <a:t>Le </a:t>
            </a:r>
            <a:r>
              <a:rPr lang="it-IT" dirty="0"/>
              <a:t>sue </a:t>
            </a:r>
            <a:r>
              <a:rPr lang="it-IT" dirty="0" err="1"/>
              <a:t>sottointerfacce</a:t>
            </a:r>
            <a:r>
              <a:rPr lang="it-IT" dirty="0"/>
              <a:t> sono: </a:t>
            </a:r>
            <a:endParaRPr lang="it-IT" dirty="0" smtClean="0"/>
          </a:p>
          <a:p>
            <a:pPr lvl="1">
              <a:buFont typeface="Wingdings" pitchFamily="2" charset="2"/>
              <a:buChar char="Ø"/>
            </a:pPr>
            <a:r>
              <a:rPr lang="it-IT" b="1" dirty="0" smtClean="0">
                <a:solidFill>
                  <a:srgbClr val="FF0000"/>
                </a:solidFill>
              </a:rPr>
              <a:t>Set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it-IT" dirty="0"/>
              <a:t>c</a:t>
            </a:r>
            <a:r>
              <a:rPr lang="it-IT" dirty="0" smtClean="0"/>
              <a:t>ollezione che non può contenere duplicati;</a:t>
            </a:r>
          </a:p>
          <a:p>
            <a:pPr lvl="2">
              <a:buFont typeface="Wingdings" pitchFamily="2" charset="2"/>
              <a:buChar char="§"/>
            </a:pPr>
            <a:r>
              <a:rPr lang="it-IT" dirty="0" smtClean="0"/>
              <a:t>la </a:t>
            </a:r>
            <a:r>
              <a:rPr lang="it-IT" dirty="0" err="1"/>
              <a:t>sottointerfaccia</a:t>
            </a:r>
            <a:r>
              <a:rPr lang="it-IT" dirty="0"/>
              <a:t> </a:t>
            </a:r>
            <a:r>
              <a:rPr lang="it-IT" dirty="0" err="1"/>
              <a:t>SortedSet</a:t>
            </a:r>
            <a:r>
              <a:rPr lang="it-IT" dirty="0"/>
              <a:t> fornisce in aggiunta un ordine totale sui suoi </a:t>
            </a:r>
            <a:r>
              <a:rPr lang="it-IT" dirty="0" smtClean="0"/>
              <a:t>elementi; </a:t>
            </a:r>
          </a:p>
          <a:p>
            <a:pPr lvl="1">
              <a:buFont typeface="Wingdings" pitchFamily="2" charset="2"/>
              <a:buChar char="Ø"/>
            </a:pPr>
            <a:r>
              <a:rPr lang="it-IT" b="1" dirty="0" smtClean="0">
                <a:solidFill>
                  <a:srgbClr val="FF0000"/>
                </a:solidFill>
              </a:rPr>
              <a:t>List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it-IT" dirty="0" smtClean="0">
                <a:solidFill>
                  <a:schemeClr val="tx1"/>
                </a:solidFill>
              </a:rPr>
              <a:t>collezione ordinata ( detta anche sequenza);</a:t>
            </a:r>
          </a:p>
          <a:p>
            <a:pPr lvl="2">
              <a:buFont typeface="Wingdings" pitchFamily="2" charset="2"/>
              <a:buChar char="§"/>
            </a:pPr>
            <a:r>
              <a:rPr lang="it-IT" dirty="0" smtClean="0">
                <a:solidFill>
                  <a:schemeClr val="tx1"/>
                </a:solidFill>
              </a:rPr>
              <a:t>può contenere elementi duplicati;</a:t>
            </a:r>
          </a:p>
          <a:p>
            <a:pPr lvl="2">
              <a:buFont typeface="Wingdings" pitchFamily="2" charset="2"/>
              <a:buChar char="§"/>
            </a:pPr>
            <a:r>
              <a:rPr lang="it-IT" dirty="0" smtClean="0">
                <a:solidFill>
                  <a:schemeClr val="tx1"/>
                </a:solidFill>
              </a:rPr>
              <a:t>Si accede agli elementi mediante un indice intero (posizione)</a:t>
            </a:r>
          </a:p>
          <a:p>
            <a:pPr lvl="1">
              <a:buFont typeface="Wingdings" pitchFamily="2" charset="2"/>
              <a:buChar char="Ø"/>
            </a:pPr>
            <a:r>
              <a:rPr lang="it-IT" b="1" dirty="0" smtClean="0">
                <a:solidFill>
                  <a:srgbClr val="FF0000"/>
                </a:solidFill>
              </a:rPr>
              <a:t>Queue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it-IT" dirty="0" smtClean="0"/>
              <a:t>prevede </a:t>
            </a:r>
            <a:r>
              <a:rPr lang="it-IT" dirty="0"/>
              <a:t>operazioni di inserimento, rimozione e ispezione degli elementi (due metodi per ciascuna, uno dei quali lancia un’eccezione se fallisce l’operazione), l’ordinamento è tipicamente FIFO .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250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068195" cy="282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30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Sono presenti almeno due implementazioni per ogni interfaccia </a:t>
            </a:r>
          </a:p>
          <a:p>
            <a:r>
              <a:rPr lang="it-IT" dirty="0" smtClean="0"/>
              <a:t>Implementazioni primarie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 smtClean="0"/>
              <a:t>HashSet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 smtClean="0"/>
              <a:t>ArrayList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 smtClean="0"/>
              <a:t>HashMap</a:t>
            </a:r>
            <a:r>
              <a:rPr lang="it-IT" dirty="0" smtClean="0"/>
              <a:t> ›</a:t>
            </a:r>
          </a:p>
          <a:p>
            <a:pPr>
              <a:buFont typeface="Arial" pitchFamily="34" charset="0"/>
              <a:buChar char="•"/>
            </a:pPr>
            <a:r>
              <a:rPr lang="it-IT" dirty="0" err="1" smtClean="0"/>
              <a:t>TreeSet</a:t>
            </a:r>
            <a:r>
              <a:rPr lang="it-IT" dirty="0" smtClean="0"/>
              <a:t> </a:t>
            </a:r>
            <a:r>
              <a:rPr lang="it-IT" dirty="0"/>
              <a:t>e </a:t>
            </a:r>
            <a:r>
              <a:rPr lang="it-IT" dirty="0" err="1"/>
              <a:t>TreeMap</a:t>
            </a:r>
            <a:r>
              <a:rPr lang="it-IT" dirty="0"/>
              <a:t> implementano </a:t>
            </a:r>
            <a:r>
              <a:rPr lang="it-IT" dirty="0" err="1"/>
              <a:t>SortedSet</a:t>
            </a:r>
            <a:r>
              <a:rPr lang="it-IT" dirty="0"/>
              <a:t> e </a:t>
            </a:r>
            <a:r>
              <a:rPr lang="it-IT" dirty="0" err="1"/>
              <a:t>SortedMap</a:t>
            </a:r>
            <a:r>
              <a:rPr lang="it-IT" dirty="0"/>
              <a:t> </a:t>
            </a:r>
          </a:p>
          <a:p>
            <a:r>
              <a:rPr lang="it-IT" dirty="0" err="1" smtClean="0"/>
              <a:t>Vector</a:t>
            </a:r>
            <a:r>
              <a:rPr lang="it-IT" dirty="0" smtClean="0"/>
              <a:t> </a:t>
            </a:r>
            <a:r>
              <a:rPr lang="it-IT" dirty="0"/>
              <a:t>e </a:t>
            </a:r>
            <a:r>
              <a:rPr lang="it-IT" dirty="0" err="1"/>
              <a:t>Hashtable</a:t>
            </a:r>
            <a:r>
              <a:rPr lang="it-IT" dirty="0"/>
              <a:t> erano presenti prima dell’introduzione delle </a:t>
            </a:r>
            <a:r>
              <a:rPr lang="it-IT" dirty="0" err="1"/>
              <a:t>collection</a:t>
            </a:r>
            <a:r>
              <a:rPr lang="it-IT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Modificate </a:t>
            </a:r>
            <a:r>
              <a:rPr lang="it-IT" dirty="0"/>
              <a:t>per implementare le nuove </a:t>
            </a:r>
            <a:r>
              <a:rPr lang="it-IT" dirty="0" smtClean="0"/>
              <a:t>interfacce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437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Un </a:t>
            </a:r>
            <a:r>
              <a:rPr lang="it-IT" dirty="0" err="1"/>
              <a:t>generic</a:t>
            </a:r>
            <a:r>
              <a:rPr lang="it-IT" dirty="0"/>
              <a:t> è uno strumento che permette la definizione di un tipo parametrizzato, che viene successivamente esplicitato in fase di compilazione secondo le necessità </a:t>
            </a:r>
            <a:r>
              <a:rPr lang="it-IT" b="1" dirty="0" smtClean="0">
                <a:solidFill>
                  <a:srgbClr val="FF0000"/>
                </a:solidFill>
              </a:rPr>
              <a:t>Svantaggi</a:t>
            </a:r>
            <a:r>
              <a:rPr lang="it-IT" dirty="0"/>
              <a:t>: </a:t>
            </a:r>
          </a:p>
          <a:p>
            <a:pPr lvl="1"/>
            <a:r>
              <a:rPr lang="it-IT" dirty="0" smtClean="0"/>
              <a:t>Invece </a:t>
            </a:r>
            <a:r>
              <a:rPr lang="it-IT" dirty="0"/>
              <a:t>di : </a:t>
            </a:r>
            <a:endParaRPr lang="it-IT" dirty="0" smtClean="0"/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b="1" dirty="0" smtClean="0"/>
              <a:t>List </a:t>
            </a:r>
            <a:r>
              <a:rPr lang="it-IT" b="1" dirty="0" err="1"/>
              <a:t>words</a:t>
            </a:r>
            <a:r>
              <a:rPr lang="it-IT" b="1" dirty="0"/>
              <a:t> = new </a:t>
            </a:r>
            <a:r>
              <a:rPr lang="it-IT" b="1" dirty="0" err="1"/>
              <a:t>ArrayList</a:t>
            </a:r>
            <a:r>
              <a:rPr lang="it-IT" b="1" dirty="0" smtClean="0"/>
              <a:t>();</a:t>
            </a:r>
          </a:p>
          <a:p>
            <a:pPr lvl="1"/>
            <a:r>
              <a:rPr lang="it-IT" dirty="0" smtClean="0"/>
              <a:t>Si </a:t>
            </a:r>
            <a:r>
              <a:rPr lang="it-IT" dirty="0"/>
              <a:t>deve definire: </a:t>
            </a:r>
            <a:endParaRPr lang="it-IT" dirty="0" smtClean="0"/>
          </a:p>
          <a:p>
            <a:pPr marL="914400" lvl="2" indent="0">
              <a:buNone/>
            </a:pPr>
            <a:r>
              <a:rPr lang="it-IT" b="1" dirty="0" err="1" smtClean="0"/>
              <a:t>ArrayLIst</a:t>
            </a:r>
            <a:r>
              <a:rPr lang="it-IT" b="1" dirty="0" smtClean="0"/>
              <a:t> &lt;</a:t>
            </a:r>
            <a:r>
              <a:rPr lang="it-IT" b="1" dirty="0" err="1" smtClean="0"/>
              <a:t>String</a:t>
            </a:r>
            <a:r>
              <a:rPr lang="it-IT" b="1" dirty="0" smtClean="0"/>
              <a:t>&gt;</a:t>
            </a:r>
            <a:r>
              <a:rPr lang="it-IT" b="1" dirty="0" err="1" smtClean="0"/>
              <a:t>words</a:t>
            </a:r>
            <a:r>
              <a:rPr lang="it-IT" b="1" dirty="0" smtClean="0"/>
              <a:t> = new </a:t>
            </a:r>
            <a:r>
              <a:rPr lang="it-IT" b="1" dirty="0" err="1" smtClean="0"/>
              <a:t>ArrayList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&gt;(); 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Vantaggi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Fornisce </a:t>
            </a:r>
            <a:r>
              <a:rPr lang="it-IT" dirty="0"/>
              <a:t>una migliore gestione del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checking</a:t>
            </a:r>
            <a:r>
              <a:rPr lang="it-IT" dirty="0"/>
              <a:t> durante la </a:t>
            </a:r>
            <a:r>
              <a:rPr lang="it-IT" dirty="0" smtClean="0"/>
              <a:t>compilazione</a:t>
            </a:r>
          </a:p>
          <a:p>
            <a:pPr lvl="1"/>
            <a:r>
              <a:rPr lang="it-IT" dirty="0" smtClean="0"/>
              <a:t>Evita </a:t>
            </a:r>
            <a:r>
              <a:rPr lang="it-IT" dirty="0"/>
              <a:t>il casting da Object. I.e., </a:t>
            </a:r>
            <a:r>
              <a:rPr lang="it-IT" dirty="0" smtClean="0"/>
              <a:t>invece </a:t>
            </a:r>
            <a:r>
              <a:rPr lang="it-IT" dirty="0"/>
              <a:t>di </a:t>
            </a:r>
            <a:endParaRPr lang="it-IT" dirty="0" smtClean="0"/>
          </a:p>
          <a:p>
            <a:pPr marL="914400" lvl="2" indent="0">
              <a:buNone/>
            </a:pPr>
            <a:r>
              <a:rPr lang="it-IT" b="1" dirty="0" err="1" smtClean="0"/>
              <a:t>String</a:t>
            </a:r>
            <a:r>
              <a:rPr lang="it-IT" b="1" dirty="0" smtClean="0"/>
              <a:t> </a:t>
            </a:r>
            <a:r>
              <a:rPr lang="it-IT" b="1" dirty="0" err="1"/>
              <a:t>title</a:t>
            </a:r>
            <a:r>
              <a:rPr lang="it-IT" b="1" dirty="0"/>
              <a:t> = ((</a:t>
            </a:r>
            <a:r>
              <a:rPr lang="it-IT" b="1" dirty="0" err="1"/>
              <a:t>String</a:t>
            </a:r>
            <a:r>
              <a:rPr lang="it-IT" b="1" dirty="0"/>
              <a:t>) </a:t>
            </a:r>
            <a:r>
              <a:rPr lang="it-IT" b="1" dirty="0" err="1"/>
              <a:t>words.get</a:t>
            </a:r>
            <a:r>
              <a:rPr lang="it-IT" b="1" dirty="0"/>
              <a:t>(i)).</a:t>
            </a:r>
            <a:r>
              <a:rPr lang="it-IT" b="1" dirty="0" err="1"/>
              <a:t>toUppercase</a:t>
            </a:r>
            <a:r>
              <a:rPr lang="it-IT" b="1" dirty="0"/>
              <a:t>(); </a:t>
            </a:r>
            <a:r>
              <a:rPr lang="it-IT" dirty="0" err="1"/>
              <a:t>utilizzaremo</a:t>
            </a:r>
            <a:r>
              <a:rPr lang="it-IT" dirty="0"/>
              <a:t> </a:t>
            </a:r>
            <a:endParaRPr lang="it-IT" dirty="0" smtClean="0"/>
          </a:p>
          <a:p>
            <a:pPr marL="914400" lvl="2" indent="0">
              <a:buNone/>
            </a:pPr>
            <a:r>
              <a:rPr lang="it-IT" b="1" dirty="0" err="1" smtClean="0"/>
              <a:t>String</a:t>
            </a:r>
            <a:r>
              <a:rPr lang="it-IT" b="1" dirty="0" smtClean="0"/>
              <a:t> </a:t>
            </a:r>
            <a:r>
              <a:rPr lang="it-IT" b="1" dirty="0" err="1"/>
              <a:t>title</a:t>
            </a:r>
            <a:r>
              <a:rPr lang="it-IT" b="1" dirty="0"/>
              <a:t> = </a:t>
            </a:r>
            <a:r>
              <a:rPr lang="it-IT" b="1" dirty="0" err="1"/>
              <a:t>words.get</a:t>
            </a:r>
            <a:r>
              <a:rPr lang="it-IT" b="1" dirty="0"/>
              <a:t>(i).</a:t>
            </a:r>
            <a:r>
              <a:rPr lang="it-IT" b="1" dirty="0" err="1"/>
              <a:t>toUppercase</a:t>
            </a:r>
            <a:r>
              <a:rPr lang="it-IT" b="1" dirty="0"/>
              <a:t>();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Generics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20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Java 1.5 introduce i tipi parametrici ("generici")  </a:t>
            </a:r>
            <a:endParaRPr lang="it-IT" sz="2400" dirty="0" smtClean="0"/>
          </a:p>
          <a:p>
            <a:pPr lvl="1"/>
            <a:r>
              <a:rPr lang="it-IT" sz="2000" dirty="0" smtClean="0"/>
              <a:t>Il </a:t>
            </a:r>
            <a:r>
              <a:rPr lang="it-IT" sz="2000" dirty="0"/>
              <a:t>tipo può essere un parametro:  </a:t>
            </a:r>
            <a:endParaRPr lang="it-IT" sz="2000" dirty="0" smtClean="0"/>
          </a:p>
          <a:p>
            <a:pPr lvl="2"/>
            <a:r>
              <a:rPr lang="it-IT" sz="2000" dirty="0" smtClean="0"/>
              <a:t>in </a:t>
            </a:r>
            <a:r>
              <a:rPr lang="it-IT" sz="2000" dirty="0"/>
              <a:t>attributi e metodi di classi, </a:t>
            </a:r>
            <a:r>
              <a:rPr lang="it-IT" sz="2000" dirty="0" err="1"/>
              <a:t>purche</a:t>
            </a:r>
            <a:r>
              <a:rPr lang="it-IT" sz="2000" dirty="0"/>
              <a:t>’ non statici; la notazione è </a:t>
            </a:r>
            <a:r>
              <a:rPr lang="it-IT" sz="2000" dirty="0" err="1" smtClean="0"/>
              <a:t>NomeClasse</a:t>
            </a:r>
            <a:r>
              <a:rPr lang="it-IT" sz="2000" dirty="0" smtClean="0"/>
              <a:t>&lt;TIPO&gt; se </a:t>
            </a:r>
            <a:r>
              <a:rPr lang="it-IT" sz="2000" dirty="0"/>
              <a:t>serve indicare un oggetto di classe </a:t>
            </a:r>
            <a:r>
              <a:rPr lang="it-IT" sz="2000" dirty="0" err="1"/>
              <a:t>NomeClasse</a:t>
            </a:r>
            <a:r>
              <a:rPr lang="it-IT" sz="2000" dirty="0"/>
              <a:t>, o semplicemente TIPO nei punti dove c’era </a:t>
            </a:r>
            <a:r>
              <a:rPr lang="it-IT" sz="2000" dirty="0" smtClean="0"/>
              <a:t>Object</a:t>
            </a:r>
          </a:p>
          <a:p>
            <a:pPr lvl="2"/>
            <a:r>
              <a:rPr lang="it-IT" sz="2000" dirty="0" smtClean="0"/>
              <a:t>Si </a:t>
            </a:r>
            <a:r>
              <a:rPr lang="it-IT" sz="2000" dirty="0"/>
              <a:t>possono definire relazioni fra “tipi generici”, quindi si recupera il "lato buono" dell'ereditarietà, inquadrandolo in un contesto solido.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Generics</a:t>
            </a:r>
            <a:r>
              <a:rPr lang="it-IT" dirty="0" smtClean="0"/>
              <a:t> - Sintassi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767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class</a:t>
            </a:r>
            <a:r>
              <a:rPr lang="it-IT" dirty="0"/>
              <a:t> tipo </a:t>
            </a:r>
            <a:r>
              <a:rPr lang="it-IT" dirty="0" smtClean="0"/>
              <a:t>&lt;T&gt;{ </a:t>
            </a:r>
          </a:p>
          <a:p>
            <a:pPr marL="0" indent="0">
              <a:buNone/>
            </a:pPr>
            <a:r>
              <a:rPr lang="it-IT" dirty="0" smtClean="0"/>
              <a:t>T </a:t>
            </a:r>
            <a:r>
              <a:rPr lang="it-IT" dirty="0"/>
              <a:t>attributo;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/>
              <a:t>tipo (T x) </a:t>
            </a:r>
            <a:r>
              <a:rPr lang="it-IT" dirty="0" smtClean="0"/>
              <a:t>{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attributo </a:t>
            </a:r>
            <a:r>
              <a:rPr lang="it-IT" dirty="0"/>
              <a:t>= x</a:t>
            </a:r>
            <a:r>
              <a:rPr lang="it-IT" dirty="0" smtClean="0"/>
              <a:t>;</a:t>
            </a:r>
          </a:p>
          <a:p>
            <a:pPr marL="0" indent="0">
              <a:buNone/>
            </a:pPr>
            <a:r>
              <a:rPr lang="it-IT" dirty="0" smtClean="0"/>
              <a:t>} </a:t>
            </a:r>
          </a:p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/>
              <a:t>T </a:t>
            </a:r>
            <a:r>
              <a:rPr lang="it-IT" dirty="0" err="1"/>
              <a:t>getValue</a:t>
            </a:r>
            <a:r>
              <a:rPr lang="it-IT" dirty="0"/>
              <a:t>() </a:t>
            </a:r>
            <a:r>
              <a:rPr lang="it-IT" dirty="0" smtClean="0"/>
              <a:t>{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/>
              <a:t>attributo</a:t>
            </a:r>
            <a:r>
              <a:rPr lang="it-IT" dirty="0" smtClean="0"/>
              <a:t>;</a:t>
            </a:r>
          </a:p>
          <a:p>
            <a:pPr marL="0" indent="0">
              <a:buNone/>
            </a:pPr>
            <a:r>
              <a:rPr lang="it-IT" dirty="0" smtClean="0"/>
              <a:t>} </a:t>
            </a:r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Una classe parametrica</a:t>
            </a:r>
          </a:p>
        </p:txBody>
      </p:sp>
    </p:spTree>
    <p:extLst>
      <p:ext uri="{BB962C8B-B14F-4D97-AF65-F5344CB8AC3E}">
        <p14:creationId xmlns:p14="http://schemas.microsoft.com/office/powerpoint/2010/main" val="16589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class</a:t>
            </a:r>
            <a:r>
              <a:rPr lang="it-IT" dirty="0"/>
              <a:t> Prova {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(</a:t>
            </a:r>
            <a:r>
              <a:rPr lang="it-IT" dirty="0" err="1"/>
              <a:t>String</a:t>
            </a:r>
            <a:r>
              <a:rPr lang="it-IT" dirty="0"/>
              <a:t> []s){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tipo &lt;</a:t>
            </a:r>
            <a:r>
              <a:rPr lang="it-IT" dirty="0" err="1" smtClean="0"/>
              <a:t>String</a:t>
            </a:r>
            <a:r>
              <a:rPr lang="it-IT" dirty="0" smtClean="0"/>
              <a:t>&gt; p1 </a:t>
            </a:r>
            <a:r>
              <a:rPr lang="it-IT" dirty="0"/>
              <a:t>= new </a:t>
            </a:r>
            <a:r>
              <a:rPr lang="it-IT" dirty="0" smtClean="0"/>
              <a:t>tipo&lt;</a:t>
            </a:r>
            <a:r>
              <a:rPr lang="it-IT" dirty="0" err="1" smtClean="0"/>
              <a:t>String</a:t>
            </a:r>
            <a:r>
              <a:rPr lang="it-IT" dirty="0" smtClean="0"/>
              <a:t>&gt;(s[0</a:t>
            </a:r>
            <a:r>
              <a:rPr lang="it-IT" dirty="0"/>
              <a:t>]);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tipo &lt;</a:t>
            </a:r>
            <a:r>
              <a:rPr lang="it-IT" dirty="0" err="1" smtClean="0"/>
              <a:t>Integer</a:t>
            </a:r>
            <a:r>
              <a:rPr lang="it-IT" dirty="0" smtClean="0"/>
              <a:t>&gt; p2 </a:t>
            </a:r>
            <a:r>
              <a:rPr lang="it-IT" dirty="0"/>
              <a:t>= new </a:t>
            </a:r>
            <a:r>
              <a:rPr lang="it-IT" dirty="0" smtClean="0"/>
              <a:t>tipo</a:t>
            </a:r>
            <a:r>
              <a:rPr lang="it-IT" dirty="0"/>
              <a:t> &lt;</a:t>
            </a:r>
            <a:r>
              <a:rPr lang="it-IT" dirty="0" err="1"/>
              <a:t>Integer</a:t>
            </a:r>
            <a:r>
              <a:rPr lang="it-IT" dirty="0"/>
              <a:t>&gt; </a:t>
            </a:r>
            <a:r>
              <a:rPr lang="it-IT" dirty="0" smtClean="0"/>
              <a:t>(</a:t>
            </a:r>
            <a:r>
              <a:rPr lang="it-IT" dirty="0"/>
              <a:t>10); </a:t>
            </a:r>
            <a:r>
              <a:rPr lang="it-IT" dirty="0" smtClean="0"/>
              <a:t>	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/>
              <a:t>a = p1.getValue();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System.out.println</a:t>
            </a:r>
            <a:r>
              <a:rPr lang="it-IT" dirty="0" smtClean="0"/>
              <a:t>(a</a:t>
            </a:r>
            <a:r>
              <a:rPr lang="it-IT" dirty="0"/>
              <a:t>);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Integer</a:t>
            </a:r>
            <a:r>
              <a:rPr lang="it-IT" dirty="0" smtClean="0"/>
              <a:t> </a:t>
            </a:r>
            <a:r>
              <a:rPr lang="it-IT" dirty="0"/>
              <a:t>b = p2.getValue();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System.out.println</a:t>
            </a:r>
            <a:r>
              <a:rPr lang="it-IT" dirty="0" smtClean="0"/>
              <a:t>(b</a:t>
            </a:r>
            <a:r>
              <a:rPr lang="it-IT" dirty="0"/>
              <a:t>);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} </a:t>
            </a:r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Uso della classe parametrica</a:t>
            </a:r>
          </a:p>
        </p:txBody>
      </p:sp>
    </p:spTree>
    <p:extLst>
      <p:ext uri="{BB962C8B-B14F-4D97-AF65-F5344CB8AC3E}">
        <p14:creationId xmlns:p14="http://schemas.microsoft.com/office/powerpoint/2010/main" val="209380198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24B64D-DCD6-401C-B5F4-5E582A7E54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322</Words>
  <Application>Microsoft Office PowerPoint</Application>
  <PresentationFormat>Presentazione su schermo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MS PGothic</vt:lpstr>
      <vt:lpstr>Arial</vt:lpstr>
      <vt:lpstr>Calibri</vt:lpstr>
      <vt:lpstr>Corbel</vt:lpstr>
      <vt:lpstr>Wingdings</vt:lpstr>
      <vt:lpstr>DesignTemplate</vt:lpstr>
      <vt:lpstr>1_Personalizza struttura</vt:lpstr>
      <vt:lpstr>Personalizza struttura</vt:lpstr>
      <vt:lpstr>Collection in java</vt:lpstr>
      <vt:lpstr>Collection</vt:lpstr>
      <vt:lpstr>Collection</vt:lpstr>
      <vt:lpstr>Implementazione</vt:lpstr>
      <vt:lpstr>Implementazione</vt:lpstr>
      <vt:lpstr>Generics</vt:lpstr>
      <vt:lpstr>Generics - Sintassi</vt:lpstr>
      <vt:lpstr>Una classe parametrica</vt:lpstr>
      <vt:lpstr>Uso della classe parametrica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2017-02-01T13:51:05Z</dcterms:created>
  <dcterms:modified xsi:type="dcterms:W3CDTF">2019-07-29T13:03:10Z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