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  <p:sldMasterId id="2147483669" r:id="rId3"/>
    <p:sldMasterId id="2147483656" r:id="rId4"/>
  </p:sldMasterIdLst>
  <p:notesMasterIdLst>
    <p:notesMasterId r:id="rId17"/>
  </p:notesMasterIdLst>
  <p:handoutMasterIdLst>
    <p:handoutMasterId r:id="rId18"/>
  </p:handoutMasterIdLst>
  <p:sldIdLst>
    <p:sldId id="413" r:id="rId5"/>
    <p:sldId id="434" r:id="rId6"/>
    <p:sldId id="433" r:id="rId7"/>
    <p:sldId id="414" r:id="rId8"/>
    <p:sldId id="415" r:id="rId9"/>
    <p:sldId id="416" r:id="rId10"/>
    <p:sldId id="417" r:id="rId11"/>
    <p:sldId id="418" r:id="rId12"/>
    <p:sldId id="419" r:id="rId13"/>
    <p:sldId id="422" r:id="rId14"/>
    <p:sldId id="423" r:id="rId15"/>
    <p:sldId id="42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4F90AFB1-4B3C-4203-935B-E10E4749265D}">
          <p14:sldIdLst>
            <p14:sldId id="413"/>
            <p14:sldId id="434"/>
            <p14:sldId id="433"/>
            <p14:sldId id="414"/>
            <p14:sldId id="415"/>
            <p14:sldId id="416"/>
            <p14:sldId id="417"/>
            <p14:sldId id="418"/>
            <p14:sldId id="419"/>
            <p14:sldId id="422"/>
            <p14:sldId id="423"/>
            <p14:sldId id="4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06" autoAdjust="0"/>
  </p:normalViewPr>
  <p:slideViewPr>
    <p:cSldViewPr>
      <p:cViewPr varScale="1">
        <p:scale>
          <a:sx n="79" d="100"/>
          <a:sy n="79" d="100"/>
        </p:scale>
        <p:origin x="1598" y="62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216" y="2477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12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n-US" smtClean="0"/>
              <a:pPr/>
              <a:t>7/29/2019</a:t>
            </a:fld>
            <a:endParaRPr lang="en-US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n-US" smtClean="0"/>
              <a:pPr/>
              <a:t>‹N›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57728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n-US" smtClean="0"/>
              <a:pPr/>
              <a:t>7/29/2019</a:t>
            </a:fld>
            <a:endParaRPr lang="en-US" smtClean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 lang="en-US" smtClean="0"/>
              <a:pPr/>
              <a:t>‹N›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2363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 baseline="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it-IT" dirty="0" smtClean="0"/>
              <a:t>Programmazione base</a:t>
            </a:r>
          </a:p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ctrTitle" hasCustomPrompt="1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it-IT" dirty="0" smtClean="0"/>
              <a:t>Corso JAVA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39"/>
            <a:ext cx="1584176" cy="5168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glow rad="127000">
              <a:schemeClr val="accent1">
                <a:lumMod val="40000"/>
                <a:lumOff val="60000"/>
              </a:schemeClr>
            </a:glo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835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7825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969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539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9130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6718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0375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19252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17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716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7/29/2019</a:t>
            </a:fld>
            <a:endParaRPr lang="en-US" sz="1000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9561507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3119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2923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5331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23917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65981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0222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70680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08300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78860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321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824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testo su due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 smtClean="0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smtClean="0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454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10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5C14FD69-4A85-4715-A222-ABB225B63BC6}" type="datetimeFigureOut">
              <a:rPr lang="en-US" smtClean="0"/>
              <a:pPr/>
              <a:t>7/29/2019</a:t>
            </a:fld>
            <a:endParaRPr lang="en-US" sz="1000" dirty="0" smtClean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pPr algn="ctr"/>
            <a:endParaRPr lang="en-US" sz="1000" smtClean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 sz="10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991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035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it-IT" dirty="0"/>
              <a:t>Data Access Object</a:t>
            </a:r>
          </a:p>
          <a:p>
            <a:pPr lvl="1"/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t-IT" dirty="0" smtClean="0"/>
              <a:t> DAO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158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 smtClean="0">
                <a:solidFill>
                  <a:srgbClr val="FF0000"/>
                </a:solidFill>
              </a:rPr>
              <a:t>VANTAGGI</a:t>
            </a:r>
          </a:p>
          <a:p>
            <a:r>
              <a:rPr lang="it-IT" dirty="0"/>
              <a:t>incapsulamento</a:t>
            </a:r>
          </a:p>
          <a:p>
            <a:r>
              <a:rPr lang="it-IT" dirty="0" smtClean="0"/>
              <a:t>possibilità </a:t>
            </a:r>
            <a:r>
              <a:rPr lang="it-IT" dirty="0"/>
              <a:t>di accedere a DB mal progettati o </a:t>
            </a:r>
            <a:r>
              <a:rPr lang="it-IT" dirty="0" err="1" smtClean="0"/>
              <a:t>pre</a:t>
            </a:r>
            <a:r>
              <a:rPr lang="it-IT" dirty="0" smtClean="0"/>
              <a:t>-esistenti all’applicazione</a:t>
            </a:r>
            <a:endParaRPr lang="it-IT" dirty="0"/>
          </a:p>
          <a:p>
            <a:r>
              <a:rPr lang="it-IT" dirty="0" smtClean="0"/>
              <a:t>facilità </a:t>
            </a:r>
            <a:r>
              <a:rPr lang="it-IT" dirty="0"/>
              <a:t>di riuso dell’applicazione</a:t>
            </a:r>
          </a:p>
          <a:p>
            <a:r>
              <a:rPr lang="it-IT" dirty="0" smtClean="0"/>
              <a:t>minore </a:t>
            </a:r>
            <a:r>
              <a:rPr lang="it-IT" dirty="0"/>
              <a:t>accoppiamento fra le classi di dominio (solo </a:t>
            </a:r>
            <a:r>
              <a:rPr lang="it-IT" dirty="0" smtClean="0"/>
              <a:t>dovuto alle </a:t>
            </a:r>
            <a:r>
              <a:rPr lang="it-IT" dirty="0"/>
              <a:t>dipendenze esplicitate dal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diagram</a:t>
            </a:r>
            <a:r>
              <a:rPr lang="it-IT" dirty="0"/>
              <a:t>)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334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 smtClean="0">
                <a:solidFill>
                  <a:srgbClr val="FF0000"/>
                </a:solidFill>
              </a:rPr>
              <a:t>SVANTAGGI</a:t>
            </a:r>
          </a:p>
          <a:p>
            <a:r>
              <a:rPr lang="it-IT" dirty="0" smtClean="0"/>
              <a:t>c’è ancora </a:t>
            </a:r>
            <a:r>
              <a:rPr lang="it-IT" dirty="0"/>
              <a:t>accoppiamento tra </a:t>
            </a:r>
            <a:r>
              <a:rPr lang="it-IT" dirty="0" err="1"/>
              <a:t>persistence</a:t>
            </a:r>
            <a:r>
              <a:rPr lang="it-IT" dirty="0"/>
              <a:t> </a:t>
            </a:r>
            <a:r>
              <a:rPr lang="it-IT" dirty="0" err="1"/>
              <a:t>classes</a:t>
            </a:r>
            <a:r>
              <a:rPr lang="it-IT" dirty="0"/>
              <a:t> e DB</a:t>
            </a:r>
          </a:p>
          <a:p>
            <a:r>
              <a:rPr lang="it-IT" dirty="0" smtClean="0"/>
              <a:t>chi </a:t>
            </a:r>
            <a:r>
              <a:rPr lang="it-IT" dirty="0"/>
              <a:t>sviluppa l’applicazione (le </a:t>
            </a:r>
            <a:r>
              <a:rPr lang="it-IT" dirty="0" err="1"/>
              <a:t>persistence</a:t>
            </a:r>
            <a:r>
              <a:rPr lang="it-IT" dirty="0"/>
              <a:t> </a:t>
            </a:r>
            <a:r>
              <a:rPr lang="it-IT" dirty="0" err="1"/>
              <a:t>classes</a:t>
            </a:r>
            <a:r>
              <a:rPr lang="it-IT" dirty="0"/>
              <a:t>) </a:t>
            </a:r>
            <a:r>
              <a:rPr lang="it-IT" dirty="0" smtClean="0"/>
              <a:t>deve conoscere </a:t>
            </a:r>
            <a:r>
              <a:rPr lang="it-IT" dirty="0"/>
              <a:t>dettagli sul DB</a:t>
            </a:r>
          </a:p>
          <a:p>
            <a:r>
              <a:rPr lang="it-IT" dirty="0" smtClean="0"/>
              <a:t>può </a:t>
            </a:r>
            <a:r>
              <a:rPr lang="it-IT" dirty="0"/>
              <a:t>essere dipendente dalla tecnologia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027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 smtClean="0"/>
              <a:t>Immaginiamo di dover realizzare </a:t>
            </a:r>
            <a:r>
              <a:rPr lang="it-IT" dirty="0"/>
              <a:t>il progetto di un </a:t>
            </a:r>
            <a:r>
              <a:rPr lang="it-IT" b="1" dirty="0"/>
              <a:t>piccolo sistema informativo</a:t>
            </a:r>
            <a:r>
              <a:rPr lang="it-IT" dirty="0" smtClean="0"/>
              <a:t>, costituito </a:t>
            </a:r>
            <a:r>
              <a:rPr lang="it-IT" dirty="0"/>
              <a:t>da</a:t>
            </a:r>
            <a:r>
              <a:rPr lang="it-IT" dirty="0" smtClean="0"/>
              <a:t>:</a:t>
            </a:r>
          </a:p>
          <a:p>
            <a:r>
              <a:rPr lang="it-IT" dirty="0"/>
              <a:t>U</a:t>
            </a:r>
            <a:r>
              <a:rPr lang="it-IT" dirty="0" smtClean="0"/>
              <a:t>na </a:t>
            </a:r>
            <a:r>
              <a:rPr lang="it-IT" dirty="0"/>
              <a:t>base di dati relazionale, interrogabile mediante </a:t>
            </a:r>
            <a:r>
              <a:rPr lang="it-IT" dirty="0" smtClean="0"/>
              <a:t>SQL</a:t>
            </a:r>
          </a:p>
          <a:p>
            <a:r>
              <a:rPr lang="it-IT" dirty="0" smtClean="0"/>
              <a:t>Un’ </a:t>
            </a:r>
            <a:r>
              <a:rPr lang="it-IT" dirty="0"/>
              <a:t>applicazione Java che si interfaccia alla base di </a:t>
            </a:r>
            <a:r>
              <a:rPr lang="it-IT" dirty="0" smtClean="0"/>
              <a:t>dati attraverso JDBC</a:t>
            </a:r>
          </a:p>
          <a:p>
            <a:pPr marL="0" indent="0">
              <a:buNone/>
            </a:pPr>
            <a:r>
              <a:rPr lang="it-IT" dirty="0">
                <a:solidFill>
                  <a:srgbClr val="FF0000"/>
                </a:solidFill>
              </a:rPr>
              <a:t>L’approccio con DAO è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>
                <a:solidFill>
                  <a:srgbClr val="FF0000"/>
                </a:solidFill>
              </a:rPr>
              <a:t>quello </a:t>
            </a:r>
            <a:r>
              <a:rPr lang="it-IT" dirty="0" smtClean="0">
                <a:solidFill>
                  <a:srgbClr val="FF0000"/>
                </a:solidFill>
              </a:rPr>
              <a:t>richiesto</a:t>
            </a:r>
          </a:p>
          <a:p>
            <a:r>
              <a:rPr lang="it-IT" dirty="0" smtClean="0"/>
              <a:t>facilit</a:t>
            </a:r>
            <a:r>
              <a:rPr lang="it-IT" dirty="0"/>
              <a:t>à</a:t>
            </a:r>
            <a:r>
              <a:rPr lang="it-IT" dirty="0" smtClean="0"/>
              <a:t> di implementazione </a:t>
            </a:r>
          </a:p>
          <a:p>
            <a:r>
              <a:rPr lang="it-IT" dirty="0" smtClean="0"/>
              <a:t>offre adeguata </a:t>
            </a:r>
            <a:r>
              <a:rPr lang="it-IT" dirty="0" err="1" smtClean="0"/>
              <a:t>modularizzazione</a:t>
            </a:r>
            <a:endParaRPr lang="it-IT" dirty="0" smtClean="0"/>
          </a:p>
          <a:p>
            <a:r>
              <a:rPr lang="it-IT" dirty="0" smtClean="0"/>
              <a:t>migliora </a:t>
            </a:r>
            <a:r>
              <a:rPr lang="it-IT" dirty="0"/>
              <a:t>la </a:t>
            </a:r>
            <a:r>
              <a:rPr lang="it-IT" dirty="0" smtClean="0"/>
              <a:t>qualit</a:t>
            </a:r>
            <a:r>
              <a:rPr lang="it-IT" dirty="0"/>
              <a:t>à</a:t>
            </a:r>
            <a:r>
              <a:rPr lang="it-IT" dirty="0" smtClean="0"/>
              <a:t> </a:t>
            </a:r>
            <a:r>
              <a:rPr lang="it-IT" dirty="0"/>
              <a:t>del progetto</a:t>
            </a:r>
          </a:p>
          <a:p>
            <a:r>
              <a:rPr lang="it-IT" dirty="0" smtClean="0"/>
              <a:t>migliora </a:t>
            </a:r>
            <a:r>
              <a:rPr lang="it-IT" dirty="0"/>
              <a:t>la </a:t>
            </a:r>
            <a:r>
              <a:rPr lang="it-IT" dirty="0" smtClean="0"/>
              <a:t>rapidità </a:t>
            </a:r>
            <a:r>
              <a:rPr lang="it-IT" dirty="0"/>
              <a:t>di sviluppo, a fronte di un </a:t>
            </a:r>
            <a:r>
              <a:rPr lang="it-IT" dirty="0" smtClean="0"/>
              <a:t>modesto investimento </a:t>
            </a:r>
            <a:r>
              <a:rPr lang="it-IT" dirty="0"/>
              <a:t>iniziale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10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Nella scorsa lezione abbiamo visto come sia possibile gestire una tabella tramite API JDBC</a:t>
            </a:r>
          </a:p>
          <a:p>
            <a:r>
              <a:rPr lang="it-IT" dirty="0" smtClean="0"/>
              <a:t>Metodi Java appositamente creati per </a:t>
            </a:r>
          </a:p>
          <a:p>
            <a:pPr lvl="1"/>
            <a:r>
              <a:rPr lang="it-IT" dirty="0" smtClean="0"/>
              <a:t>Connettersi al DB</a:t>
            </a:r>
          </a:p>
          <a:p>
            <a:pPr lvl="1"/>
            <a:r>
              <a:rPr lang="it-IT" dirty="0" smtClean="0"/>
              <a:t>Generare/eliminare tabelle</a:t>
            </a:r>
          </a:p>
          <a:p>
            <a:pPr lvl="1"/>
            <a:r>
              <a:rPr lang="it-IT" dirty="0" smtClean="0"/>
              <a:t>Modificare tali tabelle (</a:t>
            </a:r>
            <a:r>
              <a:rPr lang="it-IT" dirty="0" err="1" smtClean="0"/>
              <a:t>insert</a:t>
            </a:r>
            <a:r>
              <a:rPr lang="it-IT" dirty="0" smtClean="0"/>
              <a:t>, update, delete)</a:t>
            </a:r>
          </a:p>
          <a:p>
            <a:pPr lvl="1"/>
            <a:r>
              <a:rPr lang="it-IT" dirty="0" smtClean="0"/>
              <a:t>Interrogare tali tabelle</a:t>
            </a:r>
          </a:p>
          <a:p>
            <a:r>
              <a:rPr lang="it-IT" dirty="0" smtClean="0"/>
              <a:t>Utilizzare </a:t>
            </a:r>
            <a:r>
              <a:rPr lang="it-IT" dirty="0"/>
              <a:t>direttamente le API JDBC è certamente possibile, ma generalmente porta a codice </a:t>
            </a:r>
            <a:endParaRPr lang="it-IT" dirty="0" smtClean="0"/>
          </a:p>
          <a:p>
            <a:pPr lvl="1"/>
            <a:r>
              <a:rPr lang="it-IT" dirty="0" smtClean="0"/>
              <a:t>poco </a:t>
            </a:r>
            <a:r>
              <a:rPr lang="it-IT" dirty="0"/>
              <a:t>leggibile </a:t>
            </a:r>
          </a:p>
          <a:p>
            <a:pPr lvl="1"/>
            <a:r>
              <a:rPr lang="it-IT" dirty="0" smtClean="0"/>
              <a:t>di </a:t>
            </a:r>
            <a:r>
              <a:rPr lang="it-IT" dirty="0"/>
              <a:t>difficile manutenzione </a:t>
            </a:r>
          </a:p>
          <a:p>
            <a:pPr lvl="1"/>
            <a:r>
              <a:rPr lang="it-IT" dirty="0" smtClean="0"/>
              <a:t>complesso </a:t>
            </a:r>
            <a:r>
              <a:rPr lang="it-IT" dirty="0"/>
              <a:t>in fase di estensione (ad esempio, per supportare un nuovo DBMS) </a:t>
            </a:r>
          </a:p>
          <a:p>
            <a:pPr lvl="1"/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Introduzione ai DAO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10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Pattern architetturale che ha come scopo quello di separare le logiche di business da quelle di accesso ai dati</a:t>
            </a:r>
          </a:p>
          <a:p>
            <a:r>
              <a:rPr lang="it-IT" dirty="0" smtClean="0"/>
              <a:t>L’idea alla base di questo pattern è quella di </a:t>
            </a:r>
            <a:r>
              <a:rPr lang="it-IT" b="1" dirty="0" smtClean="0"/>
              <a:t>descrivere le operazioni necessarie per la persistenza del modello </a:t>
            </a:r>
            <a:r>
              <a:rPr lang="it-IT" dirty="0" smtClean="0"/>
              <a:t>in un’interfaccia e di implementare la logica specifica di accesso ai dati in apposite classi.</a:t>
            </a:r>
            <a:endParaRPr lang="it-IT" b="1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Pattern DAO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655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Uso </a:t>
            </a:r>
            <a:r>
              <a:rPr lang="it-IT" dirty="0">
                <a:solidFill>
                  <a:srgbClr val="FF0000"/>
                </a:solidFill>
              </a:rPr>
              <a:t>di Pattern (ad esempio, DAO) o librerie (ad esempio, </a:t>
            </a:r>
            <a:r>
              <a:rPr lang="it-IT" dirty="0" err="1">
                <a:solidFill>
                  <a:srgbClr val="FF0000"/>
                </a:solidFill>
              </a:rPr>
              <a:t>Hibernate</a:t>
            </a:r>
            <a:r>
              <a:rPr lang="it-IT" dirty="0">
                <a:solidFill>
                  <a:srgbClr val="FF0000"/>
                </a:solidFill>
              </a:rPr>
              <a:t>) rende più facile l'accesso a DBMS </a:t>
            </a:r>
          </a:p>
          <a:p>
            <a:pPr lvl="1"/>
            <a:r>
              <a:rPr lang="it-IT" dirty="0" smtClean="0"/>
              <a:t>uso </a:t>
            </a:r>
            <a:r>
              <a:rPr lang="it-IT" dirty="0"/>
              <a:t>di tecniche di programmazione o API che rendono più semplice e meno </a:t>
            </a:r>
            <a:r>
              <a:rPr lang="it-IT" i="1" dirty="0" err="1"/>
              <a:t>error</a:t>
            </a:r>
            <a:r>
              <a:rPr lang="it-IT" i="1" dirty="0"/>
              <a:t>-prone </a:t>
            </a:r>
            <a:r>
              <a:rPr lang="it-IT" dirty="0"/>
              <a:t>l'accesso a database </a:t>
            </a:r>
          </a:p>
          <a:p>
            <a:pPr lvl="1"/>
            <a:r>
              <a:rPr lang="it-IT" dirty="0" smtClean="0"/>
              <a:t>accesso </a:t>
            </a:r>
            <a:r>
              <a:rPr lang="it-IT" dirty="0"/>
              <a:t>a database trasparente (per quanto possibile) rispetto al particolare DBMS in uso </a:t>
            </a:r>
          </a:p>
          <a:p>
            <a:pPr lvl="1"/>
            <a:r>
              <a:rPr lang="it-IT" dirty="0" smtClean="0"/>
              <a:t>riconfigurazione </a:t>
            </a:r>
            <a:r>
              <a:rPr lang="it-IT" dirty="0"/>
              <a:t>facile e veloce se si vuole utilizzare un DBMS diverso da quello precedentemente in uso 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DAO &amp; </a:t>
            </a:r>
            <a:r>
              <a:rPr lang="it-IT" dirty="0" err="1" smtClean="0"/>
              <a:t>Hibernate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760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P</a:t>
            </a:r>
            <a:r>
              <a:rPr lang="it-IT" dirty="0" smtClean="0"/>
              <a:t>revede </a:t>
            </a:r>
            <a:r>
              <a:rPr lang="it-IT" dirty="0"/>
              <a:t>di realizzare uno strato dell’applicazione (</a:t>
            </a:r>
            <a:r>
              <a:rPr lang="it-IT" dirty="0" smtClean="0"/>
              <a:t>chiamato appunto </a:t>
            </a:r>
            <a:r>
              <a:rPr lang="it-IT" dirty="0"/>
              <a:t>DAO) demandato completamente a gestire </a:t>
            </a:r>
            <a:r>
              <a:rPr lang="it-IT" dirty="0" smtClean="0"/>
              <a:t>la comunicazione </a:t>
            </a:r>
            <a:r>
              <a:rPr lang="it-IT" dirty="0"/>
              <a:t>fra l’applicazione ed il DBMS.</a:t>
            </a:r>
          </a:p>
          <a:p>
            <a:r>
              <a:rPr lang="it-IT" dirty="0" smtClean="0"/>
              <a:t>Il </a:t>
            </a:r>
            <a:r>
              <a:rPr lang="it-IT" dirty="0" err="1" smtClean="0"/>
              <a:t>mapping</a:t>
            </a:r>
            <a:r>
              <a:rPr lang="it-IT" dirty="0" smtClean="0"/>
              <a:t> è </a:t>
            </a:r>
            <a:r>
              <a:rPr lang="it-IT" dirty="0"/>
              <a:t>realizzato </a:t>
            </a:r>
            <a:r>
              <a:rPr lang="it-IT" dirty="0" smtClean="0"/>
              <a:t>manualmente attraverso </a:t>
            </a:r>
            <a:r>
              <a:rPr lang="it-IT" dirty="0"/>
              <a:t>l’uso di SQL.</a:t>
            </a:r>
          </a:p>
          <a:p>
            <a:r>
              <a:rPr lang="it-IT" dirty="0"/>
              <a:t>L</a:t>
            </a:r>
            <a:r>
              <a:rPr lang="it-IT" dirty="0" smtClean="0"/>
              <a:t>’accesso </a:t>
            </a:r>
            <a:r>
              <a:rPr lang="it-IT" dirty="0"/>
              <a:t>al DB viene </a:t>
            </a:r>
            <a:r>
              <a:rPr lang="it-IT" dirty="0" smtClean="0"/>
              <a:t>però opportunamente </a:t>
            </a:r>
            <a:r>
              <a:rPr lang="it-IT" b="1" dirty="0">
                <a:solidFill>
                  <a:srgbClr val="FF0000"/>
                </a:solidFill>
              </a:rPr>
              <a:t>incapsulato</a:t>
            </a:r>
            <a:r>
              <a:rPr lang="it-IT" dirty="0" smtClean="0"/>
              <a:t>, migliorando </a:t>
            </a:r>
            <a:r>
              <a:rPr lang="it-IT" dirty="0"/>
              <a:t>la </a:t>
            </a:r>
            <a:r>
              <a:rPr lang="it-IT" dirty="0" smtClean="0"/>
              <a:t>modularità </a:t>
            </a:r>
            <a:r>
              <a:rPr lang="it-IT" dirty="0"/>
              <a:t>e l’interfacciamento esplicito </a:t>
            </a:r>
            <a:r>
              <a:rPr lang="it-IT" dirty="0" smtClean="0"/>
              <a:t>del codice</a:t>
            </a:r>
            <a:r>
              <a:rPr lang="it-IT" dirty="0"/>
              <a:t>, e fornendo uno schema di riferimento in cui è</a:t>
            </a:r>
            <a:r>
              <a:rPr lang="it-IT" dirty="0" smtClean="0"/>
              <a:t> possibile migliorare </a:t>
            </a:r>
            <a:r>
              <a:rPr lang="it-IT" dirty="0"/>
              <a:t>problemi di </a:t>
            </a:r>
            <a:r>
              <a:rPr lang="it-IT" dirty="0" smtClean="0"/>
              <a:t>accoppiamento.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4000" dirty="0"/>
              <a:t/>
            </a:r>
            <a:br>
              <a:rPr lang="it-IT" sz="4000" dirty="0"/>
            </a:br>
            <a:r>
              <a:rPr lang="it-IT" sz="4000" dirty="0" smtClean="0"/>
              <a:t>DAO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404086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Un oggetto di una classe di business, per accedere al </a:t>
            </a:r>
            <a:r>
              <a:rPr lang="it-IT" dirty="0" smtClean="0"/>
              <a:t>database: </a:t>
            </a:r>
            <a:endParaRPr lang="it-IT" dirty="0"/>
          </a:p>
          <a:p>
            <a:r>
              <a:rPr lang="it-IT" dirty="0" smtClean="0"/>
              <a:t>Invoca </a:t>
            </a:r>
            <a:r>
              <a:rPr lang="it-IT" dirty="0"/>
              <a:t>metodi di una classe demandata a gestire gli accessi </a:t>
            </a:r>
            <a:r>
              <a:rPr lang="it-IT" dirty="0" smtClean="0"/>
              <a:t>al DB </a:t>
            </a:r>
            <a:r>
              <a:rPr lang="it-IT" dirty="0"/>
              <a:t>(relativamente alle informazioni richieste)</a:t>
            </a:r>
          </a:p>
          <a:p>
            <a:r>
              <a:rPr lang="it-IT" dirty="0" smtClean="0"/>
              <a:t>È questa </a:t>
            </a:r>
            <a:r>
              <a:rPr lang="it-IT" dirty="0"/>
              <a:t>classe che costruisce lo statement SQL e lo passa </a:t>
            </a:r>
            <a:r>
              <a:rPr lang="it-IT" dirty="0" smtClean="0"/>
              <a:t>al driver</a:t>
            </a:r>
            <a:r>
              <a:rPr lang="it-IT" dirty="0"/>
              <a:t>, riceve i risultati dal database e li inoltra alla classe </a:t>
            </a:r>
            <a:r>
              <a:rPr lang="it-IT" dirty="0" smtClean="0"/>
              <a:t>di business </a:t>
            </a:r>
            <a:r>
              <a:rPr lang="it-IT" dirty="0"/>
              <a:t>che la ha interrogata</a:t>
            </a:r>
          </a:p>
          <a:p>
            <a:r>
              <a:rPr lang="it-IT" dirty="0" smtClean="0"/>
              <a:t>La </a:t>
            </a:r>
            <a:r>
              <a:rPr lang="it-IT" dirty="0"/>
              <a:t>classe di business effettua poi le sue elaborazioni sui </a:t>
            </a:r>
            <a:r>
              <a:rPr lang="it-IT" dirty="0" smtClean="0"/>
              <a:t>dati ricevuti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Data Access Objects (DAO)</a:t>
            </a:r>
          </a:p>
        </p:txBody>
      </p:sp>
    </p:spTree>
    <p:extLst>
      <p:ext uri="{BB962C8B-B14F-4D97-AF65-F5344CB8AC3E}">
        <p14:creationId xmlns:p14="http://schemas.microsoft.com/office/powerpoint/2010/main" val="191022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Access Objects (DAO)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7115175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03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Tutta la logica di accesso al DB </a:t>
            </a:r>
            <a:r>
              <a:rPr lang="it-IT" dirty="0" smtClean="0"/>
              <a:t>è completamente incapsulata nelle </a:t>
            </a:r>
            <a:r>
              <a:rPr lang="it-IT" dirty="0"/>
              <a:t>Data Access </a:t>
            </a:r>
            <a:r>
              <a:rPr lang="it-IT" dirty="0" err="1"/>
              <a:t>Classes</a:t>
            </a:r>
            <a:endParaRPr lang="it-IT" dirty="0"/>
          </a:p>
          <a:p>
            <a:r>
              <a:rPr lang="it-IT" dirty="0" smtClean="0"/>
              <a:t>Cambiamenti </a:t>
            </a:r>
            <a:r>
              <a:rPr lang="it-IT" dirty="0"/>
              <a:t>del DB influenzano </a:t>
            </a:r>
            <a:r>
              <a:rPr lang="it-IT" b="1" dirty="0">
                <a:solidFill>
                  <a:srgbClr val="FF0000"/>
                </a:solidFill>
              </a:rPr>
              <a:t>solo</a:t>
            </a:r>
            <a:r>
              <a:rPr lang="it-IT" dirty="0"/>
              <a:t> le Data Access </a:t>
            </a:r>
            <a:r>
              <a:rPr lang="it-IT" dirty="0" err="1"/>
              <a:t>Classes</a:t>
            </a:r>
            <a:endParaRPr lang="it-IT" dirty="0"/>
          </a:p>
          <a:p>
            <a:r>
              <a:rPr lang="it-IT" dirty="0" smtClean="0"/>
              <a:t>La </a:t>
            </a:r>
            <a:r>
              <a:rPr lang="it-IT" dirty="0"/>
              <a:t>classe </a:t>
            </a:r>
            <a:r>
              <a:rPr lang="it-IT" dirty="0" err="1"/>
              <a:t>CustomerData</a:t>
            </a:r>
            <a:r>
              <a:rPr lang="it-IT" dirty="0"/>
              <a:t> si fa carico di gestire il codice </a:t>
            </a:r>
            <a:r>
              <a:rPr lang="it-IT" dirty="0" smtClean="0"/>
              <a:t>SQL, mentre </a:t>
            </a:r>
            <a:r>
              <a:rPr lang="it-IT" dirty="0"/>
              <a:t>tutto </a:t>
            </a:r>
            <a:r>
              <a:rPr lang="it-IT" dirty="0" smtClean="0"/>
              <a:t>ciò è </a:t>
            </a:r>
            <a:r>
              <a:rPr lang="it-IT" dirty="0"/>
              <a:t>trasparente rispetto alla classe </a:t>
            </a:r>
            <a:r>
              <a:rPr lang="it-IT" dirty="0" err="1" smtClean="0"/>
              <a:t>Customer</a:t>
            </a:r>
            <a:r>
              <a:rPr lang="it-IT" dirty="0" smtClean="0"/>
              <a:t> (che è </a:t>
            </a:r>
            <a:r>
              <a:rPr lang="it-IT" dirty="0"/>
              <a:t>una </a:t>
            </a:r>
            <a:r>
              <a:rPr lang="it-IT" b="1" dirty="0">
                <a:solidFill>
                  <a:srgbClr val="FF0000"/>
                </a:solidFill>
              </a:rPr>
              <a:t>domain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class</a:t>
            </a:r>
            <a:r>
              <a:rPr lang="it-IT" dirty="0"/>
              <a:t>), la quale invoca metodi </a:t>
            </a:r>
            <a:r>
              <a:rPr lang="it-IT" dirty="0" smtClean="0"/>
              <a:t>indipendenti dal </a:t>
            </a:r>
            <a:r>
              <a:rPr lang="it-IT" dirty="0"/>
              <a:t>DB</a:t>
            </a:r>
          </a:p>
          <a:p>
            <a:r>
              <a:rPr lang="it-IT" dirty="0" smtClean="0"/>
              <a:t>L’approccio </a:t>
            </a:r>
            <a:r>
              <a:rPr lang="it-IT" dirty="0"/>
              <a:t>tipico </a:t>
            </a:r>
            <a:r>
              <a:rPr lang="it-IT" dirty="0">
                <a:solidFill>
                  <a:srgbClr val="FF0000"/>
                </a:solidFill>
              </a:rPr>
              <a:t>per le operazioni che coinvolgono una </a:t>
            </a:r>
            <a:r>
              <a:rPr lang="it-IT" dirty="0" smtClean="0">
                <a:solidFill>
                  <a:srgbClr val="FF0000"/>
                </a:solidFill>
              </a:rPr>
              <a:t>sola entità </a:t>
            </a:r>
            <a:r>
              <a:rPr lang="it-IT" dirty="0"/>
              <a:t>è</a:t>
            </a:r>
            <a:r>
              <a:rPr lang="it-IT" dirty="0" smtClean="0"/>
              <a:t> </a:t>
            </a:r>
            <a:r>
              <a:rPr lang="it-IT" dirty="0"/>
              <a:t>quello di avere un DAO per ciascuna domain </a:t>
            </a:r>
            <a:r>
              <a:rPr lang="it-IT" dirty="0" err="1"/>
              <a:t>class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947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>
                <a:solidFill>
                  <a:srgbClr val="FF0000"/>
                </a:solidFill>
              </a:rPr>
              <a:t>Come raggruppare le operazioni sul </a:t>
            </a:r>
            <a:r>
              <a:rPr lang="it-IT" dirty="0" err="1">
                <a:solidFill>
                  <a:srgbClr val="FF0000"/>
                </a:solidFill>
              </a:rPr>
              <a:t>db</a:t>
            </a:r>
            <a:r>
              <a:rPr lang="it-IT" dirty="0">
                <a:solidFill>
                  <a:srgbClr val="FF0000"/>
                </a:solidFill>
              </a:rPr>
              <a:t>? </a:t>
            </a:r>
            <a:r>
              <a:rPr lang="it-IT" dirty="0" smtClean="0"/>
              <a:t>Cio</a:t>
            </a:r>
            <a:r>
              <a:rPr lang="it-IT" dirty="0"/>
              <a:t>è</a:t>
            </a:r>
            <a:r>
              <a:rPr lang="it-IT" dirty="0" smtClean="0"/>
              <a:t>, </a:t>
            </a:r>
            <a:r>
              <a:rPr lang="it-IT" dirty="0"/>
              <a:t>quante classi</a:t>
            </a:r>
          </a:p>
          <a:p>
            <a:pPr marL="0" indent="0">
              <a:buNone/>
            </a:pPr>
            <a:r>
              <a:rPr lang="it-IT" dirty="0"/>
              <a:t>DAO realizziamo in base alle operazioni da implementare?</a:t>
            </a:r>
          </a:p>
          <a:p>
            <a:pPr marL="0" indent="0">
              <a:buNone/>
            </a:pPr>
            <a:r>
              <a:rPr lang="it-IT" dirty="0"/>
              <a:t>Si crea una classe DAO per ogni classe che rappresenta </a:t>
            </a:r>
            <a:r>
              <a:rPr lang="it-IT" dirty="0" smtClean="0"/>
              <a:t>entità del dominio </a:t>
            </a:r>
            <a:r>
              <a:rPr lang="it-IT" dirty="0"/>
              <a:t>di applicazione</a:t>
            </a:r>
          </a:p>
          <a:p>
            <a:pPr marL="0" indent="0">
              <a:buNone/>
            </a:pPr>
            <a:r>
              <a:rPr lang="it-IT" dirty="0"/>
              <a:t>Questa classe DAO </a:t>
            </a:r>
            <a:r>
              <a:rPr lang="it-IT" dirty="0" smtClean="0"/>
              <a:t>conterrà </a:t>
            </a:r>
            <a:r>
              <a:rPr lang="it-IT" dirty="0"/>
              <a:t>i metodi di interrogazione e</a:t>
            </a:r>
          </a:p>
          <a:p>
            <a:pPr marL="0" indent="0">
              <a:buNone/>
            </a:pPr>
            <a:r>
              <a:rPr lang="it-IT" dirty="0"/>
              <a:t>manipolazione della corrispondente classe di dominio</a:t>
            </a:r>
          </a:p>
          <a:p>
            <a:pPr marL="0" indent="0">
              <a:buNone/>
            </a:pPr>
            <a:r>
              <a:rPr lang="it-IT" dirty="0"/>
              <a:t>In particolare </a:t>
            </a:r>
            <a:r>
              <a:rPr lang="it-IT" dirty="0" smtClean="0"/>
              <a:t>conterrà </a:t>
            </a:r>
            <a:r>
              <a:rPr lang="it-IT" dirty="0"/>
              <a:t>le </a:t>
            </a:r>
            <a:r>
              <a:rPr lang="it-IT" dirty="0" smtClean="0"/>
              <a:t>funzionalità </a:t>
            </a:r>
            <a:r>
              <a:rPr lang="it-IT" dirty="0"/>
              <a:t>di base: CRUD</a:t>
            </a:r>
          </a:p>
          <a:p>
            <a:pPr>
              <a:buFont typeface="Wingdings" pitchFamily="2" charset="2"/>
              <a:buChar char="Ø"/>
            </a:pPr>
            <a:r>
              <a:rPr lang="it-IT" dirty="0" smtClean="0"/>
              <a:t>Create</a:t>
            </a:r>
            <a:endParaRPr lang="it-IT" dirty="0"/>
          </a:p>
          <a:p>
            <a:pPr>
              <a:buFont typeface="Wingdings" pitchFamily="2" charset="2"/>
              <a:buChar char="Ø"/>
            </a:pPr>
            <a:r>
              <a:rPr lang="it-IT" dirty="0" smtClean="0"/>
              <a:t>Read</a:t>
            </a:r>
            <a:endParaRPr lang="it-IT" dirty="0"/>
          </a:p>
          <a:p>
            <a:pPr>
              <a:buFont typeface="Wingdings" pitchFamily="2" charset="2"/>
              <a:buChar char="Ø"/>
            </a:pPr>
            <a:r>
              <a:rPr lang="it-IT" dirty="0" smtClean="0"/>
              <a:t>Update</a:t>
            </a:r>
            <a:endParaRPr lang="it-IT" dirty="0"/>
          </a:p>
          <a:p>
            <a:pPr>
              <a:buFont typeface="Wingdings" pitchFamily="2" charset="2"/>
              <a:buChar char="Ø"/>
            </a:pPr>
            <a:r>
              <a:rPr lang="it-IT" dirty="0" smtClean="0"/>
              <a:t>Delete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DAO – interrogare il DB</a:t>
            </a:r>
          </a:p>
        </p:txBody>
      </p:sp>
    </p:spTree>
    <p:extLst>
      <p:ext uri="{BB962C8B-B14F-4D97-AF65-F5344CB8AC3E}">
        <p14:creationId xmlns:p14="http://schemas.microsoft.com/office/powerpoint/2010/main" val="6974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24B64D-DCD6-401C-B5F4-5E582A7E54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0</TotalTime>
  <Words>635</Words>
  <Application>Microsoft Office PowerPoint</Application>
  <PresentationFormat>Presentazione su schermo (4:3)</PresentationFormat>
  <Paragraphs>67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12</vt:i4>
      </vt:variant>
    </vt:vector>
  </HeadingPairs>
  <TitlesOfParts>
    <vt:vector size="20" baseType="lpstr">
      <vt:lpstr>MS PGothic</vt:lpstr>
      <vt:lpstr>Arial</vt:lpstr>
      <vt:lpstr>Calibri</vt:lpstr>
      <vt:lpstr>Corbel</vt:lpstr>
      <vt:lpstr>Wingdings</vt:lpstr>
      <vt:lpstr>DesignTemplate</vt:lpstr>
      <vt:lpstr>1_Personalizza struttura</vt:lpstr>
      <vt:lpstr>Personalizza struttura</vt:lpstr>
      <vt:lpstr> DAO</vt:lpstr>
      <vt:lpstr>Introduzione ai DAO</vt:lpstr>
      <vt:lpstr>Pattern DAO</vt:lpstr>
      <vt:lpstr>DAO &amp; Hibernate</vt:lpstr>
      <vt:lpstr> DAO</vt:lpstr>
      <vt:lpstr>Data Access Objects (DAO)</vt:lpstr>
      <vt:lpstr>Data Access Objects (DAO)</vt:lpstr>
      <vt:lpstr>DAO</vt:lpstr>
      <vt:lpstr>DAO – interrogare il DB</vt:lpstr>
      <vt:lpstr>DAO</vt:lpstr>
      <vt:lpstr>DAO</vt:lpstr>
      <vt:lpstr>DAO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2017-02-01T13:51:05Z</dcterms:created>
  <dcterms:modified xsi:type="dcterms:W3CDTF">2019-07-29T13:03:57Z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