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2"/>
    <p:sldMasterId id="2147483669" r:id="rId3"/>
    <p:sldMasterId id="2147483656" r:id="rId4"/>
  </p:sldMasterIdLst>
  <p:notesMasterIdLst>
    <p:notesMasterId r:id="rId25"/>
  </p:notesMasterIdLst>
  <p:handoutMasterIdLst>
    <p:handoutMasterId r:id="rId26"/>
  </p:handoutMasterIdLst>
  <p:sldIdLst>
    <p:sldId id="413" r:id="rId5"/>
    <p:sldId id="432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4F90AFB1-4B3C-4203-935B-E10E4749265D}">
          <p14:sldIdLst>
            <p14:sldId id="413"/>
            <p14:sldId id="432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86410"/>
  </p:normalViewPr>
  <p:slideViewPr>
    <p:cSldViewPr>
      <p:cViewPr varScale="1">
        <p:scale>
          <a:sx n="72" d="100"/>
          <a:sy n="72" d="100"/>
        </p:scale>
        <p:origin x="1786" y="6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216" y="2477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6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7/29/2019</a:t>
            </a:fld>
            <a:endParaRPr lang="en-US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‹N›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7728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7/29/2019</a:t>
            </a:fld>
            <a:endParaRPr lang="en-US" smtClean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smtClean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‹N›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236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 baseline="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it-IT" dirty="0" smtClean="0"/>
              <a:t>Programmazione base</a:t>
            </a:r>
          </a:p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ctrTitle" hasCustomPrompt="1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it-IT" dirty="0" smtClean="0"/>
              <a:t>Corso JAVA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39"/>
            <a:ext cx="1584176" cy="5168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glow rad="127000">
              <a:schemeClr val="accent1">
                <a:lumMod val="40000"/>
                <a:lumOff val="60000"/>
              </a:schemeClr>
            </a:glo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835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7825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969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539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130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6718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0375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925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17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716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 sz="1000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956150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119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2923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5331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391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65981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022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068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8300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886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21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824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 su due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 smtClean="0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54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10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5C14FD69-4A85-4715-A222-ABB225B63BC6}" type="datetimeFigureOut">
              <a:rPr lang="en-US" smtClean="0"/>
              <a:pPr/>
              <a:t>7/29/2019</a:t>
            </a:fld>
            <a:endParaRPr lang="en-US" sz="1000" dirty="0" smtClean="0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pPr algn="ctr"/>
            <a:endParaRPr lang="en-US" sz="1000" smtClean="0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‹N›</a:t>
            </a:fld>
            <a:endParaRPr lang="en-US" sz="10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44029-F206-4A73-98C3-CBF139A536F0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DCF6-D538-4FF6-9CFA-FD6C47380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991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B9F2-7774-4E3C-A76E-AFB08221FA46}" type="datetimeFigureOut">
              <a:rPr lang="it-IT" smtClean="0"/>
              <a:t>29/07/2019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22A8-A919-4517-B3E6-06E890AE1C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3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dirty="0" smtClean="0"/>
              <a:t>Eccezioni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831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Le eccezioni possono </a:t>
            </a:r>
            <a:r>
              <a:rPr lang="it-IT" dirty="0" smtClean="0"/>
              <a:t>essere:</a:t>
            </a:r>
          </a:p>
          <a:p>
            <a:r>
              <a:rPr lang="it-IT" b="1" dirty="0" smtClean="0">
                <a:solidFill>
                  <a:srgbClr val="FF0000"/>
                </a:solidFill>
              </a:rPr>
              <a:t>Controllate</a:t>
            </a:r>
            <a:endParaRPr lang="it-IT" dirty="0"/>
          </a:p>
          <a:p>
            <a:pPr lvl="1"/>
            <a:r>
              <a:rPr lang="it-IT" dirty="0" smtClean="0"/>
              <a:t>dovute </a:t>
            </a:r>
            <a:r>
              <a:rPr lang="it-IT" dirty="0"/>
              <a:t>a eventi esterni al programma, es: cercare di accedere ad un file </a:t>
            </a:r>
            <a:r>
              <a:rPr lang="it-IT" dirty="0" smtClean="0"/>
              <a:t>inesistente</a:t>
            </a:r>
          </a:p>
          <a:p>
            <a:pPr lvl="1"/>
            <a:r>
              <a:rPr lang="it-IT" dirty="0" smtClean="0"/>
              <a:t>si </a:t>
            </a:r>
            <a:r>
              <a:rPr lang="it-IT" dirty="0"/>
              <a:t>chiamano controllate perché il compilatore controlla che vengano esplicitamente indicate e intercettate </a:t>
            </a:r>
          </a:p>
          <a:p>
            <a:r>
              <a:rPr lang="it-IT" b="1" dirty="0" smtClean="0">
                <a:solidFill>
                  <a:srgbClr val="FF0000"/>
                </a:solidFill>
              </a:rPr>
              <a:t>non controllate</a:t>
            </a:r>
          </a:p>
          <a:p>
            <a:pPr lvl="1"/>
            <a:r>
              <a:rPr lang="it-IT" dirty="0" smtClean="0"/>
              <a:t>dovute </a:t>
            </a:r>
            <a:r>
              <a:rPr lang="it-IT" dirty="0"/>
              <a:t>al programma e che potrebbero essere evitate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Classificazione dell’eccezioni </a:t>
            </a:r>
          </a:p>
        </p:txBody>
      </p:sp>
    </p:spTree>
    <p:extLst>
      <p:ext uri="{BB962C8B-B14F-4D97-AF65-F5344CB8AC3E}">
        <p14:creationId xmlns:p14="http://schemas.microsoft.com/office/powerpoint/2010/main" val="420623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Handle</a:t>
            </a:r>
            <a:r>
              <a:rPr lang="it-IT" b="1" dirty="0">
                <a:solidFill>
                  <a:srgbClr val="FF0000"/>
                </a:solidFill>
              </a:rPr>
              <a:t> or </a:t>
            </a:r>
            <a:r>
              <a:rPr lang="it-IT" b="1" dirty="0" err="1">
                <a:solidFill>
                  <a:srgbClr val="FF0000"/>
                </a:solidFill>
              </a:rPr>
              <a:t>declare</a:t>
            </a:r>
            <a:r>
              <a:rPr lang="it-IT" dirty="0"/>
              <a:t>: un’eccezione controllata deve essere raccolta da un metodo in una clausola </a:t>
            </a:r>
            <a:r>
              <a:rPr lang="it-IT" dirty="0">
                <a:solidFill>
                  <a:srgbClr val="FF0000"/>
                </a:solidFill>
              </a:rPr>
              <a:t>catch</a:t>
            </a:r>
            <a:r>
              <a:rPr lang="it-IT" dirty="0"/>
              <a:t> o deve essere nella lista delle clausole </a:t>
            </a:r>
            <a:r>
              <a:rPr lang="it-IT" dirty="0" err="1">
                <a:solidFill>
                  <a:srgbClr val="FF0000"/>
                </a:solidFill>
              </a:rPr>
              <a:t>throws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di ciascun metodo che possa lanciare l’eccezione o </a:t>
            </a:r>
            <a:r>
              <a:rPr lang="it-IT" dirty="0" smtClean="0"/>
              <a:t>propagarla</a:t>
            </a:r>
          </a:p>
          <a:p>
            <a:r>
              <a:rPr lang="it-IT" dirty="0" smtClean="0"/>
              <a:t>La </a:t>
            </a:r>
            <a:r>
              <a:rPr lang="it-IT" dirty="0"/>
              <a:t>clausola </a:t>
            </a:r>
            <a:r>
              <a:rPr lang="it-IT" dirty="0" err="1">
                <a:solidFill>
                  <a:srgbClr val="FF0000"/>
                </a:solidFill>
              </a:rPr>
              <a:t>throws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deve essere dichiarata nell’intestazione del metodo, es: 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public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int</a:t>
            </a:r>
            <a:r>
              <a:rPr lang="it-IT" dirty="0"/>
              <a:t> </a:t>
            </a:r>
            <a:r>
              <a:rPr lang="it-IT" dirty="0" err="1"/>
              <a:t>leggiFile</a:t>
            </a:r>
            <a:r>
              <a:rPr lang="it-IT" dirty="0"/>
              <a:t>(</a:t>
            </a:r>
            <a:r>
              <a:rPr lang="it-IT" dirty="0" err="1"/>
              <a:t>BufferedReader</a:t>
            </a:r>
            <a:r>
              <a:rPr lang="it-IT" dirty="0"/>
              <a:t> </a:t>
            </a:r>
            <a:r>
              <a:rPr lang="it-IT" dirty="0" err="1"/>
              <a:t>br</a:t>
            </a:r>
            <a:r>
              <a:rPr lang="it-IT" dirty="0"/>
              <a:t>) </a:t>
            </a:r>
            <a:r>
              <a:rPr lang="it-IT" b="1" dirty="0" err="1"/>
              <a:t>throws</a:t>
            </a:r>
            <a:r>
              <a:rPr lang="it-IT" b="1" dirty="0"/>
              <a:t> </a:t>
            </a:r>
            <a:r>
              <a:rPr lang="it-IT" b="1" dirty="0" err="1"/>
              <a:t>java.io.IOException</a:t>
            </a:r>
            <a:r>
              <a:rPr lang="it-IT" dirty="0"/>
              <a:t> </a:t>
            </a:r>
            <a:r>
              <a:rPr lang="it-IT" dirty="0" smtClean="0"/>
              <a:t>{</a:t>
            </a:r>
          </a:p>
          <a:p>
            <a:r>
              <a:rPr lang="it-IT" dirty="0" smtClean="0"/>
              <a:t>Il </a:t>
            </a:r>
            <a:r>
              <a:rPr lang="it-IT" dirty="0"/>
              <a:t>compilatore segnala se un’eccezione controllata non viene gestita propriamente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Eccezioni controllate</a:t>
            </a:r>
          </a:p>
        </p:txBody>
      </p:sp>
    </p:spTree>
    <p:extLst>
      <p:ext uri="{BB962C8B-B14F-4D97-AF65-F5344CB8AC3E}">
        <p14:creationId xmlns:p14="http://schemas.microsoft.com/office/powerpoint/2010/main" val="224805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richiedono una gestione esplicita con la clausola </a:t>
            </a:r>
            <a:r>
              <a:rPr lang="it-IT" dirty="0" err="1" smtClean="0">
                <a:solidFill>
                  <a:srgbClr val="FF0000"/>
                </a:solidFill>
              </a:rPr>
              <a:t>throws</a:t>
            </a:r>
            <a:endParaRPr lang="it-IT" dirty="0" smtClean="0">
              <a:solidFill>
                <a:srgbClr val="FF0000"/>
              </a:solidFill>
            </a:endParaRPr>
          </a:p>
          <a:p>
            <a:r>
              <a:rPr lang="it-IT" dirty="0" smtClean="0"/>
              <a:t>Discendono </a:t>
            </a:r>
            <a:r>
              <a:rPr lang="it-IT" dirty="0"/>
              <a:t>da </a:t>
            </a:r>
            <a:r>
              <a:rPr lang="it-IT" b="1" dirty="0" err="1">
                <a:solidFill>
                  <a:srgbClr val="FF0000"/>
                </a:solidFill>
              </a:rPr>
              <a:t>RuntimeException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o da una sua classe </a:t>
            </a:r>
            <a:r>
              <a:rPr lang="it-IT" dirty="0" smtClean="0"/>
              <a:t>discendente</a:t>
            </a:r>
          </a:p>
          <a:p>
            <a:r>
              <a:rPr lang="it-IT" dirty="0" smtClean="0"/>
              <a:t>Tutte </a:t>
            </a:r>
            <a:r>
              <a:rPr lang="it-IT" dirty="0"/>
              <a:t>le altre sono controllate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Eccezioni non controllate</a:t>
            </a:r>
          </a:p>
        </p:txBody>
      </p:sp>
    </p:spTree>
    <p:extLst>
      <p:ext uri="{BB962C8B-B14F-4D97-AF65-F5344CB8AC3E}">
        <p14:creationId xmlns:p14="http://schemas.microsoft.com/office/powerpoint/2010/main" val="46663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 metodo che può sollevare un eccezione controllata deve dichiararlo con la clausola </a:t>
            </a:r>
            <a:r>
              <a:rPr lang="it-IT" b="1" dirty="0" err="1">
                <a:solidFill>
                  <a:srgbClr val="FF0000"/>
                </a:solidFill>
              </a:rPr>
              <a:t>throws</a:t>
            </a:r>
            <a:r>
              <a:rPr lang="it-IT" dirty="0">
                <a:solidFill>
                  <a:srgbClr val="FF0000"/>
                </a:solidFill>
              </a:rPr>
              <a:t> </a:t>
            </a:r>
            <a:endParaRPr lang="it-IT" dirty="0" smtClean="0">
              <a:solidFill>
                <a:srgbClr val="FF0000"/>
              </a:solidFill>
            </a:endParaRPr>
          </a:p>
          <a:p>
            <a:r>
              <a:rPr lang="it-IT" dirty="0" smtClean="0"/>
              <a:t>A </a:t>
            </a:r>
            <a:r>
              <a:rPr lang="it-IT" dirty="0"/>
              <a:t>sua volta un metodo che lo richiama deve intercettarla o dichiararla, cioè </a:t>
            </a:r>
            <a:r>
              <a:rPr lang="it-IT" dirty="0" smtClean="0"/>
              <a:t>deve:</a:t>
            </a:r>
          </a:p>
          <a:p>
            <a:pPr lvl="1"/>
            <a:r>
              <a:rPr lang="it-IT" dirty="0" smtClean="0"/>
              <a:t>gestire </a:t>
            </a:r>
            <a:r>
              <a:rPr lang="it-IT" dirty="0"/>
              <a:t>l’eccezione con </a:t>
            </a:r>
            <a:r>
              <a:rPr lang="it-IT" dirty="0" err="1">
                <a:solidFill>
                  <a:srgbClr val="FF0000"/>
                </a:solidFill>
              </a:rPr>
              <a:t>try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… </a:t>
            </a:r>
            <a:r>
              <a:rPr lang="it-IT" dirty="0">
                <a:solidFill>
                  <a:srgbClr val="FF0000"/>
                </a:solidFill>
              </a:rPr>
              <a:t>catch</a:t>
            </a:r>
            <a:r>
              <a:rPr lang="it-IT" dirty="0"/>
              <a:t> oppure </a:t>
            </a:r>
          </a:p>
          <a:p>
            <a:pPr lvl="1"/>
            <a:r>
              <a:rPr lang="it-IT" dirty="0" smtClean="0"/>
              <a:t>dichiarare </a:t>
            </a:r>
            <a:r>
              <a:rPr lang="it-IT" dirty="0"/>
              <a:t>a sua volta che potrà sollevare l’eccezione nella clausola </a:t>
            </a:r>
            <a:r>
              <a:rPr lang="it-IT" dirty="0" err="1">
                <a:solidFill>
                  <a:srgbClr val="FF0000"/>
                </a:solidFill>
              </a:rPr>
              <a:t>throws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Propagazione e gestione dell’eccezioni controllate </a:t>
            </a:r>
          </a:p>
        </p:txBody>
      </p:sp>
    </p:spTree>
    <p:extLst>
      <p:ext uri="{BB962C8B-B14F-4D97-AF65-F5344CB8AC3E}">
        <p14:creationId xmlns:p14="http://schemas.microsoft.com/office/powerpoint/2010/main" val="182830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Gli errori sono simili alle eccezioni </a:t>
            </a:r>
            <a:r>
              <a:rPr lang="it-IT" b="1" dirty="0" err="1">
                <a:solidFill>
                  <a:srgbClr val="FF0000"/>
                </a:solidFill>
              </a:rPr>
              <a:t>RuntimeException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o ai suoi discendenti </a:t>
            </a:r>
          </a:p>
          <a:p>
            <a:pPr lvl="1"/>
            <a:r>
              <a:rPr lang="it-IT" dirty="0" smtClean="0"/>
              <a:t>Gli </a:t>
            </a:r>
            <a:r>
              <a:rPr lang="it-IT" dirty="0"/>
              <a:t>errori non devono essere </a:t>
            </a:r>
            <a:r>
              <a:rPr lang="it-IT" dirty="0" smtClean="0"/>
              <a:t>controllati</a:t>
            </a:r>
          </a:p>
          <a:p>
            <a:pPr lvl="1"/>
            <a:r>
              <a:rPr lang="it-IT" dirty="0" smtClean="0"/>
              <a:t>Gli </a:t>
            </a:r>
            <a:r>
              <a:rPr lang="it-IT" dirty="0"/>
              <a:t>errori non richiedono una clausola </a:t>
            </a:r>
            <a:r>
              <a:rPr lang="it-IT" dirty="0" err="1">
                <a:solidFill>
                  <a:srgbClr val="FF0000"/>
                </a:solidFill>
              </a:rPr>
              <a:t>throws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Errori </a:t>
            </a:r>
          </a:p>
        </p:txBody>
      </p:sp>
    </p:spTree>
    <p:extLst>
      <p:ext uri="{BB962C8B-B14F-4D97-AF65-F5344CB8AC3E}">
        <p14:creationId xmlns:p14="http://schemas.microsoft.com/office/powerpoint/2010/main" val="51954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gerarchia di classe delle eccezioni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216243" cy="44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12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 codice può segnalare una anomalia sollevando una specifica eccezione tramite l’istruzione </a:t>
            </a:r>
            <a:r>
              <a:rPr lang="it-IT" dirty="0" err="1" smtClean="0">
                <a:solidFill>
                  <a:srgbClr val="FF0000"/>
                </a:solidFill>
              </a:rPr>
              <a:t>throw</a:t>
            </a:r>
            <a:endParaRPr lang="it-IT" dirty="0" smtClean="0">
              <a:solidFill>
                <a:srgbClr val="FF0000"/>
              </a:solidFill>
            </a:endParaRPr>
          </a:p>
          <a:p>
            <a:r>
              <a:rPr lang="it-IT" dirty="0" smtClean="0"/>
              <a:t> </a:t>
            </a:r>
            <a:r>
              <a:rPr lang="it-IT" dirty="0"/>
              <a:t>Esempio: </a:t>
            </a:r>
            <a:r>
              <a:rPr lang="it-IT" dirty="0" err="1"/>
              <a:t>throw</a:t>
            </a:r>
            <a:r>
              <a:rPr lang="it-IT" dirty="0"/>
              <a:t> new </a:t>
            </a:r>
            <a:r>
              <a:rPr lang="it-IT" dirty="0" err="1"/>
              <a:t>IllegalArgumentException</a:t>
            </a:r>
            <a:r>
              <a:rPr lang="it-IT" dirty="0"/>
              <a:t>( “Errore nei parametri”); </a:t>
            </a:r>
          </a:p>
          <a:p>
            <a:r>
              <a:rPr lang="it-IT" dirty="0" smtClean="0"/>
              <a:t>Solitamente </a:t>
            </a:r>
            <a:r>
              <a:rPr lang="it-IT" dirty="0"/>
              <a:t>un’istruzione </a:t>
            </a:r>
            <a:r>
              <a:rPr lang="it-IT" dirty="0" err="1">
                <a:solidFill>
                  <a:srgbClr val="FF0000"/>
                </a:solidFill>
              </a:rPr>
              <a:t>throw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è inclusa in un’istruzione </a:t>
            </a:r>
            <a:r>
              <a:rPr lang="it-IT" dirty="0" err="1">
                <a:solidFill>
                  <a:srgbClr val="FF0000"/>
                </a:solidFill>
              </a:rPr>
              <a:t>if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che valuta una condizione per verificare se deve essere sollevata l’eccezione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Generazione di eccezioni: l’istruzione </a:t>
            </a:r>
            <a:r>
              <a:rPr lang="it-IT" dirty="0" err="1"/>
              <a:t>throw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2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È possibile definire nuove classi che estendono la gerarchia precedente. 2 </a:t>
            </a:r>
            <a:r>
              <a:rPr lang="it-IT" dirty="0" smtClean="0"/>
              <a:t>possibilità:</a:t>
            </a:r>
          </a:p>
          <a:p>
            <a:pPr lvl="1"/>
            <a:r>
              <a:rPr lang="it-IT" dirty="0" smtClean="0"/>
              <a:t>discendono </a:t>
            </a:r>
            <a:r>
              <a:rPr lang="it-IT" dirty="0"/>
              <a:t>da </a:t>
            </a:r>
            <a:r>
              <a:rPr lang="it-IT" b="1" dirty="0" err="1"/>
              <a:t>RuntimeException</a:t>
            </a:r>
            <a:r>
              <a:rPr lang="it-IT" dirty="0"/>
              <a:t> e quindi </a:t>
            </a:r>
            <a:r>
              <a:rPr lang="it-IT" dirty="0">
                <a:solidFill>
                  <a:srgbClr val="FF0000"/>
                </a:solidFill>
              </a:rPr>
              <a:t>non sono controllate </a:t>
            </a:r>
          </a:p>
          <a:p>
            <a:pPr lvl="1"/>
            <a:r>
              <a:rPr lang="it-IT" dirty="0" smtClean="0"/>
              <a:t>discendono </a:t>
            </a:r>
            <a:r>
              <a:rPr lang="it-IT" dirty="0"/>
              <a:t>da </a:t>
            </a:r>
            <a:r>
              <a:rPr lang="it-IT" b="1" dirty="0" err="1"/>
              <a:t>Exception</a:t>
            </a:r>
            <a:r>
              <a:rPr lang="it-IT" dirty="0"/>
              <a:t> e quindi </a:t>
            </a:r>
            <a:r>
              <a:rPr lang="it-IT" dirty="0">
                <a:solidFill>
                  <a:srgbClr val="FF0000"/>
                </a:solidFill>
              </a:rPr>
              <a:t>sono controllate </a:t>
            </a:r>
            <a:endParaRPr lang="it-IT" dirty="0"/>
          </a:p>
          <a:p>
            <a:pPr lvl="1"/>
            <a:r>
              <a:rPr lang="it-IT" dirty="0" smtClean="0"/>
              <a:t>I </a:t>
            </a:r>
            <a:r>
              <a:rPr lang="it-IT" dirty="0"/>
              <a:t>metodi che le lanciano dovranno dichiararlo nell’intestazione con la clausola </a:t>
            </a:r>
            <a:r>
              <a:rPr lang="it-IT" dirty="0" err="1">
                <a:solidFill>
                  <a:srgbClr val="FF0000"/>
                </a:solidFill>
              </a:rPr>
              <a:t>throws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Nuove definizioni d’eccezione</a:t>
            </a:r>
          </a:p>
        </p:txBody>
      </p:sp>
    </p:spTree>
    <p:extLst>
      <p:ext uri="{BB962C8B-B14F-4D97-AF65-F5344CB8AC3E}">
        <p14:creationId xmlns:p14="http://schemas.microsoft.com/office/powerpoint/2010/main" val="3413248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Un’istruzione </a:t>
            </a:r>
            <a:r>
              <a:rPr lang="it-IT" dirty="0" err="1">
                <a:solidFill>
                  <a:srgbClr val="FF0000"/>
                </a:solidFill>
              </a:rPr>
              <a:t>try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può essere seguita da una clausola </a:t>
            </a:r>
            <a:r>
              <a:rPr lang="it-IT" dirty="0" err="1">
                <a:solidFill>
                  <a:srgbClr val="FF0000"/>
                </a:solidFill>
              </a:rPr>
              <a:t>finally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opzionale </a:t>
            </a:r>
          </a:p>
          <a:p>
            <a:r>
              <a:rPr lang="it-IT" dirty="0" smtClean="0"/>
              <a:t>Le </a:t>
            </a:r>
            <a:r>
              <a:rPr lang="it-IT" dirty="0"/>
              <a:t>istruzioni della clausola </a:t>
            </a:r>
            <a:r>
              <a:rPr lang="it-IT" dirty="0" err="1">
                <a:solidFill>
                  <a:srgbClr val="FF0000"/>
                </a:solidFill>
              </a:rPr>
              <a:t>finally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vengono sempre </a:t>
            </a:r>
            <a:r>
              <a:rPr lang="it-IT" dirty="0" smtClean="0"/>
              <a:t>eseguite:</a:t>
            </a:r>
          </a:p>
          <a:p>
            <a:pPr lvl="1"/>
            <a:r>
              <a:rPr lang="it-IT" dirty="0" smtClean="0"/>
              <a:t>Se </a:t>
            </a:r>
            <a:r>
              <a:rPr lang="it-IT" dirty="0"/>
              <a:t>non viene sollevata nessuna eccezione, vengono eseguite dopo che si è concluso il blocco </a:t>
            </a:r>
            <a:r>
              <a:rPr lang="it-IT" dirty="0" err="1">
                <a:solidFill>
                  <a:srgbClr val="FF0000"/>
                </a:solidFill>
              </a:rPr>
              <a:t>try</a:t>
            </a:r>
            <a:r>
              <a:rPr lang="it-IT" dirty="0">
                <a:solidFill>
                  <a:srgbClr val="FF0000"/>
                </a:solidFill>
              </a:rPr>
              <a:t> </a:t>
            </a:r>
            <a:endParaRPr lang="it-IT" dirty="0"/>
          </a:p>
          <a:p>
            <a:pPr lvl="1"/>
            <a:r>
              <a:rPr lang="it-IT" dirty="0" smtClean="0"/>
              <a:t>Se </a:t>
            </a:r>
            <a:r>
              <a:rPr lang="it-IT" dirty="0"/>
              <a:t>si verifica un’eccezione, vengono eseguite dopo le istruzioni della clausola </a:t>
            </a:r>
            <a:r>
              <a:rPr lang="it-IT" dirty="0">
                <a:solidFill>
                  <a:srgbClr val="FF0000"/>
                </a:solidFill>
              </a:rPr>
              <a:t>catch</a:t>
            </a:r>
            <a:r>
              <a:rPr lang="it-IT" dirty="0"/>
              <a:t> appropriata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clausola </a:t>
            </a:r>
            <a:r>
              <a:rPr lang="it-IT" dirty="0" err="1"/>
              <a:t>finally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64080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classe </a:t>
            </a:r>
            <a:r>
              <a:rPr lang="it-IT" dirty="0" err="1"/>
              <a:t>Throwable</a:t>
            </a:r>
            <a:r>
              <a:rPr lang="it-IT" dirty="0"/>
              <a:t> contiene il metodo </a:t>
            </a:r>
            <a:r>
              <a:rPr lang="it-IT" dirty="0" err="1"/>
              <a:t>printStackTrace</a:t>
            </a:r>
            <a:r>
              <a:rPr lang="it-IT" dirty="0"/>
              <a:t>() che stampa la traccia dello </a:t>
            </a:r>
            <a:r>
              <a:rPr lang="it-IT" dirty="0" err="1"/>
              <a:t>stack</a:t>
            </a:r>
            <a:r>
              <a:rPr lang="it-IT" dirty="0"/>
              <a:t> nel momento in cui si è verificata </a:t>
            </a:r>
            <a:r>
              <a:rPr lang="it-IT" dirty="0" smtClean="0"/>
              <a:t>l'eccezione.</a:t>
            </a:r>
          </a:p>
          <a:p>
            <a:r>
              <a:rPr lang="it-IT" dirty="0" smtClean="0"/>
              <a:t>Utile </a:t>
            </a:r>
            <a:r>
              <a:rPr lang="it-IT" dirty="0"/>
              <a:t>per diagnosticare l'eccezione senza terminare il programma: 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try</a:t>
            </a:r>
            <a:r>
              <a:rPr lang="it-IT" dirty="0" smtClean="0"/>
              <a:t> </a:t>
            </a:r>
            <a:r>
              <a:rPr lang="it-IT" dirty="0"/>
              <a:t>{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... </a:t>
            </a:r>
          </a:p>
          <a:p>
            <a:pPr marL="0" indent="0">
              <a:buNone/>
            </a:pPr>
            <a:r>
              <a:rPr lang="it-IT" dirty="0" smtClean="0"/>
              <a:t>} </a:t>
            </a:r>
            <a:r>
              <a:rPr lang="it-IT" dirty="0"/>
              <a:t>catch (</a:t>
            </a:r>
            <a:r>
              <a:rPr lang="it-IT" dirty="0" err="1"/>
              <a:t>Exception</a:t>
            </a:r>
            <a:r>
              <a:rPr lang="it-IT" dirty="0"/>
              <a:t> e) { </a:t>
            </a: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e.printStackTrace</a:t>
            </a:r>
            <a:r>
              <a:rPr lang="it-IT" dirty="0"/>
              <a:t>();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}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Stampa dello </a:t>
            </a:r>
            <a:r>
              <a:rPr lang="it-IT" dirty="0" err="1"/>
              <a:t>stack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249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Exception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handling</a:t>
            </a:r>
            <a:r>
              <a:rPr lang="it-IT" dirty="0"/>
              <a:t>: insieme di costrutti e regole sintattiche e semantiche presenti nel linguaggio allo scopo di rendere più semplice, chiara e sicura la gestione di eventuali situazioni anomale che si possono verificare durante l'esecuzione di un </a:t>
            </a:r>
            <a:r>
              <a:rPr lang="it-IT" dirty="0" smtClean="0"/>
              <a:t>programma; </a:t>
            </a:r>
          </a:p>
          <a:p>
            <a:r>
              <a:rPr lang="it-IT" dirty="0" smtClean="0"/>
              <a:t>Le eccezioni </a:t>
            </a:r>
            <a:r>
              <a:rPr lang="it-IT" dirty="0"/>
              <a:t>vengono </a:t>
            </a:r>
            <a:r>
              <a:rPr lang="it-IT" dirty="0">
                <a:solidFill>
                  <a:srgbClr val="FF0000"/>
                </a:solidFill>
              </a:rPr>
              <a:t>lanciate</a:t>
            </a:r>
            <a:r>
              <a:rPr lang="it-IT" dirty="0"/>
              <a:t> da una istruzione e possono essere </a:t>
            </a:r>
            <a:r>
              <a:rPr lang="it-IT" dirty="0">
                <a:solidFill>
                  <a:srgbClr val="FF0000"/>
                </a:solidFill>
              </a:rPr>
              <a:t>raccolte</a:t>
            </a:r>
            <a:r>
              <a:rPr lang="it-IT" dirty="0"/>
              <a:t> e </a:t>
            </a:r>
            <a:r>
              <a:rPr lang="it-IT" dirty="0">
                <a:solidFill>
                  <a:srgbClr val="FF0000"/>
                </a:solidFill>
              </a:rPr>
              <a:t>gestite</a:t>
            </a:r>
            <a:r>
              <a:rPr lang="it-IT" dirty="0"/>
              <a:t> da altre parti del </a:t>
            </a:r>
            <a:r>
              <a:rPr lang="it-IT" dirty="0" smtClean="0"/>
              <a:t>programma; </a:t>
            </a:r>
            <a:endParaRPr lang="it-IT" dirty="0"/>
          </a:p>
          <a:p>
            <a:r>
              <a:rPr lang="it-IT" dirty="0" smtClean="0"/>
              <a:t>Un’</a:t>
            </a:r>
            <a:r>
              <a:rPr lang="it-IT" dirty="0" smtClean="0">
                <a:solidFill>
                  <a:srgbClr val="FF0000"/>
                </a:solidFill>
              </a:rPr>
              <a:t>eccezione</a:t>
            </a:r>
            <a:r>
              <a:rPr lang="it-IT" dirty="0" smtClean="0"/>
              <a:t> </a:t>
            </a:r>
            <a:r>
              <a:rPr lang="it-IT" dirty="0"/>
              <a:t>in Java è un oggetto che descrive una situazione anomala o di errore </a:t>
            </a:r>
            <a:r>
              <a:rPr lang="it-IT" dirty="0" smtClean="0"/>
              <a:t>recuperabile;</a:t>
            </a:r>
          </a:p>
          <a:p>
            <a:r>
              <a:rPr lang="it-IT" dirty="0" smtClean="0"/>
              <a:t>Un </a:t>
            </a:r>
            <a:r>
              <a:rPr lang="it-IT" dirty="0">
                <a:solidFill>
                  <a:srgbClr val="FF0000"/>
                </a:solidFill>
              </a:rPr>
              <a:t>errore</a:t>
            </a:r>
            <a:r>
              <a:rPr lang="it-IT" dirty="0"/>
              <a:t> in Java è un oggetto che rappresenta una situazione non recuperabile e da non </a:t>
            </a:r>
            <a:r>
              <a:rPr lang="it-IT" dirty="0" smtClean="0"/>
              <a:t>gestire; </a:t>
            </a:r>
            <a:endParaRPr lang="it-IT" dirty="0"/>
          </a:p>
          <a:p>
            <a:r>
              <a:rPr lang="it-IT" dirty="0" smtClean="0"/>
              <a:t>Tutte </a:t>
            </a:r>
            <a:r>
              <a:rPr lang="it-IT" dirty="0"/>
              <a:t>le eccezioni e gli errori ereditano dalla classe </a:t>
            </a:r>
            <a:r>
              <a:rPr lang="it-IT" b="1" dirty="0" err="1">
                <a:solidFill>
                  <a:srgbClr val="FF0000"/>
                </a:solidFill>
              </a:rPr>
              <a:t>Throwable</a:t>
            </a:r>
            <a:r>
              <a:rPr lang="it-IT" dirty="0"/>
              <a:t>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Le eccezioni in Java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2982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eccezioni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32591"/>
            <a:ext cx="7854702" cy="450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24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gerarchia di classe delle eccezioni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28" y="2132856"/>
            <a:ext cx="76390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18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Java ha un insieme predefinito di eccezioni che possono accadere durante l’esecuzione di un </a:t>
            </a:r>
            <a:r>
              <a:rPr lang="it-IT" dirty="0" smtClean="0"/>
              <a:t>programma</a:t>
            </a:r>
          </a:p>
          <a:p>
            <a:r>
              <a:rPr lang="it-IT" dirty="0" smtClean="0"/>
              <a:t>3 </a:t>
            </a:r>
            <a:r>
              <a:rPr lang="it-IT" dirty="0"/>
              <a:t>modi di gestire </a:t>
            </a:r>
            <a:r>
              <a:rPr lang="it-IT" dirty="0" err="1"/>
              <a:t>l’eccezioni</a:t>
            </a:r>
            <a:r>
              <a:rPr lang="it-IT" dirty="0"/>
              <a:t>: • </a:t>
            </a:r>
            <a:endParaRPr lang="it-IT" dirty="0" smtClean="0"/>
          </a:p>
          <a:p>
            <a:pPr lvl="1"/>
            <a:r>
              <a:rPr lang="it-IT" dirty="0" smtClean="0"/>
              <a:t>Ignorarle</a:t>
            </a:r>
          </a:p>
          <a:p>
            <a:pPr lvl="1"/>
            <a:r>
              <a:rPr lang="it-IT" dirty="0" smtClean="0"/>
              <a:t>Gestirle </a:t>
            </a:r>
            <a:r>
              <a:rPr lang="it-IT" dirty="0"/>
              <a:t>quando </a:t>
            </a:r>
            <a:r>
              <a:rPr lang="it-IT" dirty="0" smtClean="0"/>
              <a:t>avvengono</a:t>
            </a:r>
          </a:p>
          <a:p>
            <a:pPr lvl="1"/>
            <a:r>
              <a:rPr lang="it-IT" dirty="0" smtClean="0"/>
              <a:t>Gestirle </a:t>
            </a:r>
            <a:r>
              <a:rPr lang="it-IT" dirty="0"/>
              <a:t>altrove nel programma </a:t>
            </a:r>
          </a:p>
          <a:p>
            <a:r>
              <a:rPr lang="it-IT" dirty="0" smtClean="0"/>
              <a:t>La </a:t>
            </a:r>
            <a:r>
              <a:rPr lang="it-IT" dirty="0"/>
              <a:t>scelta del modo di gestire gli eventi anomali o eccezionali è un’importante caratteristica del disegno del programma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Gestire </a:t>
            </a:r>
            <a:r>
              <a:rPr lang="it-IT" dirty="0" err="1"/>
              <a:t>l’eccezioni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131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 un’eccezione è ignorata da un programma, questo terminerà producendo un messaggio </a:t>
            </a:r>
            <a:r>
              <a:rPr lang="it-IT" dirty="0" smtClean="0"/>
              <a:t>opportuno</a:t>
            </a:r>
          </a:p>
          <a:p>
            <a:r>
              <a:rPr lang="it-IT" dirty="0" smtClean="0"/>
              <a:t>Il </a:t>
            </a:r>
            <a:r>
              <a:rPr lang="it-IT" dirty="0"/>
              <a:t>messaggio mostra la traccia dello </a:t>
            </a:r>
            <a:r>
              <a:rPr lang="it-IT" dirty="0" err="1">
                <a:solidFill>
                  <a:srgbClr val="FF0000"/>
                </a:solidFill>
              </a:rPr>
              <a:t>stack</a:t>
            </a:r>
            <a:r>
              <a:rPr lang="it-IT" dirty="0">
                <a:solidFill>
                  <a:srgbClr val="FF0000"/>
                </a:solidFill>
              </a:rPr>
              <a:t> delle chiamate dei metodi</a:t>
            </a:r>
            <a:r>
              <a:rPr lang="it-IT" dirty="0"/>
              <a:t> con l’indicazione: </a:t>
            </a:r>
          </a:p>
          <a:p>
            <a:pPr lvl="1"/>
            <a:r>
              <a:rPr lang="it-IT" dirty="0" smtClean="0"/>
              <a:t>dell’errore</a:t>
            </a:r>
          </a:p>
          <a:p>
            <a:pPr lvl="1"/>
            <a:r>
              <a:rPr lang="it-IT" dirty="0" smtClean="0"/>
              <a:t>della </a:t>
            </a:r>
            <a:r>
              <a:rPr lang="it-IT" dirty="0"/>
              <a:t>linea in cui l’eccezione si è verificata </a:t>
            </a:r>
          </a:p>
          <a:p>
            <a:pPr lvl="1"/>
            <a:r>
              <a:rPr lang="it-IT" dirty="0" err="1" smtClean="0"/>
              <a:t>dellle</a:t>
            </a:r>
            <a:r>
              <a:rPr lang="it-IT" dirty="0" smtClean="0"/>
              <a:t> </a:t>
            </a:r>
            <a:r>
              <a:rPr lang="it-IT" dirty="0"/>
              <a:t>chiamate di metodi che hanno portato all’eccezione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Ignorare </a:t>
            </a:r>
            <a:r>
              <a:rPr lang="it-IT" dirty="0" err="1"/>
              <a:t>l’eccezioni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957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L'istruzione double c = 7 / 0 genera l’eccezione </a:t>
            </a:r>
            <a:r>
              <a:rPr lang="it-IT" dirty="0" err="1"/>
              <a:t>java.lang.ArithmeticException</a:t>
            </a:r>
            <a:r>
              <a:rPr lang="it-IT" dirty="0"/>
              <a:t>: / by zero </a:t>
            </a:r>
            <a:r>
              <a:rPr lang="it-IT" dirty="0" err="1"/>
              <a:t>at</a:t>
            </a:r>
            <a:r>
              <a:rPr lang="it-IT" dirty="0"/>
              <a:t> ....(....java:27) </a:t>
            </a:r>
            <a:r>
              <a:rPr lang="it-IT" dirty="0" err="1"/>
              <a:t>Exception</a:t>
            </a:r>
            <a:r>
              <a:rPr lang="it-IT" dirty="0"/>
              <a:t> in </a:t>
            </a:r>
            <a:r>
              <a:rPr lang="it-IT" dirty="0" err="1"/>
              <a:t>thread</a:t>
            </a:r>
            <a:r>
              <a:rPr lang="it-IT" dirty="0"/>
              <a:t> "</a:t>
            </a:r>
            <a:r>
              <a:rPr lang="it-IT" dirty="0" err="1"/>
              <a:t>main</a:t>
            </a:r>
            <a:r>
              <a:rPr lang="it-IT" dirty="0"/>
              <a:t>" </a:t>
            </a:r>
            <a:r>
              <a:rPr lang="it-IT" dirty="0" err="1"/>
              <a:t>Process</a:t>
            </a:r>
            <a:r>
              <a:rPr lang="it-IT" dirty="0"/>
              <a:t> Exit... </a:t>
            </a:r>
            <a:endParaRPr lang="it-IT" dirty="0" smtClean="0"/>
          </a:p>
          <a:p>
            <a:r>
              <a:rPr lang="it-IT" dirty="0"/>
              <a:t>L'istruzione array[15] = 3 può generare l’eccezione </a:t>
            </a:r>
            <a:r>
              <a:rPr lang="it-IT" dirty="0" err="1"/>
              <a:t>java.lang.ArrayIndexOutOfBoundsException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...(....java:30) </a:t>
            </a:r>
            <a:r>
              <a:rPr lang="it-IT" dirty="0" err="1"/>
              <a:t>Exception</a:t>
            </a:r>
            <a:r>
              <a:rPr lang="it-IT" dirty="0"/>
              <a:t> in </a:t>
            </a:r>
            <a:r>
              <a:rPr lang="it-IT" dirty="0" err="1"/>
              <a:t>thread</a:t>
            </a:r>
            <a:r>
              <a:rPr lang="it-IT" dirty="0"/>
              <a:t> "</a:t>
            </a:r>
            <a:r>
              <a:rPr lang="it-IT" dirty="0" err="1"/>
              <a:t>main</a:t>
            </a:r>
            <a:r>
              <a:rPr lang="it-IT" dirty="0"/>
              <a:t>" </a:t>
            </a:r>
            <a:r>
              <a:rPr lang="it-IT" dirty="0" err="1"/>
              <a:t>Process</a:t>
            </a:r>
            <a:r>
              <a:rPr lang="it-IT" dirty="0"/>
              <a:t> Exit...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</a:t>
            </a:r>
          </a:p>
        </p:txBody>
      </p:sp>
    </p:spTree>
    <p:extLst>
      <p:ext uri="{BB962C8B-B14F-4D97-AF65-F5344CB8AC3E}">
        <p14:creationId xmlns:p14="http://schemas.microsoft.com/office/powerpoint/2010/main" val="184679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Si inserisce la linea di codice (o le linee di codice) che potrebbe generare l’eccezione all'interno di un blocco </a:t>
            </a:r>
            <a:r>
              <a:rPr lang="it-IT" b="1" dirty="0" err="1">
                <a:solidFill>
                  <a:srgbClr val="FF0000"/>
                </a:solidFill>
              </a:rPr>
              <a:t>try</a:t>
            </a:r>
            <a:r>
              <a:rPr lang="it-IT" dirty="0"/>
              <a:t>. </a:t>
            </a:r>
          </a:p>
          <a:p>
            <a:r>
              <a:rPr lang="it-IT" dirty="0" smtClean="0"/>
              <a:t>Un </a:t>
            </a:r>
            <a:r>
              <a:rPr lang="it-IT" dirty="0"/>
              <a:t>blocco </a:t>
            </a:r>
            <a:r>
              <a:rPr lang="it-IT" b="1" dirty="0" err="1">
                <a:solidFill>
                  <a:srgbClr val="FF0000"/>
                </a:solidFill>
              </a:rPr>
              <a:t>try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è seguito da una o più clausole </a:t>
            </a:r>
            <a:r>
              <a:rPr lang="it-IT" b="1" dirty="0">
                <a:solidFill>
                  <a:srgbClr val="FF0000"/>
                </a:solidFill>
              </a:rPr>
              <a:t>catch</a:t>
            </a:r>
            <a:r>
              <a:rPr lang="it-IT" dirty="0"/>
              <a:t>, che contengono il codice per gestire </a:t>
            </a:r>
            <a:r>
              <a:rPr lang="it-IT" dirty="0" smtClean="0"/>
              <a:t>l’eccezione</a:t>
            </a:r>
          </a:p>
          <a:p>
            <a:r>
              <a:rPr lang="it-IT" dirty="0" smtClean="0"/>
              <a:t>Ogni </a:t>
            </a:r>
            <a:r>
              <a:rPr lang="it-IT" dirty="0"/>
              <a:t>clausola </a:t>
            </a:r>
            <a:r>
              <a:rPr lang="it-IT" b="1" dirty="0">
                <a:solidFill>
                  <a:srgbClr val="FF0000"/>
                </a:solidFill>
              </a:rPr>
              <a:t>catch</a:t>
            </a:r>
            <a:r>
              <a:rPr lang="it-IT" dirty="0"/>
              <a:t> è associata ad un tipo d’eccezione e viene chiamata </a:t>
            </a:r>
            <a:r>
              <a:rPr lang="it-IT" b="1" dirty="0" err="1">
                <a:solidFill>
                  <a:srgbClr val="FF0000"/>
                </a:solidFill>
              </a:rPr>
              <a:t>exception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</a:rPr>
              <a:t>handler</a:t>
            </a:r>
            <a:endParaRPr lang="it-IT" b="1" dirty="0" smtClean="0">
              <a:solidFill>
                <a:srgbClr val="FF0000"/>
              </a:solidFill>
            </a:endParaRPr>
          </a:p>
          <a:p>
            <a:r>
              <a:rPr lang="it-IT" dirty="0" smtClean="0"/>
              <a:t>Quando </a:t>
            </a:r>
            <a:r>
              <a:rPr lang="it-IT" dirty="0"/>
              <a:t>si solleva un’eccezione, l'esecuzione delle istruzioni del blocco </a:t>
            </a:r>
            <a:r>
              <a:rPr lang="it-IT" dirty="0" err="1"/>
              <a:t>try</a:t>
            </a:r>
            <a:r>
              <a:rPr lang="it-IT" dirty="0"/>
              <a:t> si interrompe e si esegue la prima clausola </a:t>
            </a:r>
            <a:r>
              <a:rPr lang="it-IT" b="1" dirty="0">
                <a:solidFill>
                  <a:srgbClr val="FF0000"/>
                </a:solidFill>
              </a:rPr>
              <a:t>catch</a:t>
            </a:r>
            <a:r>
              <a:rPr lang="it-IT" dirty="0"/>
              <a:t> che corrisponde al tipo d’eccezione </a:t>
            </a:r>
            <a:r>
              <a:rPr lang="it-IT" dirty="0" smtClean="0"/>
              <a:t>sollevata</a:t>
            </a:r>
          </a:p>
          <a:p>
            <a:r>
              <a:rPr lang="it-IT" dirty="0" smtClean="0"/>
              <a:t>Gestita </a:t>
            </a:r>
            <a:r>
              <a:rPr lang="it-IT" dirty="0"/>
              <a:t>l'eccezione, o terminato correttamente il codice del blocco </a:t>
            </a:r>
            <a:r>
              <a:rPr lang="it-IT" dirty="0" err="1"/>
              <a:t>try</a:t>
            </a:r>
            <a:r>
              <a:rPr lang="it-IT" dirty="0"/>
              <a:t>, si esegue la prima istruzione dopo il blocco </a:t>
            </a:r>
            <a:r>
              <a:rPr lang="it-IT" dirty="0" err="1"/>
              <a:t>try</a:t>
            </a:r>
            <a:r>
              <a:rPr lang="it-IT" dirty="0"/>
              <a:t> … catch.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Gestire </a:t>
            </a:r>
            <a:r>
              <a:rPr lang="it-IT" dirty="0" err="1"/>
              <a:t>l’eccezioni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449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>
                <a:solidFill>
                  <a:srgbClr val="FF0000"/>
                </a:solidFill>
              </a:rPr>
              <a:t>try</a:t>
            </a:r>
            <a:r>
              <a:rPr lang="it-IT" dirty="0">
                <a:solidFill>
                  <a:srgbClr val="FF0000"/>
                </a:solidFill>
              </a:rPr>
              <a:t> { </a:t>
            </a:r>
            <a:endParaRPr lang="it-IT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 smtClean="0"/>
              <a:t>blocco_1 </a:t>
            </a:r>
            <a:r>
              <a:rPr lang="it-IT" dirty="0"/>
              <a:t>(blocco di codice che può generare eccezione) /* operazione critica che può sollevare eccezioni */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} </a:t>
            </a:r>
            <a:r>
              <a:rPr lang="it-IT" dirty="0">
                <a:solidFill>
                  <a:srgbClr val="FF0000"/>
                </a:solidFill>
              </a:rPr>
              <a:t>catch (tipo_eccezione1 identificatore) { </a:t>
            </a:r>
            <a:endParaRPr lang="it-IT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 smtClean="0"/>
              <a:t>blocco_2 </a:t>
            </a:r>
            <a:r>
              <a:rPr lang="it-IT" dirty="0"/>
              <a:t>(gestisce l'eccezione di tipo 1) /* gestione dell’eccezione */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} </a:t>
            </a:r>
            <a:r>
              <a:rPr lang="it-IT" dirty="0">
                <a:solidFill>
                  <a:srgbClr val="FF0000"/>
                </a:solidFill>
              </a:rPr>
              <a:t>catch (tipo_eccezione2 identificatore) { </a:t>
            </a:r>
            <a:endParaRPr lang="it-IT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 smtClean="0"/>
              <a:t>blocco </a:t>
            </a:r>
            <a:r>
              <a:rPr lang="it-IT" dirty="0"/>
              <a:t>3 (gestisce l'eccezione di tipo 2)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} </a:t>
            </a:r>
            <a:r>
              <a:rPr lang="it-IT" dirty="0">
                <a:solidFill>
                  <a:srgbClr val="FF0000"/>
                </a:solidFill>
              </a:rPr>
              <a:t>...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L’istruzione </a:t>
            </a:r>
            <a:r>
              <a:rPr lang="it-IT" dirty="0" err="1"/>
              <a:t>try</a:t>
            </a:r>
            <a:r>
              <a:rPr lang="it-IT" dirty="0"/>
              <a:t> … catch</a:t>
            </a:r>
          </a:p>
        </p:txBody>
      </p:sp>
    </p:spTree>
    <p:extLst>
      <p:ext uri="{BB962C8B-B14F-4D97-AF65-F5344CB8AC3E}">
        <p14:creationId xmlns:p14="http://schemas.microsoft.com/office/powerpoint/2010/main" val="202368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Se l’eccezione non viene intercettata e gestita dove si verifica, si </a:t>
            </a:r>
            <a:r>
              <a:rPr lang="it-IT" dirty="0">
                <a:solidFill>
                  <a:srgbClr val="FF0000"/>
                </a:solidFill>
              </a:rPr>
              <a:t>propaga</a:t>
            </a:r>
            <a:r>
              <a:rPr lang="it-IT" dirty="0"/>
              <a:t> attraverso la gerarchia delle chiamate di metodi (ovvero lo </a:t>
            </a:r>
            <a:r>
              <a:rPr lang="it-IT" dirty="0" err="1"/>
              <a:t>stack</a:t>
            </a:r>
            <a:r>
              <a:rPr lang="it-IT" dirty="0"/>
              <a:t> dei record di </a:t>
            </a:r>
            <a:r>
              <a:rPr lang="it-IT" dirty="0" smtClean="0"/>
              <a:t>attivazione)</a:t>
            </a:r>
          </a:p>
          <a:p>
            <a:r>
              <a:rPr lang="it-IT" dirty="0" smtClean="0"/>
              <a:t>Vengono </a:t>
            </a:r>
            <a:r>
              <a:rPr lang="it-IT" dirty="0"/>
              <a:t>chiusi tutti i record di attivazione fino ad incontrare un blocco </a:t>
            </a:r>
            <a:r>
              <a:rPr lang="it-IT" dirty="0" err="1"/>
              <a:t>try</a:t>
            </a:r>
            <a:r>
              <a:rPr lang="it-IT" dirty="0"/>
              <a:t> … catch che gestisca l'eccezione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Propagazione dell’eccezioni</a:t>
            </a:r>
          </a:p>
        </p:txBody>
      </p:sp>
    </p:spTree>
    <p:extLst>
      <p:ext uri="{BB962C8B-B14F-4D97-AF65-F5344CB8AC3E}">
        <p14:creationId xmlns:p14="http://schemas.microsoft.com/office/powerpoint/2010/main" val="75400553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24B64D-DCD6-401C-B5F4-5E582A7E54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0</TotalTime>
  <Words>891</Words>
  <Application>Microsoft Office PowerPoint</Application>
  <PresentationFormat>Presentazione su schermo (4:3)</PresentationFormat>
  <Paragraphs>92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20</vt:i4>
      </vt:variant>
    </vt:vector>
  </HeadingPairs>
  <TitlesOfParts>
    <vt:vector size="27" baseType="lpstr">
      <vt:lpstr>MS PGothic</vt:lpstr>
      <vt:lpstr>Arial</vt:lpstr>
      <vt:lpstr>Calibri</vt:lpstr>
      <vt:lpstr>Corbel</vt:lpstr>
      <vt:lpstr>DesignTemplate</vt:lpstr>
      <vt:lpstr>1_Personalizza struttura</vt:lpstr>
      <vt:lpstr>Personalizza struttura</vt:lpstr>
      <vt:lpstr>Eccezioni</vt:lpstr>
      <vt:lpstr>Le eccezioni in Java</vt:lpstr>
      <vt:lpstr>La gerarchia di classe delle eccezioni</vt:lpstr>
      <vt:lpstr>Gestire l’eccezioni</vt:lpstr>
      <vt:lpstr>Ignorare l’eccezioni </vt:lpstr>
      <vt:lpstr>Esempi</vt:lpstr>
      <vt:lpstr>Gestire l’eccezioni</vt:lpstr>
      <vt:lpstr>L’istruzione try … catch</vt:lpstr>
      <vt:lpstr>Propagazione dell’eccezioni</vt:lpstr>
      <vt:lpstr>Classificazione dell’eccezioni </vt:lpstr>
      <vt:lpstr>Eccezioni controllate</vt:lpstr>
      <vt:lpstr>Eccezioni non controllate</vt:lpstr>
      <vt:lpstr>Propagazione e gestione dell’eccezioni controllate </vt:lpstr>
      <vt:lpstr>Errori </vt:lpstr>
      <vt:lpstr>La gerarchia di classe delle eccezioni </vt:lpstr>
      <vt:lpstr>Generazione di eccezioni: l’istruzione throw</vt:lpstr>
      <vt:lpstr>Nuove definizioni d’eccezione</vt:lpstr>
      <vt:lpstr>La clausola finally</vt:lpstr>
      <vt:lpstr>Stampa dello stack</vt:lpstr>
      <vt:lpstr>Tipi di eccezioni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2017-02-01T13:51:05Z</dcterms:created>
  <dcterms:modified xsi:type="dcterms:W3CDTF">2019-07-29T13:06:38Z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