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669" r:id="rId3"/>
    <p:sldMasterId id="2147483656" r:id="rId4"/>
  </p:sldMasterIdLst>
  <p:notesMasterIdLst>
    <p:notesMasterId r:id="rId58"/>
  </p:notesMasterIdLst>
  <p:handoutMasterIdLst>
    <p:handoutMasterId r:id="rId59"/>
  </p:handoutMasterIdLst>
  <p:sldIdLst>
    <p:sldId id="419" r:id="rId5"/>
    <p:sldId id="480" r:id="rId6"/>
    <p:sldId id="420" r:id="rId7"/>
    <p:sldId id="447" r:id="rId8"/>
    <p:sldId id="479" r:id="rId9"/>
    <p:sldId id="448" r:id="rId10"/>
    <p:sldId id="446" r:id="rId11"/>
    <p:sldId id="449" r:id="rId12"/>
    <p:sldId id="450" r:id="rId13"/>
    <p:sldId id="451" r:id="rId14"/>
    <p:sldId id="454" r:id="rId15"/>
    <p:sldId id="455" r:id="rId16"/>
    <p:sldId id="456" r:id="rId17"/>
    <p:sldId id="457" r:id="rId18"/>
    <p:sldId id="421" r:id="rId19"/>
    <p:sldId id="458" r:id="rId20"/>
    <p:sldId id="459" r:id="rId21"/>
    <p:sldId id="460" r:id="rId22"/>
    <p:sldId id="422" r:id="rId23"/>
    <p:sldId id="461" r:id="rId24"/>
    <p:sldId id="423" r:id="rId25"/>
    <p:sldId id="462" r:id="rId26"/>
    <p:sldId id="463" r:id="rId27"/>
    <p:sldId id="425" r:id="rId28"/>
    <p:sldId id="464" r:id="rId29"/>
    <p:sldId id="465" r:id="rId30"/>
    <p:sldId id="466" r:id="rId31"/>
    <p:sldId id="467" r:id="rId32"/>
    <p:sldId id="468" r:id="rId33"/>
    <p:sldId id="426" r:id="rId34"/>
    <p:sldId id="469" r:id="rId35"/>
    <p:sldId id="470" r:id="rId36"/>
    <p:sldId id="427" r:id="rId37"/>
    <p:sldId id="440" r:id="rId38"/>
    <p:sldId id="441" r:id="rId39"/>
    <p:sldId id="471" r:id="rId40"/>
    <p:sldId id="433" r:id="rId41"/>
    <p:sldId id="434" r:id="rId42"/>
    <p:sldId id="472" r:id="rId43"/>
    <p:sldId id="435" r:id="rId44"/>
    <p:sldId id="473" r:id="rId45"/>
    <p:sldId id="436" r:id="rId46"/>
    <p:sldId id="442" r:id="rId47"/>
    <p:sldId id="475" r:id="rId48"/>
    <p:sldId id="476" r:id="rId49"/>
    <p:sldId id="477" r:id="rId50"/>
    <p:sldId id="430" r:id="rId51"/>
    <p:sldId id="437" r:id="rId52"/>
    <p:sldId id="438" r:id="rId53"/>
    <p:sldId id="439" r:id="rId54"/>
    <p:sldId id="443" r:id="rId55"/>
    <p:sldId id="444" r:id="rId56"/>
    <p:sldId id="44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F90AFB1-4B3C-4203-935B-E10E4749265D}">
          <p14:sldIdLst>
            <p14:sldId id="419"/>
            <p14:sldId id="480"/>
            <p14:sldId id="420"/>
            <p14:sldId id="447"/>
            <p14:sldId id="479"/>
            <p14:sldId id="448"/>
            <p14:sldId id="446"/>
            <p14:sldId id="449"/>
            <p14:sldId id="450"/>
            <p14:sldId id="451"/>
            <p14:sldId id="454"/>
            <p14:sldId id="455"/>
            <p14:sldId id="456"/>
            <p14:sldId id="457"/>
            <p14:sldId id="421"/>
            <p14:sldId id="458"/>
            <p14:sldId id="459"/>
            <p14:sldId id="460"/>
            <p14:sldId id="422"/>
            <p14:sldId id="461"/>
            <p14:sldId id="423"/>
            <p14:sldId id="462"/>
            <p14:sldId id="463"/>
            <p14:sldId id="425"/>
            <p14:sldId id="464"/>
            <p14:sldId id="465"/>
            <p14:sldId id="466"/>
            <p14:sldId id="467"/>
            <p14:sldId id="468"/>
            <p14:sldId id="426"/>
            <p14:sldId id="469"/>
            <p14:sldId id="470"/>
            <p14:sldId id="427"/>
            <p14:sldId id="440"/>
            <p14:sldId id="441"/>
            <p14:sldId id="471"/>
            <p14:sldId id="433"/>
            <p14:sldId id="434"/>
            <p14:sldId id="472"/>
            <p14:sldId id="435"/>
            <p14:sldId id="473"/>
            <p14:sldId id="436"/>
            <p14:sldId id="442"/>
            <p14:sldId id="475"/>
            <p14:sldId id="476"/>
            <p14:sldId id="477"/>
            <p14:sldId id="430"/>
            <p14:sldId id="437"/>
            <p14:sldId id="438"/>
            <p14:sldId id="439"/>
            <p14:sldId id="443"/>
            <p14:sldId id="444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7" autoAdjust="0"/>
    <p:restoredTop sz="94306" autoAdjust="0"/>
  </p:normalViewPr>
  <p:slideViewPr>
    <p:cSldViewPr>
      <p:cViewPr varScale="1">
        <p:scale>
          <a:sx n="79" d="100"/>
          <a:sy n="79" d="100"/>
        </p:scale>
        <p:origin x="1603" y="6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216" y="2477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12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7/29/2019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‹N›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772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7/29/2019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‹N›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236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 baseline="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it-IT" dirty="0" smtClean="0"/>
              <a:t>Programmazione base</a:t>
            </a:r>
          </a:p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it-IT" dirty="0" smtClean="0"/>
              <a:t>Corso JAVA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39"/>
            <a:ext cx="1584176" cy="5168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35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82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969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3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130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71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375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925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1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1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 sz="10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956150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119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923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331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391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598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022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068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8300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886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24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su 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54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10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7/29/2019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991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3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it-IT" dirty="0"/>
              <a:t>Introduzione a Java </a:t>
            </a:r>
            <a:r>
              <a:rPr lang="it-IT" dirty="0" err="1"/>
              <a:t>DataBase</a:t>
            </a:r>
            <a:r>
              <a:rPr lang="it-IT" dirty="0"/>
              <a:t> Connectivity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dirty="0" smtClean="0"/>
              <a:t>JDBC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24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Fornisce le proprietà di un driver JDBC (generalmente non utilizzata)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DriverPropertyInfo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29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L’interfaccia </a:t>
            </a:r>
            <a:r>
              <a:rPr lang="it-IT" b="1" dirty="0" smtClean="0">
                <a:solidFill>
                  <a:srgbClr val="FF0000"/>
                </a:solidFill>
              </a:rPr>
              <a:t>Statement</a:t>
            </a:r>
            <a:r>
              <a:rPr lang="it-IT" dirty="0" smtClean="0"/>
              <a:t> è utilizzata </a:t>
            </a:r>
            <a:r>
              <a:rPr lang="it-IT" dirty="0"/>
              <a:t>per inviare </a:t>
            </a:r>
            <a:r>
              <a:rPr lang="it-IT" dirty="0" err="1"/>
              <a:t>statements</a:t>
            </a:r>
            <a:r>
              <a:rPr lang="it-IT" dirty="0"/>
              <a:t> base </a:t>
            </a:r>
            <a:r>
              <a:rPr lang="it-IT" dirty="0" smtClean="0"/>
              <a:t>SQL</a:t>
            </a:r>
          </a:p>
          <a:p>
            <a:r>
              <a:rPr lang="it-IT" dirty="0" smtClean="0"/>
              <a:t>Si </a:t>
            </a:r>
            <a:r>
              <a:rPr lang="it-IT" dirty="0"/>
              <a:t>occupa degli statement di interrogazione e/o aggiornamento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Statement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2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L’interfaccia </a:t>
            </a:r>
            <a:r>
              <a:rPr lang="it-IT" b="1" dirty="0" err="1">
                <a:solidFill>
                  <a:srgbClr val="FF0000"/>
                </a:solidFill>
              </a:rPr>
              <a:t>PreparedStatement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smtClean="0"/>
              <a:t>è utilizzata per inviare </a:t>
            </a:r>
            <a:r>
              <a:rPr lang="it-IT" dirty="0" err="1" smtClean="0"/>
              <a:t>prepared</a:t>
            </a:r>
            <a:r>
              <a:rPr lang="it-IT" dirty="0" smtClean="0"/>
              <a:t> </a:t>
            </a:r>
            <a:r>
              <a:rPr lang="it-IT" dirty="0" err="1" smtClean="0"/>
              <a:t>statements</a:t>
            </a:r>
            <a:endParaRPr lang="it-IT" dirty="0" smtClean="0"/>
          </a:p>
          <a:p>
            <a:r>
              <a:rPr lang="it-IT" dirty="0" smtClean="0"/>
              <a:t>Si </a:t>
            </a:r>
            <a:r>
              <a:rPr lang="it-IT" dirty="0"/>
              <a:t>occupa dell’esecuzione di </a:t>
            </a:r>
            <a:r>
              <a:rPr lang="it-IT" dirty="0" err="1"/>
              <a:t>query</a:t>
            </a:r>
            <a:r>
              <a:rPr lang="it-IT" dirty="0"/>
              <a:t> compilate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PreparedStatement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88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L’interfaccia </a:t>
            </a:r>
            <a:r>
              <a:rPr lang="it-IT" b="1" dirty="0" err="1">
                <a:solidFill>
                  <a:srgbClr val="FF0000"/>
                </a:solidFill>
              </a:rPr>
              <a:t>CallableStatement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è utilizzata </a:t>
            </a:r>
            <a:r>
              <a:rPr lang="it-IT" dirty="0"/>
              <a:t>per invocare </a:t>
            </a:r>
            <a:r>
              <a:rPr lang="it-IT" dirty="0" smtClean="0"/>
              <a:t>(eseguire) le </a:t>
            </a:r>
            <a:r>
              <a:rPr lang="it-IT" dirty="0" err="1" smtClean="0"/>
              <a:t>stored</a:t>
            </a:r>
            <a:r>
              <a:rPr lang="it-IT" dirty="0" smtClean="0"/>
              <a:t> procedure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CallableStatement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95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L’interfaccia </a:t>
            </a:r>
            <a:r>
              <a:rPr lang="it-IT" b="1" dirty="0">
                <a:solidFill>
                  <a:srgbClr val="FF0000"/>
                </a:solidFill>
              </a:rPr>
              <a:t>Connection</a:t>
            </a:r>
            <a:r>
              <a:rPr lang="it-IT" dirty="0"/>
              <a:t> </a:t>
            </a:r>
            <a:r>
              <a:rPr lang="it-IT" dirty="0" smtClean="0"/>
              <a:t>rappresenta </a:t>
            </a:r>
            <a:r>
              <a:rPr lang="it-IT" dirty="0"/>
              <a:t>una connessione a un DB   </a:t>
            </a:r>
          </a:p>
          <a:p>
            <a:r>
              <a:rPr lang="it-IT" dirty="0" smtClean="0"/>
              <a:t>Fornisce </a:t>
            </a:r>
            <a:r>
              <a:rPr lang="it-IT" dirty="0"/>
              <a:t>metodi per creare </a:t>
            </a:r>
            <a:r>
              <a:rPr lang="it-IT" dirty="0" err="1"/>
              <a:t>statements</a:t>
            </a:r>
            <a:r>
              <a:rPr lang="it-IT" dirty="0"/>
              <a:t> </a:t>
            </a:r>
            <a:r>
              <a:rPr lang="it-IT" dirty="0" smtClean="0"/>
              <a:t>e gestire </a:t>
            </a:r>
            <a:r>
              <a:rPr lang="it-IT" dirty="0"/>
              <a:t>le connessioni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7618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L’interfaccia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ResultSet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rappresenta </a:t>
            </a:r>
            <a:r>
              <a:rPr lang="it-IT" dirty="0">
                <a:solidFill>
                  <a:schemeClr val="tx1"/>
                </a:solidFill>
              </a:rPr>
              <a:t>i dati restituiti dalle interrogazioni (risultato di una </a:t>
            </a:r>
            <a:r>
              <a:rPr lang="it-IT" dirty="0" err="1" smtClean="0">
                <a:solidFill>
                  <a:schemeClr val="tx1"/>
                </a:solidFill>
              </a:rPr>
              <a:t>query</a:t>
            </a:r>
            <a:r>
              <a:rPr lang="it-IT" dirty="0" smtClean="0">
                <a:solidFill>
                  <a:schemeClr val="tx1"/>
                </a:solidFill>
              </a:rPr>
              <a:t>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70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L'applicazione Java parla direttamente alla sorgente </a:t>
            </a:r>
            <a:r>
              <a:rPr lang="it-IT" dirty="0" smtClean="0"/>
              <a:t>dati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Il </a:t>
            </a:r>
            <a:r>
              <a:rPr lang="it-IT" dirty="0"/>
              <a:t>driver JDBC può comunicare con la particolare origine dati </a:t>
            </a:r>
            <a:r>
              <a:rPr lang="it-IT" dirty="0" smtClean="0"/>
              <a:t>a cui </a:t>
            </a:r>
            <a:r>
              <a:rPr lang="it-IT" dirty="0"/>
              <a:t>si </a:t>
            </a:r>
            <a:r>
              <a:rPr lang="it-IT" dirty="0" smtClean="0"/>
              <a:t>accede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/>
              <a:t>I comandi utente sono inviati al database o altre fonti dati, ed </a:t>
            </a:r>
            <a:r>
              <a:rPr lang="it-IT" dirty="0" smtClean="0"/>
              <a:t>i risultati </a:t>
            </a:r>
            <a:r>
              <a:rPr lang="it-IT" dirty="0"/>
              <a:t>di tali istruzioni vengono inviati </a:t>
            </a:r>
            <a:r>
              <a:rPr lang="it-IT" dirty="0" smtClean="0"/>
              <a:t>all'utente</a:t>
            </a:r>
          </a:p>
          <a:p>
            <a:pPr algn="l"/>
            <a:r>
              <a:rPr lang="it-IT" dirty="0"/>
              <a:t>Configurazione </a:t>
            </a:r>
            <a:r>
              <a:rPr lang="it-IT" dirty="0" smtClean="0"/>
              <a:t>client/server:</a:t>
            </a:r>
          </a:p>
          <a:p>
            <a:pPr marL="0" indent="0" algn="l">
              <a:buNone/>
            </a:pPr>
            <a:r>
              <a:rPr lang="it-IT" dirty="0" smtClean="0"/>
              <a:t>l'origine </a:t>
            </a:r>
            <a:r>
              <a:rPr lang="it-IT" dirty="0"/>
              <a:t>dati può </a:t>
            </a:r>
            <a:r>
              <a:rPr lang="it-IT" dirty="0" smtClean="0"/>
              <a:t>essere situata </a:t>
            </a:r>
          </a:p>
          <a:p>
            <a:pPr marL="0" indent="0" algn="l">
              <a:buNone/>
            </a:pPr>
            <a:r>
              <a:rPr lang="it-IT" dirty="0" smtClean="0"/>
              <a:t>su </a:t>
            </a:r>
            <a:r>
              <a:rPr lang="it-IT" dirty="0"/>
              <a:t>un'altra </a:t>
            </a:r>
            <a:r>
              <a:rPr lang="it-IT" dirty="0" smtClean="0"/>
              <a:t>macchina (</a:t>
            </a:r>
            <a:r>
              <a:rPr lang="it-IT" dirty="0"/>
              <a:t>server) </a:t>
            </a:r>
            <a:r>
              <a:rPr lang="it-IT" dirty="0" smtClean="0"/>
              <a:t>a </a:t>
            </a:r>
          </a:p>
          <a:p>
            <a:pPr marL="0" indent="0" algn="l">
              <a:buNone/>
            </a:pPr>
            <a:r>
              <a:rPr lang="it-IT" dirty="0" smtClean="0"/>
              <a:t>cui </a:t>
            </a:r>
            <a:r>
              <a:rPr lang="it-IT" dirty="0"/>
              <a:t>l'utente </a:t>
            </a:r>
            <a:r>
              <a:rPr lang="it-IT" dirty="0" smtClean="0"/>
              <a:t>è collegato tramite </a:t>
            </a:r>
          </a:p>
          <a:p>
            <a:pPr marL="0" indent="0" algn="l">
              <a:buNone/>
            </a:pPr>
            <a:r>
              <a:rPr lang="it-IT" dirty="0" smtClean="0"/>
              <a:t>rete </a:t>
            </a:r>
            <a:r>
              <a:rPr lang="it-IT" dirty="0"/>
              <a:t>(client)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JDBC e Applicazioni </a:t>
            </a:r>
            <a:r>
              <a:rPr lang="it-IT" dirty="0" err="1" smtClean="0"/>
              <a:t>Two-tier</a:t>
            </a: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42" y="3789040"/>
            <a:ext cx="31146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6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SQL è il linguaggio standard per accedere </a:t>
            </a:r>
            <a:r>
              <a:rPr lang="it-IT" dirty="0" smtClean="0"/>
              <a:t>ai DB </a:t>
            </a:r>
            <a:r>
              <a:rPr lang="it-IT" dirty="0"/>
              <a:t>relazionali</a:t>
            </a:r>
          </a:p>
          <a:p>
            <a:r>
              <a:rPr lang="it-IT" dirty="0" smtClean="0"/>
              <a:t>SQL </a:t>
            </a:r>
            <a:r>
              <a:rPr lang="it-IT" dirty="0"/>
              <a:t>non è standardizzato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Per </a:t>
            </a:r>
            <a:r>
              <a:rPr lang="it-IT" dirty="0"/>
              <a:t>i tipi</a:t>
            </a:r>
          </a:p>
          <a:p>
            <a:pPr lvl="2">
              <a:buFont typeface="Wingdings" pitchFamily="2" charset="2"/>
              <a:buChar char="§"/>
            </a:pPr>
            <a:r>
              <a:rPr lang="it-IT" dirty="0" smtClean="0"/>
              <a:t>JDBC </a:t>
            </a:r>
            <a:r>
              <a:rPr lang="it-IT" dirty="0"/>
              <a:t>lo risolve introducendo un insieme generico </a:t>
            </a:r>
            <a:r>
              <a:rPr lang="it-IT" dirty="0" smtClean="0"/>
              <a:t>di tipi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Per </a:t>
            </a:r>
            <a:r>
              <a:rPr lang="it-IT" dirty="0"/>
              <a:t>i diversi </a:t>
            </a:r>
            <a:r>
              <a:rPr lang="it-IT" dirty="0" smtClean="0"/>
              <a:t>statement</a:t>
            </a:r>
          </a:p>
          <a:p>
            <a:pPr lvl="2">
              <a:buFont typeface="Wingdings" pitchFamily="2" charset="2"/>
              <a:buChar char="§"/>
            </a:pPr>
            <a:r>
              <a:rPr lang="it-IT" dirty="0" smtClean="0"/>
              <a:t>JDBC </a:t>
            </a:r>
            <a:r>
              <a:rPr lang="it-IT" dirty="0"/>
              <a:t>permette l’invio di una qualsiasi istruzione </a:t>
            </a:r>
            <a:r>
              <a:rPr lang="it-IT" dirty="0" smtClean="0"/>
              <a:t>SQL   (</a:t>
            </a:r>
            <a:r>
              <a:rPr lang="it-IT" dirty="0"/>
              <a:t>i driver devono essere almeno conformi </a:t>
            </a:r>
            <a:r>
              <a:rPr lang="it-IT" dirty="0" smtClean="0"/>
              <a:t>all’ANSI   SQL-92 </a:t>
            </a:r>
            <a:r>
              <a:rPr lang="it-IT" dirty="0"/>
              <a:t>Entry Level)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JDBC &amp; SQL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23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4567833" y="1600200"/>
            <a:ext cx="4118967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» </a:t>
            </a:r>
            <a:r>
              <a:rPr lang="en-US" dirty="0"/>
              <a:t>Array: mapping per SQL </a:t>
            </a:r>
            <a:r>
              <a:rPr lang="en-US" dirty="0" smtClean="0"/>
              <a:t>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» Blob: mapping per SQL BLOB</a:t>
            </a:r>
          </a:p>
          <a:p>
            <a:pPr marL="0" indent="0">
              <a:buNone/>
            </a:pPr>
            <a:r>
              <a:rPr lang="en-US" dirty="0"/>
              <a:t>» </a:t>
            </a:r>
            <a:r>
              <a:rPr lang="en-US" dirty="0" err="1"/>
              <a:t>Clob</a:t>
            </a:r>
            <a:r>
              <a:rPr lang="en-US" dirty="0"/>
              <a:t>: mapping per SQL CLOB</a:t>
            </a:r>
          </a:p>
          <a:p>
            <a:pPr marL="0" indent="0">
              <a:buNone/>
            </a:pPr>
            <a:r>
              <a:rPr lang="en-US" dirty="0"/>
              <a:t>» Date: mapping per SQL DATE</a:t>
            </a:r>
          </a:p>
          <a:p>
            <a:pPr marL="0" indent="0">
              <a:buNone/>
            </a:pPr>
            <a:r>
              <a:rPr lang="en-US" dirty="0"/>
              <a:t>» Ref: mapping per SQL REF</a:t>
            </a:r>
          </a:p>
          <a:p>
            <a:pPr marL="0" indent="0">
              <a:buNone/>
            </a:pPr>
            <a:r>
              <a:rPr lang="en-US" dirty="0"/>
              <a:t>» </a:t>
            </a:r>
            <a:r>
              <a:rPr lang="en-US" dirty="0" err="1"/>
              <a:t>Struct</a:t>
            </a:r>
            <a:r>
              <a:rPr lang="en-US" dirty="0"/>
              <a:t>: mapping per SQL STRUCT</a:t>
            </a:r>
          </a:p>
          <a:p>
            <a:pPr marL="0" indent="0">
              <a:buNone/>
            </a:pPr>
            <a:r>
              <a:rPr lang="en-US" dirty="0"/>
              <a:t>» Time: mapping per SQL TIME</a:t>
            </a:r>
          </a:p>
          <a:p>
            <a:pPr marL="0" indent="0">
              <a:buNone/>
            </a:pPr>
            <a:r>
              <a:rPr lang="it-IT" dirty="0"/>
              <a:t>» </a:t>
            </a:r>
            <a:r>
              <a:rPr lang="it-IT" dirty="0" err="1"/>
              <a:t>Timestamp</a:t>
            </a:r>
            <a:r>
              <a:rPr lang="it-IT" dirty="0"/>
              <a:t>: </a:t>
            </a:r>
            <a:r>
              <a:rPr lang="it-IT" dirty="0" err="1"/>
              <a:t>mapping</a:t>
            </a:r>
            <a:r>
              <a:rPr lang="it-IT" dirty="0"/>
              <a:t> per SQL TIMESTAMP</a:t>
            </a:r>
          </a:p>
          <a:p>
            <a:pPr marL="0" indent="0">
              <a:buNone/>
            </a:pPr>
            <a:r>
              <a:rPr lang="it-IT" dirty="0"/>
              <a:t>» </a:t>
            </a:r>
            <a:r>
              <a:rPr lang="it-IT" dirty="0" err="1"/>
              <a:t>Types</a:t>
            </a:r>
            <a:r>
              <a:rPr lang="it-IT" dirty="0"/>
              <a:t>: contiene costanti per i tipi SQL</a:t>
            </a:r>
          </a:p>
          <a:p>
            <a:pPr marL="0" indent="0">
              <a:buNone/>
            </a:pPr>
            <a:r>
              <a:rPr lang="it-IT" dirty="0"/>
              <a:t>› INT, VARCHAR, NUMBER, DATE, ….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Mapping</a:t>
            </a:r>
            <a:r>
              <a:rPr lang="it-IT" dirty="0" smtClean="0"/>
              <a:t> Tipi SQL – Classi Java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7" y="1556792"/>
            <a:ext cx="4104456" cy="454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2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Struttura di un’applicazione JDBC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5904656" cy="44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1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Cos’è?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API </a:t>
            </a:r>
            <a:r>
              <a:rPr lang="it-IT" dirty="0"/>
              <a:t>standard definita da </a:t>
            </a:r>
            <a:r>
              <a:rPr lang="it-IT" dirty="0" err="1"/>
              <a:t>Sun</a:t>
            </a:r>
            <a:r>
              <a:rPr lang="it-IT" dirty="0"/>
              <a:t> </a:t>
            </a:r>
            <a:r>
              <a:rPr lang="it-IT" dirty="0" err="1"/>
              <a:t>Microsystems</a:t>
            </a:r>
            <a:r>
              <a:rPr lang="it-IT" dirty="0"/>
              <a:t> </a:t>
            </a:r>
            <a:endParaRPr lang="it-IT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Rappresenta </a:t>
            </a:r>
            <a:r>
              <a:rPr lang="it-IT" dirty="0"/>
              <a:t>la controparte Java di </a:t>
            </a:r>
            <a:r>
              <a:rPr lang="it-IT" dirty="0" smtClean="0"/>
              <a:t>ODBC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È </a:t>
            </a:r>
            <a:r>
              <a:rPr lang="it-IT" dirty="0"/>
              <a:t>un API Java di connessione a dati residenti in DB </a:t>
            </a:r>
            <a:r>
              <a:rPr lang="it-IT" dirty="0" smtClean="0"/>
              <a:t>relazionali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Consiste </a:t>
            </a:r>
            <a:r>
              <a:rPr lang="it-IT" dirty="0"/>
              <a:t>di un insieme di classi e interfacce scritte nel linguaggio di programmazione Java (package </a:t>
            </a:r>
            <a:r>
              <a:rPr lang="it-IT" dirty="0" err="1"/>
              <a:t>java.sql</a:t>
            </a:r>
            <a:r>
              <a:rPr lang="it-IT" dirty="0"/>
              <a:t> </a:t>
            </a:r>
            <a:r>
              <a:rPr lang="it-IT" dirty="0" smtClean="0"/>
              <a:t>) 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Fornisce </a:t>
            </a:r>
            <a:r>
              <a:rPr lang="it-IT" dirty="0"/>
              <a:t>ai programmatori uno strumento di sviluppo di </a:t>
            </a:r>
            <a:r>
              <a:rPr lang="it-IT" dirty="0" err="1" smtClean="0"/>
              <a:t>tool</a:t>
            </a:r>
            <a:r>
              <a:rPr lang="it-IT" dirty="0" smtClean="0"/>
              <a:t>/DB</a:t>
            </a:r>
          </a:p>
          <a:p>
            <a:pPr>
              <a:buFont typeface="Arial" pitchFamily="34" charset="0"/>
              <a:buChar char="•"/>
            </a:pPr>
            <a:r>
              <a:rPr lang="it-IT" dirty="0"/>
              <a:t>Cosa </a:t>
            </a:r>
            <a:r>
              <a:rPr lang="it-IT" dirty="0" smtClean="0"/>
              <a:t>fa?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Stabilisce </a:t>
            </a:r>
            <a:r>
              <a:rPr lang="it-IT" dirty="0"/>
              <a:t>una connessione a un </a:t>
            </a:r>
            <a:r>
              <a:rPr lang="it-IT" dirty="0" smtClean="0"/>
              <a:t>DB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Invia </a:t>
            </a:r>
            <a:r>
              <a:rPr lang="it-IT" dirty="0"/>
              <a:t>istruzioni </a:t>
            </a:r>
            <a:r>
              <a:rPr lang="it-IT" dirty="0" smtClean="0"/>
              <a:t>SQL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Processa </a:t>
            </a:r>
            <a:r>
              <a:rPr lang="it-IT" dirty="0"/>
              <a:t>i risultati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Cos’è JDBC?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6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Installa Java e JDBC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Installa il DBMS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it-IT" dirty="0" err="1" smtClean="0"/>
              <a:t>MySql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Scarica e installa il driver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it-IT" dirty="0" smtClean="0"/>
              <a:t>mysql-connector-java-5.1.40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Creazione del database</a:t>
            </a:r>
          </a:p>
          <a:p>
            <a:pPr marL="914400" lvl="1" indent="-514350">
              <a:buFont typeface="Arial" pitchFamily="34" charset="0"/>
              <a:buChar char="•"/>
            </a:pPr>
            <a:endParaRPr lang="it-IT" dirty="0"/>
          </a:p>
          <a:p>
            <a:pPr marL="914400" lvl="1" indent="-514350">
              <a:buFont typeface="Arial" pitchFamily="34" charset="0"/>
              <a:buChar char="•"/>
            </a:pPr>
            <a:endParaRPr lang="it-IT" dirty="0" smtClean="0"/>
          </a:p>
          <a:p>
            <a:pPr marL="914400" lvl="1" indent="-514350">
              <a:buFont typeface="+mj-lt"/>
              <a:buAutoNum type="arabicPeriod"/>
            </a:pPr>
            <a:endParaRPr lang="it-IT" dirty="0"/>
          </a:p>
          <a:p>
            <a:pPr marL="914400" lvl="1" indent="-514350">
              <a:buFont typeface="+mj-lt"/>
              <a:buAutoNum type="arabicPeriod"/>
            </a:pPr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JDBC GETTING START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46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Importazione dei package </a:t>
            </a:r>
            <a:endParaRPr lang="it-IT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it-IT" dirty="0" smtClean="0"/>
              <a:t>import </a:t>
            </a:r>
            <a:r>
              <a:rPr lang="it-IT" dirty="0" err="1"/>
              <a:t>java.sql</a:t>
            </a:r>
            <a:r>
              <a:rPr lang="it-IT" dirty="0"/>
              <a:t>.*; //package JDBC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Registrazione </a:t>
            </a:r>
            <a:r>
              <a:rPr lang="it-IT" dirty="0"/>
              <a:t>dei driver </a:t>
            </a:r>
            <a:r>
              <a:rPr lang="it-IT" dirty="0" smtClean="0"/>
              <a:t>JDBC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Stabilire una </a:t>
            </a:r>
            <a:r>
              <a:rPr lang="it-IT" dirty="0"/>
              <a:t>connessione al DB (Connection</a:t>
            </a:r>
            <a:r>
              <a:rPr lang="it-IT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Creazione </a:t>
            </a:r>
            <a:r>
              <a:rPr lang="it-IT" dirty="0"/>
              <a:t>di un oggetto </a:t>
            </a:r>
            <a:r>
              <a:rPr lang="it-IT" dirty="0" smtClean="0"/>
              <a:t>Statement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Esecuzione </a:t>
            </a:r>
            <a:r>
              <a:rPr lang="it-IT" dirty="0"/>
              <a:t>di una </a:t>
            </a:r>
            <a:r>
              <a:rPr lang="it-IT" dirty="0" err="1"/>
              <a:t>query</a:t>
            </a:r>
            <a:r>
              <a:rPr lang="it-IT" dirty="0"/>
              <a:t> e restituzione di un oggetto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Utilizzazione </a:t>
            </a:r>
            <a:r>
              <a:rPr lang="it-IT" dirty="0"/>
              <a:t>dell’oggetto </a:t>
            </a:r>
            <a:r>
              <a:rPr lang="it-IT" dirty="0" err="1" smtClean="0"/>
              <a:t>ResultSet</a:t>
            </a:r>
            <a:r>
              <a:rPr lang="it-IT" dirty="0" smtClean="0"/>
              <a:t> per processare il risultato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Chiusura </a:t>
            </a:r>
            <a:r>
              <a:rPr lang="it-IT" dirty="0"/>
              <a:t>degli oggetti </a:t>
            </a:r>
            <a:r>
              <a:rPr lang="it-IT" dirty="0" err="1"/>
              <a:t>ResultSet</a:t>
            </a:r>
            <a:r>
              <a:rPr lang="it-IT" dirty="0"/>
              <a:t> e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Chiusura </a:t>
            </a:r>
            <a:r>
              <a:rPr lang="it-IT" dirty="0"/>
              <a:t>della Connection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JDBC: passi principali</a:t>
            </a:r>
          </a:p>
        </p:txBody>
      </p:sp>
    </p:spTree>
    <p:extLst>
      <p:ext uri="{BB962C8B-B14F-4D97-AF65-F5344CB8AC3E}">
        <p14:creationId xmlns:p14="http://schemas.microsoft.com/office/powerpoint/2010/main" val="22216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Interfaccia </a:t>
            </a:r>
            <a:r>
              <a:rPr lang="it-IT" b="1" dirty="0"/>
              <a:t>Driver</a:t>
            </a:r>
            <a:r>
              <a:rPr lang="it-IT" dirty="0"/>
              <a:t> fornisce un’astrazione verso il </a:t>
            </a:r>
            <a:r>
              <a:rPr lang="it-IT" dirty="0" smtClean="0"/>
              <a:t>DB</a:t>
            </a:r>
          </a:p>
          <a:p>
            <a:r>
              <a:rPr lang="it-IT" dirty="0" smtClean="0"/>
              <a:t>Viene </a:t>
            </a:r>
            <a:r>
              <a:rPr lang="it-IT" dirty="0"/>
              <a:t>utilizzato dal </a:t>
            </a:r>
            <a:r>
              <a:rPr lang="it-IT" b="1" dirty="0" err="1"/>
              <a:t>DriverManager</a:t>
            </a:r>
            <a:r>
              <a:rPr lang="it-IT" dirty="0"/>
              <a:t> per connettersi al DB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E</a:t>
            </a:r>
            <a:r>
              <a:rPr lang="it-IT" dirty="0"/>
              <a:t>’ lo strato di gestione all’interno di JBDC che si interpone </a:t>
            </a:r>
            <a:r>
              <a:rPr lang="it-IT" dirty="0" smtClean="0"/>
              <a:t>tra l’utente </a:t>
            </a:r>
            <a:r>
              <a:rPr lang="it-IT" dirty="0"/>
              <a:t>e i </a:t>
            </a:r>
            <a:r>
              <a:rPr lang="it-IT" dirty="0" smtClean="0"/>
              <a:t>drivers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Mantiene </a:t>
            </a:r>
            <a:r>
              <a:rPr lang="it-IT" dirty="0"/>
              <a:t>traccia dei driver che sono disponibili e gestisce </a:t>
            </a:r>
            <a:r>
              <a:rPr lang="it-IT" dirty="0" smtClean="0"/>
              <a:t>le connessioni </a:t>
            </a:r>
            <a:r>
              <a:rPr lang="it-IT" dirty="0"/>
              <a:t>tra un DB e il relativo </a:t>
            </a:r>
            <a:r>
              <a:rPr lang="it-IT" dirty="0" smtClean="0"/>
              <a:t>driver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JDBC </a:t>
            </a:r>
            <a:r>
              <a:rPr lang="it-IT" dirty="0"/>
              <a:t>2.0 ha introdotto un’interfaccia </a:t>
            </a:r>
            <a:r>
              <a:rPr lang="it-IT" b="1" dirty="0" err="1" smtClean="0"/>
              <a:t>DataSource</a:t>
            </a:r>
            <a:r>
              <a:rPr lang="it-IT" b="1" dirty="0" smtClean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javax.sql</a:t>
            </a:r>
            <a:r>
              <a:rPr lang="it-IT" dirty="0"/>
              <a:t>) che è un’alternativa alla gestione delle sorgenti </a:t>
            </a:r>
            <a:r>
              <a:rPr lang="it-IT" dirty="0" smtClean="0"/>
              <a:t>di dati</a:t>
            </a:r>
            <a:endParaRPr lang="it-IT" dirty="0"/>
          </a:p>
          <a:p>
            <a:r>
              <a:rPr lang="it-IT" dirty="0" smtClean="0"/>
              <a:t>JDBC </a:t>
            </a:r>
            <a:r>
              <a:rPr lang="it-IT" dirty="0"/>
              <a:t>utilizza il primo driver che si connette con successo </a:t>
            </a:r>
            <a:r>
              <a:rPr lang="it-IT" dirty="0" smtClean="0"/>
              <a:t>ad una </a:t>
            </a:r>
            <a:r>
              <a:rPr lang="it-IT" dirty="0"/>
              <a:t>data URL</a:t>
            </a:r>
          </a:p>
          <a:p>
            <a:r>
              <a:rPr lang="it-IT" dirty="0" smtClean="0"/>
              <a:t>Si </a:t>
            </a:r>
            <a:r>
              <a:rPr lang="it-IT" dirty="0"/>
              <a:t>possono registrare diversi driver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Registrare un driver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53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driver viene registrato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Utilizzando </a:t>
            </a:r>
            <a:r>
              <a:rPr lang="it-IT" dirty="0"/>
              <a:t>il Class </a:t>
            </a:r>
            <a:r>
              <a:rPr lang="it-IT" dirty="0" err="1" smtClean="0"/>
              <a:t>Loader</a:t>
            </a:r>
            <a:endParaRPr lang="it-IT" dirty="0" smtClean="0"/>
          </a:p>
          <a:p>
            <a:pPr lvl="2">
              <a:buFont typeface="Wingdings" pitchFamily="2" charset="2"/>
              <a:buChar char="Ø"/>
            </a:pPr>
            <a:r>
              <a:rPr lang="it-IT" b="1" i="1" dirty="0" err="1" smtClean="0"/>
              <a:t>Class.forName</a:t>
            </a:r>
            <a:r>
              <a:rPr lang="it-IT" b="1" i="1" dirty="0" smtClean="0"/>
              <a:t>("</a:t>
            </a:r>
            <a:r>
              <a:rPr lang="it-IT" b="1" i="1" dirty="0"/>
              <a:t> </a:t>
            </a:r>
            <a:r>
              <a:rPr lang="it-IT" b="1" i="1" dirty="0" err="1" smtClean="0"/>
              <a:t>com.mysql.jdbc.Driver</a:t>
            </a:r>
            <a:r>
              <a:rPr lang="it-IT" b="1" i="1" dirty="0" smtClean="0"/>
              <a:t>");</a:t>
            </a:r>
          </a:p>
          <a:p>
            <a:pPr lvl="2">
              <a:buFont typeface="Wingdings" pitchFamily="2" charset="2"/>
              <a:buChar char="Ø"/>
            </a:pPr>
            <a:r>
              <a:rPr lang="it-IT" dirty="0" smtClean="0"/>
              <a:t>Permette </a:t>
            </a:r>
            <a:r>
              <a:rPr lang="it-IT" dirty="0"/>
              <a:t>di caricare esplicitamente il </a:t>
            </a:r>
            <a:r>
              <a:rPr lang="it-IT" dirty="0" smtClean="0"/>
              <a:t>driver</a:t>
            </a:r>
          </a:p>
          <a:p>
            <a:pPr lvl="2">
              <a:buFont typeface="Wingdings" pitchFamily="2" charset="2"/>
              <a:buChar char="Ø"/>
            </a:pPr>
            <a:r>
              <a:rPr lang="it-IT" dirty="0" smtClean="0"/>
              <a:t>Il </a:t>
            </a:r>
            <a:r>
              <a:rPr lang="it-IT" dirty="0"/>
              <a:t>driver una volta caricato si registra presso </a:t>
            </a:r>
            <a:r>
              <a:rPr lang="it-IT" dirty="0" smtClean="0"/>
              <a:t>il </a:t>
            </a:r>
            <a:r>
              <a:rPr lang="it-IT" b="1" dirty="0" err="1" smtClean="0"/>
              <a:t>DriverManager</a:t>
            </a:r>
            <a:r>
              <a:rPr lang="it-IT" dirty="0" smtClean="0"/>
              <a:t> </a:t>
            </a:r>
            <a:r>
              <a:rPr lang="it-IT" dirty="0"/>
              <a:t>mediante il metodo </a:t>
            </a:r>
            <a:r>
              <a:rPr lang="it-IT" b="1" dirty="0" err="1" smtClean="0"/>
              <a:t>registerDriver</a:t>
            </a:r>
            <a:endParaRPr lang="it-IT" b="1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/>
              <a:t>Utilizzando la proprietà di sistema </a:t>
            </a:r>
            <a:r>
              <a:rPr lang="it-IT" i="1" dirty="0" err="1" smtClean="0"/>
              <a:t>jdbc.drivers</a:t>
            </a:r>
            <a:endParaRPr lang="it-IT" i="1" dirty="0" smtClean="0"/>
          </a:p>
          <a:p>
            <a:pPr lvl="2">
              <a:buFont typeface="Wingdings" pitchFamily="2" charset="2"/>
              <a:buChar char="Ø"/>
            </a:pPr>
            <a:r>
              <a:rPr lang="it-IT" dirty="0"/>
              <a:t>Sintassi: java -</a:t>
            </a:r>
            <a:r>
              <a:rPr lang="it-IT" dirty="0" err="1"/>
              <a:t>Djdbc.drivers</a:t>
            </a:r>
            <a:r>
              <a:rPr lang="it-IT" dirty="0"/>
              <a:t>=</a:t>
            </a:r>
            <a:r>
              <a:rPr lang="it-IT" i="1" dirty="0" err="1"/>
              <a:t>driverName</a:t>
            </a:r>
            <a:r>
              <a:rPr lang="it-IT" dirty="0"/>
              <a:t>[:</a:t>
            </a:r>
            <a:r>
              <a:rPr lang="it-IT" i="1" dirty="0" err="1" smtClean="0"/>
              <a:t>driverName</a:t>
            </a:r>
            <a:r>
              <a:rPr lang="it-IT" dirty="0" smtClean="0"/>
              <a:t>]</a:t>
            </a:r>
            <a:endParaRPr lang="it-IT" b="1" dirty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Istanziando </a:t>
            </a:r>
            <a:r>
              <a:rPr lang="it-IT" dirty="0"/>
              <a:t>esplicitamente una classe </a:t>
            </a:r>
            <a:r>
              <a:rPr lang="it-IT" dirty="0" smtClean="0"/>
              <a:t>che implementa </a:t>
            </a:r>
            <a:r>
              <a:rPr lang="it-IT" dirty="0"/>
              <a:t>l’interfaccia </a:t>
            </a:r>
            <a:r>
              <a:rPr lang="it-IT" b="1" dirty="0"/>
              <a:t>Driver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Registrare un driver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91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1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60" y="1916832"/>
            <a:ext cx="7719179" cy="330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2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2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395299" cy="339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6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3</a:t>
            </a: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38338"/>
            <a:ext cx="7708427" cy="350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3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Esistono tre metodi nella classe </a:t>
            </a:r>
            <a:r>
              <a:rPr lang="it-IT" b="1" dirty="0" err="1"/>
              <a:t>DriverManager</a:t>
            </a:r>
            <a:r>
              <a:rPr lang="it-IT" dirty="0"/>
              <a:t> </a:t>
            </a:r>
            <a:r>
              <a:rPr lang="it-IT" dirty="0" smtClean="0"/>
              <a:t>per effettuare </a:t>
            </a:r>
            <a:r>
              <a:rPr lang="it-IT" dirty="0"/>
              <a:t>la </a:t>
            </a:r>
            <a:r>
              <a:rPr lang="it-IT" dirty="0" smtClean="0"/>
              <a:t>connessione:</a:t>
            </a:r>
            <a:endParaRPr lang="it-IT" dirty="0"/>
          </a:p>
          <a:p>
            <a:pPr lvl="1"/>
            <a:r>
              <a:rPr lang="it-IT" dirty="0" err="1" smtClean="0">
                <a:solidFill>
                  <a:srgbClr val="FF0000"/>
                </a:solidFill>
              </a:rPr>
              <a:t>getConnection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</a:rPr>
              <a:t>String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url</a:t>
            </a:r>
            <a:r>
              <a:rPr lang="it-IT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it-IT" dirty="0" err="1" smtClean="0">
                <a:solidFill>
                  <a:srgbClr val="FF0000"/>
                </a:solidFill>
              </a:rPr>
              <a:t>getConnection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</a:rPr>
              <a:t>String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url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java.util.Properties</a:t>
            </a:r>
            <a:r>
              <a:rPr lang="it-IT" dirty="0">
                <a:solidFill>
                  <a:srgbClr val="FF0000"/>
                </a:solidFill>
              </a:rPr>
              <a:t> info)</a:t>
            </a:r>
          </a:p>
          <a:p>
            <a:pPr lvl="2"/>
            <a:r>
              <a:rPr lang="it-IT" dirty="0" smtClean="0"/>
              <a:t>Le </a:t>
            </a:r>
            <a:r>
              <a:rPr lang="it-IT" dirty="0"/>
              <a:t>proprietà sono dipendenti dal DBMS</a:t>
            </a:r>
          </a:p>
          <a:p>
            <a:pPr lvl="2"/>
            <a:r>
              <a:rPr lang="it-IT" dirty="0" smtClean="0"/>
              <a:t>Contengono </a:t>
            </a:r>
            <a:r>
              <a:rPr lang="it-IT" dirty="0"/>
              <a:t>almeno le proprietà </a:t>
            </a:r>
            <a:r>
              <a:rPr lang="it-IT" dirty="0" err="1"/>
              <a:t>user</a:t>
            </a:r>
            <a:r>
              <a:rPr lang="it-IT" dirty="0"/>
              <a:t> e password</a:t>
            </a:r>
          </a:p>
          <a:p>
            <a:pPr lvl="1"/>
            <a:r>
              <a:rPr lang="it-IT" dirty="0" err="1" smtClean="0">
                <a:solidFill>
                  <a:srgbClr val="FF0000"/>
                </a:solidFill>
              </a:rPr>
              <a:t>getConnection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</a:rPr>
              <a:t>String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url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String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user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String</a:t>
            </a:r>
            <a:r>
              <a:rPr lang="it-IT" dirty="0">
                <a:solidFill>
                  <a:srgbClr val="FF0000"/>
                </a:solidFill>
              </a:rPr>
              <a:t> password)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Stabilire una connessione al 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76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Formato URL</a:t>
            </a:r>
          </a:p>
          <a:p>
            <a:pPr lvl="1"/>
            <a:r>
              <a:rPr lang="it-IT" i="1" dirty="0" err="1" smtClean="0"/>
              <a:t>jdbc:protocollo_secondario:altro</a:t>
            </a:r>
            <a:endParaRPr lang="it-IT" i="1" dirty="0"/>
          </a:p>
          <a:p>
            <a:pPr lvl="1"/>
            <a:r>
              <a:rPr lang="it-IT" i="1" dirty="0" err="1" smtClean="0"/>
              <a:t>protocollo_secondario</a:t>
            </a:r>
            <a:r>
              <a:rPr lang="it-IT" dirty="0" smtClean="0"/>
              <a:t> </a:t>
            </a:r>
            <a:r>
              <a:rPr lang="it-IT" dirty="0"/>
              <a:t>seleziona il driver </a:t>
            </a:r>
            <a:r>
              <a:rPr lang="it-IT" dirty="0" smtClean="0"/>
              <a:t>specifico di </a:t>
            </a:r>
            <a:r>
              <a:rPr lang="it-IT" dirty="0"/>
              <a:t>connessione al </a:t>
            </a:r>
            <a:r>
              <a:rPr lang="it-IT" dirty="0" err="1"/>
              <a:t>db</a:t>
            </a:r>
            <a:endParaRPr lang="it-IT" dirty="0"/>
          </a:p>
          <a:p>
            <a:pPr lvl="1"/>
            <a:r>
              <a:rPr lang="it-IT" i="1" dirty="0" smtClean="0"/>
              <a:t>altro</a:t>
            </a:r>
            <a:r>
              <a:rPr lang="it-IT" dirty="0" smtClean="0"/>
              <a:t> </a:t>
            </a:r>
            <a:r>
              <a:rPr lang="it-IT" dirty="0"/>
              <a:t>dipende dal valore di </a:t>
            </a:r>
            <a:r>
              <a:rPr lang="it-IT" i="1" dirty="0" err="1"/>
              <a:t>protocollo_secondario</a:t>
            </a:r>
            <a:endParaRPr lang="it-IT" i="1" dirty="0"/>
          </a:p>
          <a:p>
            <a:pPr lvl="1"/>
            <a:r>
              <a:rPr lang="it-IT" dirty="0" smtClean="0"/>
              <a:t>Esempi</a:t>
            </a:r>
            <a:endParaRPr lang="it-IT" dirty="0"/>
          </a:p>
          <a:p>
            <a:pPr marL="857250" lvl="2" indent="0">
              <a:buNone/>
            </a:pPr>
            <a:r>
              <a:rPr lang="it-IT" dirty="0" err="1"/>
              <a:t>jdbc:mysql</a:t>
            </a:r>
            <a:r>
              <a:rPr lang="it-IT" dirty="0"/>
              <a:t>://</a:t>
            </a:r>
            <a:r>
              <a:rPr lang="it-IT" dirty="0" err="1"/>
              <a:t>localhost</a:t>
            </a:r>
            <a:r>
              <a:rPr lang="it-IT" dirty="0"/>
              <a:t>/</a:t>
            </a:r>
            <a:r>
              <a:rPr lang="it-IT" dirty="0" err="1"/>
              <a:t>javalibrary</a:t>
            </a:r>
            <a:endParaRPr lang="it-IT" dirty="0"/>
          </a:p>
          <a:p>
            <a:pPr marL="857250" lvl="2" indent="0">
              <a:buNone/>
            </a:pPr>
            <a:r>
              <a:rPr lang="it-IT" dirty="0" err="1"/>
              <a:t>jdbc:oracle:thin</a:t>
            </a:r>
            <a:r>
              <a:rPr lang="it-IT" dirty="0"/>
              <a:t>:@127.0.0.1:1521:OracleDB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Stabilire una connessione al 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80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1</a:t>
            </a: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21160"/>
            <a:ext cx="7550560" cy="372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9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Interfaccia di programmazione che lavora da tramite tra codice Java e database</a:t>
            </a:r>
          </a:p>
          <a:p>
            <a:r>
              <a:rPr lang="it-IT" dirty="0" smtClean="0"/>
              <a:t>Racchiude una serie di classi che permettono l’accesso ad una base di dati mediante metodi e schemi di funzionamento</a:t>
            </a:r>
          </a:p>
          <a:p>
            <a:r>
              <a:rPr lang="it-IT" dirty="0" smtClean="0"/>
              <a:t>In sostanza è possibile connettersi ad un particolare database sfruttando un apposito driver JDBC, costituito da una classe Java.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JDBC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00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(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argv</a:t>
            </a:r>
            <a:r>
              <a:rPr lang="it-IT" dirty="0"/>
              <a:t>[]) {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Connection </a:t>
            </a:r>
            <a:r>
              <a:rPr lang="it-IT" dirty="0"/>
              <a:t>con = </a:t>
            </a:r>
            <a:r>
              <a:rPr lang="it-IT" dirty="0" err="1"/>
              <a:t>null</a:t>
            </a:r>
            <a:r>
              <a:rPr lang="it-IT" dirty="0"/>
              <a:t>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// </a:t>
            </a:r>
            <a:r>
              <a:rPr lang="it-IT" dirty="0"/>
              <a:t>URL jdbc:db2:database_alias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/>
              <a:t>url</a:t>
            </a:r>
            <a:r>
              <a:rPr lang="it-IT" dirty="0"/>
              <a:t> = "jdbc:db2:sample";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try</a:t>
            </a:r>
            <a:r>
              <a:rPr lang="it-IT" dirty="0" smtClean="0"/>
              <a:t> </a:t>
            </a:r>
            <a:r>
              <a:rPr lang="it-IT" dirty="0"/>
              <a:t>{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dirty="0" err="1"/>
              <a:t>argv.length</a:t>
            </a:r>
            <a:r>
              <a:rPr lang="it-IT" dirty="0"/>
              <a:t> == 2) {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/>
              <a:t>userid</a:t>
            </a:r>
            <a:r>
              <a:rPr lang="it-IT" dirty="0"/>
              <a:t> = </a:t>
            </a:r>
            <a:r>
              <a:rPr lang="it-IT" dirty="0" err="1"/>
              <a:t>argv</a:t>
            </a:r>
            <a:r>
              <a:rPr lang="it-IT" dirty="0"/>
              <a:t>[0];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/>
              <a:t>passwd</a:t>
            </a:r>
            <a:r>
              <a:rPr lang="it-IT" dirty="0"/>
              <a:t> = </a:t>
            </a:r>
            <a:r>
              <a:rPr lang="it-IT" dirty="0" err="1"/>
              <a:t>argv</a:t>
            </a:r>
            <a:r>
              <a:rPr lang="it-IT" dirty="0"/>
              <a:t>[1];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// </a:t>
            </a:r>
            <a:r>
              <a:rPr lang="it-IT" dirty="0"/>
              <a:t>connessione con id/password forniti dall’utente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con </a:t>
            </a:r>
            <a:r>
              <a:rPr lang="it-IT" dirty="0"/>
              <a:t>= </a:t>
            </a:r>
            <a:r>
              <a:rPr lang="it-IT" dirty="0" err="1"/>
              <a:t>DriverManager.getConnection</a:t>
            </a:r>
            <a:r>
              <a:rPr lang="it-IT" dirty="0"/>
              <a:t>(</a:t>
            </a:r>
            <a:r>
              <a:rPr lang="it-IT" dirty="0" err="1"/>
              <a:t>url</a:t>
            </a:r>
            <a:r>
              <a:rPr lang="it-IT" dirty="0"/>
              <a:t>, </a:t>
            </a:r>
            <a:r>
              <a:rPr lang="it-IT" dirty="0" err="1"/>
              <a:t>userid</a:t>
            </a:r>
            <a:r>
              <a:rPr lang="it-IT" dirty="0"/>
              <a:t>, </a:t>
            </a:r>
            <a:r>
              <a:rPr lang="it-IT" dirty="0" err="1"/>
              <a:t>passwd</a:t>
            </a:r>
            <a:r>
              <a:rPr lang="it-IT" dirty="0"/>
              <a:t>);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} </a:t>
            </a:r>
            <a:r>
              <a:rPr lang="it-IT" dirty="0"/>
              <a:t>else {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System.out.println</a:t>
            </a:r>
            <a:r>
              <a:rPr lang="it-IT" dirty="0"/>
              <a:t>("\</a:t>
            </a:r>
            <a:r>
              <a:rPr lang="it-IT" dirty="0" err="1"/>
              <a:t>nUsage</a:t>
            </a:r>
            <a:r>
              <a:rPr lang="it-IT" dirty="0"/>
              <a:t>: java Esempio username password\n");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System.exit</a:t>
            </a:r>
            <a:r>
              <a:rPr lang="it-IT" dirty="0" smtClean="0"/>
              <a:t>(0</a:t>
            </a:r>
            <a:r>
              <a:rPr lang="it-IT" dirty="0"/>
              <a:t>);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27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Un oggetto Statement è utilizzato per </a:t>
            </a:r>
            <a:r>
              <a:rPr lang="it-IT" dirty="0" smtClean="0"/>
              <a:t>inviare istruzioni </a:t>
            </a:r>
            <a:r>
              <a:rPr lang="it-IT" dirty="0"/>
              <a:t>SQL al DB</a:t>
            </a:r>
          </a:p>
          <a:p>
            <a:r>
              <a:rPr lang="it-IT" dirty="0" smtClean="0"/>
              <a:t>Tre </a:t>
            </a:r>
            <a:r>
              <a:rPr lang="it-IT" dirty="0"/>
              <a:t>tipi di oggetti statement</a:t>
            </a:r>
          </a:p>
          <a:p>
            <a:pPr lvl="1">
              <a:buFont typeface="Wingdings" pitchFamily="2" charset="2"/>
              <a:buChar char="Ø"/>
            </a:pPr>
            <a:r>
              <a:rPr lang="it-IT" b="1" dirty="0" smtClean="0">
                <a:solidFill>
                  <a:srgbClr val="FF0000"/>
                </a:solidFill>
              </a:rPr>
              <a:t>Statement</a:t>
            </a:r>
            <a:endParaRPr lang="it-IT" b="1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it-IT" dirty="0" smtClean="0"/>
              <a:t>Permette </a:t>
            </a:r>
            <a:r>
              <a:rPr lang="it-IT" dirty="0"/>
              <a:t>di eseguire semplici istruzioni SQL senza </a:t>
            </a:r>
            <a:r>
              <a:rPr lang="it-IT" dirty="0" smtClean="0"/>
              <a:t>parametri</a:t>
            </a:r>
          </a:p>
          <a:p>
            <a:pPr lvl="1">
              <a:buFont typeface="Wingdings" pitchFamily="2" charset="2"/>
              <a:buChar char="Ø"/>
            </a:pPr>
            <a:r>
              <a:rPr lang="it-IT" b="1" dirty="0" err="1" smtClean="0">
                <a:solidFill>
                  <a:srgbClr val="FF0000"/>
                </a:solidFill>
              </a:rPr>
              <a:t>PreparedStatement</a:t>
            </a:r>
            <a:endParaRPr lang="it-IT" b="1" dirty="0" smtClean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it-IT" dirty="0" smtClean="0"/>
              <a:t>Viene </a:t>
            </a:r>
            <a:r>
              <a:rPr lang="it-IT" dirty="0"/>
              <a:t>preparata una </a:t>
            </a:r>
            <a:r>
              <a:rPr lang="it-IT" dirty="0" err="1"/>
              <a:t>query</a:t>
            </a:r>
            <a:r>
              <a:rPr lang="it-IT" dirty="0"/>
              <a:t> che poi sarà utilizzata diverse </a:t>
            </a:r>
            <a:r>
              <a:rPr lang="it-IT" dirty="0" smtClean="0"/>
              <a:t>volte</a:t>
            </a:r>
          </a:p>
          <a:p>
            <a:pPr lvl="2">
              <a:buFont typeface="Wingdings" pitchFamily="2" charset="2"/>
              <a:buChar char="§"/>
            </a:pPr>
            <a:r>
              <a:rPr lang="it-IT" dirty="0" smtClean="0"/>
              <a:t>Aumento </a:t>
            </a:r>
            <a:r>
              <a:rPr lang="it-IT" dirty="0"/>
              <a:t>prestazioni</a:t>
            </a:r>
          </a:p>
          <a:p>
            <a:pPr lvl="1">
              <a:buFont typeface="Wingdings" pitchFamily="2" charset="2"/>
              <a:buChar char="Ø"/>
            </a:pPr>
            <a:r>
              <a:rPr lang="it-IT" b="1" dirty="0" err="1" smtClean="0">
                <a:solidFill>
                  <a:srgbClr val="FF0000"/>
                </a:solidFill>
              </a:rPr>
              <a:t>CallableStatement</a:t>
            </a:r>
            <a:endParaRPr lang="it-IT" b="1" dirty="0" smtClean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it-IT" dirty="0" smtClean="0"/>
              <a:t>Permette </a:t>
            </a:r>
            <a:r>
              <a:rPr lang="it-IT" dirty="0"/>
              <a:t>di eseguire chiamate a </a:t>
            </a:r>
            <a:r>
              <a:rPr lang="it-IT" dirty="0" err="1"/>
              <a:t>stored</a:t>
            </a:r>
            <a:r>
              <a:rPr lang="it-IT" dirty="0"/>
              <a:t> procedure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Creazione di un oggetto </a:t>
            </a:r>
            <a:r>
              <a:rPr lang="it-IT" dirty="0" smtClean="0"/>
              <a:t>Statement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42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creare gli statement si utilizzano i </a:t>
            </a:r>
            <a:r>
              <a:rPr lang="it-IT" dirty="0" smtClean="0"/>
              <a:t>rispettivi metodi </a:t>
            </a:r>
            <a:r>
              <a:rPr lang="it-IT" dirty="0"/>
              <a:t>presenti all’interno di </a:t>
            </a:r>
            <a:r>
              <a:rPr lang="it-IT" b="1" dirty="0" smtClean="0"/>
              <a:t>Connection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Statement </a:t>
            </a:r>
            <a:r>
              <a:rPr lang="it-IT" b="1" dirty="0" err="1">
                <a:solidFill>
                  <a:srgbClr val="FF0000"/>
                </a:solidFill>
              </a:rPr>
              <a:t>createStatement</a:t>
            </a:r>
            <a:r>
              <a:rPr lang="it-IT" b="1" dirty="0">
                <a:solidFill>
                  <a:srgbClr val="FF0000"/>
                </a:solidFill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 smtClean="0"/>
              <a:t>PreparedStatement</a:t>
            </a:r>
            <a:r>
              <a:rPr lang="it-IT" dirty="0" smtClean="0"/>
              <a:t> </a:t>
            </a:r>
            <a:r>
              <a:rPr lang="it-IT" b="1" dirty="0" err="1">
                <a:solidFill>
                  <a:srgbClr val="FF0000"/>
                </a:solidFill>
              </a:rPr>
              <a:t>prepareStatement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String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sql</a:t>
            </a:r>
            <a:r>
              <a:rPr lang="it-IT" b="1" dirty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 smtClean="0"/>
              <a:t>CallableStatement</a:t>
            </a:r>
            <a:r>
              <a:rPr lang="it-IT" dirty="0" smtClean="0"/>
              <a:t> </a:t>
            </a:r>
            <a:r>
              <a:rPr lang="it-IT" b="1" dirty="0" err="1">
                <a:solidFill>
                  <a:srgbClr val="FF0000"/>
                </a:solidFill>
              </a:rPr>
              <a:t>prepareCall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String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sql</a:t>
            </a:r>
            <a:r>
              <a:rPr lang="it-IT" b="1" dirty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Esistono </a:t>
            </a:r>
            <a:r>
              <a:rPr lang="it-IT" dirty="0"/>
              <a:t>altri metodi per creare gli oggetti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di un oggetto Statement</a:t>
            </a:r>
          </a:p>
        </p:txBody>
      </p:sp>
    </p:spTree>
    <p:extLst>
      <p:ext uri="{BB962C8B-B14F-4D97-AF65-F5344CB8AC3E}">
        <p14:creationId xmlns:p14="http://schemas.microsoft.com/office/powerpoint/2010/main" val="28341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// interrogazione </a:t>
            </a:r>
            <a:r>
              <a:rPr lang="it-IT" dirty="0" err="1"/>
              <a:t>table</a:t>
            </a:r>
            <a:r>
              <a:rPr lang="it-IT" dirty="0"/>
              <a:t> EMPLOYEE </a:t>
            </a:r>
            <a:r>
              <a:rPr lang="it-IT" dirty="0" err="1"/>
              <a:t>System.out.println</a:t>
            </a:r>
            <a:r>
              <a:rPr lang="it-IT" dirty="0" smtClean="0"/>
              <a:t>(«Ritorna alcuni dati dal database..."); </a:t>
            </a:r>
          </a:p>
          <a:p>
            <a:pPr marL="0" indent="0">
              <a:buNone/>
            </a:pPr>
            <a:r>
              <a:rPr lang="it-IT" dirty="0" smtClean="0"/>
              <a:t>Statement </a:t>
            </a:r>
            <a:r>
              <a:rPr lang="it-IT" dirty="0" err="1"/>
              <a:t>stmt</a:t>
            </a:r>
            <a:r>
              <a:rPr lang="it-IT" dirty="0"/>
              <a:t> = </a:t>
            </a:r>
            <a:r>
              <a:rPr lang="it-IT" dirty="0" err="1"/>
              <a:t>con.createStatement</a:t>
            </a:r>
            <a:r>
              <a:rPr lang="it-IT" dirty="0"/>
              <a:t>();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3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Usato quando la </a:t>
            </a:r>
            <a:r>
              <a:rPr lang="it-IT" dirty="0" err="1"/>
              <a:t>query</a:t>
            </a:r>
            <a:r>
              <a:rPr lang="it-IT" dirty="0"/>
              <a:t> SQL prende uno o più parametri come input, o quando una </a:t>
            </a:r>
            <a:r>
              <a:rPr lang="it-IT" dirty="0" err="1"/>
              <a:t>query</a:t>
            </a:r>
            <a:r>
              <a:rPr lang="it-IT" dirty="0"/>
              <a:t> semplice deve essere eseguita più volte </a:t>
            </a:r>
            <a:endParaRPr lang="it-IT" dirty="0" smtClean="0"/>
          </a:p>
          <a:p>
            <a:r>
              <a:rPr lang="it-IT" dirty="0" smtClean="0"/>
              <a:t>L’interfaccia </a:t>
            </a:r>
            <a:r>
              <a:rPr lang="it-IT" b="1" dirty="0" err="1"/>
              <a:t>PreparedStatement</a:t>
            </a:r>
            <a:r>
              <a:rPr lang="it-IT" dirty="0"/>
              <a:t> estende l’interfaccia </a:t>
            </a:r>
            <a:r>
              <a:rPr lang="it-IT" b="1" dirty="0"/>
              <a:t>Statement</a:t>
            </a:r>
            <a:r>
              <a:rPr lang="it-IT" dirty="0"/>
              <a:t> ereditandone tutte le funzionalità. In più sono presenti metodi per la gestione dei parametri </a:t>
            </a:r>
            <a:endParaRPr lang="it-IT" dirty="0" smtClean="0"/>
          </a:p>
          <a:p>
            <a:r>
              <a:rPr lang="it-IT" dirty="0" smtClean="0"/>
              <a:t>L’oggetto </a:t>
            </a:r>
            <a:r>
              <a:rPr lang="it-IT" dirty="0"/>
              <a:t>viene creato con l’istruzione </a:t>
            </a:r>
            <a:r>
              <a:rPr lang="it-IT" b="1" dirty="0" err="1">
                <a:solidFill>
                  <a:srgbClr val="FF0000"/>
                </a:solidFill>
              </a:rPr>
              <a:t>Connection.prepareStatement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stmt</a:t>
            </a:r>
            <a:r>
              <a:rPr lang="it-IT" b="1" dirty="0">
                <a:solidFill>
                  <a:srgbClr val="FF0000"/>
                </a:solidFill>
              </a:rPr>
              <a:t>)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smtClean="0"/>
              <a:t>I </a:t>
            </a:r>
            <a:r>
              <a:rPr lang="it-IT" dirty="0"/>
              <a:t>parametri vengono poi settati mediante il metodo (</a:t>
            </a:r>
            <a:r>
              <a:rPr lang="it-IT" dirty="0" err="1"/>
              <a:t>StatementObj</a:t>
            </a:r>
            <a:r>
              <a:rPr lang="it-IT" dirty="0"/>
              <a:t>.) </a:t>
            </a:r>
            <a:r>
              <a:rPr lang="it-IT" dirty="0" err="1"/>
              <a:t>setXXX</a:t>
            </a:r>
            <a:r>
              <a:rPr lang="it-IT" dirty="0"/>
              <a:t>(</a:t>
            </a:r>
            <a:r>
              <a:rPr lang="it-IT" dirty="0" err="1"/>
              <a:t>n,value</a:t>
            </a:r>
            <a:r>
              <a:rPr lang="it-IT" dirty="0"/>
              <a:t>) </a:t>
            </a:r>
            <a:endParaRPr lang="it-IT" dirty="0" smtClean="0"/>
          </a:p>
          <a:p>
            <a:r>
              <a:rPr lang="it-IT" dirty="0" smtClean="0"/>
              <a:t>La </a:t>
            </a:r>
            <a:r>
              <a:rPr lang="it-IT" dirty="0" err="1"/>
              <a:t>query</a:t>
            </a:r>
            <a:r>
              <a:rPr lang="it-IT" dirty="0"/>
              <a:t> </a:t>
            </a:r>
            <a:r>
              <a:rPr lang="it-IT" dirty="0" err="1"/>
              <a:t>pre</a:t>
            </a:r>
            <a:r>
              <a:rPr lang="it-IT" dirty="0"/>
              <a:t>-compilata viene eseguita mediante i metodi </a:t>
            </a:r>
            <a:r>
              <a:rPr lang="it-IT" b="1" dirty="0" err="1">
                <a:solidFill>
                  <a:srgbClr val="FF0000"/>
                </a:solidFill>
              </a:rPr>
              <a:t>executeQuery</a:t>
            </a:r>
            <a:r>
              <a:rPr lang="it-IT" dirty="0"/>
              <a:t>(), </a:t>
            </a:r>
            <a:r>
              <a:rPr lang="it-IT" b="1" dirty="0" err="1">
                <a:solidFill>
                  <a:srgbClr val="FF0000"/>
                </a:solidFill>
              </a:rPr>
              <a:t>executeUpdate</a:t>
            </a:r>
            <a:r>
              <a:rPr lang="it-IT" dirty="0"/>
              <a:t>() o </a:t>
            </a:r>
            <a:r>
              <a:rPr lang="it-IT" b="1" dirty="0" err="1">
                <a:solidFill>
                  <a:srgbClr val="FF0000"/>
                </a:solidFill>
              </a:rPr>
              <a:t>execute</a:t>
            </a:r>
            <a:r>
              <a:rPr lang="it-IT" dirty="0"/>
              <a:t>() senza bisogno di passare alcun parametro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Oggetto </a:t>
            </a:r>
            <a:r>
              <a:rPr lang="it-IT" dirty="0" err="1"/>
              <a:t>PreparedStatement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81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 parametri </a:t>
            </a:r>
            <a:r>
              <a:rPr lang="it-IT" dirty="0"/>
              <a:t>sono specificati con "?"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Esempio</a:t>
            </a:r>
            <a:r>
              <a:rPr lang="it-IT" dirty="0"/>
              <a:t>: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err="1" smtClean="0"/>
              <a:t>PreparedStatement</a:t>
            </a:r>
            <a:r>
              <a:rPr lang="it-IT" dirty="0" smtClean="0"/>
              <a:t> </a:t>
            </a:r>
            <a:r>
              <a:rPr lang="it-IT" dirty="0" err="1"/>
              <a:t>ps</a:t>
            </a:r>
            <a:r>
              <a:rPr lang="it-IT" dirty="0"/>
              <a:t> = </a:t>
            </a:r>
            <a:r>
              <a:rPr lang="it-IT" dirty="0" err="1"/>
              <a:t>con.prepareStatement</a:t>
            </a:r>
            <a:r>
              <a:rPr lang="it-IT" dirty="0"/>
              <a:t>( "UPDATE </a:t>
            </a:r>
            <a:r>
              <a:rPr lang="it-IT" dirty="0" err="1"/>
              <a:t>NameTable</a:t>
            </a:r>
            <a:r>
              <a:rPr lang="it-IT" dirty="0"/>
              <a:t> SET a = ? WHERE b = ?"); </a:t>
            </a:r>
            <a:endParaRPr lang="it-IT" dirty="0" smtClean="0"/>
          </a:p>
          <a:p>
            <a:r>
              <a:rPr lang="it-IT" dirty="0" smtClean="0"/>
              <a:t>Per </a:t>
            </a:r>
            <a:r>
              <a:rPr lang="it-IT" dirty="0"/>
              <a:t>settare i parametri (necessariamente prima </a:t>
            </a:r>
            <a:r>
              <a:rPr lang="it-IT" dirty="0" smtClean="0"/>
              <a:t>dell’esecuzione </a:t>
            </a:r>
            <a:r>
              <a:rPr lang="it-IT" dirty="0"/>
              <a:t>della </a:t>
            </a:r>
            <a:r>
              <a:rPr lang="it-IT" dirty="0" err="1"/>
              <a:t>query</a:t>
            </a:r>
            <a:r>
              <a:rPr lang="it-IT" dirty="0"/>
              <a:t>):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ps.setInt</a:t>
            </a:r>
            <a:r>
              <a:rPr lang="it-IT" dirty="0" smtClean="0"/>
              <a:t>(1</a:t>
            </a:r>
            <a:r>
              <a:rPr lang="it-IT" dirty="0"/>
              <a:t>, 20);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ps.setInt</a:t>
            </a:r>
            <a:r>
              <a:rPr lang="it-IT" dirty="0" smtClean="0"/>
              <a:t>(2,100</a:t>
            </a:r>
            <a:r>
              <a:rPr lang="it-IT" dirty="0"/>
              <a:t>); </a:t>
            </a:r>
            <a:endParaRPr lang="it-IT" dirty="0" smtClean="0"/>
          </a:p>
          <a:p>
            <a:r>
              <a:rPr lang="it-IT" dirty="0" smtClean="0"/>
              <a:t>Per </a:t>
            </a:r>
            <a:r>
              <a:rPr lang="it-IT" dirty="0"/>
              <a:t>eseguire lo statement: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/>
              <a:t>res = </a:t>
            </a:r>
            <a:r>
              <a:rPr lang="it-IT" dirty="0" err="1" smtClean="0"/>
              <a:t>ps.executeUpdate</a:t>
            </a:r>
            <a:r>
              <a:rPr lang="it-IT" dirty="0"/>
              <a:t>();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PreparedStatement</a:t>
            </a:r>
            <a:r>
              <a:rPr lang="it-IT" dirty="0"/>
              <a:t>: Esempio</a:t>
            </a:r>
          </a:p>
        </p:txBody>
      </p:sp>
    </p:spTree>
    <p:extLst>
      <p:ext uri="{BB962C8B-B14F-4D97-AF65-F5344CB8AC3E}">
        <p14:creationId xmlns:p14="http://schemas.microsoft.com/office/powerpoint/2010/main" val="32237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Interfaccia </a:t>
            </a:r>
            <a:r>
              <a:rPr lang="it-IT" i="1" dirty="0"/>
              <a:t>Statement</a:t>
            </a:r>
          </a:p>
          <a:p>
            <a:pPr lvl="1">
              <a:buFont typeface="Wingdings" pitchFamily="2" charset="2"/>
              <a:buChar char="Ø"/>
            </a:pPr>
            <a:r>
              <a:rPr lang="it-IT" b="1" dirty="0" err="1" smtClean="0">
                <a:solidFill>
                  <a:srgbClr val="FF0000"/>
                </a:solidFill>
              </a:rPr>
              <a:t>ResultSet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executeQuery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String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sql</a:t>
            </a:r>
            <a:r>
              <a:rPr lang="it-IT" b="1" dirty="0" smtClean="0">
                <a:solidFill>
                  <a:srgbClr val="FF0000"/>
                </a:solidFill>
              </a:rPr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it-IT" dirty="0"/>
              <a:t>Esegue un’istruzione SQL (SELECT) e ritorna un </a:t>
            </a:r>
            <a:r>
              <a:rPr lang="it-IT" dirty="0" err="1"/>
              <a:t>ResultSet</a:t>
            </a:r>
            <a:r>
              <a:rPr lang="it-IT" dirty="0"/>
              <a:t> </a:t>
            </a:r>
            <a:r>
              <a:rPr lang="it-IT" dirty="0" smtClean="0"/>
              <a:t>che identifica </a:t>
            </a:r>
            <a:r>
              <a:rPr lang="it-IT" dirty="0"/>
              <a:t>il </a:t>
            </a:r>
            <a:r>
              <a:rPr lang="it-IT" dirty="0" smtClean="0"/>
              <a:t>risultato</a:t>
            </a:r>
            <a:endParaRPr lang="it-IT" b="1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it-IT" b="1" dirty="0" err="1" smtClean="0">
                <a:solidFill>
                  <a:srgbClr val="FF0000"/>
                </a:solidFill>
              </a:rPr>
              <a:t>int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executeUpdate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String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sql</a:t>
            </a:r>
            <a:r>
              <a:rPr lang="it-IT" b="1" dirty="0" smtClean="0">
                <a:solidFill>
                  <a:srgbClr val="FF0000"/>
                </a:solidFill>
              </a:rPr>
              <a:t>)</a:t>
            </a:r>
            <a:endParaRPr lang="it-IT" b="1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it-IT" dirty="0" smtClean="0"/>
              <a:t>Esegue </a:t>
            </a:r>
            <a:r>
              <a:rPr lang="it-IT" dirty="0"/>
              <a:t>un’istruzione SQL (INSERT, UPDATE, DELETE ) e ritorna </a:t>
            </a:r>
            <a:r>
              <a:rPr lang="it-IT" dirty="0" smtClean="0"/>
              <a:t>il numero </a:t>
            </a:r>
            <a:r>
              <a:rPr lang="it-IT" dirty="0"/>
              <a:t>di righe di cui è stato effettuato l’update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 smtClean="0"/>
              <a:t>Esecuzione di una </a:t>
            </a:r>
            <a:r>
              <a:rPr lang="it-IT" dirty="0" err="1" smtClean="0"/>
              <a:t>query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1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Usato per </a:t>
            </a:r>
            <a:r>
              <a:rPr lang="it-IT" dirty="0" err="1"/>
              <a:t>query</a:t>
            </a:r>
            <a:r>
              <a:rPr lang="it-IT" dirty="0"/>
              <a:t> di tipo INSERT, UPDATE o DELETE e per statement di tipo DDL quali CREATE TABLE e DROP TABLE </a:t>
            </a:r>
            <a:endParaRPr lang="it-IT" dirty="0" smtClean="0"/>
          </a:p>
          <a:p>
            <a:r>
              <a:rPr lang="it-IT" dirty="0" smtClean="0"/>
              <a:t>Restituisce </a:t>
            </a:r>
            <a:r>
              <a:rPr lang="it-IT" dirty="0"/>
              <a:t>un intero rappresentante il </a:t>
            </a:r>
            <a:r>
              <a:rPr lang="it-IT" b="1" dirty="0">
                <a:solidFill>
                  <a:srgbClr val="FF0000"/>
                </a:solidFill>
              </a:rPr>
              <a:t>numero di righe</a:t>
            </a:r>
            <a:r>
              <a:rPr lang="it-IT" dirty="0"/>
              <a:t> che sono state </a:t>
            </a:r>
            <a:r>
              <a:rPr lang="it-IT" b="1" dirty="0">
                <a:solidFill>
                  <a:srgbClr val="FF0000"/>
                </a:solidFill>
              </a:rPr>
              <a:t>inserite/aggiornate/cancellate</a:t>
            </a:r>
            <a:r>
              <a:rPr lang="it-IT" dirty="0"/>
              <a:t> (contatore di aggiornamento). In caso di statement di tipo DDL, restituisce sempre il valore 0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executeUpdate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13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Usato quando la </a:t>
            </a:r>
            <a:r>
              <a:rPr lang="it-IT" dirty="0" err="1"/>
              <a:t>query</a:t>
            </a:r>
            <a:r>
              <a:rPr lang="it-IT" dirty="0"/>
              <a:t> restituisce più di un risultato o più di un contatore di aggiornamento </a:t>
            </a:r>
            <a:endParaRPr lang="it-IT" dirty="0" smtClean="0"/>
          </a:p>
          <a:p>
            <a:r>
              <a:rPr lang="it-IT" dirty="0" smtClean="0"/>
              <a:t>Utilizza </a:t>
            </a:r>
            <a:r>
              <a:rPr lang="it-IT" dirty="0"/>
              <a:t>i seguenti metodi: </a:t>
            </a:r>
            <a:endParaRPr lang="it-IT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(</a:t>
            </a:r>
            <a:r>
              <a:rPr lang="it-IT" dirty="0" err="1"/>
              <a:t>StatementObj</a:t>
            </a:r>
            <a:r>
              <a:rPr lang="it-IT" dirty="0"/>
              <a:t>.) </a:t>
            </a:r>
            <a:r>
              <a:rPr lang="it-IT" dirty="0" err="1"/>
              <a:t>getResultSet</a:t>
            </a:r>
            <a:r>
              <a:rPr lang="it-IT" dirty="0"/>
              <a:t>() per ottenere il </a:t>
            </a:r>
            <a:r>
              <a:rPr lang="it-IT" dirty="0" err="1"/>
              <a:t>result</a:t>
            </a:r>
            <a:r>
              <a:rPr lang="it-IT" dirty="0"/>
              <a:t> set </a:t>
            </a:r>
            <a:r>
              <a:rPr lang="it-IT" dirty="0" smtClean="0"/>
              <a:t>successivo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(</a:t>
            </a:r>
            <a:r>
              <a:rPr lang="it-IT" dirty="0" err="1" smtClean="0"/>
              <a:t>StatementObj</a:t>
            </a:r>
            <a:r>
              <a:rPr lang="it-IT" dirty="0"/>
              <a:t>.) </a:t>
            </a:r>
            <a:r>
              <a:rPr lang="it-IT" dirty="0" err="1"/>
              <a:t>getUpdateCount</a:t>
            </a:r>
            <a:r>
              <a:rPr lang="it-IT" dirty="0"/>
              <a:t>() per ottenere il contatore di aggiornamento successivo </a:t>
            </a:r>
            <a:endParaRPr lang="it-IT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(</a:t>
            </a:r>
            <a:r>
              <a:rPr lang="it-IT" dirty="0" err="1"/>
              <a:t>StatementObj</a:t>
            </a:r>
            <a:r>
              <a:rPr lang="it-IT" dirty="0"/>
              <a:t>.) </a:t>
            </a:r>
            <a:r>
              <a:rPr lang="it-IT" dirty="0" err="1"/>
              <a:t>getMoreResults</a:t>
            </a:r>
            <a:r>
              <a:rPr lang="it-IT" dirty="0"/>
              <a:t>() per sapere se ci sono altri </a:t>
            </a:r>
            <a:r>
              <a:rPr lang="it-IT" dirty="0" err="1"/>
              <a:t>result</a:t>
            </a:r>
            <a:r>
              <a:rPr lang="it-IT" dirty="0"/>
              <a:t> set o contatori di </a:t>
            </a:r>
            <a:r>
              <a:rPr lang="it-IT" dirty="0" smtClean="0"/>
              <a:t>aggiornamento</a:t>
            </a:r>
          </a:p>
          <a:p>
            <a:pPr>
              <a:buFont typeface="Arial" pitchFamily="34" charset="0"/>
              <a:buChar char="•"/>
            </a:pPr>
            <a:r>
              <a:rPr lang="it-IT" dirty="0"/>
              <a:t>Restituisce </a:t>
            </a:r>
            <a:r>
              <a:rPr lang="it-IT" dirty="0" err="1"/>
              <a:t>true</a:t>
            </a:r>
            <a:r>
              <a:rPr lang="it-IT" dirty="0"/>
              <a:t> se il risultato corrente è di tipo </a:t>
            </a:r>
            <a:r>
              <a:rPr lang="it-IT" dirty="0" err="1"/>
              <a:t>ResultSet</a:t>
            </a:r>
            <a:r>
              <a:rPr lang="it-IT" dirty="0"/>
              <a:t>; false se il risultato è di tipo </a:t>
            </a:r>
            <a:r>
              <a:rPr lang="it-IT" dirty="0" err="1"/>
              <a:t>Count</a:t>
            </a:r>
            <a:r>
              <a:rPr lang="it-IT" dirty="0"/>
              <a:t> o non ci sono più risultati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execute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14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Interfaccia </a:t>
            </a:r>
            <a:r>
              <a:rPr lang="it-IT" b="1" i="1" dirty="0" err="1">
                <a:solidFill>
                  <a:srgbClr val="FF0000"/>
                </a:solidFill>
              </a:rPr>
              <a:t>ResultSet</a:t>
            </a:r>
            <a:endParaRPr lang="it-IT" b="1" i="1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Mantiene </a:t>
            </a:r>
            <a:r>
              <a:rPr lang="it-IT" dirty="0"/>
              <a:t>un cursore che punta alla riga corrente dei dati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Inizialmente </a:t>
            </a:r>
            <a:r>
              <a:rPr lang="it-IT" dirty="0"/>
              <a:t>è posizionato prima della prima riga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Metodo </a:t>
            </a:r>
            <a:r>
              <a:rPr lang="it-IT" b="1" i="1" dirty="0" err="1"/>
              <a:t>boolean</a:t>
            </a:r>
            <a:r>
              <a:rPr lang="it-IT" b="1" i="1" dirty="0"/>
              <a:t> </a:t>
            </a:r>
            <a:r>
              <a:rPr lang="it-IT" b="1" i="1" dirty="0" err="1"/>
              <a:t>next</a:t>
            </a:r>
            <a:r>
              <a:rPr lang="it-IT" b="1" i="1" dirty="0"/>
              <a:t>()</a:t>
            </a:r>
            <a:r>
              <a:rPr lang="it-IT" dirty="0"/>
              <a:t> muove il cursore in avanti </a:t>
            </a:r>
            <a:r>
              <a:rPr lang="it-IT" dirty="0" smtClean="0"/>
              <a:t>e ritorna </a:t>
            </a:r>
            <a:r>
              <a:rPr lang="it-IT" b="1" i="1" dirty="0"/>
              <a:t>false</a:t>
            </a:r>
            <a:r>
              <a:rPr lang="it-IT" dirty="0"/>
              <a:t> se non ci sono più righe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Default </a:t>
            </a:r>
            <a:r>
              <a:rPr lang="it-IT" dirty="0"/>
              <a:t>con il </a:t>
            </a:r>
            <a:r>
              <a:rPr lang="it-IT" b="1" i="1" dirty="0" err="1"/>
              <a:t>ResultSet</a:t>
            </a:r>
            <a:r>
              <a:rPr lang="it-IT" dirty="0"/>
              <a:t> non si possono modificare </a:t>
            </a:r>
            <a:r>
              <a:rPr lang="it-IT" dirty="0" smtClean="0"/>
              <a:t>le righe </a:t>
            </a:r>
            <a:r>
              <a:rPr lang="it-IT" dirty="0"/>
              <a:t>e tornare indietro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Esempio:</a:t>
            </a:r>
            <a:endParaRPr lang="it-IT" dirty="0"/>
          </a:p>
          <a:p>
            <a:pPr marL="857250" lvl="2" indent="0">
              <a:buNone/>
            </a:pPr>
            <a:r>
              <a:rPr lang="it-IT" dirty="0"/>
              <a:t>Statement </a:t>
            </a:r>
            <a:r>
              <a:rPr lang="it-IT" dirty="0" err="1"/>
              <a:t>stmt</a:t>
            </a:r>
            <a:r>
              <a:rPr lang="it-IT" dirty="0"/>
              <a:t> = </a:t>
            </a:r>
            <a:r>
              <a:rPr lang="it-IT" dirty="0" err="1"/>
              <a:t>con.createStatement</a:t>
            </a:r>
            <a:r>
              <a:rPr lang="it-IT" dirty="0"/>
              <a:t>();</a:t>
            </a:r>
          </a:p>
          <a:p>
            <a:pPr marL="857250" lvl="2" indent="0">
              <a:buNone/>
            </a:pP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("SELECT a, b FROM TABLE2");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Processare il risultato</a:t>
            </a:r>
          </a:p>
        </p:txBody>
      </p:sp>
    </p:spTree>
    <p:extLst>
      <p:ext uri="{BB962C8B-B14F-4D97-AF65-F5344CB8AC3E}">
        <p14:creationId xmlns:p14="http://schemas.microsoft.com/office/powerpoint/2010/main" val="24894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 API JDBC consentono di accedere a qualsiasi tipo di dati tabulari, in particolare </a:t>
            </a:r>
            <a:r>
              <a:rPr lang="it-IT" dirty="0" smtClean="0"/>
              <a:t>ai </a:t>
            </a:r>
            <a:r>
              <a:rPr lang="it-IT" dirty="0"/>
              <a:t>dati memorizzati in </a:t>
            </a:r>
            <a:r>
              <a:rPr lang="it-IT" dirty="0">
                <a:solidFill>
                  <a:srgbClr val="FF0000"/>
                </a:solidFill>
              </a:rPr>
              <a:t>database </a:t>
            </a:r>
            <a:r>
              <a:rPr lang="it-IT" dirty="0" smtClean="0">
                <a:solidFill>
                  <a:srgbClr val="FF0000"/>
                </a:solidFill>
              </a:rPr>
              <a:t>relazionali</a:t>
            </a:r>
          </a:p>
          <a:p>
            <a:r>
              <a:rPr lang="it-IT" dirty="0"/>
              <a:t>JDBC consente di scrivere applicazioni Java che gestiscono queste tre attività di programmazione: </a:t>
            </a:r>
            <a:endParaRPr lang="it-IT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Connettere </a:t>
            </a:r>
            <a:r>
              <a:rPr lang="it-IT" dirty="0"/>
              <a:t>un'origine dati (e.g., </a:t>
            </a:r>
            <a:r>
              <a:rPr lang="it-IT" dirty="0" smtClean="0"/>
              <a:t>database)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Inviare </a:t>
            </a:r>
            <a:r>
              <a:rPr lang="it-IT" dirty="0" err="1"/>
              <a:t>query</a:t>
            </a:r>
            <a:r>
              <a:rPr lang="it-IT" dirty="0"/>
              <a:t> e istruzioni di aggiornamento per il </a:t>
            </a:r>
            <a:r>
              <a:rPr lang="it-IT" dirty="0" smtClean="0"/>
              <a:t>database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Recuperare </a:t>
            </a:r>
            <a:r>
              <a:rPr lang="it-IT" dirty="0"/>
              <a:t>ed elaborare i risultati ricevuti dal database in risposta alla tua richiesta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JDBC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75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Un oggetto </a:t>
            </a:r>
            <a:r>
              <a:rPr lang="it-IT" dirty="0" err="1"/>
              <a:t>ResultSet</a:t>
            </a:r>
            <a:r>
              <a:rPr lang="it-IT" dirty="0"/>
              <a:t> contiene il risultato di una </a:t>
            </a:r>
            <a:r>
              <a:rPr lang="it-IT" dirty="0" err="1"/>
              <a:t>query</a:t>
            </a:r>
            <a:r>
              <a:rPr lang="it-IT" dirty="0"/>
              <a:t> SQL (cioè una tabella) </a:t>
            </a:r>
            <a:endParaRPr lang="it-IT" dirty="0" smtClean="0"/>
          </a:p>
          <a:p>
            <a:r>
              <a:rPr lang="it-IT" dirty="0" smtClean="0"/>
              <a:t>Un </a:t>
            </a:r>
            <a:r>
              <a:rPr lang="it-IT" dirty="0"/>
              <a:t>oggetto </a:t>
            </a:r>
            <a:r>
              <a:rPr lang="it-IT" dirty="0" err="1"/>
              <a:t>ResultSet</a:t>
            </a:r>
            <a:r>
              <a:rPr lang="it-IT" dirty="0"/>
              <a:t> mantiene un cursore alla riga corrente 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Per </a:t>
            </a:r>
            <a:r>
              <a:rPr lang="it-IT" dirty="0"/>
              <a:t>ottenere un </a:t>
            </a:r>
            <a:r>
              <a:rPr lang="it-IT" dirty="0" err="1"/>
              <a:t>valorerelativo</a:t>
            </a:r>
            <a:r>
              <a:rPr lang="it-IT" dirty="0"/>
              <a:t> alla riga corrente: </a:t>
            </a:r>
            <a:endParaRPr lang="it-IT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(</a:t>
            </a:r>
            <a:r>
              <a:rPr lang="it-IT" dirty="0" err="1"/>
              <a:t>ResultSetObj</a:t>
            </a:r>
            <a:r>
              <a:rPr lang="it-IT" dirty="0"/>
              <a:t>.) </a:t>
            </a:r>
            <a:r>
              <a:rPr lang="it-IT" dirty="0" err="1"/>
              <a:t>getXXX</a:t>
            </a:r>
            <a:r>
              <a:rPr lang="it-IT" dirty="0"/>
              <a:t>(</a:t>
            </a:r>
            <a:r>
              <a:rPr lang="it-IT" dirty="0" err="1"/>
              <a:t>column-name</a:t>
            </a:r>
            <a:r>
              <a:rPr lang="it-IT" dirty="0"/>
              <a:t>) </a:t>
            </a:r>
            <a:endParaRPr lang="it-IT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(</a:t>
            </a:r>
            <a:r>
              <a:rPr lang="it-IT" dirty="0" err="1"/>
              <a:t>ResultSetObj</a:t>
            </a:r>
            <a:r>
              <a:rPr lang="it-IT" dirty="0"/>
              <a:t>.) </a:t>
            </a:r>
            <a:r>
              <a:rPr lang="it-IT" dirty="0" err="1"/>
              <a:t>getXXX</a:t>
            </a:r>
            <a:r>
              <a:rPr lang="it-IT" dirty="0"/>
              <a:t>(</a:t>
            </a:r>
            <a:r>
              <a:rPr lang="it-IT" dirty="0" err="1"/>
              <a:t>column-number</a:t>
            </a:r>
            <a:r>
              <a:rPr lang="it-IT" dirty="0"/>
              <a:t>) 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Per </a:t>
            </a:r>
            <a:r>
              <a:rPr lang="it-IT" dirty="0"/>
              <a:t>spostare il cursore dalla riga corrente a quella successiva: </a:t>
            </a:r>
            <a:endParaRPr lang="it-IT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(</a:t>
            </a:r>
            <a:r>
              <a:rPr lang="it-IT" dirty="0" err="1"/>
              <a:t>ResultSetObj</a:t>
            </a:r>
            <a:r>
              <a:rPr lang="it-IT" dirty="0"/>
              <a:t>.) </a:t>
            </a:r>
            <a:r>
              <a:rPr lang="it-IT" dirty="0" err="1"/>
              <a:t>next</a:t>
            </a:r>
            <a:r>
              <a:rPr lang="it-IT" dirty="0"/>
              <a:t>() (restituisce </a:t>
            </a:r>
            <a:r>
              <a:rPr lang="it-IT" dirty="0" err="1"/>
              <a:t>true</a:t>
            </a:r>
            <a:r>
              <a:rPr lang="it-IT" dirty="0"/>
              <a:t> in caso di successo; false se non ci sono più righe nell’insieme risultato)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Oggetto </a:t>
            </a:r>
            <a:r>
              <a:rPr lang="it-IT" dirty="0" err="1"/>
              <a:t>ResultSet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07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Per recuperare le colonne dal </a:t>
            </a:r>
            <a:r>
              <a:rPr lang="it-IT" b="1" dirty="0" err="1">
                <a:solidFill>
                  <a:srgbClr val="FF0000"/>
                </a:solidFill>
              </a:rPr>
              <a:t>ResultSet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vi sono dei </a:t>
            </a:r>
            <a:r>
              <a:rPr lang="it-IT" dirty="0" smtClean="0"/>
              <a:t>metodi </a:t>
            </a:r>
            <a:r>
              <a:rPr lang="it-IT" b="1" dirty="0" err="1" smtClean="0"/>
              <a:t>getXXX</a:t>
            </a:r>
            <a:r>
              <a:rPr lang="it-IT" b="1" dirty="0" smtClean="0"/>
              <a:t> </a:t>
            </a:r>
            <a:r>
              <a:rPr lang="it-IT" b="1" dirty="0"/>
              <a:t>(</a:t>
            </a:r>
            <a:r>
              <a:rPr lang="it-IT" b="1" dirty="0" err="1"/>
              <a:t>getBoolean</a:t>
            </a:r>
            <a:r>
              <a:rPr lang="it-IT" b="1" dirty="0"/>
              <a:t>, </a:t>
            </a:r>
            <a:r>
              <a:rPr lang="it-IT" b="1" dirty="0" err="1"/>
              <a:t>getLong</a:t>
            </a:r>
            <a:r>
              <a:rPr lang="it-IT" b="1" dirty="0"/>
              <a:t>, </a:t>
            </a:r>
            <a:r>
              <a:rPr lang="it-IT" b="1" dirty="0" err="1"/>
              <a:t>getString</a:t>
            </a:r>
            <a:r>
              <a:rPr lang="it-IT" b="1" dirty="0"/>
              <a:t>, …)</a:t>
            </a:r>
          </a:p>
          <a:p>
            <a:r>
              <a:rPr lang="it-IT" dirty="0" smtClean="0"/>
              <a:t>Valori </a:t>
            </a:r>
            <a:r>
              <a:rPr lang="it-IT" dirty="0"/>
              <a:t>possono essere recuperati</a:t>
            </a:r>
          </a:p>
          <a:p>
            <a:pPr lvl="1"/>
            <a:r>
              <a:rPr lang="it-IT" dirty="0" smtClean="0"/>
              <a:t>Utilizzando </a:t>
            </a:r>
            <a:r>
              <a:rPr lang="it-IT" dirty="0"/>
              <a:t>l’indice (più efficiente e numerato da 1) oppure</a:t>
            </a:r>
          </a:p>
          <a:p>
            <a:pPr lvl="1"/>
            <a:r>
              <a:rPr lang="it-IT" dirty="0" smtClean="0"/>
              <a:t>Nome </a:t>
            </a:r>
            <a:r>
              <a:rPr lang="it-IT" dirty="0"/>
              <a:t>della colonna (case insensitive)</a:t>
            </a:r>
          </a:p>
          <a:p>
            <a:r>
              <a:rPr lang="it-IT" dirty="0" smtClean="0"/>
              <a:t>Driver </a:t>
            </a:r>
            <a:r>
              <a:rPr lang="it-IT" dirty="0"/>
              <a:t>JDBC tenta di convertire dati sottostanti con tipi </a:t>
            </a:r>
            <a:r>
              <a:rPr lang="it-IT" dirty="0" smtClean="0"/>
              <a:t>di dati </a:t>
            </a:r>
            <a:r>
              <a:rPr lang="it-IT" dirty="0"/>
              <a:t>Java</a:t>
            </a:r>
          </a:p>
          <a:p>
            <a:r>
              <a:rPr lang="it-IT" dirty="0" smtClean="0"/>
              <a:t>Problema </a:t>
            </a:r>
            <a:r>
              <a:rPr lang="it-IT" dirty="0"/>
              <a:t>con tipi del DB rispetto a tipi Java a causa </a:t>
            </a:r>
            <a:r>
              <a:rPr lang="it-IT" dirty="0" smtClean="0"/>
              <a:t>della mancanza </a:t>
            </a:r>
            <a:r>
              <a:rPr lang="it-IT" dirty="0"/>
              <a:t>dello standard SQL</a:t>
            </a:r>
          </a:p>
          <a:p>
            <a:r>
              <a:rPr lang="it-IT" dirty="0" smtClean="0"/>
              <a:t>JDBC </a:t>
            </a:r>
            <a:r>
              <a:rPr lang="it-IT" dirty="0"/>
              <a:t>risolve il problema definendo dei </a:t>
            </a:r>
            <a:r>
              <a:rPr lang="it-IT" i="1" dirty="0"/>
              <a:t>propri tipi </a:t>
            </a:r>
            <a:r>
              <a:rPr lang="it-IT" i="1" dirty="0" smtClean="0"/>
              <a:t> </a:t>
            </a:r>
            <a:r>
              <a:rPr lang="it-IT" dirty="0" smtClean="0"/>
              <a:t>mediante la </a:t>
            </a:r>
            <a:r>
              <a:rPr lang="it-IT" dirty="0"/>
              <a:t>classe </a:t>
            </a:r>
            <a:r>
              <a:rPr lang="it-IT" dirty="0" err="1">
                <a:solidFill>
                  <a:srgbClr val="FF0000"/>
                </a:solidFill>
              </a:rPr>
              <a:t>java.sql.Types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Processare il risultato</a:t>
            </a:r>
          </a:p>
        </p:txBody>
      </p:sp>
    </p:spTree>
    <p:extLst>
      <p:ext uri="{BB962C8B-B14F-4D97-AF65-F5344CB8AC3E}">
        <p14:creationId xmlns:p14="http://schemas.microsoft.com/office/powerpoint/2010/main" val="37606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metodi </a:t>
            </a:r>
            <a:r>
              <a:rPr lang="it-IT" dirty="0" err="1"/>
              <a:t>getxxx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1913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0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metodi </a:t>
            </a:r>
            <a:r>
              <a:rPr lang="it-IT" dirty="0" err="1"/>
              <a:t>setxxx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0008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2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63272" cy="5069160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1</a:t>
            </a: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655169"/>
            <a:ext cx="5870370" cy="234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8291"/>
            <a:ext cx="5870371" cy="298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0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91264" cy="518804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Esempio2</a:t>
            </a:r>
            <a:endParaRPr lang="it-IT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61436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50" y="3933056"/>
            <a:ext cx="616341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3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Al termine delle operazioni è necessario chiudere </a:t>
            </a:r>
            <a:r>
              <a:rPr lang="it-IT" dirty="0" smtClean="0"/>
              <a:t>tutti gli </a:t>
            </a:r>
            <a:r>
              <a:rPr lang="it-IT" dirty="0"/>
              <a:t>oggetti </a:t>
            </a:r>
            <a:r>
              <a:rPr lang="it-IT" dirty="0" smtClean="0"/>
              <a:t>coinvolti</a:t>
            </a:r>
          </a:p>
          <a:p>
            <a:r>
              <a:rPr lang="it-IT" dirty="0"/>
              <a:t>La connessione, al termine di ogni operazione (clausola </a:t>
            </a:r>
            <a:r>
              <a:rPr lang="it-IT" i="1" dirty="0" err="1">
                <a:solidFill>
                  <a:srgbClr val="FF0000"/>
                </a:solidFill>
              </a:rPr>
              <a:t>finally</a:t>
            </a:r>
            <a:r>
              <a:rPr lang="it-IT" dirty="0"/>
              <a:t>) viene chiusa, se </a:t>
            </a:r>
            <a:r>
              <a:rPr lang="it-IT" dirty="0" smtClean="0"/>
              <a:t>ancora attiva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try</a:t>
            </a:r>
            <a:r>
              <a:rPr lang="it-IT" dirty="0"/>
              <a:t> {</a:t>
            </a:r>
          </a:p>
          <a:p>
            <a:pPr marL="400050" lvl="1" indent="0">
              <a:buNone/>
            </a:pPr>
            <a:r>
              <a:rPr lang="it-IT" dirty="0"/>
              <a:t>……………………………</a:t>
            </a:r>
          </a:p>
          <a:p>
            <a:pPr marL="400050" lvl="1" indent="0">
              <a:buNone/>
            </a:pPr>
            <a:r>
              <a:rPr lang="it-IT" dirty="0" err="1"/>
              <a:t>resultset.close</a:t>
            </a:r>
            <a:r>
              <a:rPr lang="it-IT" dirty="0"/>
              <a:t>();</a:t>
            </a:r>
          </a:p>
          <a:p>
            <a:pPr marL="400050" lvl="1" indent="0">
              <a:buNone/>
            </a:pPr>
            <a:r>
              <a:rPr lang="it-IT" dirty="0" err="1"/>
              <a:t>statement.close</a:t>
            </a:r>
            <a:r>
              <a:rPr lang="it-IT" dirty="0"/>
              <a:t>();</a:t>
            </a:r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catch (</a:t>
            </a:r>
            <a:r>
              <a:rPr lang="it-IT" dirty="0" err="1"/>
              <a:t>SQLException</a:t>
            </a:r>
            <a:r>
              <a:rPr lang="it-IT" dirty="0"/>
              <a:t> ex) {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ex.printStackTrace</a:t>
            </a:r>
            <a:r>
              <a:rPr lang="it-IT" dirty="0"/>
              <a:t>();</a:t>
            </a:r>
          </a:p>
          <a:p>
            <a:pPr marL="0" indent="0">
              <a:buNone/>
            </a:pPr>
            <a:r>
              <a:rPr lang="it-IT" dirty="0" smtClean="0"/>
              <a:t>}</a:t>
            </a:r>
            <a:r>
              <a:rPr lang="it-IT" dirty="0" err="1" smtClean="0"/>
              <a:t>finally</a:t>
            </a:r>
            <a:r>
              <a:rPr lang="it-IT" dirty="0" smtClean="0"/>
              <a:t>{</a:t>
            </a:r>
          </a:p>
          <a:p>
            <a:pPr marL="400050" lvl="1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/>
              <a:t>connection.close</a:t>
            </a:r>
            <a:r>
              <a:rPr lang="it-IT" dirty="0" smtClean="0"/>
              <a:t>!= </a:t>
            </a:r>
            <a:r>
              <a:rPr lang="it-IT" dirty="0" err="1"/>
              <a:t>null</a:t>
            </a:r>
            <a:r>
              <a:rPr lang="it-IT" dirty="0"/>
              <a:t>) {</a:t>
            </a:r>
          </a:p>
          <a:p>
            <a:pPr marL="400050" lvl="1" indent="0">
              <a:buNone/>
            </a:pPr>
            <a:r>
              <a:rPr lang="it-IT" dirty="0" err="1"/>
              <a:t>try</a:t>
            </a:r>
            <a:r>
              <a:rPr lang="it-IT" dirty="0"/>
              <a:t> {</a:t>
            </a:r>
          </a:p>
          <a:p>
            <a:pPr marL="400050" lvl="1" indent="0">
              <a:buNone/>
            </a:pPr>
            <a:r>
              <a:rPr lang="it-IT" dirty="0" err="1"/>
              <a:t>conn.close</a:t>
            </a:r>
            <a:r>
              <a:rPr lang="it-IT" dirty="0"/>
              <a:t>();</a:t>
            </a:r>
          </a:p>
          <a:p>
            <a:pPr marL="400050" lvl="1" indent="0">
              <a:buNone/>
            </a:pPr>
            <a:r>
              <a:rPr lang="it-IT" dirty="0"/>
              <a:t>} catch (</a:t>
            </a:r>
            <a:r>
              <a:rPr lang="it-IT" u="sng" dirty="0" err="1"/>
              <a:t>SQLException</a:t>
            </a:r>
            <a:r>
              <a:rPr lang="it-IT" u="sng" dirty="0"/>
              <a:t> e) {</a:t>
            </a:r>
          </a:p>
          <a:p>
            <a:pPr marL="400050" lvl="1" indent="0">
              <a:buNone/>
            </a:pPr>
            <a:r>
              <a:rPr lang="it-IT" dirty="0"/>
              <a:t>/* Do </a:t>
            </a:r>
            <a:r>
              <a:rPr lang="it-IT" dirty="0" err="1"/>
              <a:t>Nothing</a:t>
            </a:r>
            <a:r>
              <a:rPr lang="it-IT" dirty="0"/>
              <a:t> */}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 }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Eliminare gli oggetti JDBC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36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// aggiorna il database… prova ad </a:t>
            </a:r>
            <a:r>
              <a:rPr lang="it-IT" dirty="0" smtClean="0"/>
              <a:t>aggiornarlo </a:t>
            </a:r>
            <a:r>
              <a:rPr lang="it-IT" dirty="0" err="1"/>
              <a:t>System.out.println</a:t>
            </a:r>
            <a:r>
              <a:rPr lang="it-IT" dirty="0"/>
              <a:t>("\n\</a:t>
            </a:r>
            <a:r>
              <a:rPr lang="it-IT" dirty="0" err="1"/>
              <a:t>nUpdate</a:t>
            </a:r>
            <a:r>
              <a:rPr lang="it-IT" dirty="0"/>
              <a:t> the database... "); </a:t>
            </a:r>
            <a:r>
              <a:rPr lang="it-IT" dirty="0" err="1"/>
              <a:t>stmt</a:t>
            </a:r>
            <a:r>
              <a:rPr lang="it-IT" dirty="0"/>
              <a:t> = </a:t>
            </a:r>
            <a:r>
              <a:rPr lang="it-IT" dirty="0" err="1"/>
              <a:t>con.createStatement</a:t>
            </a:r>
            <a:r>
              <a:rPr lang="it-IT" dirty="0"/>
              <a:t>();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/>
              <a:t>rowsUpdated</a:t>
            </a:r>
            <a:r>
              <a:rPr lang="it-IT" dirty="0"/>
              <a:t> = </a:t>
            </a:r>
            <a:r>
              <a:rPr lang="it-IT" dirty="0" err="1"/>
              <a:t>stmt.executeUpdate</a:t>
            </a:r>
            <a:r>
              <a:rPr lang="it-IT" dirty="0"/>
              <a:t>("UPDATE DB2ADMIN.EMPLOYEE SET </a:t>
            </a:r>
            <a:r>
              <a:rPr lang="it-IT" dirty="0" err="1"/>
              <a:t>firstnme</a:t>
            </a:r>
            <a:r>
              <a:rPr lang="it-IT" dirty="0"/>
              <a:t> = 'SHILI' WHERE </a:t>
            </a:r>
            <a:r>
              <a:rPr lang="it-IT" dirty="0" err="1"/>
              <a:t>empno</a:t>
            </a:r>
            <a:r>
              <a:rPr lang="it-IT" dirty="0"/>
              <a:t> = '000010'");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System.out.print</a:t>
            </a:r>
            <a:r>
              <a:rPr lang="it-IT" dirty="0"/>
              <a:t>("</a:t>
            </a:r>
            <a:r>
              <a:rPr lang="it-IT" dirty="0" err="1"/>
              <a:t>Changed</a:t>
            </a:r>
            <a:r>
              <a:rPr lang="it-IT" dirty="0"/>
              <a:t> "+</a:t>
            </a:r>
            <a:r>
              <a:rPr lang="it-IT" dirty="0" err="1"/>
              <a:t>rowsUpdated</a:t>
            </a:r>
            <a:r>
              <a:rPr lang="it-IT" dirty="0"/>
              <a:t>);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/>
              <a:t>(1 == </a:t>
            </a:r>
            <a:r>
              <a:rPr lang="it-IT" dirty="0" err="1"/>
              <a:t>rowsUpdated</a:t>
            </a:r>
            <a:r>
              <a:rPr lang="it-IT" dirty="0"/>
              <a:t>)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System.out.println</a:t>
            </a:r>
            <a:r>
              <a:rPr lang="it-IT" dirty="0"/>
              <a:t>(" </a:t>
            </a:r>
            <a:r>
              <a:rPr lang="it-IT" dirty="0" err="1"/>
              <a:t>row</a:t>
            </a:r>
            <a:r>
              <a:rPr lang="it-IT" dirty="0"/>
              <a:t>.");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else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System.out.println</a:t>
            </a:r>
            <a:r>
              <a:rPr lang="it-IT" dirty="0"/>
              <a:t>(" </a:t>
            </a:r>
            <a:r>
              <a:rPr lang="it-IT" dirty="0" err="1"/>
              <a:t>rows</a:t>
            </a:r>
            <a:r>
              <a:rPr lang="it-IT" dirty="0"/>
              <a:t>.");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stmt.close</a:t>
            </a:r>
            <a:r>
              <a:rPr lang="it-IT" dirty="0"/>
              <a:t>(); </a:t>
            </a:r>
            <a:r>
              <a:rPr lang="it-IT" dirty="0" smtClean="0"/>
              <a:t>// </a:t>
            </a:r>
            <a:r>
              <a:rPr lang="it-IT" dirty="0"/>
              <a:t>chiude Statement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con.close</a:t>
            </a:r>
            <a:r>
              <a:rPr lang="it-IT" dirty="0"/>
              <a:t>(); // chiude Connection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} </a:t>
            </a:r>
            <a:r>
              <a:rPr lang="it-IT" dirty="0"/>
              <a:t>catch( </a:t>
            </a:r>
            <a:r>
              <a:rPr lang="it-IT" dirty="0" err="1"/>
              <a:t>Exception</a:t>
            </a:r>
            <a:r>
              <a:rPr lang="it-IT" dirty="0"/>
              <a:t> e ) {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e.printStackTrace</a:t>
            </a:r>
            <a:r>
              <a:rPr lang="it-IT" dirty="0"/>
              <a:t>();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} </a:t>
            </a:r>
          </a:p>
          <a:p>
            <a:pPr marL="0" indent="0">
              <a:buNone/>
            </a:pPr>
            <a:r>
              <a:rPr lang="it-IT" dirty="0" smtClean="0"/>
              <a:t>} </a:t>
            </a:r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Chiusura Connection</a:t>
            </a:r>
          </a:p>
        </p:txBody>
      </p:sp>
    </p:spTree>
    <p:extLst>
      <p:ext uri="{BB962C8B-B14F-4D97-AF65-F5344CB8AC3E}">
        <p14:creationId xmlns:p14="http://schemas.microsoft.com/office/powerpoint/2010/main" val="17346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 valori </a:t>
            </a:r>
            <a:r>
              <a:rPr lang="it-IT" dirty="0"/>
              <a:t>NULL SQL sono convertiti in </a:t>
            </a:r>
            <a:r>
              <a:rPr lang="it-IT" dirty="0" err="1"/>
              <a:t>null</a:t>
            </a:r>
            <a:r>
              <a:rPr lang="it-IT" dirty="0"/>
              <a:t>, 0, o false, dipendentemente dal tipo di metodo </a:t>
            </a:r>
            <a:r>
              <a:rPr lang="it-IT" dirty="0" err="1"/>
              <a:t>getXXX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smtClean="0"/>
              <a:t>Per </a:t>
            </a:r>
            <a:r>
              <a:rPr lang="it-IT" dirty="0"/>
              <a:t>determinare se un particolare valore di un risultato corrisponde a NULL in JDBC: </a:t>
            </a:r>
            <a:endParaRPr lang="it-IT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Si </a:t>
            </a:r>
            <a:r>
              <a:rPr lang="it-IT" dirty="0"/>
              <a:t>legge la colonna </a:t>
            </a:r>
            <a:endParaRPr lang="it-IT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Si </a:t>
            </a:r>
            <a:r>
              <a:rPr lang="it-IT" dirty="0"/>
              <a:t>usa il metodo (</a:t>
            </a:r>
            <a:r>
              <a:rPr lang="it-IT" dirty="0" err="1"/>
              <a:t>ResultSetObject</a:t>
            </a:r>
            <a:r>
              <a:rPr lang="it-IT" dirty="0"/>
              <a:t>.) </a:t>
            </a:r>
            <a:r>
              <a:rPr lang="it-IT" dirty="0" err="1"/>
              <a:t>wasNull</a:t>
            </a:r>
            <a:r>
              <a:rPr lang="it-IT" dirty="0"/>
              <a:t>()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Controllo sui valori NULL</a:t>
            </a:r>
          </a:p>
        </p:txBody>
      </p:sp>
    </p:spTree>
    <p:extLst>
      <p:ext uri="{BB962C8B-B14F-4D97-AF65-F5344CB8AC3E}">
        <p14:creationId xmlns:p14="http://schemas.microsoft.com/office/powerpoint/2010/main" val="27783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Alcuni tipi di dato specifici di SQL devono essere mappati in corrispondenti tipi di dato Java per poter essere utilizzati </a:t>
            </a:r>
            <a:endParaRPr lang="it-IT" dirty="0" smtClean="0"/>
          </a:p>
          <a:p>
            <a:r>
              <a:rPr lang="it-IT" dirty="0" smtClean="0"/>
              <a:t>La </a:t>
            </a:r>
            <a:r>
              <a:rPr lang="it-IT" dirty="0"/>
              <a:t>conversione riguarda tre categorie: </a:t>
            </a:r>
            <a:endParaRPr lang="it-IT" dirty="0" smtClean="0"/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Alcuni </a:t>
            </a:r>
            <a:r>
              <a:rPr lang="it-IT" dirty="0"/>
              <a:t>tipi di dato SQL hanno i </a:t>
            </a:r>
            <a:r>
              <a:rPr lang="it-IT" b="1" dirty="0"/>
              <a:t>diretti equivalenti </a:t>
            </a:r>
            <a:r>
              <a:rPr lang="it-IT" dirty="0"/>
              <a:t>in Java e possono essere letti direttamente nei tipi Java (esempio: il tipo </a:t>
            </a:r>
            <a:r>
              <a:rPr lang="it-IT" dirty="0">
                <a:solidFill>
                  <a:srgbClr val="FF0000"/>
                </a:solidFill>
              </a:rPr>
              <a:t>INTEGER</a:t>
            </a:r>
            <a:r>
              <a:rPr lang="it-IT" dirty="0"/>
              <a:t> SQL è equivalente al tipo </a:t>
            </a:r>
            <a:r>
              <a:rPr lang="it-IT" dirty="0" err="1">
                <a:solidFill>
                  <a:srgbClr val="FF0000"/>
                </a:solidFill>
              </a:rPr>
              <a:t>int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di Java) </a:t>
            </a:r>
            <a:endParaRPr lang="it-IT" dirty="0" smtClean="0"/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Alcuni </a:t>
            </a:r>
            <a:r>
              <a:rPr lang="it-IT" dirty="0"/>
              <a:t>tipi di dato SQL </a:t>
            </a:r>
            <a:r>
              <a:rPr lang="it-IT" b="1" dirty="0"/>
              <a:t>possono essere convertiti </a:t>
            </a:r>
            <a:r>
              <a:rPr lang="it-IT" dirty="0"/>
              <a:t>negli equivalenti </a:t>
            </a:r>
            <a:r>
              <a:rPr lang="it-IT" dirty="0" smtClean="0"/>
              <a:t>tipi </a:t>
            </a:r>
            <a:r>
              <a:rPr lang="it-IT" dirty="0"/>
              <a:t>Java (esempio: i tipi SQL </a:t>
            </a:r>
            <a:r>
              <a:rPr lang="it-IT" dirty="0">
                <a:solidFill>
                  <a:srgbClr val="FF0000"/>
                </a:solidFill>
              </a:rPr>
              <a:t>CHAR</a:t>
            </a:r>
            <a:r>
              <a:rPr lang="it-IT" dirty="0"/>
              <a:t> e </a:t>
            </a:r>
            <a:r>
              <a:rPr lang="it-IT" dirty="0">
                <a:solidFill>
                  <a:srgbClr val="FF0000"/>
                </a:solidFill>
              </a:rPr>
              <a:t>VARCHAR</a:t>
            </a:r>
            <a:r>
              <a:rPr lang="it-IT" dirty="0"/>
              <a:t> possono essere convertiti nel tipo </a:t>
            </a:r>
            <a:r>
              <a:rPr lang="it-IT" dirty="0" err="1">
                <a:solidFill>
                  <a:srgbClr val="FF0000"/>
                </a:solidFill>
              </a:rPr>
              <a:t>String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di Java) </a:t>
            </a:r>
            <a:endParaRPr lang="it-IT" dirty="0" smtClean="0"/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Una </a:t>
            </a:r>
            <a:r>
              <a:rPr lang="it-IT" dirty="0"/>
              <a:t>minoranza di tipi di dato SQL sono </a:t>
            </a:r>
            <a:r>
              <a:rPr lang="it-IT" b="1" dirty="0"/>
              <a:t>unici</a:t>
            </a:r>
            <a:r>
              <a:rPr lang="it-IT" dirty="0"/>
              <a:t> e necessitano della </a:t>
            </a:r>
            <a:r>
              <a:rPr lang="it-IT" b="1" dirty="0"/>
              <a:t>creazione di uno speciale oggetto Java</a:t>
            </a:r>
            <a:r>
              <a:rPr lang="it-IT" dirty="0"/>
              <a:t>, relativo a una classe dato, per ottenere l’equivalente SQL (esempio: il tipo SQL </a:t>
            </a:r>
            <a:r>
              <a:rPr lang="it-IT" dirty="0">
                <a:solidFill>
                  <a:srgbClr val="FF0000"/>
                </a:solidFill>
              </a:rPr>
              <a:t>DATE</a:t>
            </a:r>
            <a:r>
              <a:rPr lang="it-IT" dirty="0"/>
              <a:t> si converte nell’oggetto </a:t>
            </a:r>
            <a:r>
              <a:rPr lang="it-IT" dirty="0">
                <a:solidFill>
                  <a:srgbClr val="FF0000"/>
                </a:solidFill>
              </a:rPr>
              <a:t>Date</a:t>
            </a:r>
            <a:r>
              <a:rPr lang="it-IT" dirty="0"/>
              <a:t> definito dall’omonima classe Java)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dato: SQL2Java</a:t>
            </a:r>
          </a:p>
        </p:txBody>
      </p:sp>
    </p:spTree>
    <p:extLst>
      <p:ext uri="{BB962C8B-B14F-4D97-AF65-F5344CB8AC3E}">
        <p14:creationId xmlns:p14="http://schemas.microsoft.com/office/powerpoint/2010/main" val="29175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La funzione di JDBC</a:t>
            </a:r>
            <a:endParaRPr lang="it-IT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3" y="1484784"/>
            <a:ext cx="80295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505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dato: SQL2Java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804026" cy="4791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9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dato: Java2SQL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2" y="1556792"/>
            <a:ext cx="8500100" cy="462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3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Cosa succede se, data una </a:t>
            </a:r>
            <a:r>
              <a:rPr lang="it-IT" dirty="0" err="1"/>
              <a:t>query</a:t>
            </a:r>
            <a:r>
              <a:rPr lang="it-IT" dirty="0"/>
              <a:t> con parametri inseriti dall’utente (es. tramite interfaccia Web), questi ha la possibilità di agire direttamente sul valore dell’input di tipo stringa (oggetto </a:t>
            </a:r>
            <a:r>
              <a:rPr lang="it-IT" dirty="0" err="1"/>
              <a:t>String</a:t>
            </a:r>
            <a:r>
              <a:rPr lang="it-IT" dirty="0"/>
              <a:t>), aggiungendo, ad esempio, apici e altre istruzioni di controllo?? </a:t>
            </a:r>
            <a:endParaRPr lang="it-IT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Può </a:t>
            </a:r>
            <a:r>
              <a:rPr lang="it-IT" dirty="0"/>
              <a:t>inserire istruzioni arbitrarie che verranno eseguite dal DBMS!!! </a:t>
            </a:r>
            <a:endParaRPr lang="it-IT" dirty="0" smtClean="0"/>
          </a:p>
          <a:p>
            <a:pPr marL="457200" lvl="1" indent="0">
              <a:buNone/>
            </a:pPr>
            <a:r>
              <a:rPr lang="it-IT" dirty="0" smtClean="0"/>
              <a:t>Esempio</a:t>
            </a:r>
            <a:r>
              <a:rPr lang="it-IT" dirty="0"/>
              <a:t>: </a:t>
            </a:r>
            <a:endParaRPr lang="it-IT" dirty="0" smtClean="0"/>
          </a:p>
          <a:p>
            <a:pPr marL="457200" lvl="1" indent="0">
              <a:buNone/>
            </a:pPr>
            <a:r>
              <a:rPr lang="it-IT" dirty="0" smtClean="0"/>
              <a:t>Statement </a:t>
            </a:r>
            <a:r>
              <a:rPr lang="it-IT" dirty="0"/>
              <a:t>= </a:t>
            </a:r>
            <a:r>
              <a:rPr lang="it-IT" dirty="0" smtClean="0"/>
              <a:t>“</a:t>
            </a:r>
            <a:r>
              <a:rPr lang="it-IT" dirty="0"/>
              <a:t>SELECT * FROM </a:t>
            </a:r>
            <a:r>
              <a:rPr lang="it-IT" dirty="0" err="1"/>
              <a:t>users</a:t>
            </a:r>
            <a:r>
              <a:rPr lang="it-IT" dirty="0"/>
              <a:t> WHERE </a:t>
            </a:r>
            <a:r>
              <a:rPr lang="it-IT" dirty="0" err="1"/>
              <a:t>name</a:t>
            </a:r>
            <a:r>
              <a:rPr lang="it-IT" dirty="0"/>
              <a:t> = ‘“ + </a:t>
            </a:r>
            <a:r>
              <a:rPr lang="it-IT" dirty="0" err="1"/>
              <a:t>userName</a:t>
            </a:r>
            <a:r>
              <a:rPr lang="it-IT" dirty="0"/>
              <a:t> + ”’;” </a:t>
            </a:r>
            <a:endParaRPr lang="it-IT" dirty="0" smtClean="0"/>
          </a:p>
          <a:p>
            <a:pPr marL="457200" lvl="1" indent="0">
              <a:buNone/>
            </a:pPr>
            <a:r>
              <a:rPr lang="it-IT" dirty="0" smtClean="0"/>
              <a:t>con </a:t>
            </a:r>
            <a:r>
              <a:rPr lang="it-IT" dirty="0"/>
              <a:t>la variabile </a:t>
            </a:r>
            <a:r>
              <a:rPr lang="it-IT" dirty="0" err="1"/>
              <a:t>userName</a:t>
            </a:r>
            <a:r>
              <a:rPr lang="it-IT" dirty="0"/>
              <a:t> assegnata al valore: </a:t>
            </a:r>
            <a:r>
              <a:rPr lang="it-IT" dirty="0" err="1"/>
              <a:t>a’;DROP</a:t>
            </a:r>
            <a:r>
              <a:rPr lang="it-IT" dirty="0"/>
              <a:t> TABLES </a:t>
            </a:r>
            <a:r>
              <a:rPr lang="it-IT" dirty="0" err="1"/>
              <a:t>users</a:t>
            </a:r>
            <a:r>
              <a:rPr lang="it-IT" dirty="0"/>
              <a:t>; </a:t>
            </a:r>
            <a:endParaRPr lang="it-IT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Questo </a:t>
            </a:r>
            <a:r>
              <a:rPr lang="it-IT" dirty="0"/>
              <a:t>tipo di vulnerabilità viene detta “SQL </a:t>
            </a:r>
            <a:r>
              <a:rPr lang="it-IT" dirty="0" err="1"/>
              <a:t>injection</a:t>
            </a:r>
            <a:r>
              <a:rPr lang="it-IT" dirty="0"/>
              <a:t>”, in quanto l'utente può “iniettare” statement SQL arbitrari con risultati catastrofici, come la divulgazione di dati sensibili o l’ esecuzione di codice </a:t>
            </a:r>
            <a:endParaRPr lang="it-IT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A </a:t>
            </a:r>
            <a:r>
              <a:rPr lang="it-IT" dirty="0"/>
              <a:t>prevenzione del problema, l’interfaccia </a:t>
            </a:r>
            <a:r>
              <a:rPr lang="it-IT" b="1" dirty="0" err="1"/>
              <a:t>PreparedStatement</a:t>
            </a:r>
            <a:r>
              <a:rPr lang="it-IT" dirty="0"/>
              <a:t> permette di gestire in modo corretto anche l’inserimenti di dati “ostili”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 dell’SQL </a:t>
            </a:r>
            <a:r>
              <a:rPr lang="it-IT" dirty="0" err="1"/>
              <a:t>injection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00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</a:t>
            </a:r>
            <a:r>
              <a:rPr lang="it-IT" dirty="0" err="1"/>
              <a:t>ReadEntry</a:t>
            </a:r>
            <a:r>
              <a:rPr lang="it-IT" dirty="0"/>
              <a:t> (per completezza)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592319" cy="417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8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JDBC include:</a:t>
            </a:r>
          </a:p>
          <a:p>
            <a:pPr lvl="1">
              <a:buFont typeface="Wingdings" pitchFamily="2" charset="2"/>
              <a:buChar char="Ø"/>
            </a:pPr>
            <a:r>
              <a:rPr lang="it-IT" b="1" dirty="0" smtClean="0"/>
              <a:t>API </a:t>
            </a:r>
            <a:r>
              <a:rPr lang="it-IT" b="1" dirty="0"/>
              <a:t>JDBC</a:t>
            </a:r>
            <a:r>
              <a:rPr lang="it-IT" dirty="0"/>
              <a:t> - Un insieme di interfacce che fanno </a:t>
            </a:r>
            <a:r>
              <a:rPr lang="it-IT" dirty="0" smtClean="0"/>
              <a:t>parte della </a:t>
            </a:r>
            <a:r>
              <a:rPr lang="it-IT" dirty="0"/>
              <a:t>piattaforma Java e costituiscono le API per </a:t>
            </a:r>
            <a:r>
              <a:rPr lang="it-IT" dirty="0" smtClean="0"/>
              <a:t>il programmatore;</a:t>
            </a:r>
          </a:p>
          <a:p>
            <a:pPr lvl="1">
              <a:buFont typeface="Wingdings" pitchFamily="2" charset="2"/>
              <a:buChar char="Ø"/>
            </a:pPr>
            <a:r>
              <a:rPr lang="it-IT" b="1" dirty="0"/>
              <a:t>JDBC Driver Manager</a:t>
            </a:r>
            <a:r>
              <a:rPr lang="it-IT" dirty="0"/>
              <a:t> - Gestore di driver </a:t>
            </a:r>
            <a:r>
              <a:rPr lang="it-IT" dirty="0" smtClean="0"/>
              <a:t>che permette </a:t>
            </a:r>
            <a:r>
              <a:rPr lang="it-IT" dirty="0"/>
              <a:t>a driver di terze parti di connettersi ad </a:t>
            </a:r>
            <a:r>
              <a:rPr lang="it-IT" dirty="0" smtClean="0"/>
              <a:t>un DB specifico</a:t>
            </a:r>
          </a:p>
          <a:p>
            <a:pPr lvl="2">
              <a:buFont typeface="Wingdings" pitchFamily="2" charset="2"/>
              <a:buChar char="§"/>
            </a:pPr>
            <a:r>
              <a:rPr lang="it-IT" dirty="0" smtClean="0"/>
              <a:t>Un </a:t>
            </a:r>
            <a:r>
              <a:rPr lang="it-IT" dirty="0"/>
              <a:t>driver JDBC permette </a:t>
            </a:r>
            <a:r>
              <a:rPr lang="it-IT" dirty="0" smtClean="0"/>
              <a:t>di</a:t>
            </a:r>
          </a:p>
          <a:p>
            <a:pPr lvl="3">
              <a:buFont typeface="Wingdings" pitchFamily="2" charset="2"/>
              <a:buChar char="v"/>
            </a:pPr>
            <a:r>
              <a:rPr lang="it-IT" dirty="0" smtClean="0">
                <a:solidFill>
                  <a:srgbClr val="FF0000"/>
                </a:solidFill>
              </a:rPr>
              <a:t>Connettersi </a:t>
            </a:r>
            <a:r>
              <a:rPr lang="it-IT" dirty="0">
                <a:solidFill>
                  <a:srgbClr val="FF0000"/>
                </a:solidFill>
              </a:rPr>
              <a:t>ad un </a:t>
            </a:r>
            <a:r>
              <a:rPr lang="it-IT" dirty="0" smtClean="0">
                <a:solidFill>
                  <a:srgbClr val="FF0000"/>
                </a:solidFill>
              </a:rPr>
              <a:t>DB</a:t>
            </a:r>
          </a:p>
          <a:p>
            <a:pPr lvl="3">
              <a:buFont typeface="Wingdings" pitchFamily="2" charset="2"/>
              <a:buChar char="v"/>
            </a:pPr>
            <a:r>
              <a:rPr lang="it-IT" dirty="0" smtClean="0">
                <a:solidFill>
                  <a:srgbClr val="FF0000"/>
                </a:solidFill>
              </a:rPr>
              <a:t>Inviare </a:t>
            </a:r>
            <a:r>
              <a:rPr lang="it-IT" dirty="0">
                <a:solidFill>
                  <a:srgbClr val="FF0000"/>
                </a:solidFill>
              </a:rPr>
              <a:t>un comando </a:t>
            </a:r>
            <a:r>
              <a:rPr lang="it-IT" dirty="0" smtClean="0">
                <a:solidFill>
                  <a:srgbClr val="FF0000"/>
                </a:solidFill>
              </a:rPr>
              <a:t>SQL</a:t>
            </a:r>
          </a:p>
          <a:p>
            <a:pPr lvl="3">
              <a:buFont typeface="Wingdings" pitchFamily="2" charset="2"/>
              <a:buChar char="v"/>
            </a:pPr>
            <a:r>
              <a:rPr lang="it-IT" dirty="0" smtClean="0">
                <a:solidFill>
                  <a:srgbClr val="FF0000"/>
                </a:solidFill>
              </a:rPr>
              <a:t>Processare </a:t>
            </a:r>
            <a:r>
              <a:rPr lang="it-IT" dirty="0">
                <a:solidFill>
                  <a:srgbClr val="FF0000"/>
                </a:solidFill>
              </a:rPr>
              <a:t>il risultato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JDBC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32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e interfacce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259910" cy="437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9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La classe </a:t>
            </a:r>
            <a:r>
              <a:rPr lang="it-IT" dirty="0" err="1" smtClean="0"/>
              <a:t>DriverManager</a:t>
            </a:r>
            <a:r>
              <a:rPr lang="it-IT" dirty="0" smtClean="0"/>
              <a:t> permette una connessione con un driver</a:t>
            </a:r>
          </a:p>
          <a:p>
            <a:r>
              <a:rPr lang="it-IT" dirty="0" smtClean="0"/>
              <a:t>In </a:t>
            </a:r>
            <a:r>
              <a:rPr lang="it-IT" dirty="0"/>
              <a:t>essa vengono registrati i driver dei diversi DBMS e ad essa si rivolgono le richieste di connessione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DriverManager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06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Fornisce le API per registrare e connettere i driver.  Si </a:t>
            </a:r>
            <a:r>
              <a:rPr lang="it-IT" dirty="0"/>
              <a:t>occupa (per un DBMS specifico) della connessione, e dell’autenticazione. </a:t>
            </a:r>
            <a:endParaRPr lang="it-IT" dirty="0" smtClean="0"/>
          </a:p>
          <a:p>
            <a:r>
              <a:rPr lang="it-IT" dirty="0" smtClean="0"/>
              <a:t>Ogni </a:t>
            </a:r>
            <a:r>
              <a:rPr lang="it-IT" dirty="0"/>
              <a:t>driver ha una stringa di connessione che riconosce nella forma: </a:t>
            </a:r>
            <a:endParaRPr lang="it-IT" dirty="0" smtClean="0"/>
          </a:p>
          <a:p>
            <a:pPr marL="0" indent="0" algn="ctr">
              <a:buNone/>
            </a:pPr>
            <a:r>
              <a:rPr lang="it-IT" b="1" dirty="0" err="1" smtClean="0"/>
              <a:t>jdbc:product_name:database_alias</a:t>
            </a:r>
            <a:r>
              <a:rPr lang="it-IT" dirty="0" smtClean="0"/>
              <a:t> </a:t>
            </a:r>
            <a:r>
              <a:rPr lang="it-IT" dirty="0"/>
              <a:t>in cui </a:t>
            </a:r>
            <a:endParaRPr lang="it-IT" dirty="0" smtClean="0"/>
          </a:p>
          <a:p>
            <a:pPr marL="457200" lvl="1" indent="0">
              <a:buNone/>
            </a:pPr>
            <a:r>
              <a:rPr lang="it-IT" b="1" dirty="0" smtClean="0">
                <a:solidFill>
                  <a:srgbClr val="FF0000"/>
                </a:solidFill>
              </a:rPr>
              <a:t>database _ alias</a:t>
            </a:r>
            <a:r>
              <a:rPr lang="it-IT" dirty="0" smtClean="0"/>
              <a:t> specifica a quale database del DBMS  </a:t>
            </a:r>
          </a:p>
          <a:p>
            <a:r>
              <a:rPr lang="it-IT" dirty="0" smtClean="0"/>
              <a:t>Esempio:</a:t>
            </a:r>
          </a:p>
          <a:p>
            <a:pPr marL="457200" lvl="1" indent="0">
              <a:buNone/>
            </a:pPr>
            <a:r>
              <a:rPr lang="it-IT" dirty="0" err="1" smtClean="0"/>
              <a:t>jdbc:mysql:myDatabase</a:t>
            </a: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Driver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5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24B64D-DCD6-401C-B5F4-5E582A7E54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2133</Words>
  <Application>Microsoft Office PowerPoint</Application>
  <PresentationFormat>Presentazione su schermo (4:3)</PresentationFormat>
  <Paragraphs>291</Paragraphs>
  <Slides>53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53</vt:i4>
      </vt:variant>
    </vt:vector>
  </HeadingPairs>
  <TitlesOfParts>
    <vt:vector size="61" baseType="lpstr">
      <vt:lpstr>MS PGothic</vt:lpstr>
      <vt:lpstr>Arial</vt:lpstr>
      <vt:lpstr>Calibri</vt:lpstr>
      <vt:lpstr>Corbel</vt:lpstr>
      <vt:lpstr>Wingdings</vt:lpstr>
      <vt:lpstr>DesignTemplate</vt:lpstr>
      <vt:lpstr>1_Personalizza struttura</vt:lpstr>
      <vt:lpstr>Personalizza struttura</vt:lpstr>
      <vt:lpstr>JDBC</vt:lpstr>
      <vt:lpstr>Cos’è JDBC?</vt:lpstr>
      <vt:lpstr>JDBC</vt:lpstr>
      <vt:lpstr>JDBC</vt:lpstr>
      <vt:lpstr>La funzione di JDBC</vt:lpstr>
      <vt:lpstr>JDBC</vt:lpstr>
      <vt:lpstr>Classi e interfacce</vt:lpstr>
      <vt:lpstr>DriverManager</vt:lpstr>
      <vt:lpstr>Interfaccia Driver</vt:lpstr>
      <vt:lpstr>DriverPropertyInfo</vt:lpstr>
      <vt:lpstr>Statement</vt:lpstr>
      <vt:lpstr>PreparedStatement</vt:lpstr>
      <vt:lpstr>CallableStatement</vt:lpstr>
      <vt:lpstr>Connection</vt:lpstr>
      <vt:lpstr>ResultSet</vt:lpstr>
      <vt:lpstr>JDBC e Applicazioni Two-tier</vt:lpstr>
      <vt:lpstr>JDBC &amp; SQL</vt:lpstr>
      <vt:lpstr>Mapping Tipi SQL – Classi Java</vt:lpstr>
      <vt:lpstr>Struttura di un’applicazione JDBC</vt:lpstr>
      <vt:lpstr>JDBC GETTING START</vt:lpstr>
      <vt:lpstr>JDBC: passi principali</vt:lpstr>
      <vt:lpstr>Registrare un driver</vt:lpstr>
      <vt:lpstr>Registrare un driver</vt:lpstr>
      <vt:lpstr>Esempio 1</vt:lpstr>
      <vt:lpstr>Esempio 2</vt:lpstr>
      <vt:lpstr>Esempio 3</vt:lpstr>
      <vt:lpstr>Stabilire una connessione al DB</vt:lpstr>
      <vt:lpstr>Stabilire una connessione al DB</vt:lpstr>
      <vt:lpstr>Esempio 1</vt:lpstr>
      <vt:lpstr>Esempio 2</vt:lpstr>
      <vt:lpstr>Creazione di un oggetto Statement</vt:lpstr>
      <vt:lpstr>Creazione di un oggetto Statement</vt:lpstr>
      <vt:lpstr>Esempio</vt:lpstr>
      <vt:lpstr>Oggetto PreparedStatement</vt:lpstr>
      <vt:lpstr>PreparedStatement: Esempio</vt:lpstr>
      <vt:lpstr>Esecuzione di una query</vt:lpstr>
      <vt:lpstr>executeUpdate</vt:lpstr>
      <vt:lpstr>execute</vt:lpstr>
      <vt:lpstr>Processare il risultato</vt:lpstr>
      <vt:lpstr>Oggetto ResultSet</vt:lpstr>
      <vt:lpstr>Processare il risultato</vt:lpstr>
      <vt:lpstr>I metodi getxxx</vt:lpstr>
      <vt:lpstr>I metodi setxxx</vt:lpstr>
      <vt:lpstr>Esempio 1</vt:lpstr>
      <vt:lpstr>Esempio2</vt:lpstr>
      <vt:lpstr>Eliminare gli oggetti JDBC</vt:lpstr>
      <vt:lpstr>Chiusura Connection</vt:lpstr>
      <vt:lpstr>Controllo sui valori NULL</vt:lpstr>
      <vt:lpstr>Tipi di dato: SQL2Java</vt:lpstr>
      <vt:lpstr>Tipi di dato: SQL2Java</vt:lpstr>
      <vt:lpstr>Tipi di dato: Java2SQL</vt:lpstr>
      <vt:lpstr>Il problema dell’SQL injection</vt:lpstr>
      <vt:lpstr>Metodo ReadEntry (per completezza)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2017-02-01T13:51:05Z</dcterms:created>
  <dcterms:modified xsi:type="dcterms:W3CDTF">2019-07-29T13:09:05Z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