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2"/>
    <p:sldMasterId id="2147483669" r:id="rId3"/>
    <p:sldMasterId id="2147483656" r:id="rId4"/>
  </p:sldMasterIdLst>
  <p:notesMasterIdLst>
    <p:notesMasterId r:id="rId215"/>
  </p:notesMasterIdLst>
  <p:handoutMasterIdLst>
    <p:handoutMasterId r:id="rId216"/>
  </p:handoutMasterIdLst>
  <p:sldIdLst>
    <p:sldId id="472" r:id="rId5"/>
    <p:sldId id="478" r:id="rId6"/>
    <p:sldId id="258" r:id="rId7"/>
    <p:sldId id="259" r:id="rId8"/>
    <p:sldId id="260" r:id="rId9"/>
    <p:sldId id="261" r:id="rId10"/>
    <p:sldId id="263" r:id="rId11"/>
    <p:sldId id="262" r:id="rId12"/>
    <p:sldId id="476" r:id="rId13"/>
    <p:sldId id="477" r:id="rId14"/>
    <p:sldId id="495" r:id="rId15"/>
    <p:sldId id="486" r:id="rId16"/>
    <p:sldId id="479" r:id="rId17"/>
    <p:sldId id="480" r:id="rId18"/>
    <p:sldId id="481" r:id="rId19"/>
    <p:sldId id="482" r:id="rId20"/>
    <p:sldId id="483" r:id="rId21"/>
    <p:sldId id="484" r:id="rId22"/>
    <p:sldId id="485" r:id="rId23"/>
    <p:sldId id="487" r:id="rId24"/>
    <p:sldId id="488" r:id="rId25"/>
    <p:sldId id="489" r:id="rId26"/>
    <p:sldId id="490" r:id="rId27"/>
    <p:sldId id="491" r:id="rId28"/>
    <p:sldId id="492" r:id="rId29"/>
    <p:sldId id="266" r:id="rId30"/>
    <p:sldId id="265" r:id="rId31"/>
    <p:sldId id="264" r:id="rId32"/>
    <p:sldId id="494" r:id="rId33"/>
    <p:sldId id="475" r:id="rId34"/>
    <p:sldId id="497" r:id="rId35"/>
    <p:sldId id="498" r:id="rId36"/>
    <p:sldId id="496" r:id="rId37"/>
    <p:sldId id="500" r:id="rId38"/>
    <p:sldId id="499" r:id="rId39"/>
    <p:sldId id="397" r:id="rId40"/>
    <p:sldId id="493" r:id="rId41"/>
    <p:sldId id="502" r:id="rId42"/>
    <p:sldId id="503" r:id="rId43"/>
    <p:sldId id="268" r:id="rId44"/>
    <p:sldId id="289" r:id="rId45"/>
    <p:sldId id="279" r:id="rId46"/>
    <p:sldId id="504" r:id="rId47"/>
    <p:sldId id="520" r:id="rId48"/>
    <p:sldId id="269" r:id="rId49"/>
    <p:sldId id="359" r:id="rId50"/>
    <p:sldId id="505" r:id="rId51"/>
    <p:sldId id="506" r:id="rId52"/>
    <p:sldId id="362" r:id="rId53"/>
    <p:sldId id="384" r:id="rId54"/>
    <p:sldId id="385" r:id="rId55"/>
    <p:sldId id="386" r:id="rId56"/>
    <p:sldId id="387" r:id="rId57"/>
    <p:sldId id="326" r:id="rId58"/>
    <p:sldId id="327" r:id="rId59"/>
    <p:sldId id="328" r:id="rId60"/>
    <p:sldId id="281" r:id="rId61"/>
    <p:sldId id="507" r:id="rId62"/>
    <p:sldId id="283" r:id="rId63"/>
    <p:sldId id="284" r:id="rId64"/>
    <p:sldId id="285" r:id="rId65"/>
    <p:sldId id="286" r:id="rId66"/>
    <p:sldId id="287" r:id="rId67"/>
    <p:sldId id="282" r:id="rId68"/>
    <p:sldId id="410" r:id="rId69"/>
    <p:sldId id="293" r:id="rId70"/>
    <p:sldId id="290" r:id="rId71"/>
    <p:sldId id="363" r:id="rId72"/>
    <p:sldId id="277" r:id="rId73"/>
    <p:sldId id="278" r:id="rId74"/>
    <p:sldId id="270" r:id="rId75"/>
    <p:sldId id="389" r:id="rId76"/>
    <p:sldId id="390" r:id="rId77"/>
    <p:sldId id="364" r:id="rId78"/>
    <p:sldId id="365" r:id="rId79"/>
    <p:sldId id="398" r:id="rId80"/>
    <p:sldId id="299" r:id="rId81"/>
    <p:sldId id="300" r:id="rId82"/>
    <p:sldId id="399" r:id="rId83"/>
    <p:sldId id="302" r:id="rId84"/>
    <p:sldId id="303" r:id="rId85"/>
    <p:sldId id="508" r:id="rId86"/>
    <p:sldId id="509" r:id="rId87"/>
    <p:sldId id="510" r:id="rId88"/>
    <p:sldId id="301" r:id="rId89"/>
    <p:sldId id="304" r:id="rId90"/>
    <p:sldId id="514" r:id="rId91"/>
    <p:sldId id="513" r:id="rId92"/>
    <p:sldId id="305" r:id="rId93"/>
    <p:sldId id="306" r:id="rId94"/>
    <p:sldId id="307" r:id="rId95"/>
    <p:sldId id="511" r:id="rId96"/>
    <p:sldId id="308" r:id="rId97"/>
    <p:sldId id="309" r:id="rId98"/>
    <p:sldId id="310" r:id="rId99"/>
    <p:sldId id="311" r:id="rId100"/>
    <p:sldId id="291" r:id="rId101"/>
    <p:sldId id="292" r:id="rId102"/>
    <p:sldId id="407" r:id="rId103"/>
    <p:sldId id="408" r:id="rId104"/>
    <p:sldId id="409" r:id="rId105"/>
    <p:sldId id="515" r:id="rId106"/>
    <p:sldId id="329" r:id="rId107"/>
    <p:sldId id="330" r:id="rId108"/>
    <p:sldId id="331" r:id="rId109"/>
    <p:sldId id="332" r:id="rId110"/>
    <p:sldId id="333" r:id="rId111"/>
    <p:sldId id="357" r:id="rId112"/>
    <p:sldId id="358" r:id="rId113"/>
    <p:sldId id="414" r:id="rId114"/>
    <p:sldId id="312" r:id="rId115"/>
    <p:sldId id="313" r:id="rId116"/>
    <p:sldId id="319" r:id="rId117"/>
    <p:sldId id="320" r:id="rId118"/>
    <p:sldId id="321" r:id="rId119"/>
    <p:sldId id="325" r:id="rId120"/>
    <p:sldId id="322" r:id="rId121"/>
    <p:sldId id="323" r:id="rId122"/>
    <p:sldId id="324" r:id="rId123"/>
    <p:sldId id="334" r:id="rId124"/>
    <p:sldId id="335" r:id="rId125"/>
    <p:sldId id="336" r:id="rId126"/>
    <p:sldId id="337" r:id="rId127"/>
    <p:sldId id="338" r:id="rId128"/>
    <p:sldId id="339" r:id="rId129"/>
    <p:sldId id="340" r:id="rId130"/>
    <p:sldId id="341" r:id="rId131"/>
    <p:sldId id="342" r:id="rId132"/>
    <p:sldId id="343" r:id="rId133"/>
    <p:sldId id="344" r:id="rId134"/>
    <p:sldId id="345" r:id="rId135"/>
    <p:sldId id="346" r:id="rId136"/>
    <p:sldId id="347" r:id="rId137"/>
    <p:sldId id="348" r:id="rId138"/>
    <p:sldId id="353" r:id="rId139"/>
    <p:sldId id="349" r:id="rId140"/>
    <p:sldId id="350" r:id="rId141"/>
    <p:sldId id="351" r:id="rId142"/>
    <p:sldId id="352" r:id="rId143"/>
    <p:sldId id="354" r:id="rId144"/>
    <p:sldId id="355" r:id="rId145"/>
    <p:sldId id="356" r:id="rId146"/>
    <p:sldId id="438" r:id="rId147"/>
    <p:sldId id="439" r:id="rId148"/>
    <p:sldId id="426" r:id="rId149"/>
    <p:sldId id="517" r:id="rId150"/>
    <p:sldId id="516" r:id="rId151"/>
    <p:sldId id="518" r:id="rId152"/>
    <p:sldId id="440" r:id="rId153"/>
    <p:sldId id="443" r:id="rId154"/>
    <p:sldId id="446" r:id="rId155"/>
    <p:sldId id="445" r:id="rId156"/>
    <p:sldId id="444" r:id="rId157"/>
    <p:sldId id="441" r:id="rId158"/>
    <p:sldId id="271" r:id="rId159"/>
    <p:sldId id="447" r:id="rId160"/>
    <p:sldId id="449" r:id="rId161"/>
    <p:sldId id="450" r:id="rId162"/>
    <p:sldId id="451" r:id="rId163"/>
    <p:sldId id="452" r:id="rId164"/>
    <p:sldId id="453" r:id="rId165"/>
    <p:sldId id="454" r:id="rId166"/>
    <p:sldId id="437" r:id="rId167"/>
    <p:sldId id="411" r:id="rId168"/>
    <p:sldId id="294" r:id="rId169"/>
    <p:sldId id="455" r:id="rId170"/>
    <p:sldId id="457" r:id="rId171"/>
    <p:sldId id="456" r:id="rId172"/>
    <p:sldId id="272" r:id="rId173"/>
    <p:sldId id="458" r:id="rId174"/>
    <p:sldId id="459" r:id="rId175"/>
    <p:sldId id="295" r:id="rId176"/>
    <p:sldId id="460" r:id="rId177"/>
    <p:sldId id="298" r:id="rId178"/>
    <p:sldId id="461" r:id="rId179"/>
    <p:sldId id="462" r:id="rId180"/>
    <p:sldId id="273" r:id="rId181"/>
    <p:sldId id="463" r:id="rId182"/>
    <p:sldId id="464" r:id="rId183"/>
    <p:sldId id="465" r:id="rId184"/>
    <p:sldId id="466" r:id="rId185"/>
    <p:sldId id="467" r:id="rId186"/>
    <p:sldId id="468" r:id="rId187"/>
    <p:sldId id="469" r:id="rId188"/>
    <p:sldId id="470" r:id="rId189"/>
    <p:sldId id="274" r:id="rId190"/>
    <p:sldId id="275" r:id="rId191"/>
    <p:sldId id="315" r:id="rId192"/>
    <p:sldId id="317" r:id="rId193"/>
    <p:sldId id="318" r:id="rId194"/>
    <p:sldId id="393" r:id="rId195"/>
    <p:sldId id="519" r:id="rId196"/>
    <p:sldId id="394" r:id="rId197"/>
    <p:sldId id="395" r:id="rId198"/>
    <p:sldId id="415" r:id="rId199"/>
    <p:sldId id="400" r:id="rId200"/>
    <p:sldId id="402" r:id="rId201"/>
    <p:sldId id="401" r:id="rId202"/>
    <p:sldId id="416" r:id="rId203"/>
    <p:sldId id="403" r:id="rId204"/>
    <p:sldId id="404" r:id="rId205"/>
    <p:sldId id="418" r:id="rId206"/>
    <p:sldId id="417" r:id="rId207"/>
    <p:sldId id="419" r:id="rId208"/>
    <p:sldId id="420" r:id="rId209"/>
    <p:sldId id="421" r:id="rId210"/>
    <p:sldId id="422" r:id="rId211"/>
    <p:sldId id="423" r:id="rId212"/>
    <p:sldId id="424" r:id="rId213"/>
    <p:sldId id="425" r:id="rId2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4F90AFB1-4B3C-4203-935B-E10E4749265D}">
          <p14:sldIdLst>
            <p14:sldId id="472"/>
            <p14:sldId id="478"/>
            <p14:sldId id="258"/>
            <p14:sldId id="259"/>
            <p14:sldId id="260"/>
            <p14:sldId id="261"/>
            <p14:sldId id="263"/>
            <p14:sldId id="262"/>
            <p14:sldId id="476"/>
            <p14:sldId id="477"/>
            <p14:sldId id="495"/>
            <p14:sldId id="486"/>
            <p14:sldId id="479"/>
            <p14:sldId id="480"/>
            <p14:sldId id="481"/>
            <p14:sldId id="482"/>
            <p14:sldId id="483"/>
            <p14:sldId id="484"/>
            <p14:sldId id="485"/>
            <p14:sldId id="487"/>
            <p14:sldId id="488"/>
            <p14:sldId id="489"/>
            <p14:sldId id="490"/>
            <p14:sldId id="491"/>
            <p14:sldId id="492"/>
            <p14:sldId id="266"/>
            <p14:sldId id="265"/>
            <p14:sldId id="264"/>
            <p14:sldId id="494"/>
            <p14:sldId id="475"/>
            <p14:sldId id="497"/>
            <p14:sldId id="498"/>
            <p14:sldId id="496"/>
            <p14:sldId id="500"/>
            <p14:sldId id="499"/>
            <p14:sldId id="397"/>
            <p14:sldId id="493"/>
            <p14:sldId id="502"/>
            <p14:sldId id="503"/>
            <p14:sldId id="268"/>
            <p14:sldId id="289"/>
            <p14:sldId id="279"/>
            <p14:sldId id="504"/>
            <p14:sldId id="520"/>
            <p14:sldId id="269"/>
            <p14:sldId id="359"/>
            <p14:sldId id="505"/>
            <p14:sldId id="506"/>
            <p14:sldId id="362"/>
            <p14:sldId id="384"/>
            <p14:sldId id="385"/>
            <p14:sldId id="386"/>
            <p14:sldId id="387"/>
            <p14:sldId id="326"/>
            <p14:sldId id="327"/>
            <p14:sldId id="328"/>
            <p14:sldId id="281"/>
            <p14:sldId id="507"/>
            <p14:sldId id="283"/>
            <p14:sldId id="284"/>
            <p14:sldId id="285"/>
            <p14:sldId id="286"/>
            <p14:sldId id="287"/>
            <p14:sldId id="282"/>
            <p14:sldId id="410"/>
            <p14:sldId id="293"/>
            <p14:sldId id="290"/>
            <p14:sldId id="363"/>
            <p14:sldId id="277"/>
            <p14:sldId id="278"/>
            <p14:sldId id="270"/>
            <p14:sldId id="389"/>
            <p14:sldId id="390"/>
            <p14:sldId id="364"/>
            <p14:sldId id="365"/>
            <p14:sldId id="398"/>
            <p14:sldId id="299"/>
            <p14:sldId id="300"/>
            <p14:sldId id="399"/>
            <p14:sldId id="302"/>
            <p14:sldId id="303"/>
            <p14:sldId id="508"/>
            <p14:sldId id="509"/>
            <p14:sldId id="510"/>
            <p14:sldId id="301"/>
            <p14:sldId id="304"/>
            <p14:sldId id="514"/>
            <p14:sldId id="513"/>
            <p14:sldId id="305"/>
            <p14:sldId id="306"/>
            <p14:sldId id="307"/>
            <p14:sldId id="511"/>
            <p14:sldId id="308"/>
            <p14:sldId id="309"/>
            <p14:sldId id="310"/>
            <p14:sldId id="311"/>
            <p14:sldId id="291"/>
            <p14:sldId id="292"/>
            <p14:sldId id="407"/>
            <p14:sldId id="408"/>
            <p14:sldId id="409"/>
            <p14:sldId id="515"/>
            <p14:sldId id="329"/>
            <p14:sldId id="330"/>
            <p14:sldId id="331"/>
            <p14:sldId id="332"/>
            <p14:sldId id="333"/>
            <p14:sldId id="357"/>
            <p14:sldId id="358"/>
            <p14:sldId id="414"/>
            <p14:sldId id="312"/>
            <p14:sldId id="313"/>
            <p14:sldId id="319"/>
            <p14:sldId id="320"/>
            <p14:sldId id="321"/>
            <p14:sldId id="325"/>
            <p14:sldId id="322"/>
            <p14:sldId id="323"/>
            <p14:sldId id="324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53"/>
            <p14:sldId id="349"/>
            <p14:sldId id="350"/>
            <p14:sldId id="351"/>
            <p14:sldId id="352"/>
            <p14:sldId id="354"/>
            <p14:sldId id="355"/>
            <p14:sldId id="356"/>
            <p14:sldId id="438"/>
            <p14:sldId id="439"/>
            <p14:sldId id="426"/>
            <p14:sldId id="517"/>
            <p14:sldId id="516"/>
            <p14:sldId id="518"/>
            <p14:sldId id="440"/>
            <p14:sldId id="443"/>
            <p14:sldId id="446"/>
            <p14:sldId id="445"/>
            <p14:sldId id="444"/>
            <p14:sldId id="441"/>
            <p14:sldId id="271"/>
            <p14:sldId id="447"/>
            <p14:sldId id="449"/>
            <p14:sldId id="450"/>
            <p14:sldId id="451"/>
            <p14:sldId id="452"/>
            <p14:sldId id="453"/>
            <p14:sldId id="454"/>
            <p14:sldId id="437"/>
            <p14:sldId id="411"/>
            <p14:sldId id="294"/>
            <p14:sldId id="455"/>
            <p14:sldId id="457"/>
            <p14:sldId id="456"/>
            <p14:sldId id="272"/>
            <p14:sldId id="458"/>
            <p14:sldId id="459"/>
            <p14:sldId id="295"/>
            <p14:sldId id="460"/>
            <p14:sldId id="298"/>
            <p14:sldId id="461"/>
            <p14:sldId id="462"/>
            <p14:sldId id="273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274"/>
            <p14:sldId id="275"/>
            <p14:sldId id="315"/>
            <p14:sldId id="317"/>
            <p14:sldId id="318"/>
            <p14:sldId id="393"/>
            <p14:sldId id="519"/>
            <p14:sldId id="394"/>
            <p14:sldId id="395"/>
            <p14:sldId id="415"/>
            <p14:sldId id="400"/>
            <p14:sldId id="402"/>
            <p14:sldId id="401"/>
            <p14:sldId id="416"/>
            <p14:sldId id="403"/>
            <p14:sldId id="404"/>
            <p14:sldId id="418"/>
            <p14:sldId id="417"/>
            <p14:sldId id="419"/>
            <p14:sldId id="420"/>
            <p14:sldId id="421"/>
            <p14:sldId id="422"/>
            <p14:sldId id="423"/>
            <p14:sldId id="424"/>
            <p14:sldId id="4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F1CE12-B100-0000-0000-0000000000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6410"/>
  </p:normalViewPr>
  <p:slideViewPr>
    <p:cSldViewPr>
      <p:cViewPr varScale="1">
        <p:scale>
          <a:sx n="83" d="100"/>
          <a:sy n="83" d="100"/>
        </p:scale>
        <p:origin x="1478" y="77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216" y="2477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250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191" Type="http://schemas.openxmlformats.org/officeDocument/2006/relationships/slide" Target="slides/slide187.xml"/><Relationship Id="rId205" Type="http://schemas.openxmlformats.org/officeDocument/2006/relationships/slide" Target="slides/slide201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65" Type="http://schemas.openxmlformats.org/officeDocument/2006/relationships/slide" Target="slides/slide161.xml"/><Relationship Id="rId181" Type="http://schemas.openxmlformats.org/officeDocument/2006/relationships/slide" Target="slides/slide177.xml"/><Relationship Id="rId186" Type="http://schemas.openxmlformats.org/officeDocument/2006/relationships/slide" Target="slides/slide182.xml"/><Relationship Id="rId216" Type="http://schemas.openxmlformats.org/officeDocument/2006/relationships/handoutMaster" Target="handoutMasters/handoutMaster1.xml"/><Relationship Id="rId211" Type="http://schemas.openxmlformats.org/officeDocument/2006/relationships/slide" Target="slides/slide207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slide" Target="slides/slide130.xml"/><Relationship Id="rId139" Type="http://schemas.openxmlformats.org/officeDocument/2006/relationships/slide" Target="slides/slide13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55" Type="http://schemas.openxmlformats.org/officeDocument/2006/relationships/slide" Target="slides/slide151.xml"/><Relationship Id="rId171" Type="http://schemas.openxmlformats.org/officeDocument/2006/relationships/slide" Target="slides/slide167.xml"/><Relationship Id="rId176" Type="http://schemas.openxmlformats.org/officeDocument/2006/relationships/slide" Target="slides/slide172.xml"/><Relationship Id="rId192" Type="http://schemas.openxmlformats.org/officeDocument/2006/relationships/slide" Target="slides/slide188.xml"/><Relationship Id="rId197" Type="http://schemas.openxmlformats.org/officeDocument/2006/relationships/slide" Target="slides/slide193.xml"/><Relationship Id="rId206" Type="http://schemas.openxmlformats.org/officeDocument/2006/relationships/slide" Target="slides/slide202.xml"/><Relationship Id="rId201" Type="http://schemas.openxmlformats.org/officeDocument/2006/relationships/slide" Target="slides/slide197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45" Type="http://schemas.openxmlformats.org/officeDocument/2006/relationships/slide" Target="slides/slide141.xml"/><Relationship Id="rId161" Type="http://schemas.openxmlformats.org/officeDocument/2006/relationships/slide" Target="slides/slide157.xml"/><Relationship Id="rId166" Type="http://schemas.openxmlformats.org/officeDocument/2006/relationships/slide" Target="slides/slide162.xml"/><Relationship Id="rId182" Type="http://schemas.openxmlformats.org/officeDocument/2006/relationships/slide" Target="slides/slide178.xml"/><Relationship Id="rId187" Type="http://schemas.openxmlformats.org/officeDocument/2006/relationships/slide" Target="slides/slide183.xml"/><Relationship Id="rId217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12" Type="http://schemas.openxmlformats.org/officeDocument/2006/relationships/slide" Target="slides/slide208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slide" Target="slides/slide131.xml"/><Relationship Id="rId151" Type="http://schemas.openxmlformats.org/officeDocument/2006/relationships/slide" Target="slides/slide147.xml"/><Relationship Id="rId156" Type="http://schemas.openxmlformats.org/officeDocument/2006/relationships/slide" Target="slides/slide152.xml"/><Relationship Id="rId177" Type="http://schemas.openxmlformats.org/officeDocument/2006/relationships/slide" Target="slides/slide173.xml"/><Relationship Id="rId198" Type="http://schemas.openxmlformats.org/officeDocument/2006/relationships/slide" Target="slides/slide194.xml"/><Relationship Id="rId172" Type="http://schemas.openxmlformats.org/officeDocument/2006/relationships/slide" Target="slides/slide168.xml"/><Relationship Id="rId193" Type="http://schemas.openxmlformats.org/officeDocument/2006/relationships/slide" Target="slides/slide189.xml"/><Relationship Id="rId202" Type="http://schemas.openxmlformats.org/officeDocument/2006/relationships/slide" Target="slides/slide198.xml"/><Relationship Id="rId207" Type="http://schemas.openxmlformats.org/officeDocument/2006/relationships/slide" Target="slides/slide203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slide" Target="slides/slide137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188" Type="http://schemas.openxmlformats.org/officeDocument/2006/relationships/slide" Target="slides/slide184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162" Type="http://schemas.openxmlformats.org/officeDocument/2006/relationships/slide" Target="slides/slide158.xml"/><Relationship Id="rId183" Type="http://schemas.openxmlformats.org/officeDocument/2006/relationships/slide" Target="slides/slide179.xml"/><Relationship Id="rId213" Type="http://schemas.openxmlformats.org/officeDocument/2006/relationships/slide" Target="slides/slide209.xml"/><Relationship Id="rId21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slide" Target="slides/slide174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4" Type="http://schemas.openxmlformats.org/officeDocument/2006/relationships/slide" Target="slides/slide190.xml"/><Relationship Id="rId199" Type="http://schemas.openxmlformats.org/officeDocument/2006/relationships/slide" Target="slides/slide195.xml"/><Relationship Id="rId203" Type="http://schemas.openxmlformats.org/officeDocument/2006/relationships/slide" Target="slides/slide199.xml"/><Relationship Id="rId208" Type="http://schemas.openxmlformats.org/officeDocument/2006/relationships/slide" Target="slides/slide204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184" Type="http://schemas.openxmlformats.org/officeDocument/2006/relationships/slide" Target="slides/slide180.xml"/><Relationship Id="rId189" Type="http://schemas.openxmlformats.org/officeDocument/2006/relationships/slide" Target="slides/slide185.xml"/><Relationship Id="rId219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214" Type="http://schemas.openxmlformats.org/officeDocument/2006/relationships/slide" Target="slides/slide210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79" Type="http://schemas.openxmlformats.org/officeDocument/2006/relationships/slide" Target="slides/slide175.xml"/><Relationship Id="rId195" Type="http://schemas.openxmlformats.org/officeDocument/2006/relationships/slide" Target="slides/slide191.xml"/><Relationship Id="rId209" Type="http://schemas.openxmlformats.org/officeDocument/2006/relationships/slide" Target="slides/slide205.xml"/><Relationship Id="rId190" Type="http://schemas.openxmlformats.org/officeDocument/2006/relationships/slide" Target="slides/slide186.xml"/><Relationship Id="rId204" Type="http://schemas.openxmlformats.org/officeDocument/2006/relationships/slide" Target="slides/slide200.xml"/><Relationship Id="rId220" Type="http://schemas.openxmlformats.org/officeDocument/2006/relationships/tableStyles" Target="tableStyle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185" Type="http://schemas.openxmlformats.org/officeDocument/2006/relationships/slide" Target="slides/slide181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80" Type="http://schemas.openxmlformats.org/officeDocument/2006/relationships/slide" Target="slides/slide176.xml"/><Relationship Id="rId210" Type="http://schemas.openxmlformats.org/officeDocument/2006/relationships/slide" Target="slides/slide206.xml"/><Relationship Id="rId215" Type="http://schemas.openxmlformats.org/officeDocument/2006/relationships/notesMaster" Target="notesMasters/notesMaster1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slide" Target="slides/slide171.xml"/><Relationship Id="rId196" Type="http://schemas.openxmlformats.org/officeDocument/2006/relationships/slide" Target="slides/slide192.xml"/><Relationship Id="rId200" Type="http://schemas.openxmlformats.org/officeDocument/2006/relationships/slide" Target="slides/slide196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en-US" smtClean="0"/>
              <a:pPr/>
              <a:t>7/25/2019</a:t>
            </a:fld>
            <a:endParaRPr lang="en-US" smtClean="0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en-US" smtClean="0"/>
              <a:pPr/>
              <a:t>‹N›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57728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en-US" smtClean="0"/>
              <a:pPr/>
              <a:t>7/25/2019</a:t>
            </a:fld>
            <a:endParaRPr lang="en-US" smtClean="0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 lang="en-US" smtClean="0"/>
              <a:pPr/>
              <a:t>‹N›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12363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57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31371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58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54275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59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31371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60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31371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Il valore di una variabile definita come </a:t>
            </a:r>
            <a:r>
              <a:rPr lang="it-IT" dirty="0" err="1" smtClean="0"/>
              <a:t>final</a:t>
            </a:r>
            <a:r>
              <a:rPr lang="it-IT" dirty="0" smtClean="0"/>
              <a:t> non può più essere modificato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97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74972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Il valore di una variabile definita come </a:t>
            </a:r>
            <a:r>
              <a:rPr lang="it-IT" dirty="0" err="1" smtClean="0"/>
              <a:t>final</a:t>
            </a:r>
            <a:r>
              <a:rPr lang="it-IT" dirty="0" smtClean="0"/>
              <a:t> non può più essere modificato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98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74972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105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99017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188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11475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193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94250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 hasCustomPrompt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>
              <a:buNone/>
              <a:defRPr sz="2800" baseline="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it-IT" dirty="0" smtClean="0"/>
              <a:t>Programmazione base</a:t>
            </a:r>
          </a:p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ctrTitle" hasCustomPrompt="1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>
              <a:defRPr sz="4000"/>
            </a:lvl1pPr>
          </a:lstStyle>
          <a:p>
            <a:r>
              <a:rPr lang="it-IT" dirty="0" smtClean="0"/>
              <a:t>Corso JAVA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7/25/2019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‹N›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Immagine 1"/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639"/>
            <a:ext cx="1584176" cy="5168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glow rad="127000">
              <a:schemeClr val="accent1">
                <a:lumMod val="40000"/>
                <a:lumOff val="60000"/>
              </a:schemeClr>
            </a:glo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4029-F206-4A73-98C3-CBF139A536F0}" type="datetimeFigureOut">
              <a:rPr lang="it-IT" smtClean="0"/>
              <a:t>25/07/2019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DCF6-D538-4FF6-9CFA-FD6C47380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454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4029-F206-4A73-98C3-CBF139A536F0}" type="datetimeFigureOut">
              <a:rPr lang="it-IT" smtClean="0"/>
              <a:t>25/07/2019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DCF6-D538-4FF6-9CFA-FD6C47380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8353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4029-F206-4A73-98C3-CBF139A536F0}" type="datetimeFigureOut">
              <a:rPr lang="it-IT" smtClean="0"/>
              <a:t>25/07/2019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DCF6-D538-4FF6-9CFA-FD6C47380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7825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4029-F206-4A73-98C3-CBF139A536F0}" type="datetimeFigureOut">
              <a:rPr lang="it-IT" smtClean="0"/>
              <a:t>25/07/2019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DCF6-D538-4FF6-9CFA-FD6C47380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8969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4029-F206-4A73-98C3-CBF139A536F0}" type="datetimeFigureOut">
              <a:rPr lang="it-IT" smtClean="0"/>
              <a:t>25/07/2019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DCF6-D538-4FF6-9CFA-FD6C47380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3539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4029-F206-4A73-98C3-CBF139A536F0}" type="datetimeFigureOut">
              <a:rPr lang="it-IT" smtClean="0"/>
              <a:t>25/07/2019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DCF6-D538-4FF6-9CFA-FD6C47380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913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4029-F206-4A73-98C3-CBF139A536F0}" type="datetimeFigureOut">
              <a:rPr lang="it-IT" smtClean="0"/>
              <a:t>25/07/2019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DCF6-D538-4FF6-9CFA-FD6C47380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6718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4029-F206-4A73-98C3-CBF139A536F0}" type="datetimeFigureOut">
              <a:rPr lang="it-IT" smtClean="0"/>
              <a:t>25/07/2019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DCF6-D538-4FF6-9CFA-FD6C47380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0375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4029-F206-4A73-98C3-CBF139A536F0}" type="datetimeFigureOut">
              <a:rPr lang="it-IT" smtClean="0"/>
              <a:t>25/07/2019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DCF6-D538-4FF6-9CFA-FD6C47380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19252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4029-F206-4A73-98C3-CBF139A536F0}" type="datetimeFigureOut">
              <a:rPr lang="it-IT" smtClean="0"/>
              <a:t>25/07/2019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DCF6-D538-4FF6-9CFA-FD6C47380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1173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7/25/2019</a:t>
            </a:fld>
            <a:endParaRPr lang="en-US" sz="1000" dirty="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sz="1000" smtClean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‹N›</a:t>
            </a:fld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9561507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4029-F206-4A73-98C3-CBF139A536F0}" type="datetimeFigureOut">
              <a:rPr lang="it-IT" smtClean="0"/>
              <a:t>25/07/2019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DCF6-D538-4FF6-9CFA-FD6C47380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71624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9F2-7774-4E3C-A76E-AFB08221FA46}" type="datetimeFigureOut">
              <a:rPr lang="it-IT" smtClean="0"/>
              <a:t>25/07/2019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22A8-A919-4517-B3E6-06E890AE1C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31195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9F2-7774-4E3C-A76E-AFB08221FA46}" type="datetimeFigureOut">
              <a:rPr lang="it-IT" smtClean="0"/>
              <a:t>25/07/2019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22A8-A919-4517-B3E6-06E890AE1C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29237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9F2-7774-4E3C-A76E-AFB08221FA46}" type="datetimeFigureOut">
              <a:rPr lang="it-IT" smtClean="0"/>
              <a:t>25/07/2019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22A8-A919-4517-B3E6-06E890AE1C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53311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9F2-7774-4E3C-A76E-AFB08221FA46}" type="datetimeFigureOut">
              <a:rPr lang="it-IT" smtClean="0"/>
              <a:t>25/07/2019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22A8-A919-4517-B3E6-06E890AE1C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23917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9F2-7774-4E3C-A76E-AFB08221FA46}" type="datetimeFigureOut">
              <a:rPr lang="it-IT" smtClean="0"/>
              <a:t>25/07/2019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22A8-A919-4517-B3E6-06E890AE1C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65981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9F2-7774-4E3C-A76E-AFB08221FA46}" type="datetimeFigureOut">
              <a:rPr lang="it-IT" smtClean="0"/>
              <a:t>25/07/2019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22A8-A919-4517-B3E6-06E890AE1C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80222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9F2-7774-4E3C-A76E-AFB08221FA46}" type="datetimeFigureOut">
              <a:rPr lang="it-IT" smtClean="0"/>
              <a:t>25/07/2019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22A8-A919-4517-B3E6-06E890AE1C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70680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9F2-7774-4E3C-A76E-AFB08221FA46}" type="datetimeFigureOut">
              <a:rPr lang="it-IT" smtClean="0"/>
              <a:t>25/07/2019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22A8-A919-4517-B3E6-06E890AE1C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08300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9F2-7774-4E3C-A76E-AFB08221FA46}" type="datetimeFigureOut">
              <a:rPr lang="it-IT" smtClean="0"/>
              <a:t>25/07/2019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22A8-A919-4517-B3E6-06E890AE1C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788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‹N›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9F2-7774-4E3C-A76E-AFB08221FA46}" type="datetimeFigureOut">
              <a:rPr lang="it-IT" smtClean="0"/>
              <a:t>25/07/2019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22A8-A919-4517-B3E6-06E890AE1C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32190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9F2-7774-4E3C-A76E-AFB08221FA46}" type="datetimeFigureOut">
              <a:rPr lang="it-IT" smtClean="0"/>
              <a:t>25/07/2019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22A8-A919-4517-B3E6-06E890AE1C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824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‹N›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‹N›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testo su due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 smtClean="0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‹N›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‹N›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smtClean="0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‹N›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13EB184-970D-457C-A996-1DF6A401345D}" type="datetime1">
              <a:rPr lang="en-US"/>
              <a:pPr>
                <a:defRPr/>
              </a:pPr>
              <a:t>7/25/2019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06ABB3-DD4F-400E-897E-4FF52CFE9457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43654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11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5C14FD69-4A85-4715-A222-ABB225B63BC6}" type="datetimeFigureOut">
              <a:rPr lang="en-US" smtClean="0"/>
              <a:pPr/>
              <a:t>7/25/2019</a:t>
            </a:fld>
            <a:endParaRPr lang="en-US" sz="1000" dirty="0" smtClean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+mn-lt"/>
              </a:defRPr>
            </a:lvl1pPr>
          </a:lstStyle>
          <a:p>
            <a:pPr algn="ctr"/>
            <a:endParaRPr lang="en-US" sz="1000" smtClean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‹N›</a:t>
            </a:fld>
            <a:endParaRPr lang="en-US" sz="10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81" r:id="rId9"/>
  </p:sldLayoutIdLst>
  <p:txStyles>
    <p:titleStyle>
      <a:defPPr>
        <a:defRPr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hangingPunct="1">
        <a:buNone/>
        <a:defRPr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hangingPunct="1">
        <a:buChar char="•"/>
        <a:defRPr sz="2800">
          <a:latin typeface="+mn-lt"/>
        </a:defRPr>
      </a:lvl1pPr>
      <a:lvl2pPr marL="742950" indent="-285750" eaLnBrk="1" hangingPunct="1">
        <a:buChar char="–"/>
        <a:defRPr sz="2400">
          <a:latin typeface="+mn-lt"/>
        </a:defRPr>
      </a:lvl2pPr>
      <a:lvl3pPr marL="1143000" indent="-228600" eaLnBrk="1" hangingPunct="1">
        <a:buChar char="•"/>
        <a:defRPr sz="2400">
          <a:latin typeface="+mn-lt"/>
        </a:defRPr>
      </a:lvl3pPr>
      <a:lvl4pPr marL="1600200" indent="-228600" eaLnBrk="1" hangingPunct="1">
        <a:buChar char="–"/>
        <a:defRPr sz="2000">
          <a:latin typeface="+mn-lt"/>
        </a:defRPr>
      </a:lvl4pPr>
      <a:lvl5pPr marL="2057400" indent="-228600" eaLnBrk="1" hangingPunct="1">
        <a:buChar char="»"/>
        <a:defRPr sz="2000">
          <a:latin typeface="+mn-lt"/>
        </a:defRPr>
      </a:lvl5pPr>
      <a:lvl6pPr marL="2514600" indent="-228600" eaLnBrk="1" hangingPunct="1">
        <a:buChar char="•"/>
        <a:defRPr sz="2000"/>
      </a:lvl6pPr>
      <a:lvl7pPr marL="2971800" indent="-228600" eaLnBrk="1" hangingPunct="1">
        <a:buChar char="•"/>
        <a:defRPr sz="2000"/>
      </a:lvl7pPr>
      <a:lvl8pPr marL="3429000" indent="-228600" eaLnBrk="1" hangingPunct="1">
        <a:buChar char="•"/>
        <a:defRPr sz="2000"/>
      </a:lvl8pPr>
      <a:lvl9pPr marL="3886200" indent="-228600" eaLnBrk="1" hangingPunct="1">
        <a:buChar char="•"/>
        <a:defRPr sz="2000"/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44029-F206-4A73-98C3-CBF139A536F0}" type="datetimeFigureOut">
              <a:rPr lang="it-IT" smtClean="0"/>
              <a:t>25/07/2019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BDCF6-D538-4FF6-9CFA-FD6C47380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9911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7B9F2-7774-4E3C-A76E-AFB08221FA46}" type="datetimeFigureOut">
              <a:rPr lang="it-IT" smtClean="0"/>
              <a:t>25/07/2019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122A8-A919-4517-B3E6-06E890AE1C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035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2968352"/>
            <a:ext cx="8229600" cy="1324744"/>
          </a:xfrm>
        </p:spPr>
        <p:txBody>
          <a:bodyPr/>
          <a:lstStyle/>
          <a:p>
            <a:r>
              <a:rPr lang="it-IT"/>
              <a:t>Java SE – La piattaforma JAVA</a:t>
            </a:r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Corso di formazione JAVA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941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/>
              <a:t>E’ il caso del S.O. mobile più diffuso , Android di Google, dove le applicazioni sono scritte in java.</a:t>
            </a:r>
          </a:p>
          <a:p>
            <a:r>
              <a:rPr lang="it-IT"/>
              <a:t>Ecco perché esistono numerosi dispositive(tablet, smartphone)che usano Android</a:t>
            </a:r>
          </a:p>
          <a:p>
            <a:r>
              <a:rPr lang="it-IT"/>
              <a:t>Si parla di macchina virtuale perché il SW è implementato per simulare l’HW.</a:t>
            </a:r>
          </a:p>
          <a:p>
            <a:r>
              <a:rPr lang="it-IT"/>
              <a:t>Questo è possibile perché esistono diverse versioni della JVM a seconda del sistema operativo con cui si sta lavorando. </a:t>
            </a:r>
          </a:p>
          <a:p>
            <a:r>
              <a:rPr lang="it-IT"/>
              <a:t>Scegliere la versione della JVM desiderata in funzione del sistema operativo sui cui il programmatore desidera sviluppare. </a:t>
            </a:r>
          </a:p>
          <a:p>
            <a:endParaRPr lang="it-IT" smtClean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Indipendenza dalla piattaforma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9025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Il casting implicito è lecito quando </a:t>
            </a:r>
            <a:r>
              <a:rPr lang="it-IT" dirty="0" smtClean="0"/>
              <a:t>non comporta </a:t>
            </a:r>
            <a:r>
              <a:rPr lang="it-IT" dirty="0"/>
              <a:t>nessuna perdita di </a:t>
            </a:r>
            <a:r>
              <a:rPr lang="it-IT" dirty="0" smtClean="0"/>
              <a:t>precisione</a:t>
            </a:r>
          </a:p>
          <a:p>
            <a:pPr marL="0" indent="0">
              <a:buNone/>
            </a:pPr>
            <a:r>
              <a:rPr lang="it-IT" dirty="0" smtClean="0"/>
              <a:t>Esempio: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int</a:t>
            </a:r>
            <a:r>
              <a:rPr lang="it-IT" dirty="0"/>
              <a:t> i=5;</a:t>
            </a:r>
          </a:p>
          <a:p>
            <a:pPr marL="0" indent="0">
              <a:buNone/>
            </a:pPr>
            <a:r>
              <a:rPr lang="it-IT" dirty="0"/>
              <a:t>double j=3.1456;</a:t>
            </a:r>
          </a:p>
          <a:p>
            <a:pPr marL="0" indent="0">
              <a:buNone/>
            </a:pPr>
            <a:r>
              <a:rPr lang="it-IT" dirty="0"/>
              <a:t>j = i; /* casting implicito lecito */</a:t>
            </a:r>
          </a:p>
          <a:p>
            <a:pPr marL="0" indent="0">
              <a:buNone/>
            </a:pPr>
            <a:r>
              <a:rPr lang="it-IT" dirty="0"/>
              <a:t>i = j; /* casting implicito illegale</a:t>
            </a:r>
          </a:p>
          <a:p>
            <a:pPr marL="0" indent="0">
              <a:buNone/>
            </a:pPr>
            <a:r>
              <a:rPr lang="it-IT" dirty="0"/>
              <a:t>perdita di precisione */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Casting </a:t>
            </a:r>
            <a:r>
              <a:rPr lang="it-IT" dirty="0" smtClean="0"/>
              <a:t>implicito e promotion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0783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smtClean="0"/>
              <a:t>Nel </a:t>
            </a:r>
            <a:r>
              <a:rPr lang="it-IT" dirty="0"/>
              <a:t>casting esplicito il tipo in cui si </a:t>
            </a:r>
            <a:r>
              <a:rPr lang="it-IT" dirty="0" smtClean="0"/>
              <a:t>vuole convertire </a:t>
            </a:r>
            <a:r>
              <a:rPr lang="it-IT" dirty="0"/>
              <a:t>una variabile deve essere </a:t>
            </a:r>
            <a:r>
              <a:rPr lang="it-IT" dirty="0" smtClean="0"/>
              <a:t>fornito esplicitamente</a:t>
            </a:r>
            <a:r>
              <a:rPr lang="it-IT" dirty="0"/>
              <a:t>.</a:t>
            </a:r>
          </a:p>
          <a:p>
            <a:r>
              <a:rPr lang="it-IT" dirty="0" smtClean="0"/>
              <a:t>Può comportare </a:t>
            </a:r>
            <a:r>
              <a:rPr lang="it-IT" dirty="0"/>
              <a:t>perdita di precisione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r>
              <a:rPr lang="it-IT" dirty="0" smtClean="0"/>
              <a:t>Esempio: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int</a:t>
            </a:r>
            <a:r>
              <a:rPr lang="it-IT" dirty="0"/>
              <a:t> i = 65;</a:t>
            </a:r>
          </a:p>
          <a:p>
            <a:pPr marL="0" indent="0">
              <a:buNone/>
            </a:pPr>
            <a:r>
              <a:rPr lang="it-IT" dirty="0" err="1"/>
              <a:t>char</a:t>
            </a:r>
            <a:r>
              <a:rPr lang="it-IT" dirty="0"/>
              <a:t> c;</a:t>
            </a:r>
          </a:p>
          <a:p>
            <a:pPr marL="0" indent="0">
              <a:buNone/>
            </a:pPr>
            <a:r>
              <a:rPr lang="it-IT" dirty="0"/>
              <a:t>double j = 3.1456;</a:t>
            </a:r>
          </a:p>
          <a:p>
            <a:pPr marL="0" indent="0">
              <a:buNone/>
            </a:pPr>
            <a:r>
              <a:rPr lang="it-IT" dirty="0"/>
              <a:t>i = (</a:t>
            </a:r>
            <a:r>
              <a:rPr lang="it-IT" dirty="0" err="1"/>
              <a:t>int</a:t>
            </a:r>
            <a:r>
              <a:rPr lang="it-IT" dirty="0"/>
              <a:t>) j; /* casting esplicito legale</a:t>
            </a:r>
          </a:p>
          <a:p>
            <a:pPr marL="0" indent="0">
              <a:buNone/>
            </a:pPr>
            <a:r>
              <a:rPr lang="it-IT" dirty="0"/>
              <a:t>con perdita di precisione */</a:t>
            </a:r>
          </a:p>
          <a:p>
            <a:pPr marL="0" indent="0">
              <a:buNone/>
            </a:pPr>
            <a:r>
              <a:rPr lang="it-IT" dirty="0"/>
              <a:t>c = (</a:t>
            </a:r>
            <a:r>
              <a:rPr lang="it-IT" dirty="0" err="1"/>
              <a:t>char</a:t>
            </a:r>
            <a:r>
              <a:rPr lang="it-IT" dirty="0"/>
              <a:t>) i; /* assegna a c il codice UNICODE i */</a:t>
            </a:r>
          </a:p>
          <a:p>
            <a:pPr marL="0" indent="0">
              <a:buNone/>
            </a:pPr>
            <a:r>
              <a:rPr lang="it-IT" dirty="0"/>
              <a:t>j = (double) i; /* casting esplicito legale</a:t>
            </a:r>
          </a:p>
          <a:p>
            <a:pPr marL="0" indent="0">
              <a:buNone/>
            </a:pPr>
            <a:r>
              <a:rPr lang="it-IT" dirty="0"/>
              <a:t>senza perdita di precisione */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Casting esplicito</a:t>
            </a:r>
          </a:p>
        </p:txBody>
      </p:sp>
    </p:spTree>
    <p:extLst>
      <p:ext uri="{BB962C8B-B14F-4D97-AF65-F5344CB8AC3E}">
        <p14:creationId xmlns:p14="http://schemas.microsoft.com/office/powerpoint/2010/main" val="300000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Abbiamo visto come istanziare oggetti da una classe.</a:t>
            </a:r>
          </a:p>
          <a:p>
            <a:pPr marL="0" indent="0">
              <a:buNone/>
            </a:pPr>
            <a:r>
              <a:rPr lang="it-IT" dirty="0" smtClean="0"/>
              <a:t> lo definiamo :</a:t>
            </a:r>
          </a:p>
          <a:p>
            <a:pPr marL="0" indent="0">
              <a:buNone/>
            </a:pPr>
            <a:r>
              <a:rPr lang="it-IT" dirty="0" err="1" smtClean="0"/>
              <a:t>NomeClasse</a:t>
            </a:r>
            <a:r>
              <a:rPr lang="it-IT" dirty="0" smtClean="0"/>
              <a:t> </a:t>
            </a:r>
            <a:r>
              <a:rPr lang="it-IT" dirty="0" err="1" smtClean="0"/>
              <a:t>nomeOggetto</a:t>
            </a:r>
            <a:r>
              <a:rPr lang="it-IT" dirty="0" smtClean="0"/>
              <a:t>; </a:t>
            </a:r>
          </a:p>
          <a:p>
            <a:pPr marL="0" indent="0">
              <a:buNone/>
            </a:pPr>
            <a:r>
              <a:rPr lang="it-IT" dirty="0" smtClean="0"/>
              <a:t>E con la parola new lo istanziamo; lo creiamo fisicamente in memoria.</a:t>
            </a:r>
          </a:p>
          <a:p>
            <a:pPr marL="0" indent="0">
              <a:buNone/>
            </a:pPr>
            <a:r>
              <a:rPr lang="it-IT" dirty="0" smtClean="0"/>
              <a:t>Il nome che diamo ad un oggetto è detto </a:t>
            </a:r>
            <a:r>
              <a:rPr lang="it-IT" i="1" dirty="0" err="1" smtClean="0"/>
              <a:t>reference</a:t>
            </a:r>
            <a:r>
              <a:rPr lang="it-IT" i="1" dirty="0" smtClean="0"/>
              <a:t>.</a:t>
            </a:r>
          </a:p>
          <a:p>
            <a:pPr marL="0" indent="0">
              <a:buNone/>
            </a:pPr>
            <a:r>
              <a:rPr lang="it-IT" dirty="0" smtClean="0"/>
              <a:t>Non parliamo di una variabile tradizionale, ma di una variabile che molti definiscono «puntatore».</a:t>
            </a:r>
          </a:p>
          <a:p>
            <a:pPr marL="0" indent="0">
              <a:buNone/>
            </a:pPr>
            <a:r>
              <a:rPr lang="it-IT" dirty="0" smtClean="0"/>
              <a:t>Un puntatore può essere considerato una variabile che contiene un indirizzo di memoria.</a:t>
            </a:r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Tipo di dato non primitivo: </a:t>
            </a:r>
            <a:r>
              <a:rPr lang="it-IT" dirty="0" err="1" smtClean="0"/>
              <a:t>reference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512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In Java i dati vengono manipolati utilizzando gli operatori</a:t>
            </a:r>
          </a:p>
          <a:p>
            <a:r>
              <a:rPr lang="it-IT" dirty="0" smtClean="0"/>
              <a:t>Java eredita in blocco tutti gli operatori del linguaggio C</a:t>
            </a:r>
          </a:p>
          <a:p>
            <a:r>
              <a:rPr lang="it-IT" dirty="0" smtClean="0"/>
              <a:t>Le scelte durante l’esecuzione vengono effettuate tramite comandi che controllano il flusso dell’esecuzione</a:t>
            </a:r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Operatori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37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Gli operatori che andremo ad analizzare si suddividono in:</a:t>
            </a:r>
          </a:p>
          <a:p>
            <a:pPr>
              <a:buFont typeface="Wingdings" pitchFamily="2" charset="2"/>
              <a:buChar char="Ø"/>
            </a:pPr>
            <a:r>
              <a:rPr lang="it-IT" b="1" dirty="0" smtClean="0"/>
              <a:t>Operatori aritmetici: </a:t>
            </a:r>
            <a:r>
              <a:rPr lang="it-IT" dirty="0" smtClean="0"/>
              <a:t>comprendono somma, sottrazione, moltiplicazione, divisione intera, divisione con modulo, </a:t>
            </a:r>
            <a:r>
              <a:rPr lang="it-IT" dirty="0" err="1" smtClean="0"/>
              <a:t>ecc</a:t>
            </a:r>
            <a:r>
              <a:rPr lang="it-IT" dirty="0" smtClean="0"/>
              <a:t>…</a:t>
            </a:r>
            <a:endParaRPr lang="it-IT" b="1" dirty="0" smtClean="0"/>
          </a:p>
          <a:p>
            <a:pPr>
              <a:buFont typeface="Wingdings" pitchFamily="2" charset="2"/>
              <a:buChar char="Ø"/>
            </a:pPr>
            <a:r>
              <a:rPr lang="it-IT" b="1" dirty="0" smtClean="0"/>
              <a:t>Operatori di confronto: </a:t>
            </a:r>
            <a:r>
              <a:rPr lang="it-IT" dirty="0" smtClean="0"/>
              <a:t>permettono di verificare determinate condizioni, come ad esempio l’uguaglianza o la disuguaglianza</a:t>
            </a:r>
          </a:p>
          <a:p>
            <a:pPr>
              <a:buFont typeface="Wingdings" pitchFamily="2" charset="2"/>
              <a:buChar char="Ø"/>
            </a:pPr>
            <a:r>
              <a:rPr lang="it-IT" b="1" dirty="0" smtClean="0"/>
              <a:t>Operatori logici: </a:t>
            </a:r>
            <a:r>
              <a:rPr lang="it-IT" dirty="0" smtClean="0"/>
              <a:t>da utilizzare con le istruzioni condizionali ed iterative</a:t>
            </a:r>
            <a:endParaRPr lang="it-IT" b="1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Operatori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503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>
          <a:xfrm>
            <a:off x="251520" y="1484784"/>
            <a:ext cx="7715200" cy="3993307"/>
          </a:xfrm>
        </p:spPr>
        <p:txBody>
          <a:bodyPr/>
          <a:lstStyle/>
          <a:p>
            <a:pPr marL="0" indent="0">
              <a:buNone/>
            </a:pPr>
            <a:r>
              <a:rPr lang="it-IT" sz="2000" dirty="0"/>
              <a:t>Oltre l'assegnamento = esistono i seguenti operatori aritmetici</a:t>
            </a:r>
            <a:r>
              <a:rPr lang="it-IT" sz="2000" dirty="0" smtClean="0"/>
              <a:t>: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837287"/>
          </a:xfrm>
        </p:spPr>
        <p:txBody>
          <a:bodyPr/>
          <a:lstStyle/>
          <a:p>
            <a:r>
              <a:rPr lang="it-IT" dirty="0" smtClean="0"/>
              <a:t>Operatori aritmetici</a:t>
            </a:r>
            <a:endParaRPr lang="it-IT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952369"/>
              </p:ext>
            </p:extLst>
          </p:nvPr>
        </p:nvGraphicFramePr>
        <p:xfrm>
          <a:off x="251520" y="1844824"/>
          <a:ext cx="7704856" cy="4754880"/>
        </p:xfrm>
        <a:graphic>
          <a:graphicData uri="http://schemas.openxmlformats.org/drawingml/2006/table">
            <a:tbl>
              <a:tblPr firstRow="1" bandRow="1"/>
              <a:tblGrid>
                <a:gridCol w="1636382"/>
                <a:gridCol w="3764218"/>
                <a:gridCol w="2304256"/>
              </a:tblGrid>
              <a:tr h="191741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Operatore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Descrizione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Esempio</a:t>
                      </a:r>
                      <a:endParaRPr lang="it-IT" b="1" dirty="0"/>
                    </a:p>
                  </a:txBody>
                  <a:tcPr/>
                </a:tc>
              </a:tr>
              <a:tr h="191741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+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Somma o concatenazione di stringhe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a=a+1; a=</a:t>
                      </a:r>
                      <a:r>
                        <a:rPr lang="it-IT" dirty="0" err="1" smtClean="0"/>
                        <a:t>b+”Ciao</a:t>
                      </a:r>
                      <a:r>
                        <a:rPr lang="it-IT" dirty="0" smtClean="0"/>
                        <a:t>”;</a:t>
                      </a:r>
                      <a:endParaRPr lang="it-IT" dirty="0"/>
                    </a:p>
                  </a:txBody>
                  <a:tcPr/>
                </a:tc>
              </a:tr>
              <a:tr h="191741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Sottrazione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a=a-1;</a:t>
                      </a:r>
                      <a:endParaRPr lang="it-IT" dirty="0"/>
                    </a:p>
                  </a:txBody>
                  <a:tcPr/>
                </a:tc>
              </a:tr>
              <a:tr h="191741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*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Moltiplicazione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a=a*2;</a:t>
                      </a:r>
                      <a:endParaRPr lang="it-IT" dirty="0"/>
                    </a:p>
                  </a:txBody>
                  <a:tcPr/>
                </a:tc>
              </a:tr>
              <a:tr h="191741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/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Divisione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a=a/2; </a:t>
                      </a:r>
                      <a:endParaRPr lang="it-IT" dirty="0"/>
                    </a:p>
                  </a:txBody>
                  <a:tcPr/>
                </a:tc>
              </a:tr>
              <a:tr h="191741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%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Modulo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a=a%2; </a:t>
                      </a:r>
                      <a:endParaRPr lang="it-IT" dirty="0"/>
                    </a:p>
                  </a:txBody>
                  <a:tcPr/>
                </a:tc>
              </a:tr>
              <a:tr h="191741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+=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Somma ed assegnazione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a+=1;</a:t>
                      </a:r>
                      <a:endParaRPr lang="it-IT" dirty="0"/>
                    </a:p>
                  </a:txBody>
                  <a:tcPr/>
                </a:tc>
              </a:tr>
              <a:tr h="191741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-=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Sottrazione ed assegnazione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a-=1; </a:t>
                      </a:r>
                      <a:endParaRPr lang="it-IT" dirty="0"/>
                    </a:p>
                  </a:txBody>
                  <a:tcPr/>
                </a:tc>
              </a:tr>
              <a:tr h="191741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*=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Moltiplicazione ed assegnazione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a*=2;</a:t>
                      </a:r>
                      <a:endParaRPr lang="it-IT" dirty="0"/>
                    </a:p>
                  </a:txBody>
                  <a:tcPr/>
                </a:tc>
              </a:tr>
              <a:tr h="191741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/=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Divisione ed assegnazione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a/=2;</a:t>
                      </a:r>
                      <a:endParaRPr lang="it-IT" dirty="0"/>
                    </a:p>
                  </a:txBody>
                  <a:tcPr/>
                </a:tc>
              </a:tr>
              <a:tr h="191741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%=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Modulo ed assegnazione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a%=2; </a:t>
                      </a:r>
                      <a:endParaRPr lang="it-IT" dirty="0"/>
                    </a:p>
                  </a:txBody>
                  <a:tcPr/>
                </a:tc>
              </a:tr>
              <a:tr h="324544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++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Pre</a:t>
                      </a:r>
                      <a:r>
                        <a:rPr lang="it-IT" dirty="0" smtClean="0"/>
                        <a:t>-Post incremento o di un’unità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++a; a++</a:t>
                      </a:r>
                      <a:endParaRPr lang="it-IT" dirty="0"/>
                    </a:p>
                  </a:txBody>
                  <a:tcPr/>
                </a:tc>
              </a:tr>
              <a:tr h="324544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--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Pre</a:t>
                      </a:r>
                      <a:r>
                        <a:rPr lang="it-IT" dirty="0" smtClean="0"/>
                        <a:t>-Post decremento o di un’unità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--a; a--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97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Gli operatori di confronto restituiscono un valore </a:t>
            </a:r>
            <a:r>
              <a:rPr lang="it-IT" b="1" dirty="0" err="1" smtClean="0"/>
              <a:t>true</a:t>
            </a:r>
            <a:r>
              <a:rPr lang="it-IT" dirty="0" smtClean="0"/>
              <a:t> o </a:t>
            </a:r>
            <a:r>
              <a:rPr lang="it-IT" b="1" dirty="0" smtClean="0"/>
              <a:t>false</a:t>
            </a:r>
          </a:p>
          <a:p>
            <a:pPr marL="0" indent="0">
              <a:buNone/>
            </a:pPr>
            <a:endParaRPr lang="it-IT" b="1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Operatori di confronto</a:t>
            </a:r>
            <a:endParaRPr lang="it-IT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21796"/>
              </p:ext>
            </p:extLst>
          </p:nvPr>
        </p:nvGraphicFramePr>
        <p:xfrm>
          <a:off x="1524000" y="2705328"/>
          <a:ext cx="6096000" cy="2595880"/>
        </p:xfrm>
        <a:graphic>
          <a:graphicData uri="http://schemas.openxmlformats.org/drawingml/2006/table">
            <a:tbl>
              <a:tblPr firstRow="1" bandRow="1"/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Operatore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Descrizione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Applicabile</a:t>
                      </a:r>
                      <a:endParaRPr lang="it-IT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==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Uguale ad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Tutti i tipi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!=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Diverso da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Tutti i tipi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&lt;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Minore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Tipi Numerici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&gt;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Maggiore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Tipi Numerici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&lt;=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Minore uguale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Tipi Numerici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&gt;=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Maggiore uguale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Tipi Numerici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36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Gli operatori logico–booleani utilizzano solo operandi di tipo </a:t>
            </a:r>
            <a:r>
              <a:rPr lang="it-IT" b="1" dirty="0"/>
              <a:t>booleano</a:t>
            </a:r>
            <a:r>
              <a:rPr lang="it-IT" dirty="0"/>
              <a:t> ed il risultato è di tipo </a:t>
            </a:r>
            <a:r>
              <a:rPr lang="it-IT" b="1" dirty="0" err="1"/>
              <a:t>boolean</a:t>
            </a:r>
            <a:r>
              <a:rPr lang="it-IT" dirty="0"/>
              <a:t>: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Operatori logici</a:t>
            </a:r>
            <a:endParaRPr lang="it-IT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041223"/>
              </p:ext>
            </p:extLst>
          </p:nvPr>
        </p:nvGraphicFramePr>
        <p:xfrm>
          <a:off x="1524000" y="2694528"/>
          <a:ext cx="6096000" cy="3708400"/>
        </p:xfrm>
        <a:graphic>
          <a:graphicData uri="http://schemas.openxmlformats.org/drawingml/2006/table">
            <a:tbl>
              <a:tblPr firstRow="1" bandRow="1"/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Operatore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Descrizione</a:t>
                      </a:r>
                      <a:endParaRPr lang="it-IT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&amp;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AND logico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!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NOT logico 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|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OR logico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^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XOR logico 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&amp;&amp;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Short </a:t>
                      </a:r>
                      <a:r>
                        <a:rPr lang="it-IT" dirty="0" err="1" smtClean="0"/>
                        <a:t>circuit</a:t>
                      </a:r>
                      <a:r>
                        <a:rPr lang="it-IT" dirty="0" smtClean="0"/>
                        <a:t> AND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||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Short </a:t>
                      </a:r>
                      <a:r>
                        <a:rPr lang="it-IT" dirty="0" err="1" smtClean="0"/>
                        <a:t>circuit</a:t>
                      </a:r>
                      <a:r>
                        <a:rPr lang="it-IT" dirty="0" smtClean="0"/>
                        <a:t> OR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&amp;=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AND e assegnazione 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|=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OR e assegnazione 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^=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XOR e assegnazione 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456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dirty="0" smtClean="0"/>
              <a:t>Java possiede un’enorme libreria di classi standard organizzata in vari package che raccolgono le classi secondo un’organizzazione basata sul campo d’utilizzo. I </a:t>
            </a:r>
            <a:r>
              <a:rPr lang="it-IT" dirty="0"/>
              <a:t>principali package sono: </a:t>
            </a:r>
            <a:endParaRPr lang="it-IT" dirty="0" smtClean="0"/>
          </a:p>
          <a:p>
            <a:endParaRPr lang="it-IT" dirty="0" smtClean="0"/>
          </a:p>
          <a:p>
            <a:r>
              <a:rPr lang="it-IT" b="1" dirty="0" err="1">
                <a:solidFill>
                  <a:srgbClr val="FF0000"/>
                </a:solidFill>
              </a:rPr>
              <a:t>java.lang</a:t>
            </a:r>
            <a:r>
              <a:rPr lang="it-IT" dirty="0"/>
              <a:t> è il package che contiene le classi nucleo del linguaggio, come </a:t>
            </a:r>
            <a:r>
              <a:rPr lang="it-IT" b="1" dirty="0"/>
              <a:t>System</a:t>
            </a:r>
            <a:r>
              <a:rPr lang="it-IT" dirty="0"/>
              <a:t> e </a:t>
            </a:r>
            <a:r>
              <a:rPr lang="it-IT" b="1" dirty="0" err="1" smtClean="0"/>
              <a:t>String</a:t>
            </a:r>
            <a:endParaRPr lang="it-IT" dirty="0"/>
          </a:p>
          <a:p>
            <a:r>
              <a:rPr lang="it-IT" b="1" dirty="0" err="1">
                <a:solidFill>
                  <a:srgbClr val="FF0000"/>
                </a:solidFill>
              </a:rPr>
              <a:t>java.util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dirty="0"/>
              <a:t>raccoglie classi d’utilità, come Date </a:t>
            </a:r>
          </a:p>
          <a:p>
            <a:r>
              <a:rPr lang="it-IT" b="1" dirty="0" err="1" smtClean="0">
                <a:solidFill>
                  <a:srgbClr val="FF0000"/>
                </a:solidFill>
              </a:rPr>
              <a:t>java.io</a:t>
            </a:r>
            <a:r>
              <a:rPr lang="it-IT" dirty="0" smtClean="0"/>
              <a:t> </a:t>
            </a:r>
            <a:r>
              <a:rPr lang="it-IT" dirty="0"/>
              <a:t>contiene classi per realizzare l’input – output in Java </a:t>
            </a:r>
          </a:p>
          <a:p>
            <a:r>
              <a:rPr lang="it-IT" b="1" dirty="0" err="1">
                <a:solidFill>
                  <a:srgbClr val="FF0000"/>
                </a:solidFill>
              </a:rPr>
              <a:t>java.awt</a:t>
            </a:r>
            <a:r>
              <a:rPr lang="it-IT" dirty="0"/>
              <a:t> contiene classi per realizzare interfacce grafiche </a:t>
            </a:r>
          </a:p>
          <a:p>
            <a:r>
              <a:rPr lang="it-IT" b="1" dirty="0">
                <a:solidFill>
                  <a:srgbClr val="FF0000"/>
                </a:solidFill>
              </a:rPr>
              <a:t>java.net</a:t>
            </a:r>
            <a:r>
              <a:rPr lang="it-IT" dirty="0"/>
              <a:t> contiene classi per realizzare connessioni, come </a:t>
            </a:r>
            <a:r>
              <a:rPr lang="it-IT" dirty="0" err="1"/>
              <a:t>Socket</a:t>
            </a:r>
            <a:r>
              <a:rPr lang="it-IT" dirty="0"/>
              <a:t> </a:t>
            </a:r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Api Java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095742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Per utilizzare una </a:t>
            </a:r>
            <a:r>
              <a:rPr lang="it-IT" b="1" dirty="0"/>
              <a:t>classe della libreria</a:t>
            </a:r>
            <a:r>
              <a:rPr lang="it-IT" dirty="0"/>
              <a:t>, bisogna prima importarla. Supponiamo di voler utilizzare la classe </a:t>
            </a:r>
            <a:r>
              <a:rPr lang="it-IT" b="1" dirty="0">
                <a:solidFill>
                  <a:srgbClr val="FF0000"/>
                </a:solidFill>
              </a:rPr>
              <a:t>Date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/>
              <a:t>del package </a:t>
            </a:r>
            <a:r>
              <a:rPr lang="it-IT" b="1" dirty="0" err="1">
                <a:solidFill>
                  <a:srgbClr val="FF0000"/>
                </a:solidFill>
              </a:rPr>
              <a:t>java.util</a:t>
            </a:r>
            <a:r>
              <a:rPr lang="it-IT" dirty="0"/>
              <a:t>. </a:t>
            </a:r>
            <a:endParaRPr lang="it-IT" dirty="0" smtClean="0"/>
          </a:p>
          <a:p>
            <a:r>
              <a:rPr lang="it-IT" dirty="0" smtClean="0"/>
              <a:t>Prima </a:t>
            </a:r>
            <a:r>
              <a:rPr lang="it-IT" dirty="0"/>
              <a:t>di dichiarare la classe in cui abbiamo intenzione di utilizzare Date dobbiamo scrivere: </a:t>
            </a:r>
            <a:r>
              <a:rPr lang="it-IT" dirty="0" smtClean="0"/>
              <a:t>		</a:t>
            </a:r>
          </a:p>
          <a:p>
            <a:pPr marL="0" indent="0">
              <a:buNone/>
            </a:pPr>
            <a:r>
              <a:rPr lang="it-IT" b="1" dirty="0">
                <a:solidFill>
                  <a:srgbClr val="FF0000"/>
                </a:solidFill>
              </a:rPr>
              <a:t>	</a:t>
            </a:r>
            <a:r>
              <a:rPr lang="it-IT" b="1" dirty="0" smtClean="0">
                <a:solidFill>
                  <a:srgbClr val="FF0000"/>
                </a:solidFill>
              </a:rPr>
              <a:t>	import </a:t>
            </a:r>
            <a:r>
              <a:rPr lang="it-IT" b="1" dirty="0" err="1">
                <a:solidFill>
                  <a:srgbClr val="FF0000"/>
                </a:solidFill>
              </a:rPr>
              <a:t>java.util.Date</a:t>
            </a:r>
            <a:r>
              <a:rPr lang="it-IT" b="1" dirty="0">
                <a:solidFill>
                  <a:srgbClr val="FF0000"/>
                </a:solidFill>
              </a:rPr>
              <a:t>; </a:t>
            </a:r>
            <a:endParaRPr lang="it-IT" b="1" dirty="0" smtClean="0">
              <a:solidFill>
                <a:srgbClr val="FF0000"/>
              </a:solidFill>
            </a:endParaRPr>
          </a:p>
          <a:p>
            <a:r>
              <a:rPr lang="it-IT" dirty="0" smtClean="0"/>
              <a:t>oppure</a:t>
            </a:r>
            <a:r>
              <a:rPr lang="it-IT" dirty="0"/>
              <a:t>, per importare </a:t>
            </a:r>
            <a:r>
              <a:rPr lang="it-IT" b="1" dirty="0"/>
              <a:t>tutte le classi del package</a:t>
            </a:r>
            <a:r>
              <a:rPr lang="it-IT" dirty="0"/>
              <a:t> </a:t>
            </a:r>
            <a:r>
              <a:rPr lang="it-IT" b="1" dirty="0" err="1"/>
              <a:t>java.util</a:t>
            </a:r>
            <a:r>
              <a:rPr lang="it-IT" dirty="0"/>
              <a:t>: 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		</a:t>
            </a:r>
            <a:r>
              <a:rPr lang="it-IT" b="1" dirty="0" smtClean="0">
                <a:solidFill>
                  <a:srgbClr val="FF0000"/>
                </a:solidFill>
              </a:rPr>
              <a:t>import </a:t>
            </a:r>
            <a:r>
              <a:rPr lang="it-IT" b="1" dirty="0" err="1">
                <a:solidFill>
                  <a:srgbClr val="FF0000"/>
                </a:solidFill>
              </a:rPr>
              <a:t>java.util</a:t>
            </a:r>
            <a:r>
              <a:rPr lang="it-IT" b="1" dirty="0">
                <a:solidFill>
                  <a:srgbClr val="FF0000"/>
                </a:solidFill>
              </a:rPr>
              <a:t>.*; </a:t>
            </a:r>
            <a:endParaRPr lang="it-IT" b="1" dirty="0" smtClean="0">
              <a:solidFill>
                <a:srgbClr val="FF0000"/>
              </a:solidFill>
            </a:endParaRPr>
          </a:p>
          <a:p>
            <a:r>
              <a:rPr lang="it-IT" dirty="0" smtClean="0"/>
              <a:t>Di </a:t>
            </a:r>
            <a:r>
              <a:rPr lang="it-IT" dirty="0"/>
              <a:t>default in ogni file Java è importato automaticamente tutto il </a:t>
            </a:r>
            <a:r>
              <a:rPr lang="it-IT" b="1" dirty="0">
                <a:solidFill>
                  <a:srgbClr val="FF0000"/>
                </a:solidFill>
              </a:rPr>
              <a:t>package </a:t>
            </a:r>
            <a:r>
              <a:rPr lang="it-IT" b="1" dirty="0" err="1">
                <a:solidFill>
                  <a:srgbClr val="FF0000"/>
                </a:solidFill>
              </a:rPr>
              <a:t>java.lang</a:t>
            </a:r>
            <a:r>
              <a:rPr lang="it-IT" dirty="0"/>
              <a:t>, senza il quale non potremmo utilizzare classi fondamentali quali </a:t>
            </a:r>
            <a:r>
              <a:rPr lang="it-IT" b="1" dirty="0">
                <a:solidFill>
                  <a:srgbClr val="FF0000"/>
                </a:solidFill>
              </a:rPr>
              <a:t>System</a:t>
            </a:r>
            <a:r>
              <a:rPr lang="it-IT" dirty="0"/>
              <a:t> e </a:t>
            </a:r>
            <a:r>
              <a:rPr lang="it-IT" b="1" dirty="0" err="1">
                <a:solidFill>
                  <a:srgbClr val="FF0000"/>
                </a:solidFill>
              </a:rPr>
              <a:t>String</a:t>
            </a:r>
            <a:r>
              <a:rPr lang="it-IT" dirty="0"/>
              <a:t>. 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Api Java</a:t>
            </a:r>
          </a:p>
        </p:txBody>
      </p:sp>
    </p:spTree>
    <p:extLst>
      <p:ext uri="{BB962C8B-B14F-4D97-AF65-F5344CB8AC3E}">
        <p14:creationId xmlns:p14="http://schemas.microsoft.com/office/powerpoint/2010/main" val="3038822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Il codice sorgente (file.java) viene prima compilato, ovvero trasformato in una forma più simile al linguaggio macchina (</a:t>
            </a:r>
            <a:r>
              <a:rPr lang="it-IT" dirty="0" err="1"/>
              <a:t>file.class</a:t>
            </a:r>
            <a:r>
              <a:rPr lang="it-IT" dirty="0"/>
              <a:t>, detto anche </a:t>
            </a:r>
            <a:r>
              <a:rPr lang="it-IT" dirty="0" err="1"/>
              <a:t>bytecode</a:t>
            </a:r>
            <a:r>
              <a:rPr lang="it-IT" dirty="0"/>
              <a:t>) e successivamente il file compilato viene eseguito. </a:t>
            </a:r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Caratteristiche del linguaggio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619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Il package </a:t>
            </a:r>
            <a:r>
              <a:rPr lang="it-IT" dirty="0" err="1"/>
              <a:t>java.lang</a:t>
            </a:r>
            <a:r>
              <a:rPr lang="it-IT" dirty="0"/>
              <a:t> è importato di default in quanto contiene la struttura di base per la creazione di una classe java. </a:t>
            </a:r>
          </a:p>
          <a:p>
            <a:r>
              <a:rPr lang="it-IT" dirty="0" smtClean="0"/>
              <a:t>E’ </a:t>
            </a:r>
            <a:r>
              <a:rPr lang="it-IT" dirty="0"/>
              <a:t>composto da: </a:t>
            </a:r>
          </a:p>
          <a:p>
            <a:pPr lvl="1">
              <a:buFont typeface="Wingdings" pitchFamily="2" charset="2"/>
              <a:buChar char="§"/>
            </a:pPr>
            <a:r>
              <a:rPr lang="it-IT" dirty="0" smtClean="0"/>
              <a:t>interfacce</a:t>
            </a:r>
            <a:r>
              <a:rPr lang="it-IT" dirty="0"/>
              <a:t>: </a:t>
            </a:r>
            <a:r>
              <a:rPr lang="it-IT" dirty="0" err="1"/>
              <a:t>Cloneable</a:t>
            </a:r>
            <a:r>
              <a:rPr lang="it-IT" dirty="0"/>
              <a:t>, </a:t>
            </a:r>
            <a:r>
              <a:rPr lang="it-IT" dirty="0" err="1"/>
              <a:t>Comparable</a:t>
            </a:r>
            <a:r>
              <a:rPr lang="it-IT" dirty="0"/>
              <a:t>, </a:t>
            </a:r>
            <a:r>
              <a:rPr lang="it-IT" dirty="0" err="1"/>
              <a:t>Runnable</a:t>
            </a:r>
            <a:r>
              <a:rPr lang="it-IT" dirty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classi</a:t>
            </a:r>
            <a:r>
              <a:rPr lang="en-US" dirty="0"/>
              <a:t>: Wrapper( Byte, Short, Integer, Long, Float, Double, Boolean, Character, Void ) String, System, Thread, Object, Runtime, </a:t>
            </a:r>
            <a:r>
              <a:rPr lang="en-US" dirty="0" err="1"/>
              <a:t>SecurityManager</a:t>
            </a:r>
            <a:r>
              <a:rPr lang="en-US" dirty="0"/>
              <a:t>, </a:t>
            </a:r>
          </a:p>
          <a:p>
            <a:pPr lvl="1">
              <a:buFont typeface="Wingdings" pitchFamily="2" charset="2"/>
              <a:buChar char="§"/>
            </a:pPr>
            <a:r>
              <a:rPr lang="it-IT" dirty="0" smtClean="0"/>
              <a:t>eccezioni</a:t>
            </a:r>
            <a:r>
              <a:rPr lang="it-IT" dirty="0"/>
              <a:t>: </a:t>
            </a:r>
            <a:r>
              <a:rPr lang="it-IT" dirty="0" err="1"/>
              <a:t>Throwable</a:t>
            </a:r>
            <a:r>
              <a:rPr lang="it-IT" dirty="0"/>
              <a:t> </a:t>
            </a:r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package </a:t>
            </a:r>
            <a:r>
              <a:rPr lang="it-IT" dirty="0" err="1"/>
              <a:t>java.lang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856577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In varie situazioni può esser comodo poter trattare i tipi primitivi come oggetti</a:t>
            </a:r>
          </a:p>
          <a:p>
            <a:r>
              <a:rPr lang="it-IT" dirty="0" smtClean="0"/>
              <a:t>Una </a:t>
            </a:r>
            <a:r>
              <a:rPr lang="it-IT" b="1" dirty="0" smtClean="0"/>
              <a:t>classe </a:t>
            </a:r>
            <a:r>
              <a:rPr lang="it-IT" b="1" dirty="0" err="1" smtClean="0"/>
              <a:t>wrapper</a:t>
            </a:r>
            <a:r>
              <a:rPr lang="it-IT" b="1" dirty="0" smtClean="0"/>
              <a:t> </a:t>
            </a:r>
            <a:r>
              <a:rPr lang="it-IT" dirty="0" smtClean="0"/>
              <a:t>(involucro) incapsula una variabile di un tipo primitivo</a:t>
            </a:r>
          </a:p>
          <a:p>
            <a:r>
              <a:rPr lang="it-IT" dirty="0" smtClean="0"/>
              <a:t>In qualche modo ’’trasforma’’ un tipo primitivo in un oggetto equivalente</a:t>
            </a:r>
          </a:p>
          <a:p>
            <a:r>
              <a:rPr lang="it-IT" dirty="0" smtClean="0"/>
              <a:t>La classe </a:t>
            </a:r>
            <a:r>
              <a:rPr lang="it-IT" dirty="0" err="1" smtClean="0"/>
              <a:t>wrapper</a:t>
            </a:r>
            <a:r>
              <a:rPr lang="it-IT" dirty="0" smtClean="0"/>
              <a:t> ha nome (quasi) identico al tipo primitivo che incapsula, ma con l’iniziale maiuscola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Classi </a:t>
            </a:r>
            <a:r>
              <a:rPr lang="it-IT" dirty="0" err="1"/>
              <a:t>W</a:t>
            </a:r>
            <a:r>
              <a:rPr lang="it-IT" dirty="0" err="1" smtClean="0"/>
              <a:t>rapper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3004991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Classi </a:t>
            </a:r>
            <a:r>
              <a:rPr lang="it-IT" dirty="0" err="1" smtClean="0"/>
              <a:t>Wrapper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271550"/>
            <a:ext cx="3302839" cy="314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5002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In Java le stringhe, non sono array di caratteri (</a:t>
            </a:r>
            <a:r>
              <a:rPr lang="it-IT" dirty="0" err="1" smtClean="0"/>
              <a:t>char</a:t>
            </a:r>
            <a:r>
              <a:rPr lang="it-IT" dirty="0" smtClean="0"/>
              <a:t>), bensì oggetti.</a:t>
            </a:r>
          </a:p>
          <a:p>
            <a:r>
              <a:rPr lang="it-IT" dirty="0" smtClean="0"/>
              <a:t>Le stringhe in quanto oggetti, dovrebbero essere istanziate con la solita sintassi tramite la parola chiave </a:t>
            </a:r>
            <a:r>
              <a:rPr lang="it-IT" b="1" dirty="0" smtClean="0"/>
              <a:t>new</a:t>
            </a:r>
            <a:r>
              <a:rPr lang="it-IT" dirty="0" smtClean="0"/>
              <a:t>. Per esempio:</a:t>
            </a:r>
          </a:p>
          <a:p>
            <a:pPr marL="0" indent="0">
              <a:buNone/>
            </a:pPr>
            <a:r>
              <a:rPr lang="it-IT" dirty="0"/>
              <a:t> </a:t>
            </a:r>
            <a:r>
              <a:rPr lang="it-IT" dirty="0" smtClean="0"/>
              <a:t>    </a:t>
            </a:r>
            <a:r>
              <a:rPr lang="it-IT" dirty="0" err="1" smtClean="0"/>
              <a:t>String</a:t>
            </a:r>
            <a:r>
              <a:rPr lang="it-IT" dirty="0" smtClean="0"/>
              <a:t> nome =  new </a:t>
            </a:r>
            <a:r>
              <a:rPr lang="it-IT" dirty="0" err="1" smtClean="0"/>
              <a:t>String</a:t>
            </a:r>
            <a:r>
              <a:rPr lang="it-IT" dirty="0" smtClean="0"/>
              <a:t>("Mario Rossi"</a:t>
            </a:r>
            <a:r>
              <a:rPr lang="it-IT" b="1" dirty="0" smtClean="0"/>
              <a:t> </a:t>
            </a:r>
            <a:r>
              <a:rPr lang="it-IT" dirty="0" smtClean="0"/>
              <a:t>);</a:t>
            </a:r>
          </a:p>
          <a:p>
            <a:r>
              <a:rPr lang="it-IT" dirty="0" smtClean="0"/>
              <a:t>Java però ci permette di utilizzare la classe </a:t>
            </a:r>
            <a:r>
              <a:rPr lang="it-IT" dirty="0" err="1" smtClean="0"/>
              <a:t>String</a:t>
            </a:r>
            <a:r>
              <a:rPr lang="it-IT" dirty="0" smtClean="0"/>
              <a:t> come se fosse un tipo di dato primitivo, per cui possiamo scrivere:</a:t>
            </a:r>
          </a:p>
          <a:p>
            <a:pPr marL="0" indent="0">
              <a:buNone/>
            </a:pPr>
            <a:r>
              <a:rPr lang="it-IT" dirty="0"/>
              <a:t> </a:t>
            </a:r>
            <a:r>
              <a:rPr lang="it-IT" dirty="0" smtClean="0"/>
              <a:t>    </a:t>
            </a:r>
            <a:r>
              <a:rPr lang="it-IT" dirty="0" err="1" smtClean="0"/>
              <a:t>String</a:t>
            </a:r>
            <a:r>
              <a:rPr lang="it-IT" dirty="0" smtClean="0"/>
              <a:t> nome = </a:t>
            </a:r>
            <a:r>
              <a:rPr lang="it-IT" dirty="0"/>
              <a:t>"</a:t>
            </a:r>
            <a:r>
              <a:rPr lang="it-IT" dirty="0" smtClean="0"/>
              <a:t>Mario Rossi</a:t>
            </a:r>
            <a:r>
              <a:rPr lang="it-IT" dirty="0"/>
              <a:t>"</a:t>
            </a:r>
            <a:r>
              <a:rPr lang="it-IT" dirty="0" smtClean="0"/>
              <a:t>;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</a:t>
            </a:r>
            <a:r>
              <a:rPr lang="it-IT" dirty="0" smtClean="0"/>
              <a:t>lasse </a:t>
            </a:r>
            <a:r>
              <a:rPr lang="it-IT" dirty="0" err="1" smtClean="0"/>
              <a:t>String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868846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 smtClean="0"/>
              <a:t>Il fatto che </a:t>
            </a:r>
            <a:r>
              <a:rPr lang="it-IT" dirty="0" err="1" smtClean="0"/>
              <a:t>String</a:t>
            </a:r>
            <a:r>
              <a:rPr lang="it-IT" dirty="0" smtClean="0"/>
              <a:t> sia una classe, ci garantisce una serie di metodi di utilità, per compiere operazioni con le stringhe.</a:t>
            </a:r>
          </a:p>
          <a:p>
            <a:pPr marL="0" indent="0">
              <a:buNone/>
            </a:pPr>
            <a:r>
              <a:rPr lang="it-IT" dirty="0" smtClean="0"/>
              <a:t>Esempio:</a:t>
            </a:r>
          </a:p>
          <a:p>
            <a:r>
              <a:rPr lang="it-IT" dirty="0" err="1" smtClean="0"/>
              <a:t>toUpperCase</a:t>
            </a:r>
            <a:r>
              <a:rPr lang="it-IT" dirty="0" smtClean="0"/>
              <a:t>(): restituisce la stringa con ogni carattere maiuscolo</a:t>
            </a:r>
          </a:p>
          <a:p>
            <a:r>
              <a:rPr lang="it-IT" dirty="0" err="1" smtClean="0"/>
              <a:t>toLowerCase</a:t>
            </a:r>
            <a:r>
              <a:rPr lang="it-IT" dirty="0" smtClean="0"/>
              <a:t>():</a:t>
            </a:r>
            <a:r>
              <a:rPr lang="it-IT" dirty="0"/>
              <a:t> restituisce la stringa con ogni </a:t>
            </a:r>
            <a:r>
              <a:rPr lang="it-IT" dirty="0" smtClean="0"/>
              <a:t>carattere minuscolo;</a:t>
            </a:r>
          </a:p>
          <a:p>
            <a:r>
              <a:rPr lang="it-IT" dirty="0"/>
              <a:t>t</a:t>
            </a:r>
            <a:r>
              <a:rPr lang="it-IT" dirty="0" smtClean="0"/>
              <a:t>rim():</a:t>
            </a:r>
            <a:r>
              <a:rPr lang="it-IT" dirty="0"/>
              <a:t> restituisce la stringa </a:t>
            </a:r>
            <a:r>
              <a:rPr lang="it-IT" dirty="0" smtClean="0"/>
              <a:t>senza gli spazi prima e dopo</a:t>
            </a:r>
          </a:p>
          <a:p>
            <a:r>
              <a:rPr lang="it-IT" dirty="0" err="1"/>
              <a:t>e</a:t>
            </a:r>
            <a:r>
              <a:rPr lang="it-IT" dirty="0" err="1" smtClean="0"/>
              <a:t>quals</a:t>
            </a:r>
            <a:r>
              <a:rPr lang="it-IT" dirty="0" smtClean="0"/>
              <a:t>(): confronta due stringhe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Classe </a:t>
            </a:r>
            <a:r>
              <a:rPr lang="it-IT" dirty="0" err="1" smtClean="0"/>
              <a:t>String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2920292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Molto spesso nei programmi si ha l'esigenza di manipolare un gruppo di variabili dello stesso tipo che contengono valori tra loro correlati. </a:t>
            </a:r>
          </a:p>
          <a:p>
            <a:r>
              <a:rPr lang="it-IT" dirty="0" smtClean="0"/>
              <a:t>Un </a:t>
            </a:r>
            <a:r>
              <a:rPr lang="it-IT" dirty="0"/>
              <a:t>array è uno strumento concettualmente simile ad una tabella, che accomuna sotto un unico nome un insieme di variabili dello stesso tipo: </a:t>
            </a:r>
            <a:endParaRPr lang="it-IT" dirty="0" smtClean="0"/>
          </a:p>
          <a:p>
            <a:r>
              <a:rPr lang="it-IT" dirty="0" smtClean="0"/>
              <a:t>Esempio: </a:t>
            </a:r>
          </a:p>
          <a:p>
            <a:pPr marL="0" indent="0">
              <a:buNone/>
            </a:pPr>
            <a:r>
              <a:rPr lang="it-IT" dirty="0" smtClean="0"/>
              <a:t>	</a:t>
            </a:r>
            <a:r>
              <a:rPr lang="it-IT" dirty="0" err="1" smtClean="0"/>
              <a:t>int</a:t>
            </a:r>
            <a:r>
              <a:rPr lang="it-IT" dirty="0" smtClean="0"/>
              <a:t>[] </a:t>
            </a:r>
            <a:r>
              <a:rPr lang="it-IT" dirty="0" err="1" smtClean="0"/>
              <a:t>temp</a:t>
            </a:r>
            <a:r>
              <a:rPr lang="it-IT" dirty="0" smtClean="0"/>
              <a:t> = new </a:t>
            </a:r>
            <a:r>
              <a:rPr lang="it-IT" dirty="0" err="1" smtClean="0"/>
              <a:t>int</a:t>
            </a:r>
            <a:r>
              <a:rPr lang="it-IT" dirty="0" smtClean="0"/>
              <a:t>[144];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Array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9951498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 Java gli array sono, in quanto collezioni, </a:t>
            </a:r>
            <a:r>
              <a:rPr lang="it-IT" dirty="0" smtClean="0"/>
              <a:t>oggetti</a:t>
            </a:r>
          </a:p>
          <a:p>
            <a:r>
              <a:rPr lang="it-IT" dirty="0" smtClean="0"/>
              <a:t>Per utilizzare un array bisogna passare attraverso tre fasi:</a:t>
            </a:r>
          </a:p>
          <a:p>
            <a:pPr lvl="1"/>
            <a:r>
              <a:rPr lang="it-IT" b="1" dirty="0" smtClean="0"/>
              <a:t>Dichiarazione</a:t>
            </a:r>
            <a:r>
              <a:rPr lang="it-IT" dirty="0" smtClean="0"/>
              <a:t>;</a:t>
            </a:r>
          </a:p>
          <a:p>
            <a:pPr lvl="1"/>
            <a:r>
              <a:rPr lang="it-IT" b="1" dirty="0" smtClean="0"/>
              <a:t>Creazione</a:t>
            </a:r>
            <a:r>
              <a:rPr lang="it-IT" dirty="0" smtClean="0"/>
              <a:t>;</a:t>
            </a:r>
          </a:p>
          <a:p>
            <a:pPr lvl="1"/>
            <a:r>
              <a:rPr lang="it-IT" b="1" dirty="0" smtClean="0"/>
              <a:t>Inizializzazione.</a:t>
            </a:r>
            <a:endParaRPr lang="it-IT" b="1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Array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327437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Come per le variabili semplici dobbiamo indicare un tipo ed un nome, con la differenza che, dopo aver specificato il tipo, è necessario </a:t>
            </a:r>
            <a:r>
              <a:rPr lang="it-IT" dirty="0" err="1"/>
              <a:t>postporre</a:t>
            </a:r>
            <a:r>
              <a:rPr lang="it-IT" dirty="0"/>
              <a:t> una coppia di parentesi quadre. </a:t>
            </a:r>
          </a:p>
          <a:p>
            <a:pPr marL="0" indent="0">
              <a:buNone/>
            </a:pPr>
            <a:r>
              <a:rPr lang="it-IT" dirty="0" smtClean="0"/>
              <a:t>	</a:t>
            </a:r>
            <a:r>
              <a:rPr lang="it-IT" dirty="0" err="1" smtClean="0"/>
              <a:t>int</a:t>
            </a:r>
            <a:r>
              <a:rPr lang="it-IT" dirty="0"/>
              <a:t>[] </a:t>
            </a:r>
            <a:r>
              <a:rPr lang="it-IT" dirty="0" err="1"/>
              <a:t>vettoreDiInteri</a:t>
            </a:r>
            <a:r>
              <a:rPr lang="it-IT" dirty="0"/>
              <a:t>; </a:t>
            </a:r>
          </a:p>
          <a:p>
            <a:r>
              <a:rPr lang="it-IT" dirty="0" smtClean="0"/>
              <a:t>La </a:t>
            </a:r>
            <a:r>
              <a:rPr lang="it-IT" dirty="0"/>
              <a:t>variabile '</a:t>
            </a:r>
            <a:r>
              <a:rPr lang="it-IT" dirty="0" err="1"/>
              <a:t>vettoreDiInteri</a:t>
            </a:r>
            <a:r>
              <a:rPr lang="it-IT" dirty="0"/>
              <a:t>' appena dichiarata non è un vettore, ma solamente un </a:t>
            </a:r>
            <a:r>
              <a:rPr lang="it-IT" dirty="0" err="1"/>
              <a:t>reference</a:t>
            </a:r>
            <a:r>
              <a:rPr lang="it-IT" dirty="0"/>
              <a:t> ad un vettore </a:t>
            </a:r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Dichiarazione Array</a:t>
            </a:r>
          </a:p>
        </p:txBody>
      </p:sp>
    </p:spTree>
    <p:extLst>
      <p:ext uri="{BB962C8B-B14F-4D97-AF65-F5344CB8AC3E}">
        <p14:creationId xmlns:p14="http://schemas.microsoft.com/office/powerpoint/2010/main" val="411056164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 creare un </a:t>
            </a:r>
            <a:r>
              <a:rPr lang="it-IT" dirty="0" smtClean="0"/>
              <a:t>array o vettore dobbiamo </a:t>
            </a:r>
            <a:r>
              <a:rPr lang="it-IT" dirty="0"/>
              <a:t>ricorrere alla parola riservata 'new</a:t>
            </a:r>
            <a:r>
              <a:rPr lang="it-IT" dirty="0" smtClean="0"/>
              <a:t>' </a:t>
            </a:r>
            <a:endParaRPr lang="it-IT" dirty="0"/>
          </a:p>
          <a:p>
            <a:pPr marL="0" indent="0">
              <a:buNone/>
            </a:pPr>
            <a:r>
              <a:rPr lang="it-IT" dirty="0" smtClean="0"/>
              <a:t>	</a:t>
            </a:r>
            <a:r>
              <a:rPr lang="it-IT" dirty="0" err="1" smtClean="0"/>
              <a:t>vettoreDiInteri</a:t>
            </a:r>
            <a:r>
              <a:rPr lang="it-IT" dirty="0" smtClean="0"/>
              <a:t> </a:t>
            </a:r>
            <a:r>
              <a:rPr lang="it-IT" dirty="0"/>
              <a:t>= new </a:t>
            </a:r>
            <a:r>
              <a:rPr lang="it-IT" dirty="0" err="1"/>
              <a:t>int</a:t>
            </a:r>
            <a:r>
              <a:rPr lang="it-IT" dirty="0"/>
              <a:t>[10]; </a:t>
            </a:r>
          </a:p>
          <a:p>
            <a:r>
              <a:rPr lang="it-IT" dirty="0" smtClean="0"/>
              <a:t>Il </a:t>
            </a:r>
            <a:r>
              <a:rPr lang="it-IT" dirty="0"/>
              <a:t>valore specificato tra parentesi quadre è la dimensione del vettore </a:t>
            </a:r>
          </a:p>
          <a:p>
            <a:r>
              <a:rPr lang="it-IT" dirty="0" smtClean="0"/>
              <a:t>Un </a:t>
            </a:r>
            <a:r>
              <a:rPr lang="it-IT" dirty="0" smtClean="0"/>
              <a:t>array è </a:t>
            </a:r>
            <a:r>
              <a:rPr lang="it-IT" dirty="0"/>
              <a:t>un oggetto di memoria composto da un certo numero di elementi, ognuno dei quali può contenere un valore </a:t>
            </a:r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Creazione </a:t>
            </a:r>
            <a:r>
              <a:rPr lang="it-IT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332142017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Per inizializzare un array, bisogna inizializzarne ogni elemento singolarmente:</a:t>
            </a:r>
          </a:p>
          <a:p>
            <a:pPr marL="0" indent="0">
              <a:buNone/>
            </a:pPr>
            <a:r>
              <a:rPr lang="it-IT" dirty="0" smtClean="0"/>
              <a:t>	</a:t>
            </a:r>
            <a:r>
              <a:rPr lang="it-IT" dirty="0"/>
              <a:t> </a:t>
            </a:r>
            <a:r>
              <a:rPr lang="it-IT" dirty="0" err="1" smtClean="0"/>
              <a:t>vettoreDiInteri</a:t>
            </a:r>
            <a:r>
              <a:rPr lang="it-IT" dirty="0" smtClean="0"/>
              <a:t>[1]= 10;</a:t>
            </a:r>
          </a:p>
          <a:p>
            <a:r>
              <a:rPr lang="it-IT" dirty="0" smtClean="0"/>
              <a:t>L’indice di un array inizia sempre da zero;</a:t>
            </a:r>
          </a:p>
          <a:p>
            <a:r>
              <a:rPr lang="it-IT" dirty="0" smtClean="0"/>
              <a:t>Gli array definiscono anche una variabile chiamata </a:t>
            </a:r>
            <a:r>
              <a:rPr lang="it-IT" dirty="0" err="1" smtClean="0"/>
              <a:t>length</a:t>
            </a:r>
            <a:r>
              <a:rPr lang="it-IT" dirty="0" smtClean="0"/>
              <a:t> che restituisce la dimensione effettiva dell’array stesso, quindi:</a:t>
            </a:r>
          </a:p>
          <a:p>
            <a:pPr marL="0" indent="0">
              <a:buNone/>
            </a:pPr>
            <a:r>
              <a:rPr lang="it-IT" dirty="0" smtClean="0"/>
              <a:t>	</a:t>
            </a:r>
            <a:r>
              <a:rPr lang="it-IT" dirty="0"/>
              <a:t> </a:t>
            </a:r>
            <a:r>
              <a:rPr lang="it-IT" dirty="0" err="1" smtClean="0"/>
              <a:t>vettoreDiInteri.length</a:t>
            </a:r>
            <a:r>
              <a:rPr lang="it-IT" dirty="0" smtClean="0"/>
              <a:t>() sarà uguale a 10</a:t>
            </a:r>
          </a:p>
          <a:p>
            <a:r>
              <a:rPr lang="it-IT" dirty="0" smtClean="0"/>
              <a:t>In generale gli array sono relativamente poco usati in java. Ad essi sono preferiti gli oggetti della libreria </a:t>
            </a:r>
            <a:r>
              <a:rPr lang="it-IT" dirty="0" err="1" smtClean="0"/>
              <a:t>Collections</a:t>
            </a:r>
            <a:r>
              <a:rPr lang="it-IT" dirty="0" smtClean="0"/>
              <a:t>.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Inizializzazione </a:t>
            </a:r>
            <a:r>
              <a:rPr lang="it-IT" dirty="0"/>
              <a:t>di un </a:t>
            </a:r>
            <a:r>
              <a:rPr lang="it-IT" dirty="0" smtClean="0"/>
              <a:t>Array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44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Oltre </a:t>
            </a:r>
            <a:r>
              <a:rPr lang="it-IT" dirty="0" smtClean="0"/>
              <a:t>a svolgere </a:t>
            </a:r>
            <a:r>
              <a:rPr lang="it-IT" dirty="0"/>
              <a:t>il ruolo di interprete, la JMV, conferisce al linguaggio la caratteristica del multi-</a:t>
            </a:r>
            <a:r>
              <a:rPr lang="it-IT" dirty="0" err="1"/>
              <a:t>threaded</a:t>
            </a:r>
            <a:r>
              <a:rPr lang="it-IT" dirty="0"/>
              <a:t> , ovvero la capacità di mandare in esecuzione più processi in maniera parallela.</a:t>
            </a:r>
          </a:p>
          <a:p>
            <a:endParaRPr lang="it-IT" dirty="0"/>
          </a:p>
          <a:p>
            <a:r>
              <a:rPr lang="it-IT" dirty="0"/>
              <a:t>Garantisce dei meccanismi di sicurezza molto potenti,  la supervisione del codice da parte del Garbage </a:t>
            </a:r>
            <a:r>
              <a:rPr lang="it-IT" dirty="0" err="1"/>
              <a:t>collector</a:t>
            </a:r>
            <a:r>
              <a:rPr lang="it-IT" dirty="0"/>
              <a:t>, e tanto altro che vedremo durante il corso.</a:t>
            </a:r>
          </a:p>
          <a:p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JVM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576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Per controllare la sequenza delle istruzioni, adoperiamo dei costrutti, che vengono divisi in due categorie principali:</a:t>
            </a:r>
          </a:p>
          <a:p>
            <a:r>
              <a:rPr lang="it-IT" b="1" dirty="0" smtClean="0"/>
              <a:t>Condizioni (o strutture di controllo decisionali): </a:t>
            </a:r>
            <a:r>
              <a:rPr lang="it-IT" dirty="0" smtClean="0"/>
              <a:t>permettono </a:t>
            </a:r>
            <a:r>
              <a:rPr lang="it-IT" dirty="0"/>
              <a:t>al programmatore di vincolare l'esecuzione di un'istruzione (o di un blocco di istruzioni) ad una condizione </a:t>
            </a:r>
            <a:r>
              <a:rPr lang="it-IT" dirty="0" smtClean="0"/>
              <a:t>booleana;</a:t>
            </a:r>
            <a:endParaRPr lang="it-IT" dirty="0"/>
          </a:p>
          <a:p>
            <a:r>
              <a:rPr lang="it-IT" b="1" dirty="0" smtClean="0"/>
              <a:t>Cicli (strutture di controllo iterative): </a:t>
            </a:r>
            <a:r>
              <a:rPr lang="it-IT" dirty="0" smtClean="0"/>
              <a:t>in fase di </a:t>
            </a:r>
            <a:r>
              <a:rPr lang="it-IT" dirty="0" err="1" smtClean="0"/>
              <a:t>runtime</a:t>
            </a:r>
            <a:r>
              <a:rPr lang="it-IT" dirty="0" smtClean="0"/>
              <a:t> permettono di decidere il numero di esecuzioni di determinate istruzioni</a:t>
            </a:r>
            <a:endParaRPr lang="it-IT" b="1" dirty="0" smtClean="0"/>
          </a:p>
          <a:p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Gestione del flusso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520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In Java sono essenzialmente due:</a:t>
            </a:r>
          </a:p>
          <a:p>
            <a:r>
              <a:rPr lang="it-IT" b="1" dirty="0" err="1" smtClean="0"/>
              <a:t>if</a:t>
            </a:r>
            <a:r>
              <a:rPr lang="it-IT" b="1" dirty="0" smtClean="0"/>
              <a:t>-else </a:t>
            </a:r>
            <a:r>
              <a:rPr lang="it-IT" dirty="0" smtClean="0"/>
              <a:t>: verificano diverse espressioni e quando viene incontrata l'espressione che restituisce </a:t>
            </a:r>
            <a:r>
              <a:rPr lang="it-IT" dirty="0" err="1" smtClean="0"/>
              <a:t>true</a:t>
            </a:r>
            <a:r>
              <a:rPr lang="it-IT" dirty="0" smtClean="0"/>
              <a:t> viene eseguito un determinato pezzo di codice. </a:t>
            </a:r>
          </a:p>
          <a:p>
            <a:r>
              <a:rPr lang="it-IT" b="1" dirty="0" err="1"/>
              <a:t>switch</a:t>
            </a:r>
            <a:r>
              <a:rPr lang="it-IT" b="1" dirty="0"/>
              <a:t>-case</a:t>
            </a:r>
            <a:r>
              <a:rPr lang="it-IT" dirty="0"/>
              <a:t>: viene esaminata UNA SOLA espressione, però a seconda del suo risultato cambia il pezzo di codice che verrà eseguito. </a:t>
            </a:r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Costrutti decisionali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5275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Il costrutto condizionale più usato in Java è l'</a:t>
            </a:r>
            <a:r>
              <a:rPr lang="it-IT" dirty="0" err="1"/>
              <a:t>if</a:t>
            </a:r>
            <a:r>
              <a:rPr lang="it-IT" dirty="0"/>
              <a:t>, che può essere usato nelle due </a:t>
            </a:r>
            <a:r>
              <a:rPr lang="it-IT" dirty="0" smtClean="0"/>
              <a:t>varianti </a:t>
            </a:r>
            <a:r>
              <a:rPr lang="it-IT" dirty="0"/>
              <a:t>con o senza else </a:t>
            </a: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 algn="l">
              <a:buNone/>
            </a:pPr>
            <a:r>
              <a:rPr lang="it-IT" b="1" dirty="0" err="1"/>
              <a:t>if</a:t>
            </a:r>
            <a:r>
              <a:rPr lang="it-IT" b="1" dirty="0"/>
              <a:t> ( </a:t>
            </a:r>
            <a:r>
              <a:rPr lang="it-IT" b="1" dirty="0" err="1"/>
              <a:t>condizioneBooleana</a:t>
            </a:r>
            <a:r>
              <a:rPr lang="it-IT" b="1" dirty="0"/>
              <a:t> ) </a:t>
            </a:r>
            <a:endParaRPr lang="it-IT" b="1" dirty="0" smtClean="0"/>
          </a:p>
          <a:p>
            <a:pPr marL="0" indent="0" algn="l">
              <a:buNone/>
            </a:pPr>
            <a:r>
              <a:rPr lang="it-IT" b="1" dirty="0" smtClean="0"/>
              <a:t>	istruzione</a:t>
            </a:r>
            <a:r>
              <a:rPr lang="it-IT" b="1" dirty="0"/>
              <a:t>; </a:t>
            </a:r>
            <a:endParaRPr lang="it-IT" b="1" dirty="0" smtClean="0"/>
          </a:p>
          <a:p>
            <a:pPr marL="0" indent="0" algn="ctr">
              <a:buNone/>
            </a:pPr>
            <a:endParaRPr lang="it-IT" b="1" dirty="0" smtClean="0"/>
          </a:p>
          <a:p>
            <a:pPr algn="l"/>
            <a:r>
              <a:rPr lang="it-IT" dirty="0"/>
              <a:t>La variante con </a:t>
            </a:r>
            <a:r>
              <a:rPr lang="it-IT" dirty="0" err="1"/>
              <a:t>l'else</a:t>
            </a:r>
            <a:r>
              <a:rPr lang="it-IT" dirty="0"/>
              <a:t> ha una forma del tipo </a:t>
            </a:r>
            <a:endParaRPr lang="it-IT" dirty="0" smtClean="0"/>
          </a:p>
          <a:p>
            <a:pPr marL="0" indent="0" algn="l">
              <a:buNone/>
            </a:pPr>
            <a:endParaRPr lang="it-IT" dirty="0" smtClean="0"/>
          </a:p>
          <a:p>
            <a:pPr marL="0" indent="0" algn="l">
              <a:buNone/>
            </a:pPr>
            <a:r>
              <a:rPr lang="it-IT" b="1" dirty="0" err="1"/>
              <a:t>if</a:t>
            </a:r>
            <a:r>
              <a:rPr lang="it-IT" b="1" dirty="0"/>
              <a:t> ( </a:t>
            </a:r>
            <a:r>
              <a:rPr lang="it-IT" b="1" dirty="0" err="1"/>
              <a:t>condizioneBooleana</a:t>
            </a:r>
            <a:r>
              <a:rPr lang="it-IT" b="1" dirty="0"/>
              <a:t> ) </a:t>
            </a:r>
            <a:endParaRPr lang="it-IT" b="1" dirty="0" smtClean="0"/>
          </a:p>
          <a:p>
            <a:pPr marL="0" indent="0" algn="l">
              <a:buNone/>
            </a:pPr>
            <a:r>
              <a:rPr lang="it-IT" b="1" dirty="0" smtClean="0"/>
              <a:t>	istruzione1</a:t>
            </a:r>
            <a:r>
              <a:rPr lang="it-IT" b="1" dirty="0"/>
              <a:t>; </a:t>
            </a:r>
          </a:p>
          <a:p>
            <a:pPr marL="0" indent="0" algn="l">
              <a:buNone/>
            </a:pPr>
            <a:r>
              <a:rPr lang="it-IT" b="1" dirty="0" smtClean="0"/>
              <a:t>else </a:t>
            </a:r>
          </a:p>
          <a:p>
            <a:pPr marL="0" indent="0" algn="l">
              <a:buNone/>
            </a:pPr>
            <a:r>
              <a:rPr lang="it-IT" b="1" dirty="0"/>
              <a:t>	</a:t>
            </a:r>
            <a:r>
              <a:rPr lang="it-IT" b="1" dirty="0" smtClean="0"/>
              <a:t>istruzione2</a:t>
            </a:r>
            <a:r>
              <a:rPr lang="it-IT" b="1" dirty="0"/>
              <a:t>; </a:t>
            </a:r>
            <a:endParaRPr lang="it-IT" dirty="0"/>
          </a:p>
          <a:p>
            <a:pPr marL="0" indent="0" algn="l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If</a:t>
            </a:r>
            <a:r>
              <a:rPr lang="it-IT" dirty="0" smtClean="0"/>
              <a:t>-else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550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Se vogliamo che venga eseguita più di una istruzione dobbiamo ricorrere ad un blocco: </a:t>
            </a:r>
          </a:p>
          <a:p>
            <a:pPr lvl="1">
              <a:buFont typeface="Wingdings" pitchFamily="2" charset="2"/>
              <a:buChar char="§"/>
            </a:pPr>
            <a:r>
              <a:rPr lang="it-IT" b="1" dirty="0" err="1"/>
              <a:t>if</a:t>
            </a:r>
            <a:r>
              <a:rPr lang="it-IT" b="1" dirty="0"/>
              <a:t> ( </a:t>
            </a:r>
            <a:r>
              <a:rPr lang="it-IT" b="1" dirty="0" err="1"/>
              <a:t>condizioneBooleana</a:t>
            </a:r>
            <a:r>
              <a:rPr lang="it-IT" b="1" dirty="0"/>
              <a:t> ) { </a:t>
            </a:r>
            <a:endParaRPr lang="it-IT" b="1" dirty="0" smtClean="0"/>
          </a:p>
          <a:p>
            <a:pPr marL="457200" lvl="1" indent="0">
              <a:buNone/>
            </a:pPr>
            <a:r>
              <a:rPr lang="it-IT" b="1" dirty="0"/>
              <a:t>	</a:t>
            </a:r>
            <a:r>
              <a:rPr lang="it-IT" b="1" dirty="0" smtClean="0"/>
              <a:t>istruzione1a</a:t>
            </a:r>
            <a:r>
              <a:rPr lang="it-IT" b="1" dirty="0"/>
              <a:t>; </a:t>
            </a:r>
            <a:endParaRPr lang="it-IT" b="1" dirty="0" smtClean="0"/>
          </a:p>
          <a:p>
            <a:pPr marL="457200" lvl="1" indent="0">
              <a:buNone/>
            </a:pPr>
            <a:r>
              <a:rPr lang="it-IT" b="1" dirty="0"/>
              <a:t>	</a:t>
            </a:r>
            <a:r>
              <a:rPr lang="it-IT" b="1" dirty="0" smtClean="0"/>
              <a:t>istruzione2a</a:t>
            </a:r>
            <a:r>
              <a:rPr lang="it-IT" b="1" dirty="0"/>
              <a:t>; </a:t>
            </a:r>
            <a:endParaRPr lang="it-IT" b="1" dirty="0" smtClean="0"/>
          </a:p>
          <a:p>
            <a:pPr marL="457200" lvl="1" indent="0">
              <a:buNone/>
            </a:pPr>
            <a:r>
              <a:rPr lang="it-IT" b="1" dirty="0"/>
              <a:t>	</a:t>
            </a:r>
            <a:r>
              <a:rPr lang="it-IT" b="1" dirty="0" smtClean="0"/>
              <a:t>istruzione3a</a:t>
            </a:r>
            <a:r>
              <a:rPr lang="it-IT" b="1" dirty="0"/>
              <a:t>; </a:t>
            </a:r>
            <a:endParaRPr lang="it-IT" b="1" dirty="0" smtClean="0"/>
          </a:p>
          <a:p>
            <a:pPr marL="457200" lvl="1" indent="0">
              <a:buNone/>
            </a:pPr>
            <a:r>
              <a:rPr lang="it-IT" b="1" dirty="0" smtClean="0"/>
              <a:t>     } </a:t>
            </a:r>
            <a:r>
              <a:rPr lang="it-IT" b="1" dirty="0"/>
              <a:t>else { </a:t>
            </a:r>
            <a:endParaRPr lang="it-IT" b="1" dirty="0" smtClean="0"/>
          </a:p>
          <a:p>
            <a:pPr marL="457200" lvl="1" indent="0">
              <a:buNone/>
            </a:pPr>
            <a:r>
              <a:rPr lang="it-IT" b="1" dirty="0"/>
              <a:t>	</a:t>
            </a:r>
            <a:r>
              <a:rPr lang="it-IT" b="1" dirty="0" smtClean="0"/>
              <a:t>istruzione1b</a:t>
            </a:r>
            <a:r>
              <a:rPr lang="it-IT" b="1" dirty="0"/>
              <a:t>; </a:t>
            </a:r>
            <a:endParaRPr lang="it-IT" b="1" dirty="0" smtClean="0"/>
          </a:p>
          <a:p>
            <a:pPr marL="457200" lvl="1" indent="0">
              <a:buNone/>
            </a:pPr>
            <a:r>
              <a:rPr lang="it-IT" b="1" dirty="0"/>
              <a:t>	</a:t>
            </a:r>
            <a:r>
              <a:rPr lang="it-IT" b="1" dirty="0" smtClean="0"/>
              <a:t>istruzione2b</a:t>
            </a:r>
            <a:r>
              <a:rPr lang="it-IT" b="1" dirty="0"/>
              <a:t>; </a:t>
            </a:r>
            <a:endParaRPr lang="it-IT" b="1" dirty="0" smtClean="0"/>
          </a:p>
          <a:p>
            <a:pPr marL="457200" lvl="1" indent="0">
              <a:buNone/>
            </a:pPr>
            <a:r>
              <a:rPr lang="it-IT" b="1" dirty="0"/>
              <a:t>	</a:t>
            </a:r>
            <a:r>
              <a:rPr lang="it-IT" b="1" dirty="0" smtClean="0"/>
              <a:t>istruzione3b</a:t>
            </a:r>
            <a:r>
              <a:rPr lang="it-IT" b="1" dirty="0"/>
              <a:t>; </a:t>
            </a:r>
            <a:endParaRPr lang="it-IT" b="1" dirty="0" smtClean="0"/>
          </a:p>
          <a:p>
            <a:pPr marL="457200" lvl="1" indent="0">
              <a:buNone/>
            </a:pPr>
            <a:r>
              <a:rPr lang="it-IT" b="1" dirty="0"/>
              <a:t> </a:t>
            </a:r>
            <a:r>
              <a:rPr lang="it-IT" b="1" dirty="0" smtClean="0"/>
              <a:t>      } </a:t>
            </a:r>
            <a:endParaRPr lang="it-IT" dirty="0"/>
          </a:p>
          <a:p>
            <a:pPr lvl="1">
              <a:buFont typeface="Wingdings" pitchFamily="2" charset="2"/>
              <a:buChar char="§"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If</a:t>
            </a:r>
            <a:r>
              <a:rPr lang="it-IT" dirty="0"/>
              <a:t>-else</a:t>
            </a:r>
          </a:p>
        </p:txBody>
      </p:sp>
    </p:spTree>
    <p:extLst>
      <p:ext uri="{BB962C8B-B14F-4D97-AF65-F5344CB8AC3E}">
        <p14:creationId xmlns:p14="http://schemas.microsoft.com/office/powerpoint/2010/main" val="94810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Il costrutto </a:t>
            </a:r>
            <a:r>
              <a:rPr lang="it-IT" dirty="0" err="1"/>
              <a:t>if</a:t>
            </a:r>
            <a:r>
              <a:rPr lang="it-IT" dirty="0"/>
              <a:t> può comparire anche all'interno di un altro costrutto </a:t>
            </a:r>
            <a:r>
              <a:rPr lang="it-IT" dirty="0" err="1"/>
              <a:t>if</a:t>
            </a:r>
            <a:r>
              <a:rPr lang="it-IT" dirty="0"/>
              <a:t>, creando strutture nidificate anche molto complesse: 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/>
              <a:t>if( x &gt;= 0 ) </a:t>
            </a:r>
            <a:endParaRPr lang="en-US" b="1" dirty="0" smtClean="0"/>
          </a:p>
          <a:p>
            <a:pPr marL="914400" lvl="2" indent="0">
              <a:buNone/>
            </a:pPr>
            <a:r>
              <a:rPr lang="en-US" b="1" dirty="0" smtClean="0"/>
              <a:t>if</a:t>
            </a:r>
            <a:r>
              <a:rPr lang="en-US" b="1" dirty="0"/>
              <a:t>( x &lt;= 10 ) </a:t>
            </a:r>
            <a:endParaRPr lang="en-US" b="1" dirty="0" smtClean="0"/>
          </a:p>
          <a:p>
            <a:pPr marL="914400" lvl="2" indent="0">
              <a:buNone/>
            </a:pPr>
            <a:r>
              <a:rPr lang="en-US" b="1" dirty="0"/>
              <a:t>	</a:t>
            </a:r>
            <a:r>
              <a:rPr lang="en-US" b="1" dirty="0" err="1" smtClean="0"/>
              <a:t>System.out.println</a:t>
            </a:r>
            <a:r>
              <a:rPr lang="en-US" b="1" dirty="0"/>
              <a:t>("x </a:t>
            </a:r>
            <a:r>
              <a:rPr lang="en-US" b="1" dirty="0" err="1"/>
              <a:t>compreso</a:t>
            </a:r>
            <a:r>
              <a:rPr lang="en-US" b="1" dirty="0"/>
              <a:t> 0 e 10"); </a:t>
            </a:r>
            <a:endParaRPr lang="en-US" b="1" dirty="0" smtClean="0"/>
          </a:p>
          <a:p>
            <a:pPr marL="571500" indent="-457200"/>
            <a:r>
              <a:rPr lang="it-IT" dirty="0"/>
              <a:t>Se a questo punto inserisco un else dopo queste istruzioni. </a:t>
            </a:r>
            <a:endParaRPr lang="it-IT" dirty="0" smtClean="0"/>
          </a:p>
          <a:p>
            <a:pPr marL="514350" lvl="1" indent="0">
              <a:buNone/>
            </a:pPr>
            <a:r>
              <a:rPr lang="it-IT" b="1" dirty="0" err="1"/>
              <a:t>if</a:t>
            </a:r>
            <a:r>
              <a:rPr lang="it-IT" b="1" dirty="0"/>
              <a:t>( x &gt;= 0 ) </a:t>
            </a:r>
          </a:p>
          <a:p>
            <a:pPr marL="514350" lvl="1" indent="0">
              <a:buNone/>
            </a:pPr>
            <a:r>
              <a:rPr lang="it-IT" b="1" dirty="0" smtClean="0"/>
              <a:t>	</a:t>
            </a:r>
            <a:r>
              <a:rPr lang="it-IT" b="1" dirty="0" err="1" smtClean="0"/>
              <a:t>if</a:t>
            </a:r>
            <a:r>
              <a:rPr lang="it-IT" b="1" dirty="0"/>
              <a:t>( x &lt;= 10 ) </a:t>
            </a:r>
            <a:endParaRPr lang="it-IT" b="1" dirty="0" smtClean="0"/>
          </a:p>
          <a:p>
            <a:pPr marL="514350" lvl="1" indent="0">
              <a:buNone/>
            </a:pPr>
            <a:r>
              <a:rPr lang="it-IT" b="1" dirty="0"/>
              <a:t>		</a:t>
            </a:r>
            <a:r>
              <a:rPr lang="it-IT" b="1" dirty="0" err="1" smtClean="0"/>
              <a:t>System.out.println</a:t>
            </a:r>
            <a:r>
              <a:rPr lang="it-IT" b="1" dirty="0"/>
              <a:t>("x è compreso tra 0 e 10"); </a:t>
            </a:r>
            <a:r>
              <a:rPr lang="it-IT" b="1" dirty="0" smtClean="0"/>
              <a:t>	else </a:t>
            </a:r>
          </a:p>
          <a:p>
            <a:pPr marL="514350" lvl="1" indent="0">
              <a:buNone/>
            </a:pPr>
            <a:r>
              <a:rPr lang="it-IT" b="1" dirty="0"/>
              <a:t>	</a:t>
            </a:r>
            <a:r>
              <a:rPr lang="it-IT" b="1" dirty="0" smtClean="0"/>
              <a:t>	</a:t>
            </a:r>
            <a:r>
              <a:rPr lang="it-IT" b="1" dirty="0" err="1" smtClean="0"/>
              <a:t>System.out.println</a:t>
            </a:r>
            <a:r>
              <a:rPr lang="it-IT" b="1" dirty="0"/>
              <a:t>("x è maggiore di 10"); </a:t>
            </a:r>
            <a:endParaRPr lang="it-IT" b="1" dirty="0" smtClean="0"/>
          </a:p>
          <a:p>
            <a:pPr marL="514350" lvl="1" indent="0">
              <a:buNone/>
            </a:pPr>
            <a:endParaRPr lang="it-IT" b="1" dirty="0" smtClean="0"/>
          </a:p>
          <a:p>
            <a:pPr marL="457200"/>
            <a:r>
              <a:rPr lang="it-IT" dirty="0"/>
              <a:t>A quale dei due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smtClean="0"/>
              <a:t>l’istruzione </a:t>
            </a:r>
            <a:r>
              <a:rPr lang="it-IT" dirty="0"/>
              <a:t>else farà riferimento? </a:t>
            </a:r>
          </a:p>
          <a:p>
            <a:pPr marL="457200"/>
            <a:endParaRPr lang="it-IT" dirty="0"/>
          </a:p>
          <a:p>
            <a:pPr marL="571500" indent="-457200"/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If</a:t>
            </a:r>
            <a:r>
              <a:rPr lang="it-IT" dirty="0"/>
              <a:t>-else</a:t>
            </a:r>
          </a:p>
        </p:txBody>
      </p:sp>
    </p:spTree>
    <p:extLst>
      <p:ext uri="{BB962C8B-B14F-4D97-AF65-F5344CB8AC3E}">
        <p14:creationId xmlns:p14="http://schemas.microsoft.com/office/powerpoint/2010/main" val="283017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Se ora aggiungiamo un else a quale </a:t>
            </a:r>
            <a:r>
              <a:rPr lang="it-IT" dirty="0" err="1"/>
              <a:t>if</a:t>
            </a:r>
            <a:r>
              <a:rPr lang="it-IT" dirty="0"/>
              <a:t> si riferisce</a:t>
            </a:r>
            <a:r>
              <a:rPr lang="it-IT" dirty="0" smtClean="0"/>
              <a:t>?</a:t>
            </a:r>
          </a:p>
          <a:p>
            <a:pPr marL="57150" indent="0">
              <a:buNone/>
            </a:pPr>
            <a:r>
              <a:rPr lang="it-IT" b="1" dirty="0" err="1"/>
              <a:t>if</a:t>
            </a:r>
            <a:r>
              <a:rPr lang="it-IT" b="1" dirty="0"/>
              <a:t>( x &gt;= 0 ) </a:t>
            </a:r>
            <a:endParaRPr lang="it-IT" b="1" dirty="0" smtClean="0"/>
          </a:p>
          <a:p>
            <a:pPr marL="57150" indent="0">
              <a:buNone/>
            </a:pPr>
            <a:r>
              <a:rPr lang="it-IT" b="1" dirty="0" smtClean="0"/>
              <a:t>    </a:t>
            </a:r>
            <a:r>
              <a:rPr lang="it-IT" b="1" dirty="0" err="1" smtClean="0"/>
              <a:t>if</a:t>
            </a:r>
            <a:r>
              <a:rPr lang="it-IT" b="1" dirty="0"/>
              <a:t>( x &lt;= 10 ) </a:t>
            </a:r>
            <a:endParaRPr lang="it-IT" b="1" dirty="0" smtClean="0"/>
          </a:p>
          <a:p>
            <a:pPr marL="57150" indent="0">
              <a:buNone/>
            </a:pPr>
            <a:r>
              <a:rPr lang="it-IT" b="1" dirty="0" smtClean="0"/>
              <a:t>	</a:t>
            </a:r>
            <a:r>
              <a:rPr lang="it-IT" b="1" dirty="0" err="1" smtClean="0"/>
              <a:t>System.out.println</a:t>
            </a:r>
            <a:r>
              <a:rPr lang="it-IT" b="1" dirty="0"/>
              <a:t>("x compreso 0 e 10"); </a:t>
            </a:r>
            <a:endParaRPr lang="it-IT" b="1" dirty="0" smtClean="0"/>
          </a:p>
          <a:p>
            <a:pPr marL="57150" indent="0">
              <a:buNone/>
            </a:pPr>
            <a:r>
              <a:rPr lang="it-IT" b="1" dirty="0"/>
              <a:t> </a:t>
            </a:r>
            <a:r>
              <a:rPr lang="it-IT" b="1" dirty="0" smtClean="0"/>
              <a:t>   else </a:t>
            </a:r>
          </a:p>
          <a:p>
            <a:pPr marL="57150" indent="0">
              <a:buNone/>
            </a:pPr>
            <a:r>
              <a:rPr lang="it-IT" b="1" dirty="0"/>
              <a:t>	</a:t>
            </a:r>
            <a:r>
              <a:rPr lang="it-IT" b="1" dirty="0" err="1" smtClean="0"/>
              <a:t>System.out.println</a:t>
            </a:r>
            <a:r>
              <a:rPr lang="it-IT" b="1" dirty="0"/>
              <a:t>("x maggiore di 10"); </a:t>
            </a:r>
            <a:endParaRPr lang="it-IT" b="1" dirty="0" smtClean="0"/>
          </a:p>
          <a:p>
            <a:pPr marL="57150" indent="0">
              <a:buNone/>
            </a:pPr>
            <a:r>
              <a:rPr lang="it-IT" b="1" dirty="0" smtClean="0"/>
              <a:t>else </a:t>
            </a:r>
          </a:p>
          <a:p>
            <a:pPr marL="57150" indent="0">
              <a:buNone/>
            </a:pPr>
            <a:r>
              <a:rPr lang="it-IT" b="1" dirty="0"/>
              <a:t>	</a:t>
            </a:r>
            <a:r>
              <a:rPr lang="it-IT" b="1" dirty="0" err="1" smtClean="0"/>
              <a:t>System.out.println</a:t>
            </a:r>
            <a:r>
              <a:rPr lang="it-IT" b="1" dirty="0"/>
              <a:t>("x minore di 0"); </a:t>
            </a:r>
            <a:r>
              <a:rPr lang="it-IT" dirty="0" smtClean="0"/>
              <a:t> </a:t>
            </a:r>
          </a:p>
          <a:p>
            <a:pPr marL="514350" indent="-457200"/>
            <a:r>
              <a:rPr lang="it-IT" dirty="0"/>
              <a:t>Se volessimo forzare un solo else a far riferimento ad un </a:t>
            </a:r>
            <a:r>
              <a:rPr lang="it-IT" dirty="0" err="1"/>
              <a:t>if</a:t>
            </a:r>
            <a:r>
              <a:rPr lang="it-IT" dirty="0"/>
              <a:t> esterno? </a:t>
            </a:r>
          </a:p>
          <a:p>
            <a:pPr marL="57150" indent="0">
              <a:buNone/>
            </a:pPr>
            <a:endParaRPr lang="it-IT" dirty="0"/>
          </a:p>
          <a:p>
            <a:pPr lvl="1">
              <a:buFont typeface="Wingdings" pitchFamily="2" charset="2"/>
              <a:buChar char="§"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If</a:t>
            </a:r>
            <a:r>
              <a:rPr lang="it-IT" dirty="0"/>
              <a:t>-else</a:t>
            </a:r>
          </a:p>
        </p:txBody>
      </p:sp>
    </p:spTree>
    <p:extLst>
      <p:ext uri="{BB962C8B-B14F-4D97-AF65-F5344CB8AC3E}">
        <p14:creationId xmlns:p14="http://schemas.microsoft.com/office/powerpoint/2010/main" val="73180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 creare un blocco di istruzioni </a:t>
            </a:r>
          </a:p>
          <a:p>
            <a:pPr marL="0" indent="0">
              <a:buNone/>
            </a:pPr>
            <a:r>
              <a:rPr lang="it-IT" b="1" dirty="0" err="1" smtClean="0"/>
              <a:t>if</a:t>
            </a:r>
            <a:r>
              <a:rPr lang="it-IT" b="1" dirty="0"/>
              <a:t>( x &gt;= 0 ) { </a:t>
            </a:r>
            <a:endParaRPr lang="it-IT" b="1" dirty="0" smtClean="0"/>
          </a:p>
          <a:p>
            <a:pPr marL="0" indent="0">
              <a:buNone/>
            </a:pPr>
            <a:r>
              <a:rPr lang="it-IT" b="1" dirty="0"/>
              <a:t> </a:t>
            </a:r>
            <a:r>
              <a:rPr lang="it-IT" b="1" dirty="0" smtClean="0"/>
              <a:t>        </a:t>
            </a:r>
            <a:r>
              <a:rPr lang="it-IT" b="1" dirty="0" err="1" smtClean="0"/>
              <a:t>if</a:t>
            </a:r>
            <a:r>
              <a:rPr lang="it-IT" b="1" dirty="0"/>
              <a:t>( x &lt;= 10 ) </a:t>
            </a:r>
            <a:endParaRPr lang="it-IT" b="1" dirty="0" smtClean="0"/>
          </a:p>
          <a:p>
            <a:pPr marL="0" indent="0">
              <a:buNone/>
            </a:pPr>
            <a:r>
              <a:rPr lang="it-IT" b="1" dirty="0"/>
              <a:t>	</a:t>
            </a:r>
            <a:r>
              <a:rPr lang="it-IT" b="1" dirty="0" smtClean="0"/>
              <a:t>  </a:t>
            </a:r>
            <a:r>
              <a:rPr lang="it-IT" b="1" dirty="0" err="1" smtClean="0"/>
              <a:t>System.out.println</a:t>
            </a:r>
            <a:r>
              <a:rPr lang="it-IT" b="1" dirty="0"/>
              <a:t>("x compreso 0 e 10"); </a:t>
            </a:r>
            <a:endParaRPr lang="it-IT" b="1" dirty="0" smtClean="0"/>
          </a:p>
          <a:p>
            <a:pPr marL="0" indent="0">
              <a:buNone/>
            </a:pPr>
            <a:r>
              <a:rPr lang="it-IT" b="1" dirty="0" smtClean="0"/>
              <a:t>} </a:t>
            </a:r>
          </a:p>
          <a:p>
            <a:pPr marL="0" indent="0">
              <a:buNone/>
            </a:pPr>
            <a:r>
              <a:rPr lang="it-IT" b="1" dirty="0" smtClean="0"/>
              <a:t>else </a:t>
            </a:r>
          </a:p>
          <a:p>
            <a:pPr marL="0" indent="0">
              <a:buNone/>
            </a:pPr>
            <a:r>
              <a:rPr lang="it-IT" b="1" dirty="0"/>
              <a:t>	</a:t>
            </a:r>
            <a:r>
              <a:rPr lang="it-IT" b="1" dirty="0" err="1" smtClean="0"/>
              <a:t>System.out.println</a:t>
            </a:r>
            <a:r>
              <a:rPr lang="it-IT" b="1" dirty="0"/>
              <a:t>("x è minore di 0"); 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If</a:t>
            </a:r>
            <a:r>
              <a:rPr lang="it-IT" dirty="0"/>
              <a:t>-else</a:t>
            </a:r>
          </a:p>
        </p:txBody>
      </p:sp>
    </p:spTree>
    <p:extLst>
      <p:ext uri="{BB962C8B-B14F-4D97-AF65-F5344CB8AC3E}">
        <p14:creationId xmlns:p14="http://schemas.microsoft.com/office/powerpoint/2010/main" val="82832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E' buona norma di programmazione evitare di ricorrere pesantemente alla nidificazione di istruzioni </a:t>
            </a:r>
            <a:r>
              <a:rPr lang="it-IT" dirty="0" err="1"/>
              <a:t>if</a:t>
            </a:r>
            <a:r>
              <a:rPr lang="it-IT" dirty="0"/>
              <a:t>, data la confusione che spesso ne segue. </a:t>
            </a:r>
          </a:p>
          <a:p>
            <a:pPr marL="0" indent="0">
              <a:buNone/>
            </a:pPr>
            <a:r>
              <a:rPr lang="en-US" dirty="0"/>
              <a:t>if( x &gt;= 0 )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</a:t>
            </a:r>
            <a:r>
              <a:rPr lang="en-US" dirty="0"/>
              <a:t>( x &lt;= 10 )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/>
              <a:t>("x </a:t>
            </a:r>
            <a:r>
              <a:rPr lang="en-US" dirty="0" err="1"/>
              <a:t>compreso</a:t>
            </a:r>
            <a:r>
              <a:rPr lang="en-US" dirty="0"/>
              <a:t> 0 e 10</a:t>
            </a:r>
            <a:r>
              <a:rPr lang="en-US" dirty="0" smtClean="0"/>
              <a:t>");</a:t>
            </a:r>
          </a:p>
          <a:p>
            <a:r>
              <a:rPr lang="it-IT" dirty="0"/>
              <a:t>può tranquillamente essere sostituito dal seguente, in tutto equivalente: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if( x &gt;= 0 &amp;&amp; x &lt;= 10 )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System.out.println</a:t>
            </a:r>
            <a:r>
              <a:rPr lang="en-US" dirty="0"/>
              <a:t>("x </a:t>
            </a:r>
            <a:r>
              <a:rPr lang="en-US" dirty="0" err="1"/>
              <a:t>compreso</a:t>
            </a:r>
            <a:r>
              <a:rPr lang="en-US" dirty="0"/>
              <a:t> 0 e 10"); </a:t>
            </a:r>
          </a:p>
          <a:p>
            <a:pPr lvl="1">
              <a:buFont typeface="Wingdings" pitchFamily="2" charset="2"/>
              <a:buChar char="§"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If</a:t>
            </a:r>
            <a:r>
              <a:rPr lang="it-IT" dirty="0" smtClean="0"/>
              <a:t>-else annidati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928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Una combinazione condizionale si ha quando si fa seguire ad un else una </a:t>
            </a:r>
            <a:r>
              <a:rPr lang="it-IT" dirty="0" err="1"/>
              <a:t>if</a:t>
            </a:r>
            <a:r>
              <a:rPr lang="it-IT" dirty="0"/>
              <a:t>. </a:t>
            </a:r>
          </a:p>
          <a:p>
            <a:pPr marL="0" indent="0">
              <a:buNone/>
            </a:pPr>
            <a:r>
              <a:rPr lang="it-IT" dirty="0" err="1"/>
              <a:t>if</a:t>
            </a:r>
            <a:r>
              <a:rPr lang="it-IT" dirty="0"/>
              <a:t>( x &lt;= 0 ) 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 smtClean="0"/>
              <a:t>System.out.println</a:t>
            </a:r>
            <a:r>
              <a:rPr lang="it-IT" dirty="0"/>
              <a:t>("x &lt;= 0"); 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else </a:t>
            </a:r>
            <a:r>
              <a:rPr lang="it-IT" dirty="0" err="1"/>
              <a:t>if</a:t>
            </a:r>
            <a:r>
              <a:rPr lang="it-IT" dirty="0"/>
              <a:t>( x &lt;= 10) 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 smtClean="0"/>
              <a:t>System.out.println</a:t>
            </a:r>
            <a:r>
              <a:rPr lang="it-IT" dirty="0"/>
              <a:t>("x &gt; 0 e &lt;= 10"); 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else </a:t>
            </a:r>
            <a:r>
              <a:rPr lang="it-IT" dirty="0" err="1"/>
              <a:t>if</a:t>
            </a:r>
            <a:r>
              <a:rPr lang="it-IT" dirty="0"/>
              <a:t> ( x &lt;= 20) 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 smtClean="0"/>
              <a:t>System.out.println</a:t>
            </a:r>
            <a:r>
              <a:rPr lang="it-IT" dirty="0"/>
              <a:t>("x &gt; 10 &lt;= 20"); 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else 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 smtClean="0"/>
              <a:t>System.out.println</a:t>
            </a:r>
            <a:r>
              <a:rPr lang="it-IT" dirty="0"/>
              <a:t>("x è maggiore di 20");</a:t>
            </a:r>
            <a:r>
              <a:rPr lang="it-IT" b="1" dirty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it-IT" dirty="0"/>
              <a:t>Si noti che in questo caso l'ultimo else comprende tutti i casi non considerati dalle precedenti istruzioni. 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If</a:t>
            </a:r>
            <a:r>
              <a:rPr lang="it-IT" dirty="0" smtClean="0"/>
              <a:t>-else concatenati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59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Esiste un operatore che qualche volta può sostituire il costrutto </a:t>
            </a:r>
            <a:r>
              <a:rPr lang="it-IT" b="1" dirty="0" err="1" smtClean="0"/>
              <a:t>if</a:t>
            </a:r>
            <a:r>
              <a:rPr lang="it-IT" b="1" dirty="0" smtClean="0"/>
              <a:t>. </a:t>
            </a:r>
            <a:r>
              <a:rPr lang="it-IT" dirty="0" smtClean="0"/>
              <a:t>Si tratta del cosiddetto </a:t>
            </a:r>
            <a:r>
              <a:rPr lang="it-IT" b="1" dirty="0" smtClean="0"/>
              <a:t>operatore ternario </a:t>
            </a:r>
            <a:r>
              <a:rPr lang="it-IT" dirty="0" smtClean="0"/>
              <a:t>(detto anche </a:t>
            </a:r>
            <a:r>
              <a:rPr lang="it-IT" b="1" dirty="0" smtClean="0"/>
              <a:t>operatore condizionale</a:t>
            </a:r>
            <a:r>
              <a:rPr lang="it-IT" dirty="0" smtClean="0"/>
              <a:t>):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b="1" dirty="0" smtClean="0"/>
              <a:t>variabile = (espressione-booleana) ? expr1 : expr2;</a:t>
            </a:r>
          </a:p>
          <a:p>
            <a:pPr marL="0" indent="0">
              <a:buNone/>
            </a:pPr>
            <a:r>
              <a:rPr lang="it-IT" dirty="0" smtClean="0"/>
              <a:t>Requisito fondamentale è che il tipo della variabile e quello restituito da expr1 e expr2 siano compatibili</a:t>
            </a:r>
          </a:p>
          <a:p>
            <a:pPr marL="0" indent="0">
              <a:buNone/>
            </a:pPr>
            <a:r>
              <a:rPr lang="it-IT" dirty="0" smtClean="0"/>
              <a:t>Esempio</a:t>
            </a:r>
            <a:r>
              <a:rPr lang="it-IT" dirty="0"/>
              <a:t>: </a:t>
            </a:r>
          </a:p>
          <a:p>
            <a:pPr marL="0" indent="0">
              <a:buNone/>
            </a:pPr>
            <a:r>
              <a:rPr lang="es-ES" b="1" dirty="0"/>
              <a:t>y = x &lt; 0 ? 1 : 2; </a:t>
            </a:r>
            <a:endParaRPr lang="es-ES" dirty="0"/>
          </a:p>
          <a:p>
            <a:pPr marL="0" indent="0">
              <a:buNone/>
            </a:pPr>
            <a:endParaRPr lang="es-ES" b="1" dirty="0" smtClean="0"/>
          </a:p>
          <a:p>
            <a:pPr marL="0" indent="0">
              <a:buNone/>
            </a:pPr>
            <a:r>
              <a:rPr lang="es-ES" b="1" dirty="0" smtClean="0"/>
              <a:t>if </a:t>
            </a:r>
            <a:r>
              <a:rPr lang="es-ES" b="1" dirty="0"/>
              <a:t>(x &lt; 0) y = 1; else y=2; </a:t>
            </a:r>
            <a:endParaRPr lang="es-ES" dirty="0"/>
          </a:p>
          <a:p>
            <a:pPr marL="0" indent="0">
              <a:buNone/>
            </a:pPr>
            <a:endParaRPr lang="it-IT" b="1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L’operatore ternario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6609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  <a:p>
            <a:pPr marL="0" indent="0">
              <a:buNone/>
            </a:pPr>
            <a:r>
              <a:rPr lang="it-IT" dirty="0"/>
              <a:t>Scaricare un editor Java, ovvero un programma che assista il programmatore nello sviluppo, nella compilazione e nella validazione del codice. In teoria si potrebbe usare un qualsiasi editor di testo per scrivere codice Java, anche blocco note ,ma nella pratica è indispensabile avere un editor evoluto che faciliti i compiti dello sviluppatore ( “</a:t>
            </a:r>
            <a:r>
              <a:rPr lang="it-IT" dirty="0" err="1"/>
              <a:t>es.Eclipse</a:t>
            </a:r>
            <a:r>
              <a:rPr lang="it-IT" dirty="0"/>
              <a:t>”) 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 Ambiente di sviluppo </a:t>
            </a:r>
          </a:p>
        </p:txBody>
      </p:sp>
    </p:spTree>
    <p:extLst>
      <p:ext uri="{BB962C8B-B14F-4D97-AF65-F5344CB8AC3E}">
        <p14:creationId xmlns:p14="http://schemas.microsoft.com/office/powerpoint/2010/main" val="344588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Il costrutto </a:t>
            </a:r>
            <a:r>
              <a:rPr lang="it-IT" dirty="0" err="1"/>
              <a:t>switch</a:t>
            </a:r>
            <a:r>
              <a:rPr lang="it-IT" dirty="0"/>
              <a:t> permette di gestire tutte quelle situazioni in cui dobbiamo prendere scelte diverse a seconda del valore di un'espressione 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err="1" smtClean="0"/>
              <a:t>switch</a:t>
            </a:r>
            <a:r>
              <a:rPr lang="it-IT" dirty="0" smtClean="0"/>
              <a:t> </a:t>
            </a:r>
            <a:r>
              <a:rPr lang="it-IT" dirty="0"/>
              <a:t>(espressione) { 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case </a:t>
            </a:r>
            <a:r>
              <a:rPr lang="it-IT" dirty="0"/>
              <a:t>val1: 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	</a:t>
            </a:r>
            <a:r>
              <a:rPr lang="it-IT" dirty="0" err="1" smtClean="0"/>
              <a:t>istruzione_na</a:t>
            </a:r>
            <a:r>
              <a:rPr lang="it-IT" dirty="0"/>
              <a:t>; break; 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case </a:t>
            </a:r>
            <a:r>
              <a:rPr lang="it-IT" dirty="0"/>
              <a:t>val2: 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	</a:t>
            </a:r>
            <a:r>
              <a:rPr lang="it-IT" dirty="0" err="1" smtClean="0"/>
              <a:t>istruzione_nb;break</a:t>
            </a:r>
            <a:r>
              <a:rPr lang="it-IT" dirty="0"/>
              <a:t>; 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default</a:t>
            </a:r>
            <a:r>
              <a:rPr lang="it-IT" dirty="0"/>
              <a:t>: 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	</a:t>
            </a:r>
            <a:r>
              <a:rPr lang="it-IT" dirty="0" err="1" smtClean="0"/>
              <a:t>istruzione_ndefault;break</a:t>
            </a:r>
            <a:r>
              <a:rPr lang="it-IT" dirty="0"/>
              <a:t>; 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}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switch</a:t>
            </a:r>
            <a:r>
              <a:rPr lang="it-IT" dirty="0"/>
              <a:t>-case</a:t>
            </a:r>
          </a:p>
        </p:txBody>
      </p:sp>
    </p:spTree>
    <p:extLst>
      <p:ext uri="{BB962C8B-B14F-4D97-AF65-F5344CB8AC3E}">
        <p14:creationId xmlns:p14="http://schemas.microsoft.com/office/powerpoint/2010/main" val="82518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L'espressione contenuta tra le parentesi dello </a:t>
            </a:r>
            <a:r>
              <a:rPr lang="it-IT" dirty="0" err="1"/>
              <a:t>switch</a:t>
            </a:r>
            <a:r>
              <a:rPr lang="it-IT" dirty="0"/>
              <a:t> deve essere di tipo intero (</a:t>
            </a:r>
            <a:r>
              <a:rPr lang="it-IT" dirty="0" err="1"/>
              <a:t>int</a:t>
            </a:r>
            <a:r>
              <a:rPr lang="it-IT" dirty="0"/>
              <a:t>, byte, short o </a:t>
            </a:r>
            <a:r>
              <a:rPr lang="it-IT" dirty="0" err="1"/>
              <a:t>char</a:t>
            </a:r>
            <a:r>
              <a:rPr lang="it-IT" dirty="0"/>
              <a:t>); </a:t>
            </a:r>
          </a:p>
          <a:p>
            <a:r>
              <a:rPr lang="it-IT" dirty="0"/>
              <a:t>ogni istruzione case lavora su di un particolare valore, e fornisce una sequenza di istruzioni da eseguire in quella </a:t>
            </a:r>
            <a:r>
              <a:rPr lang="it-IT" dirty="0" smtClean="0"/>
              <a:t>circostanza</a:t>
            </a:r>
            <a:endParaRPr lang="it-IT" dirty="0"/>
          </a:p>
          <a:p>
            <a:r>
              <a:rPr lang="it-IT" dirty="0"/>
              <a:t>Tale sequenza termina usualmente con l'istruzione break, che forza il computer a uscire dallo </a:t>
            </a:r>
            <a:r>
              <a:rPr lang="it-IT" dirty="0" err="1"/>
              <a:t>switch</a:t>
            </a:r>
            <a:r>
              <a:rPr lang="it-IT" dirty="0"/>
              <a:t>, senza verificare i valori </a:t>
            </a:r>
            <a:r>
              <a:rPr lang="it-IT" dirty="0" smtClean="0"/>
              <a:t>successivi</a:t>
            </a:r>
            <a:r>
              <a:rPr lang="it-IT" dirty="0"/>
              <a:t>. </a:t>
            </a:r>
          </a:p>
          <a:p>
            <a:r>
              <a:rPr lang="it-IT" dirty="0"/>
              <a:t>blocco di default, ovvero una sequenza di istruzioni da eseguire se non si è verificato nessuno dei casi precedenti. </a:t>
            </a:r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switch</a:t>
            </a:r>
            <a:r>
              <a:rPr lang="it-IT" dirty="0"/>
              <a:t>-case</a:t>
            </a:r>
          </a:p>
        </p:txBody>
      </p:sp>
    </p:spTree>
    <p:extLst>
      <p:ext uri="{BB962C8B-B14F-4D97-AF65-F5344CB8AC3E}">
        <p14:creationId xmlns:p14="http://schemas.microsoft.com/office/powerpoint/2010/main" val="141585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Esempio:</a:t>
            </a:r>
          </a:p>
          <a:p>
            <a:pPr marL="0" indent="0">
              <a:buNone/>
            </a:pPr>
            <a:r>
              <a:rPr lang="it-IT" dirty="0" smtClean="0"/>
              <a:t>{</a:t>
            </a:r>
          </a:p>
          <a:p>
            <a:pPr marL="0" indent="0">
              <a:buNone/>
            </a:pPr>
            <a:r>
              <a:rPr lang="it-IT" dirty="0" err="1" smtClean="0"/>
              <a:t>int</a:t>
            </a:r>
            <a:r>
              <a:rPr lang="it-IT" dirty="0" smtClean="0"/>
              <a:t> </a:t>
            </a:r>
            <a:r>
              <a:rPr lang="it-IT" dirty="0"/>
              <a:t>X=2;</a:t>
            </a:r>
          </a:p>
          <a:p>
            <a:pPr marL="0" indent="0">
              <a:buNone/>
            </a:pPr>
            <a:r>
              <a:rPr lang="it-IT" dirty="0" err="1"/>
              <a:t>switch</a:t>
            </a:r>
            <a:r>
              <a:rPr lang="it-IT" dirty="0"/>
              <a:t>(X){</a:t>
            </a:r>
          </a:p>
          <a:p>
            <a:pPr marL="0" indent="0">
              <a:buNone/>
            </a:pPr>
            <a:r>
              <a:rPr lang="it-IT" dirty="0" smtClean="0"/>
              <a:t>	case </a:t>
            </a:r>
            <a:r>
              <a:rPr lang="it-IT" dirty="0"/>
              <a:t>1: </a:t>
            </a:r>
            <a:r>
              <a:rPr lang="it-IT" dirty="0" err="1"/>
              <a:t>System.out.println</a:t>
            </a:r>
            <a:r>
              <a:rPr lang="it-IT" dirty="0"/>
              <a:t>(“Uno”);</a:t>
            </a:r>
          </a:p>
          <a:p>
            <a:pPr marL="0" indent="0">
              <a:buNone/>
            </a:pPr>
            <a:r>
              <a:rPr lang="it-IT" dirty="0" smtClean="0"/>
              <a:t>	case </a:t>
            </a:r>
            <a:r>
              <a:rPr lang="it-IT" dirty="0"/>
              <a:t>2: </a:t>
            </a:r>
            <a:r>
              <a:rPr lang="it-IT" dirty="0" err="1"/>
              <a:t>System.out.println</a:t>
            </a:r>
            <a:r>
              <a:rPr lang="it-IT" dirty="0"/>
              <a:t>(“Due”);</a:t>
            </a:r>
          </a:p>
          <a:p>
            <a:pPr marL="0" indent="0">
              <a:buNone/>
            </a:pPr>
            <a:r>
              <a:rPr lang="it-IT" dirty="0" smtClean="0"/>
              <a:t>	default</a:t>
            </a:r>
            <a:r>
              <a:rPr lang="it-IT" dirty="0"/>
              <a:t>: </a:t>
            </a:r>
            <a:r>
              <a:rPr lang="it-IT" dirty="0" err="1"/>
              <a:t>System.out.println</a:t>
            </a:r>
            <a:r>
              <a:rPr lang="it-IT" dirty="0"/>
              <a:t>(“Default”);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switch</a:t>
            </a:r>
            <a:r>
              <a:rPr lang="it-IT" dirty="0"/>
              <a:t>-case</a:t>
            </a:r>
          </a:p>
        </p:txBody>
      </p:sp>
    </p:spTree>
    <p:extLst>
      <p:ext uri="{BB962C8B-B14F-4D97-AF65-F5344CB8AC3E}">
        <p14:creationId xmlns:p14="http://schemas.microsoft.com/office/powerpoint/2010/main" val="342548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 cicli vengono abitualmente utilizzati in tutti quei casi in cui bisogna eseguire delle attività ripetitive in modo automatica. </a:t>
            </a:r>
          </a:p>
          <a:p>
            <a:r>
              <a:rPr lang="it-IT" dirty="0"/>
              <a:t>Abbiamo due tipi di cicli: </a:t>
            </a:r>
          </a:p>
          <a:p>
            <a:pPr lvl="1">
              <a:buFont typeface="Wingdings" pitchFamily="2" charset="2"/>
              <a:buChar char="§"/>
            </a:pPr>
            <a:r>
              <a:rPr lang="it-IT" dirty="0"/>
              <a:t>i cicli con contatore o Cicli </a:t>
            </a:r>
            <a:r>
              <a:rPr lang="it-IT" b="1" dirty="0"/>
              <a:t>For </a:t>
            </a:r>
            <a:endParaRPr lang="it-IT" b="1" dirty="0" smtClean="0"/>
          </a:p>
          <a:p>
            <a:pPr lvl="2">
              <a:buFont typeface="Arial" pitchFamily="34" charset="0"/>
              <a:buChar char="•"/>
            </a:pPr>
            <a:r>
              <a:rPr lang="it-IT" dirty="0"/>
              <a:t>I cicli contatore servono per svolgere una data attività per un numero determinato di volte </a:t>
            </a:r>
            <a:endParaRPr lang="it-IT" dirty="0" smtClean="0"/>
          </a:p>
          <a:p>
            <a:pPr lvl="1">
              <a:buFont typeface="Wingdings" pitchFamily="2" charset="2"/>
              <a:buChar char="§"/>
            </a:pPr>
            <a:r>
              <a:rPr lang="it-IT" dirty="0" smtClean="0"/>
              <a:t>i </a:t>
            </a:r>
            <a:r>
              <a:rPr lang="it-IT" dirty="0"/>
              <a:t>cicli condizionali o Cicli </a:t>
            </a:r>
            <a:r>
              <a:rPr lang="it-IT" b="1" dirty="0" err="1"/>
              <a:t>While</a:t>
            </a:r>
            <a:r>
              <a:rPr lang="it-IT" b="1" dirty="0"/>
              <a:t>, Do-</a:t>
            </a:r>
            <a:r>
              <a:rPr lang="it-IT" b="1" dirty="0" err="1"/>
              <a:t>While</a:t>
            </a:r>
            <a:r>
              <a:rPr lang="it-IT" b="1" dirty="0"/>
              <a:t> </a:t>
            </a:r>
            <a:endParaRPr lang="it-IT" b="1" dirty="0" smtClean="0"/>
          </a:p>
          <a:p>
            <a:pPr lvl="2">
              <a:buFont typeface="Arial" pitchFamily="34" charset="0"/>
              <a:buChar char="•"/>
            </a:pPr>
            <a:r>
              <a:rPr lang="it-IT" dirty="0"/>
              <a:t>i cicli condizionali vengono usati per eseguire un'attività fino a quando una data condizione viene soddisfatta </a:t>
            </a:r>
          </a:p>
          <a:p>
            <a:pPr lvl="2">
              <a:buFont typeface="Arial" pitchFamily="34" charset="0"/>
              <a:buChar char="•"/>
            </a:pPr>
            <a:endParaRPr lang="it-IT" dirty="0"/>
          </a:p>
          <a:p>
            <a:pPr lvl="1">
              <a:buFont typeface="Wingdings" pitchFamily="2" charset="2"/>
              <a:buChar char="§"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Cicli iterativi </a:t>
            </a:r>
          </a:p>
        </p:txBody>
      </p:sp>
    </p:spTree>
    <p:extLst>
      <p:ext uri="{BB962C8B-B14F-4D97-AF65-F5344CB8AC3E}">
        <p14:creationId xmlns:p14="http://schemas.microsoft.com/office/powerpoint/2010/main" val="185490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La struttura generale del </a:t>
            </a:r>
            <a:r>
              <a:rPr lang="it-IT" dirty="0" err="1"/>
              <a:t>while</a:t>
            </a:r>
            <a:r>
              <a:rPr lang="it-IT" dirty="0"/>
              <a:t> è </a:t>
            </a:r>
          </a:p>
          <a:p>
            <a:pPr marL="400050" lvl="1" indent="0">
              <a:buNone/>
            </a:pPr>
            <a:r>
              <a:rPr lang="it-IT" b="1" dirty="0" smtClean="0"/>
              <a:t>[inizializzazione]</a:t>
            </a:r>
          </a:p>
          <a:p>
            <a:pPr marL="400050" lvl="1" indent="0">
              <a:buNone/>
            </a:pPr>
            <a:r>
              <a:rPr lang="it-IT" b="1" dirty="0" err="1" smtClean="0"/>
              <a:t>while</a:t>
            </a:r>
            <a:r>
              <a:rPr lang="it-IT" b="1" dirty="0" smtClean="0"/>
              <a:t>(</a:t>
            </a:r>
            <a:r>
              <a:rPr lang="it-IT" b="1" dirty="0" err="1" smtClean="0"/>
              <a:t>condizioneBooleana</a:t>
            </a:r>
            <a:r>
              <a:rPr lang="it-IT" b="1" dirty="0"/>
              <a:t>) { </a:t>
            </a:r>
            <a:endParaRPr lang="it-IT" b="1" dirty="0" smtClean="0"/>
          </a:p>
          <a:p>
            <a:pPr marL="400050" lvl="1" indent="0">
              <a:buNone/>
            </a:pPr>
            <a:r>
              <a:rPr lang="it-IT" b="1" dirty="0" smtClean="0"/>
              <a:t>	ISTRUZIONE1</a:t>
            </a:r>
            <a:r>
              <a:rPr lang="it-IT" b="1" dirty="0"/>
              <a:t>; </a:t>
            </a:r>
            <a:endParaRPr lang="it-IT" b="1" dirty="0" smtClean="0"/>
          </a:p>
          <a:p>
            <a:pPr marL="400050" lvl="1" indent="0">
              <a:buNone/>
            </a:pPr>
            <a:r>
              <a:rPr lang="it-IT" b="1" dirty="0" smtClean="0"/>
              <a:t>	ISTRUZIONE2</a:t>
            </a:r>
            <a:r>
              <a:rPr lang="it-IT" b="1" dirty="0"/>
              <a:t>; </a:t>
            </a:r>
            <a:endParaRPr lang="it-IT" b="1" dirty="0" smtClean="0"/>
          </a:p>
          <a:p>
            <a:pPr marL="400050" lvl="1" indent="0">
              <a:buNone/>
            </a:pPr>
            <a:r>
              <a:rPr lang="it-IT" b="1" dirty="0" smtClean="0"/>
              <a:t>	.... </a:t>
            </a:r>
          </a:p>
          <a:p>
            <a:pPr marL="400050" lvl="1" indent="0">
              <a:buNone/>
            </a:pPr>
            <a:r>
              <a:rPr lang="it-IT" b="1" dirty="0"/>
              <a:t>	</a:t>
            </a:r>
            <a:r>
              <a:rPr lang="it-IT" b="1" dirty="0" smtClean="0"/>
              <a:t>[aggiornamento iterazione]</a:t>
            </a:r>
          </a:p>
          <a:p>
            <a:pPr marL="400050" lvl="1" indent="0">
              <a:buNone/>
            </a:pPr>
            <a:r>
              <a:rPr lang="it-IT" b="1" dirty="0" smtClean="0"/>
              <a:t>} 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Il costrutto </a:t>
            </a:r>
            <a:r>
              <a:rPr lang="it-IT" dirty="0" err="1" smtClean="0"/>
              <a:t>while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936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Esempio:</a:t>
            </a:r>
          </a:p>
          <a:p>
            <a:pPr marL="0" indent="0">
              <a:buNone/>
            </a:pPr>
            <a:r>
              <a:rPr lang="it-IT" dirty="0" smtClean="0"/>
              <a:t>Applicazione che stampa i primi 1</a:t>
            </a:r>
            <a:r>
              <a:rPr lang="it-IT" dirty="0"/>
              <a:t>0</a:t>
            </a:r>
            <a:r>
              <a:rPr lang="it-IT" dirty="0" smtClean="0"/>
              <a:t> numeri:</a:t>
            </a:r>
          </a:p>
          <a:p>
            <a:pPr marL="0" indent="0">
              <a:buNone/>
            </a:pPr>
            <a:r>
              <a:rPr lang="it-IT" dirty="0" smtClean="0"/>
              <a:t>public </a:t>
            </a:r>
            <a:r>
              <a:rPr lang="it-IT" dirty="0" err="1" smtClean="0"/>
              <a:t>class</a:t>
            </a:r>
            <a:r>
              <a:rPr lang="it-IT" dirty="0" smtClean="0"/>
              <a:t> </a:t>
            </a:r>
            <a:r>
              <a:rPr lang="it-IT" dirty="0" err="1" smtClean="0"/>
              <a:t>WhileDemo</a:t>
            </a:r>
            <a:r>
              <a:rPr lang="it-IT" dirty="0" smtClean="0"/>
              <a:t>{</a:t>
            </a:r>
          </a:p>
          <a:p>
            <a:pPr marL="0" indent="0">
              <a:buNone/>
            </a:pPr>
            <a:r>
              <a:rPr lang="it-IT" dirty="0" smtClean="0"/>
              <a:t>	public </a:t>
            </a:r>
            <a:r>
              <a:rPr lang="it-IT" dirty="0" err="1" smtClean="0"/>
              <a:t>static</a:t>
            </a:r>
            <a:r>
              <a:rPr lang="it-IT" dirty="0" smtClean="0"/>
              <a:t> </a:t>
            </a:r>
            <a:r>
              <a:rPr lang="it-IT" dirty="0" err="1" smtClean="0"/>
              <a:t>void</a:t>
            </a:r>
            <a:r>
              <a:rPr lang="it-IT" dirty="0" smtClean="0"/>
              <a:t> </a:t>
            </a:r>
            <a:r>
              <a:rPr lang="it-IT" dirty="0" err="1" smtClean="0"/>
              <a:t>main</a:t>
            </a:r>
            <a:r>
              <a:rPr lang="it-IT" dirty="0" smtClean="0"/>
              <a:t>(</a:t>
            </a:r>
            <a:r>
              <a:rPr lang="it-IT" dirty="0" err="1" smtClean="0"/>
              <a:t>String</a:t>
            </a:r>
            <a:r>
              <a:rPr lang="it-IT" dirty="0" smtClean="0"/>
              <a:t> </a:t>
            </a:r>
            <a:r>
              <a:rPr lang="it-IT" dirty="0" err="1" smtClean="0"/>
              <a:t>args</a:t>
            </a:r>
            <a:r>
              <a:rPr lang="it-IT" dirty="0" smtClean="0"/>
              <a:t>[]){</a:t>
            </a:r>
          </a:p>
          <a:p>
            <a:pPr marL="0" indent="0">
              <a:buNone/>
            </a:pPr>
            <a:r>
              <a:rPr lang="it-IT" dirty="0" smtClean="0"/>
              <a:t>		</a:t>
            </a:r>
            <a:r>
              <a:rPr lang="it-IT" dirty="0" err="1" smtClean="0"/>
              <a:t>int</a:t>
            </a:r>
            <a:r>
              <a:rPr lang="it-IT" dirty="0" smtClean="0"/>
              <a:t> i=0;</a:t>
            </a:r>
          </a:p>
          <a:p>
            <a:pPr marL="0" indent="0">
              <a:buNone/>
            </a:pPr>
            <a:r>
              <a:rPr lang="it-IT" b="1" dirty="0" smtClean="0"/>
              <a:t>		</a:t>
            </a:r>
            <a:r>
              <a:rPr lang="it-IT" b="1" dirty="0" err="1" smtClean="0"/>
              <a:t>while</a:t>
            </a:r>
            <a:r>
              <a:rPr lang="it-IT" b="1" dirty="0" smtClean="0"/>
              <a:t> (</a:t>
            </a:r>
            <a:r>
              <a:rPr lang="it-IT" dirty="0" smtClean="0"/>
              <a:t>i&lt;=10){</a:t>
            </a:r>
          </a:p>
          <a:p>
            <a:pPr marL="0" indent="0">
              <a:buNone/>
            </a:pPr>
            <a:r>
              <a:rPr lang="it-IT" dirty="0" smtClean="0"/>
              <a:t>			</a:t>
            </a:r>
            <a:r>
              <a:rPr lang="it-IT" dirty="0" err="1" smtClean="0"/>
              <a:t>System.out.println</a:t>
            </a:r>
            <a:r>
              <a:rPr lang="it-IT" dirty="0" smtClean="0"/>
              <a:t>(i);</a:t>
            </a:r>
          </a:p>
          <a:p>
            <a:pPr marL="0" indent="0">
              <a:buNone/>
            </a:pPr>
            <a:r>
              <a:rPr lang="it-IT" dirty="0" smtClean="0"/>
              <a:t>			i++;</a:t>
            </a:r>
          </a:p>
          <a:p>
            <a:pPr marL="0" indent="0">
              <a:buNone/>
            </a:pPr>
            <a:r>
              <a:rPr lang="it-IT" dirty="0" smtClean="0"/>
              <a:t>		}</a:t>
            </a:r>
          </a:p>
          <a:p>
            <a:pPr marL="0" indent="0">
              <a:buNone/>
            </a:pPr>
            <a:r>
              <a:rPr lang="it-IT" dirty="0" smtClean="0"/>
              <a:t>	}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Il costrutto </a:t>
            </a:r>
            <a:r>
              <a:rPr lang="it-IT" dirty="0" err="1" smtClean="0"/>
              <a:t>while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9837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Se si desidera che un ciclo venga ripetuto all'infinito, è sufficiente specificare una condizione sempre vera, tipo </a:t>
            </a:r>
          </a:p>
          <a:p>
            <a:pPr marL="0" indent="0">
              <a:buNone/>
            </a:pPr>
            <a:r>
              <a:rPr lang="it-IT" dirty="0" smtClean="0"/>
              <a:t>	</a:t>
            </a:r>
            <a:r>
              <a:rPr lang="it-IT" b="1" dirty="0" err="1"/>
              <a:t>while</a:t>
            </a:r>
            <a:r>
              <a:rPr lang="it-IT" b="1" dirty="0"/>
              <a:t>(0 == 0) { </a:t>
            </a:r>
            <a:endParaRPr lang="it-IT" b="1" dirty="0" smtClean="0"/>
          </a:p>
          <a:p>
            <a:pPr marL="0" indent="0">
              <a:buNone/>
            </a:pPr>
            <a:r>
              <a:rPr lang="it-IT" b="1" dirty="0"/>
              <a:t>	</a:t>
            </a:r>
            <a:r>
              <a:rPr lang="it-IT" b="1" dirty="0" smtClean="0"/>
              <a:t>	ISTRUZIONE1</a:t>
            </a:r>
            <a:r>
              <a:rPr lang="it-IT" b="1" dirty="0"/>
              <a:t>; </a:t>
            </a:r>
            <a:endParaRPr lang="it-IT" b="1" dirty="0" smtClean="0"/>
          </a:p>
          <a:p>
            <a:pPr marL="0" indent="0">
              <a:buNone/>
            </a:pPr>
            <a:r>
              <a:rPr lang="it-IT" b="1" dirty="0"/>
              <a:t>	</a:t>
            </a:r>
            <a:r>
              <a:rPr lang="it-IT" b="1" dirty="0" smtClean="0"/>
              <a:t>} </a:t>
            </a:r>
          </a:p>
          <a:p>
            <a:r>
              <a:rPr lang="it-IT" dirty="0" smtClean="0"/>
              <a:t>oppure</a:t>
            </a:r>
          </a:p>
          <a:p>
            <a:pPr marL="0" indent="0">
              <a:buNone/>
            </a:pPr>
            <a:r>
              <a:rPr lang="it-IT" b="1" dirty="0" smtClean="0"/>
              <a:t>	</a:t>
            </a:r>
            <a:r>
              <a:rPr lang="it-IT" b="1" dirty="0" err="1" smtClean="0"/>
              <a:t>while</a:t>
            </a:r>
            <a:r>
              <a:rPr lang="it-IT" b="1" dirty="0" smtClean="0"/>
              <a:t>(</a:t>
            </a:r>
            <a:r>
              <a:rPr lang="it-IT" b="1" dirty="0" err="1" smtClean="0"/>
              <a:t>true</a:t>
            </a:r>
            <a:r>
              <a:rPr lang="it-IT" b="1" dirty="0"/>
              <a:t>) { </a:t>
            </a:r>
            <a:endParaRPr lang="it-IT" b="1" dirty="0" smtClean="0"/>
          </a:p>
          <a:p>
            <a:pPr marL="0" indent="0">
              <a:buNone/>
            </a:pPr>
            <a:r>
              <a:rPr lang="it-IT" b="1" dirty="0"/>
              <a:t>	</a:t>
            </a:r>
            <a:r>
              <a:rPr lang="it-IT" b="1" dirty="0" smtClean="0"/>
              <a:t>	ISTRUZIONE1</a:t>
            </a:r>
            <a:r>
              <a:rPr lang="it-IT" b="1" dirty="0"/>
              <a:t>; </a:t>
            </a:r>
            <a:endParaRPr lang="it-IT" b="1" dirty="0" smtClean="0"/>
          </a:p>
          <a:p>
            <a:pPr marL="0" indent="0">
              <a:buNone/>
            </a:pPr>
            <a:r>
              <a:rPr lang="it-IT" b="1" dirty="0"/>
              <a:t>	</a:t>
            </a:r>
            <a:r>
              <a:rPr lang="it-IT" b="1" dirty="0" smtClean="0"/>
              <a:t>} 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Il costrutto </a:t>
            </a:r>
            <a:r>
              <a:rPr lang="it-IT" dirty="0" err="1" smtClean="0"/>
              <a:t>while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1552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Se si desidera che il ciclo venga ripetuto un numero prefissato di volte </a:t>
            </a:r>
          </a:p>
          <a:p>
            <a:pPr marL="0" indent="0">
              <a:buNone/>
            </a:pPr>
            <a:r>
              <a:rPr lang="it-IT" dirty="0" smtClean="0"/>
              <a:t>	</a:t>
            </a:r>
            <a:r>
              <a:rPr lang="it-IT" b="1" dirty="0"/>
              <a:t> i = 0; </a:t>
            </a:r>
            <a:endParaRPr lang="it-IT" b="1" dirty="0" smtClean="0"/>
          </a:p>
          <a:p>
            <a:pPr marL="0" indent="0">
              <a:buNone/>
            </a:pPr>
            <a:r>
              <a:rPr lang="it-IT" b="1" dirty="0"/>
              <a:t>	</a:t>
            </a:r>
            <a:r>
              <a:rPr lang="it-IT" b="1" dirty="0" err="1" smtClean="0"/>
              <a:t>while</a:t>
            </a:r>
            <a:r>
              <a:rPr lang="it-IT" b="1" dirty="0" smtClean="0"/>
              <a:t>(i</a:t>
            </a:r>
            <a:r>
              <a:rPr lang="it-IT" b="1" dirty="0"/>
              <a:t>&lt;=100) { </a:t>
            </a:r>
            <a:endParaRPr lang="it-IT" b="1" dirty="0" smtClean="0"/>
          </a:p>
          <a:p>
            <a:pPr marL="0" indent="0">
              <a:buNone/>
            </a:pPr>
            <a:r>
              <a:rPr lang="it-IT" b="1" dirty="0"/>
              <a:t>	</a:t>
            </a:r>
            <a:r>
              <a:rPr lang="it-IT" b="1" dirty="0" smtClean="0"/>
              <a:t>	ISTRUZIONI </a:t>
            </a:r>
            <a:r>
              <a:rPr lang="it-IT" b="1" dirty="0"/>
              <a:t>DA RIPETERE </a:t>
            </a:r>
            <a:endParaRPr lang="it-IT" b="1" dirty="0" smtClean="0"/>
          </a:p>
          <a:p>
            <a:pPr marL="0" indent="0">
              <a:buNone/>
            </a:pPr>
            <a:r>
              <a:rPr lang="it-IT" b="1" dirty="0"/>
              <a:t>	</a:t>
            </a:r>
            <a:r>
              <a:rPr lang="it-IT" b="1" dirty="0" smtClean="0"/>
              <a:t>	i </a:t>
            </a:r>
            <a:r>
              <a:rPr lang="it-IT" b="1" dirty="0"/>
              <a:t>= i + 1; </a:t>
            </a:r>
            <a:endParaRPr lang="it-IT" b="1" dirty="0" smtClean="0"/>
          </a:p>
          <a:p>
            <a:pPr marL="0" indent="0">
              <a:buNone/>
            </a:pPr>
            <a:r>
              <a:rPr lang="it-IT" b="1" dirty="0"/>
              <a:t>	</a:t>
            </a:r>
            <a:r>
              <a:rPr lang="it-IT" b="1" dirty="0" smtClean="0"/>
              <a:t>} 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costrutto </a:t>
            </a:r>
            <a:r>
              <a:rPr lang="it-IT" dirty="0" err="1"/>
              <a:t>while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4963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it-IT" dirty="0" smtClean="0"/>
              <a:t>Dall’istruzione </a:t>
            </a:r>
            <a:r>
              <a:rPr lang="it-IT" dirty="0"/>
              <a:t>do-</a:t>
            </a:r>
            <a:r>
              <a:rPr lang="it-IT" dirty="0" err="1"/>
              <a:t>while</a:t>
            </a:r>
            <a:r>
              <a:rPr lang="it-IT" dirty="0"/>
              <a:t> a differenza della precedente, controlla il valore della espressione booleana alla fine del blocco di istruzioni. In questo caso quindi il blocco di istruzioni verrà eseguito sicuramente almeno una volta. </a:t>
            </a:r>
            <a:endParaRPr lang="it-IT" dirty="0" smtClean="0"/>
          </a:p>
          <a:p>
            <a:r>
              <a:rPr lang="it-IT" dirty="0"/>
              <a:t>La sintassi di do-</a:t>
            </a:r>
            <a:r>
              <a:rPr lang="it-IT" dirty="0" err="1"/>
              <a:t>while</a:t>
            </a:r>
            <a:r>
              <a:rPr lang="it-IT" dirty="0"/>
              <a:t> è la seguente </a:t>
            </a:r>
          </a:p>
          <a:p>
            <a:pPr marL="0" indent="0">
              <a:buNone/>
            </a:pPr>
            <a:r>
              <a:rPr lang="it-IT" dirty="0" smtClean="0"/>
              <a:t>	</a:t>
            </a:r>
            <a:r>
              <a:rPr lang="it-IT" b="1" dirty="0"/>
              <a:t> do { </a:t>
            </a:r>
            <a:endParaRPr lang="it-IT" dirty="0"/>
          </a:p>
          <a:p>
            <a:pPr marL="0" indent="0">
              <a:buNone/>
            </a:pPr>
            <a:r>
              <a:rPr lang="it-IT" b="1" dirty="0" smtClean="0"/>
              <a:t>	     istruzione</a:t>
            </a:r>
            <a:r>
              <a:rPr lang="it-IT" b="1" dirty="0"/>
              <a:t>; </a:t>
            </a:r>
            <a:endParaRPr lang="it-IT" dirty="0"/>
          </a:p>
          <a:p>
            <a:pPr marL="0" indent="0">
              <a:buNone/>
            </a:pPr>
            <a:r>
              <a:rPr lang="it-IT" b="1" dirty="0" smtClean="0"/>
              <a:t>	  } </a:t>
            </a:r>
            <a:endParaRPr lang="it-IT" dirty="0"/>
          </a:p>
          <a:p>
            <a:pPr marL="0" indent="0">
              <a:buNone/>
            </a:pPr>
            <a:r>
              <a:rPr lang="it-IT" b="1" dirty="0" smtClean="0"/>
              <a:t>	  </a:t>
            </a:r>
            <a:r>
              <a:rPr lang="it-IT" b="1" dirty="0" err="1" smtClean="0"/>
              <a:t>while</a:t>
            </a:r>
            <a:r>
              <a:rPr lang="it-IT" b="1" dirty="0" smtClean="0"/>
              <a:t> </a:t>
            </a:r>
            <a:r>
              <a:rPr lang="it-IT" b="1" dirty="0"/>
              <a:t>(</a:t>
            </a:r>
            <a:r>
              <a:rPr lang="it-IT" b="1" dirty="0" err="1"/>
              <a:t>espressione_booleana</a:t>
            </a:r>
            <a:r>
              <a:rPr lang="it-IT" b="1" dirty="0"/>
              <a:t>) { </a:t>
            </a:r>
            <a:endParaRPr lang="it-IT" dirty="0"/>
          </a:p>
          <a:p>
            <a:pPr marL="0" indent="0">
              <a:buNone/>
            </a:pPr>
            <a:r>
              <a:rPr lang="it-IT" b="1" dirty="0" smtClean="0"/>
              <a:t>		istruzione</a:t>
            </a:r>
            <a:r>
              <a:rPr lang="it-IT" b="1" dirty="0"/>
              <a:t>; </a:t>
            </a:r>
            <a:endParaRPr lang="it-IT" dirty="0"/>
          </a:p>
          <a:p>
            <a:pPr marL="0" indent="0">
              <a:buNone/>
            </a:pPr>
            <a:r>
              <a:rPr lang="it-IT" b="1" dirty="0" smtClean="0"/>
              <a:t>	   }; </a:t>
            </a:r>
            <a:endParaRPr lang="it-IT" dirty="0"/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Il costrutto do-</a:t>
            </a:r>
            <a:r>
              <a:rPr lang="it-IT" dirty="0" err="1" smtClean="0"/>
              <a:t>while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24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Ecco la sintassi per il for:</a:t>
            </a:r>
          </a:p>
          <a:p>
            <a:endParaRPr lang="it-IT" dirty="0" smtClean="0"/>
          </a:p>
          <a:p>
            <a:pPr marL="0" indent="0">
              <a:buNone/>
            </a:pPr>
            <a:r>
              <a:rPr lang="it-IT" sz="2400" b="1" dirty="0"/>
              <a:t>for(</a:t>
            </a:r>
            <a:r>
              <a:rPr lang="it-IT" sz="2400" b="1" dirty="0" err="1"/>
              <a:t>init_statement</a:t>
            </a:r>
            <a:r>
              <a:rPr lang="it-IT" sz="2400" b="1" dirty="0"/>
              <a:t> </a:t>
            </a:r>
            <a:r>
              <a:rPr lang="it-IT" sz="2400" b="1" dirty="0" smtClean="0"/>
              <a:t>; </a:t>
            </a:r>
            <a:r>
              <a:rPr lang="it-IT" sz="2400" b="1" dirty="0" err="1" smtClean="0"/>
              <a:t>conditional_expr</a:t>
            </a:r>
            <a:r>
              <a:rPr lang="it-IT" sz="2400" b="1" dirty="0" smtClean="0"/>
              <a:t> ; </a:t>
            </a:r>
            <a:r>
              <a:rPr lang="it-IT" sz="2400" b="1" dirty="0" err="1" smtClean="0"/>
              <a:t>iteration_stmt</a:t>
            </a:r>
            <a:r>
              <a:rPr lang="it-IT" sz="2400" b="1" dirty="0"/>
              <a:t>) { </a:t>
            </a:r>
            <a:endParaRPr lang="it-IT" sz="2400" dirty="0"/>
          </a:p>
          <a:p>
            <a:pPr marL="0" indent="0">
              <a:buNone/>
            </a:pPr>
            <a:r>
              <a:rPr lang="it-IT" sz="2400" b="1" dirty="0" smtClean="0"/>
              <a:t>	istruzione </a:t>
            </a:r>
            <a:endParaRPr lang="it-IT" sz="2400" dirty="0"/>
          </a:p>
          <a:p>
            <a:pPr marL="0" indent="0">
              <a:buNone/>
            </a:pPr>
            <a:r>
              <a:rPr lang="it-IT" sz="2400" b="1" dirty="0"/>
              <a:t>}</a:t>
            </a:r>
            <a:endParaRPr lang="it-IT" sz="2400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Il costrutto for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5520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  <a:p>
            <a:pPr marL="0" indent="0">
              <a:buNone/>
            </a:pPr>
            <a:r>
              <a:rPr lang="it-IT" dirty="0" err="1"/>
              <a:t>Eclipse</a:t>
            </a:r>
            <a:r>
              <a:rPr lang="it-IT" dirty="0"/>
              <a:t> è un Ambiente di sviluppo integrato  (IDE -</a:t>
            </a:r>
            <a:r>
              <a:rPr lang="it-IT" dirty="0" err="1"/>
              <a:t>Integrated</a:t>
            </a:r>
            <a:r>
              <a:rPr lang="it-IT" dirty="0"/>
              <a:t> Development </a:t>
            </a:r>
            <a:r>
              <a:rPr lang="it-IT" dirty="0" err="1"/>
              <a:t>Enviroment</a:t>
            </a:r>
            <a:r>
              <a:rPr lang="it-IT" dirty="0"/>
              <a:t>) open-source ovvero una piattaforma integrata che consente di gestire l'intero processo di sviluppo di applicazioni Java (è necessario scegliere la versione adatta al proprio S.O.)</a:t>
            </a:r>
          </a:p>
          <a:p>
            <a:pPr marL="0" indent="0">
              <a:buNone/>
            </a:pPr>
            <a:r>
              <a:rPr lang="it-IT" dirty="0"/>
              <a:t>JDK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 Ambiente di sviluppo </a:t>
            </a:r>
          </a:p>
        </p:txBody>
      </p:sp>
    </p:spTree>
    <p:extLst>
      <p:ext uri="{BB962C8B-B14F-4D97-AF65-F5344CB8AC3E}">
        <p14:creationId xmlns:p14="http://schemas.microsoft.com/office/powerpoint/2010/main" val="429335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dirty="0" err="1"/>
              <a:t>init_statement</a:t>
            </a:r>
            <a:r>
              <a:rPr lang="it-IT" b="1" dirty="0"/>
              <a:t> </a:t>
            </a:r>
            <a:r>
              <a:rPr lang="it-IT" dirty="0"/>
              <a:t>rappresenta </a:t>
            </a:r>
            <a:r>
              <a:rPr lang="it-IT" dirty="0" smtClean="0"/>
              <a:t>l’inizializzazione </a:t>
            </a:r>
            <a:r>
              <a:rPr lang="it-IT" dirty="0"/>
              <a:t>della variabile per il controllo del ciclo </a:t>
            </a:r>
          </a:p>
          <a:p>
            <a:r>
              <a:rPr lang="it-IT" b="1" dirty="0" err="1" smtClean="0"/>
              <a:t>conditional_expr</a:t>
            </a:r>
            <a:r>
              <a:rPr lang="it-IT" b="1" dirty="0" smtClean="0"/>
              <a:t> </a:t>
            </a:r>
            <a:r>
              <a:rPr lang="it-IT" dirty="0" smtClean="0"/>
              <a:t>l’espressione </a:t>
            </a:r>
            <a:r>
              <a:rPr lang="it-IT" dirty="0"/>
              <a:t>condizionale </a:t>
            </a:r>
          </a:p>
          <a:p>
            <a:r>
              <a:rPr lang="it-IT" b="1" dirty="0" err="1" smtClean="0"/>
              <a:t>iteration_stmt</a:t>
            </a:r>
            <a:r>
              <a:rPr lang="it-IT" b="1" dirty="0" smtClean="0"/>
              <a:t> </a:t>
            </a:r>
            <a:r>
              <a:rPr lang="it-IT" dirty="0" smtClean="0"/>
              <a:t>l’aggiornamento </a:t>
            </a:r>
            <a:r>
              <a:rPr lang="it-IT" dirty="0"/>
              <a:t>della variabile di controllo </a:t>
            </a:r>
          </a:p>
          <a:p>
            <a:r>
              <a:rPr lang="it-IT" dirty="0" smtClean="0"/>
              <a:t>Esempio </a:t>
            </a:r>
            <a:endParaRPr lang="it-IT" dirty="0"/>
          </a:p>
          <a:p>
            <a:pPr marL="0" indent="0">
              <a:buNone/>
            </a:pPr>
            <a:r>
              <a:rPr lang="it-IT" b="1" dirty="0" smtClean="0"/>
              <a:t>	for </a:t>
            </a:r>
            <a:r>
              <a:rPr lang="it-IT" b="1" dirty="0"/>
              <a:t>(</a:t>
            </a:r>
            <a:r>
              <a:rPr lang="it-IT" b="1" dirty="0" err="1"/>
              <a:t>int</a:t>
            </a:r>
            <a:r>
              <a:rPr lang="it-IT" b="1" dirty="0"/>
              <a:t> i=0 ; i&lt;10 ; i++) </a:t>
            </a:r>
            <a:endParaRPr lang="it-IT" b="1" dirty="0" smtClean="0"/>
          </a:p>
          <a:p>
            <a:pPr marL="0" indent="0">
              <a:buNone/>
            </a:pPr>
            <a:r>
              <a:rPr lang="it-IT" b="1" dirty="0"/>
              <a:t>	</a:t>
            </a:r>
            <a:r>
              <a:rPr lang="it-IT" b="1" dirty="0" err="1" smtClean="0"/>
              <a:t>faiQualcosa</a:t>
            </a:r>
            <a:r>
              <a:rPr lang="it-IT" b="1" dirty="0"/>
              <a:t>();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Il costrutto for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68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 semplificare il ciclo for, </a:t>
            </a:r>
            <a:r>
              <a:rPr lang="it-IT" dirty="0" smtClean="0"/>
              <a:t>da </a:t>
            </a:r>
            <a:r>
              <a:rPr lang="it-IT" dirty="0"/>
              <a:t>java </a:t>
            </a:r>
            <a:r>
              <a:rPr lang="it-IT" dirty="0" smtClean="0"/>
              <a:t>5 </a:t>
            </a:r>
            <a:r>
              <a:rPr lang="it-IT" dirty="0"/>
              <a:t>è stato introdotto un ciclo specializzato che consente di </a:t>
            </a:r>
            <a:r>
              <a:rPr lang="it-IT" dirty="0" err="1"/>
              <a:t>ciclare</a:t>
            </a:r>
            <a:r>
              <a:rPr lang="it-IT" dirty="0"/>
              <a:t> su array e </a:t>
            </a:r>
            <a:r>
              <a:rPr lang="it-IT" dirty="0" err="1"/>
              <a:t>collection</a:t>
            </a:r>
            <a:r>
              <a:rPr lang="it-IT" dirty="0"/>
              <a:t>. </a:t>
            </a:r>
          </a:p>
          <a:p>
            <a:pPr marL="0" indent="0">
              <a:buNone/>
            </a:pPr>
            <a:r>
              <a:rPr lang="it-IT" b="1" dirty="0" smtClean="0"/>
              <a:t>	for(</a:t>
            </a:r>
            <a:r>
              <a:rPr lang="it-IT" b="1" dirty="0" err="1" smtClean="0"/>
              <a:t>declaration</a:t>
            </a:r>
            <a:r>
              <a:rPr lang="it-IT" b="1" dirty="0" smtClean="0"/>
              <a:t> </a:t>
            </a:r>
            <a:r>
              <a:rPr lang="it-IT" b="1" dirty="0"/>
              <a:t>: </a:t>
            </a:r>
            <a:r>
              <a:rPr lang="it-IT" b="1" dirty="0" err="1"/>
              <a:t>expression</a:t>
            </a:r>
            <a:r>
              <a:rPr lang="it-IT" b="1" dirty="0"/>
              <a:t>) </a:t>
            </a:r>
            <a:endParaRPr lang="it-IT" dirty="0"/>
          </a:p>
          <a:p>
            <a:r>
              <a:rPr lang="it-IT" dirty="0" err="1" smtClean="0"/>
              <a:t>declaration</a:t>
            </a:r>
            <a:r>
              <a:rPr lang="it-IT" dirty="0"/>
              <a:t>: variabile compatibile con il tipo di elementi della collezione </a:t>
            </a:r>
          </a:p>
          <a:p>
            <a:r>
              <a:rPr lang="it-IT" dirty="0" err="1" smtClean="0"/>
              <a:t>expression</a:t>
            </a:r>
            <a:r>
              <a:rPr lang="it-IT" dirty="0"/>
              <a:t>: collezione di elementi che può essere un array o un metodo che ritorna un array </a:t>
            </a:r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Foreach-enhanced</a:t>
            </a:r>
            <a:r>
              <a:rPr lang="it-IT" dirty="0" smtClean="0"/>
              <a:t> for </a:t>
            </a:r>
            <a:r>
              <a:rPr lang="it-IT" dirty="0" err="1" smtClean="0"/>
              <a:t>loop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8310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Esempio: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int</a:t>
            </a:r>
            <a:r>
              <a:rPr lang="it-IT" dirty="0" smtClean="0"/>
              <a:t>[] </a:t>
            </a:r>
            <a:r>
              <a:rPr lang="it-IT" dirty="0" err="1" smtClean="0"/>
              <a:t>arr</a:t>
            </a:r>
            <a:r>
              <a:rPr lang="it-IT" dirty="0" smtClean="0"/>
              <a:t> </a:t>
            </a:r>
            <a:r>
              <a:rPr lang="it-IT" dirty="0"/>
              <a:t>= </a:t>
            </a:r>
            <a:r>
              <a:rPr lang="it-IT" dirty="0" smtClean="0"/>
              <a:t>{1</a:t>
            </a:r>
            <a:r>
              <a:rPr lang="it-IT" dirty="0"/>
              <a:t>, 2, </a:t>
            </a:r>
            <a:r>
              <a:rPr lang="it-IT" dirty="0" smtClean="0"/>
              <a:t>3, 4</a:t>
            </a:r>
            <a:r>
              <a:rPr lang="it-IT" dirty="0"/>
              <a:t>, 5, </a:t>
            </a:r>
            <a:r>
              <a:rPr lang="it-IT" dirty="0" smtClean="0"/>
              <a:t>6, 7</a:t>
            </a:r>
            <a:r>
              <a:rPr lang="it-IT" dirty="0"/>
              <a:t>, 8, </a:t>
            </a:r>
            <a:r>
              <a:rPr lang="it-IT" dirty="0" smtClean="0"/>
              <a:t>9}; 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for (</a:t>
            </a:r>
            <a:r>
              <a:rPr lang="it-IT" dirty="0" err="1" smtClean="0"/>
              <a:t>int</a:t>
            </a:r>
            <a:r>
              <a:rPr lang="it-IT" dirty="0" smtClean="0"/>
              <a:t> </a:t>
            </a:r>
            <a:r>
              <a:rPr lang="it-IT" dirty="0" err="1" smtClean="0"/>
              <a:t>tmp</a:t>
            </a:r>
            <a:r>
              <a:rPr lang="it-IT" dirty="0" smtClean="0"/>
              <a:t>: </a:t>
            </a:r>
            <a:r>
              <a:rPr lang="it-IT" dirty="0" err="1" smtClean="0"/>
              <a:t>arr</a:t>
            </a:r>
            <a:r>
              <a:rPr lang="it-IT" dirty="0" smtClean="0"/>
              <a:t>) </a:t>
            </a:r>
            <a:r>
              <a:rPr lang="it-IT" dirty="0"/>
              <a:t>{ </a:t>
            </a:r>
          </a:p>
          <a:p>
            <a:pPr marL="0" indent="0">
              <a:buNone/>
            </a:pPr>
            <a:r>
              <a:rPr lang="it-IT" dirty="0" smtClean="0"/>
              <a:t>		</a:t>
            </a:r>
            <a:r>
              <a:rPr lang="it-IT" dirty="0" err="1" smtClean="0"/>
              <a:t>System.out.println</a:t>
            </a:r>
            <a:r>
              <a:rPr lang="it-IT" dirty="0" smtClean="0"/>
              <a:t>(</a:t>
            </a:r>
            <a:r>
              <a:rPr lang="it-IT" dirty="0" err="1" smtClean="0"/>
              <a:t>tmp</a:t>
            </a:r>
            <a:r>
              <a:rPr lang="it-IT" dirty="0" smtClean="0"/>
              <a:t>); </a:t>
            </a:r>
            <a:endParaRPr lang="it-IT" dirty="0"/>
          </a:p>
          <a:p>
            <a:pPr marL="0" indent="0">
              <a:buNone/>
            </a:pPr>
            <a:r>
              <a:rPr lang="it-IT" dirty="0" smtClean="0"/>
              <a:t>}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Foreach</a:t>
            </a:r>
            <a:r>
              <a:rPr lang="it-IT" dirty="0" err="1"/>
              <a:t>-enhanced</a:t>
            </a:r>
            <a:r>
              <a:rPr lang="it-IT" dirty="0"/>
              <a:t> for </a:t>
            </a:r>
            <a:r>
              <a:rPr lang="it-IT" dirty="0" err="1"/>
              <a:t>loop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086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OOP = </a:t>
            </a:r>
            <a:r>
              <a:rPr lang="it-IT" dirty="0" smtClean="0">
                <a:solidFill>
                  <a:srgbClr val="FF0000"/>
                </a:solidFill>
              </a:rPr>
              <a:t>O</a:t>
            </a:r>
            <a:r>
              <a:rPr lang="it-IT" dirty="0" smtClean="0"/>
              <a:t>BJECT </a:t>
            </a:r>
            <a:r>
              <a:rPr lang="it-IT" dirty="0" smtClean="0">
                <a:solidFill>
                  <a:srgbClr val="FF0000"/>
                </a:solidFill>
              </a:rPr>
              <a:t>O</a:t>
            </a:r>
            <a:r>
              <a:rPr lang="it-IT" dirty="0" smtClean="0"/>
              <a:t>RIENTED </a:t>
            </a:r>
            <a:r>
              <a:rPr lang="it-IT" dirty="0" smtClean="0">
                <a:solidFill>
                  <a:srgbClr val="FF0000"/>
                </a:solidFill>
              </a:rPr>
              <a:t>P</a:t>
            </a:r>
            <a:r>
              <a:rPr lang="it-IT" dirty="0" smtClean="0"/>
              <a:t>ROGRAMMING</a:t>
            </a:r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060848"/>
            <a:ext cx="5182324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6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dirty="0"/>
              <a:t>Con il termine incapsulamento si indica la proprietà degli oggetti di incorporare al loro interno sia gli attributi che i metodi, cioè le caratteristiche e i comportamenti dell’oggetto. Tutto ciò che si riferisce ad un certo oggetto è racchiuso e contenuto all’interno dell’oggetto stesso </a:t>
            </a:r>
          </a:p>
          <a:p>
            <a:pPr>
              <a:lnSpc>
                <a:spcPct val="90000"/>
              </a:lnSpc>
              <a:buNone/>
            </a:pPr>
            <a:endParaRPr lang="it-IT" dirty="0"/>
          </a:p>
          <a:p>
            <a:pPr>
              <a:lnSpc>
                <a:spcPct val="90000"/>
              </a:lnSpc>
            </a:pPr>
            <a:r>
              <a:rPr lang="it-IT" dirty="0"/>
              <a:t>Gli attributi e i metodi sono incapsulati nell’oggetto. In questo modo tutte le informazioni utili che riguardano un oggetto sono al suo interno. Questo è uno dei vantaggi della programmazione ad oggetti 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Incapsulamento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843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In </a:t>
            </a:r>
            <a:r>
              <a:rPr lang="it-IT" dirty="0"/>
              <a:t>alcuni linguaggi procedurali esiste solo "l'incapsulamento sui tipi primitivi", ma non quello sui nuovi tipi definiti dall'utente. </a:t>
            </a:r>
          </a:p>
          <a:p>
            <a:r>
              <a:rPr lang="it-IT" dirty="0" smtClean="0"/>
              <a:t>Nei </a:t>
            </a:r>
            <a:r>
              <a:rPr lang="it-IT" dirty="0"/>
              <a:t>linguaggi OOP, invece, è supportato anche l'incapsulamento per i tipi di dati definiti dall'utente </a:t>
            </a:r>
          </a:p>
          <a:p>
            <a:r>
              <a:rPr lang="it-IT" dirty="0" smtClean="0"/>
              <a:t>In </a:t>
            </a:r>
            <a:r>
              <a:rPr lang="it-IT" dirty="0"/>
              <a:t>altri termini l'incapsulamento consente di legare, in riferimento alla classe, i dati (membri o variabili) e le operazioni (metodi o funzioni) con una limitazione di accesso ad essi. </a:t>
            </a:r>
          </a:p>
          <a:p>
            <a:r>
              <a:rPr lang="it-IT" dirty="0" smtClean="0"/>
              <a:t>Questo </a:t>
            </a:r>
            <a:r>
              <a:rPr lang="it-IT" dirty="0"/>
              <a:t>modo di operare protetto elimina i problemi di difficoltà di manutenzione </a:t>
            </a:r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Incapsulamento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487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/>
              <a:t>public </a:t>
            </a:r>
            <a:r>
              <a:rPr lang="it-IT" dirty="0" err="1"/>
              <a:t>class</a:t>
            </a:r>
            <a:r>
              <a:rPr lang="it-IT" dirty="0"/>
              <a:t> </a:t>
            </a:r>
            <a:r>
              <a:rPr lang="it-IT" dirty="0" err="1"/>
              <a:t>AutoPrivate</a:t>
            </a:r>
            <a:r>
              <a:rPr lang="it-IT" dirty="0"/>
              <a:t> {</a:t>
            </a:r>
          </a:p>
          <a:p>
            <a:r>
              <a:rPr lang="it-IT" dirty="0"/>
              <a:t>	private </a:t>
            </a:r>
            <a:r>
              <a:rPr lang="it-IT" dirty="0" err="1"/>
              <a:t>int</a:t>
            </a:r>
            <a:r>
              <a:rPr lang="it-IT" dirty="0"/>
              <a:t> </a:t>
            </a:r>
            <a:r>
              <a:rPr lang="it-IT" dirty="0" err="1"/>
              <a:t>numeroRuote</a:t>
            </a:r>
            <a:r>
              <a:rPr lang="it-IT" dirty="0"/>
              <a:t>;</a:t>
            </a:r>
          </a:p>
          <a:p>
            <a:r>
              <a:rPr lang="it-IT" dirty="0"/>
              <a:t>	private </a:t>
            </a:r>
            <a:r>
              <a:rPr lang="it-IT" dirty="0" err="1"/>
              <a:t>int</a:t>
            </a:r>
            <a:r>
              <a:rPr lang="it-IT" dirty="0"/>
              <a:t> cilindrata;</a:t>
            </a:r>
          </a:p>
          <a:p>
            <a:r>
              <a:rPr lang="it-IT" dirty="0"/>
              <a:t>	</a:t>
            </a:r>
          </a:p>
          <a:p>
            <a:r>
              <a:rPr lang="it-IT" dirty="0"/>
              <a:t>	public </a:t>
            </a:r>
            <a:r>
              <a:rPr lang="it-IT" dirty="0" err="1"/>
              <a:t>int</a:t>
            </a:r>
            <a:r>
              <a:rPr lang="it-IT" dirty="0"/>
              <a:t> </a:t>
            </a:r>
            <a:r>
              <a:rPr lang="it-IT" dirty="0" err="1"/>
              <a:t>getNumeroRuote</a:t>
            </a:r>
            <a:r>
              <a:rPr lang="it-IT" dirty="0"/>
              <a:t>() {</a:t>
            </a:r>
          </a:p>
          <a:p>
            <a:r>
              <a:rPr lang="it-IT" dirty="0"/>
              <a:t>		</a:t>
            </a:r>
            <a:r>
              <a:rPr lang="it-IT" dirty="0" err="1"/>
              <a:t>return</a:t>
            </a:r>
            <a:r>
              <a:rPr lang="it-IT" dirty="0"/>
              <a:t> </a:t>
            </a:r>
            <a:r>
              <a:rPr lang="it-IT" dirty="0" err="1"/>
              <a:t>numeroRuote</a:t>
            </a:r>
            <a:r>
              <a:rPr lang="it-IT" dirty="0"/>
              <a:t>;</a:t>
            </a:r>
          </a:p>
          <a:p>
            <a:r>
              <a:rPr lang="it-IT" dirty="0"/>
              <a:t>	}</a:t>
            </a:r>
          </a:p>
          <a:p>
            <a:r>
              <a:rPr lang="it-IT" dirty="0"/>
              <a:t>	public </a:t>
            </a:r>
            <a:r>
              <a:rPr lang="it-IT" dirty="0" err="1"/>
              <a:t>void</a:t>
            </a:r>
            <a:r>
              <a:rPr lang="it-IT" dirty="0"/>
              <a:t> </a:t>
            </a:r>
            <a:r>
              <a:rPr lang="it-IT" dirty="0" err="1"/>
              <a:t>setNumeroRuote</a:t>
            </a:r>
            <a:r>
              <a:rPr lang="it-IT" dirty="0"/>
              <a:t>(</a:t>
            </a:r>
            <a:r>
              <a:rPr lang="it-IT" dirty="0" err="1"/>
              <a:t>int</a:t>
            </a:r>
            <a:r>
              <a:rPr lang="it-IT" dirty="0"/>
              <a:t> </a:t>
            </a:r>
            <a:r>
              <a:rPr lang="it-IT" dirty="0" err="1"/>
              <a:t>numeroRuote</a:t>
            </a:r>
            <a:r>
              <a:rPr lang="it-IT" dirty="0"/>
              <a:t>) {</a:t>
            </a:r>
          </a:p>
          <a:p>
            <a:r>
              <a:rPr lang="it-IT" dirty="0"/>
              <a:t>		</a:t>
            </a:r>
            <a:r>
              <a:rPr lang="it-IT" dirty="0" err="1"/>
              <a:t>numeroRuote</a:t>
            </a:r>
            <a:r>
              <a:rPr lang="it-IT" dirty="0"/>
              <a:t> = </a:t>
            </a:r>
            <a:r>
              <a:rPr lang="it-IT" dirty="0" err="1"/>
              <a:t>numeroRuote</a:t>
            </a:r>
            <a:r>
              <a:rPr lang="it-IT" dirty="0"/>
              <a:t>;</a:t>
            </a:r>
          </a:p>
          <a:p>
            <a:r>
              <a:rPr lang="it-IT" dirty="0"/>
              <a:t>	}</a:t>
            </a:r>
          </a:p>
          <a:p>
            <a:r>
              <a:rPr lang="it-IT" dirty="0"/>
              <a:t>	public </a:t>
            </a:r>
            <a:r>
              <a:rPr lang="it-IT" dirty="0" err="1"/>
              <a:t>int</a:t>
            </a:r>
            <a:r>
              <a:rPr lang="it-IT" dirty="0"/>
              <a:t> </a:t>
            </a:r>
            <a:r>
              <a:rPr lang="it-IT" dirty="0" err="1"/>
              <a:t>getCilindrata</a:t>
            </a:r>
            <a:r>
              <a:rPr lang="it-IT" dirty="0"/>
              <a:t>() {</a:t>
            </a:r>
          </a:p>
          <a:p>
            <a:r>
              <a:rPr lang="it-IT" dirty="0"/>
              <a:t>		</a:t>
            </a:r>
            <a:r>
              <a:rPr lang="it-IT" dirty="0" err="1"/>
              <a:t>return</a:t>
            </a:r>
            <a:r>
              <a:rPr lang="it-IT" dirty="0"/>
              <a:t> cilindrata;</a:t>
            </a:r>
          </a:p>
          <a:p>
            <a:r>
              <a:rPr lang="it-IT" dirty="0"/>
              <a:t>	}</a:t>
            </a:r>
          </a:p>
          <a:p>
            <a:r>
              <a:rPr lang="it-IT" dirty="0"/>
              <a:t>	public </a:t>
            </a:r>
            <a:r>
              <a:rPr lang="it-IT" dirty="0" err="1"/>
              <a:t>void</a:t>
            </a:r>
            <a:r>
              <a:rPr lang="it-IT" dirty="0"/>
              <a:t> </a:t>
            </a:r>
            <a:r>
              <a:rPr lang="it-IT" dirty="0" err="1"/>
              <a:t>setCilindrata</a:t>
            </a:r>
            <a:r>
              <a:rPr lang="it-IT" dirty="0"/>
              <a:t>(</a:t>
            </a:r>
            <a:r>
              <a:rPr lang="it-IT" dirty="0" err="1"/>
              <a:t>int</a:t>
            </a:r>
            <a:r>
              <a:rPr lang="it-IT" dirty="0"/>
              <a:t> cilindrata) {</a:t>
            </a:r>
          </a:p>
          <a:p>
            <a:r>
              <a:rPr lang="it-IT" dirty="0"/>
              <a:t>		cilindrata = cilindrata;</a:t>
            </a:r>
          </a:p>
          <a:p>
            <a:r>
              <a:rPr lang="it-IT" dirty="0"/>
              <a:t>	} </a:t>
            </a:r>
          </a:p>
          <a:p>
            <a:r>
              <a:rPr lang="it-IT" dirty="0"/>
              <a:t>	</a:t>
            </a:r>
          </a:p>
          <a:p>
            <a:r>
              <a:rPr lang="it-IT" dirty="0"/>
              <a:t>}</a:t>
            </a:r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Incapsulamento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8836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Dall’interno </a:t>
            </a:r>
            <a:r>
              <a:rPr lang="it-IT" dirty="0"/>
              <a:t>di un metodo è possibile accedere implicitamente alle variabili e metodi della classe di cui fa parte la funzione stessa. Nel caso però che una variabile locale “copra” una variabile globale della classe, è necessario poter </a:t>
            </a:r>
            <a:r>
              <a:rPr lang="it-IT" dirty="0" smtClean="0"/>
              <a:t>distinguere</a:t>
            </a:r>
          </a:p>
          <a:p>
            <a:r>
              <a:rPr lang="it-IT" dirty="0" smtClean="0"/>
              <a:t>La </a:t>
            </a:r>
            <a:r>
              <a:rPr lang="it-IT" dirty="0"/>
              <a:t>risoluzione in questo caso viene fatta utilizzando il parametro implicito </a:t>
            </a:r>
            <a:r>
              <a:rPr lang="it-IT" b="1" dirty="0" err="1" smtClean="0"/>
              <a:t>this</a:t>
            </a:r>
            <a:r>
              <a:rPr lang="it-IT" dirty="0" smtClean="0"/>
              <a:t>: </a:t>
            </a:r>
            <a:endParaRPr lang="it-IT" dirty="0"/>
          </a:p>
          <a:p>
            <a:pPr lvl="1">
              <a:buFont typeface="Wingdings" pitchFamily="2" charset="2"/>
              <a:buChar char="§"/>
            </a:pPr>
            <a:r>
              <a:rPr lang="it-IT" dirty="0" smtClean="0"/>
              <a:t>In </a:t>
            </a:r>
            <a:r>
              <a:rPr lang="it-IT" dirty="0"/>
              <a:t>ogni funzione oltre ai parametri passati tramite prototipo, esiste sempre una variabile che fa riferimento alla classe </a:t>
            </a:r>
            <a:r>
              <a:rPr lang="it-IT" dirty="0" smtClean="0"/>
              <a:t>stessa</a:t>
            </a:r>
          </a:p>
          <a:p>
            <a:pPr lvl="1">
              <a:buFont typeface="Wingdings" pitchFamily="2" charset="2"/>
              <a:buChar char="§"/>
            </a:pPr>
            <a:r>
              <a:rPr lang="it-IT" dirty="0" smtClean="0"/>
              <a:t>Utilizzando </a:t>
            </a:r>
            <a:r>
              <a:rPr lang="it-IT" dirty="0"/>
              <a:t>tale parametro è possibile disambiguare una variabile locale con lo stesso nome di una globale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Parametro implicito </a:t>
            </a:r>
            <a:r>
              <a:rPr lang="it-IT" dirty="0" err="1" smtClean="0"/>
              <a:t>this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171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/>
              <a:t>public </a:t>
            </a:r>
            <a:r>
              <a:rPr lang="it-IT" dirty="0" err="1"/>
              <a:t>class</a:t>
            </a:r>
            <a:r>
              <a:rPr lang="it-IT" dirty="0"/>
              <a:t> </a:t>
            </a:r>
            <a:r>
              <a:rPr lang="it-IT" dirty="0" err="1"/>
              <a:t>AutoPrivate</a:t>
            </a:r>
            <a:r>
              <a:rPr lang="it-IT" dirty="0"/>
              <a:t> {</a:t>
            </a:r>
          </a:p>
          <a:p>
            <a:r>
              <a:rPr lang="it-IT" dirty="0"/>
              <a:t>	private </a:t>
            </a:r>
            <a:r>
              <a:rPr lang="it-IT" dirty="0" err="1"/>
              <a:t>int</a:t>
            </a:r>
            <a:r>
              <a:rPr lang="it-IT" dirty="0"/>
              <a:t> </a:t>
            </a:r>
            <a:r>
              <a:rPr lang="it-IT" dirty="0" err="1"/>
              <a:t>numeroRuote</a:t>
            </a:r>
            <a:r>
              <a:rPr lang="it-IT" dirty="0"/>
              <a:t>;</a:t>
            </a:r>
          </a:p>
          <a:p>
            <a:r>
              <a:rPr lang="it-IT" dirty="0"/>
              <a:t>	private </a:t>
            </a:r>
            <a:r>
              <a:rPr lang="it-IT" dirty="0" err="1"/>
              <a:t>int</a:t>
            </a:r>
            <a:r>
              <a:rPr lang="it-IT" dirty="0"/>
              <a:t> cilindrata;</a:t>
            </a:r>
          </a:p>
          <a:p>
            <a:r>
              <a:rPr lang="it-IT" dirty="0"/>
              <a:t>	</a:t>
            </a:r>
          </a:p>
          <a:p>
            <a:r>
              <a:rPr lang="it-IT" dirty="0"/>
              <a:t>	public </a:t>
            </a:r>
            <a:r>
              <a:rPr lang="it-IT" dirty="0" err="1"/>
              <a:t>int</a:t>
            </a:r>
            <a:r>
              <a:rPr lang="it-IT" dirty="0"/>
              <a:t> </a:t>
            </a:r>
            <a:r>
              <a:rPr lang="it-IT" dirty="0" err="1"/>
              <a:t>getNumeroRuote</a:t>
            </a:r>
            <a:r>
              <a:rPr lang="it-IT" dirty="0"/>
              <a:t>() {</a:t>
            </a:r>
          </a:p>
          <a:p>
            <a:r>
              <a:rPr lang="it-IT" dirty="0"/>
              <a:t>		</a:t>
            </a:r>
            <a:r>
              <a:rPr lang="it-IT" dirty="0" err="1"/>
              <a:t>return</a:t>
            </a:r>
            <a:r>
              <a:rPr lang="it-IT" dirty="0"/>
              <a:t> </a:t>
            </a:r>
            <a:r>
              <a:rPr lang="it-IT" dirty="0" err="1"/>
              <a:t>numeroRuote</a:t>
            </a:r>
            <a:r>
              <a:rPr lang="it-IT" dirty="0"/>
              <a:t>;</a:t>
            </a:r>
          </a:p>
          <a:p>
            <a:r>
              <a:rPr lang="it-IT" dirty="0"/>
              <a:t>	}</a:t>
            </a:r>
          </a:p>
          <a:p>
            <a:r>
              <a:rPr lang="it-IT" dirty="0"/>
              <a:t>	public </a:t>
            </a:r>
            <a:r>
              <a:rPr lang="it-IT" dirty="0" err="1"/>
              <a:t>void</a:t>
            </a:r>
            <a:r>
              <a:rPr lang="it-IT" dirty="0"/>
              <a:t> </a:t>
            </a:r>
            <a:r>
              <a:rPr lang="it-IT" dirty="0" err="1"/>
              <a:t>setNumeroRuote</a:t>
            </a:r>
            <a:r>
              <a:rPr lang="it-IT" dirty="0"/>
              <a:t>(</a:t>
            </a:r>
            <a:r>
              <a:rPr lang="it-IT" dirty="0" err="1"/>
              <a:t>int</a:t>
            </a:r>
            <a:r>
              <a:rPr lang="it-IT" dirty="0"/>
              <a:t> </a:t>
            </a:r>
            <a:r>
              <a:rPr lang="it-IT" dirty="0" err="1"/>
              <a:t>numeroRuote</a:t>
            </a:r>
            <a:r>
              <a:rPr lang="it-IT" dirty="0"/>
              <a:t>) {</a:t>
            </a:r>
          </a:p>
          <a:p>
            <a:r>
              <a:rPr lang="it-IT" dirty="0"/>
              <a:t>		</a:t>
            </a:r>
            <a:r>
              <a:rPr lang="it-IT" b="1" dirty="0" err="1"/>
              <a:t>this</a:t>
            </a:r>
            <a:r>
              <a:rPr lang="it-IT" dirty="0" err="1"/>
              <a:t>.numeroRuote</a:t>
            </a:r>
            <a:r>
              <a:rPr lang="it-IT" dirty="0"/>
              <a:t> = </a:t>
            </a:r>
            <a:r>
              <a:rPr lang="it-IT" dirty="0" err="1"/>
              <a:t>numeroRuote</a:t>
            </a:r>
            <a:r>
              <a:rPr lang="it-IT" dirty="0"/>
              <a:t>;</a:t>
            </a:r>
          </a:p>
          <a:p>
            <a:r>
              <a:rPr lang="it-IT" dirty="0"/>
              <a:t>	}</a:t>
            </a:r>
          </a:p>
          <a:p>
            <a:r>
              <a:rPr lang="it-IT" dirty="0"/>
              <a:t>	public </a:t>
            </a:r>
            <a:r>
              <a:rPr lang="it-IT" dirty="0" err="1"/>
              <a:t>int</a:t>
            </a:r>
            <a:r>
              <a:rPr lang="it-IT" dirty="0"/>
              <a:t> </a:t>
            </a:r>
            <a:r>
              <a:rPr lang="it-IT" dirty="0" err="1"/>
              <a:t>getCilindrata</a:t>
            </a:r>
            <a:r>
              <a:rPr lang="it-IT" dirty="0"/>
              <a:t>() {</a:t>
            </a:r>
          </a:p>
          <a:p>
            <a:r>
              <a:rPr lang="it-IT" dirty="0"/>
              <a:t>		</a:t>
            </a:r>
            <a:r>
              <a:rPr lang="it-IT" dirty="0" err="1"/>
              <a:t>return</a:t>
            </a:r>
            <a:r>
              <a:rPr lang="it-IT" dirty="0"/>
              <a:t> cilindrata;</a:t>
            </a:r>
          </a:p>
          <a:p>
            <a:r>
              <a:rPr lang="it-IT" dirty="0"/>
              <a:t>	}</a:t>
            </a:r>
          </a:p>
          <a:p>
            <a:r>
              <a:rPr lang="it-IT" dirty="0"/>
              <a:t>	public </a:t>
            </a:r>
            <a:r>
              <a:rPr lang="it-IT" dirty="0" err="1"/>
              <a:t>void</a:t>
            </a:r>
            <a:r>
              <a:rPr lang="it-IT" dirty="0"/>
              <a:t> </a:t>
            </a:r>
            <a:r>
              <a:rPr lang="it-IT" dirty="0" err="1"/>
              <a:t>setCilindrata</a:t>
            </a:r>
            <a:r>
              <a:rPr lang="it-IT" dirty="0"/>
              <a:t>(</a:t>
            </a:r>
            <a:r>
              <a:rPr lang="it-IT" dirty="0" err="1"/>
              <a:t>int</a:t>
            </a:r>
            <a:r>
              <a:rPr lang="it-IT" dirty="0"/>
              <a:t> cilindrata) {</a:t>
            </a:r>
          </a:p>
          <a:p>
            <a:r>
              <a:rPr lang="it-IT" dirty="0"/>
              <a:t>		</a:t>
            </a:r>
            <a:r>
              <a:rPr lang="it-IT" b="1" dirty="0" err="1"/>
              <a:t>this</a:t>
            </a:r>
            <a:r>
              <a:rPr lang="it-IT" dirty="0" err="1"/>
              <a:t>.cilindrata</a:t>
            </a:r>
            <a:r>
              <a:rPr lang="it-IT" dirty="0"/>
              <a:t> = cilindrata;</a:t>
            </a:r>
          </a:p>
          <a:p>
            <a:r>
              <a:rPr lang="it-IT" dirty="0"/>
              <a:t>	} </a:t>
            </a:r>
          </a:p>
          <a:p>
            <a:r>
              <a:rPr lang="it-IT" dirty="0"/>
              <a:t>	</a:t>
            </a:r>
          </a:p>
          <a:p>
            <a:r>
              <a:rPr lang="it-IT" dirty="0"/>
              <a:t>}</a:t>
            </a:r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Parametro implicito </a:t>
            </a:r>
            <a:r>
              <a:rPr lang="it-IT" dirty="0" err="1" smtClean="0"/>
              <a:t>this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947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it-IT" dirty="0"/>
              <a:t>Nella programmazione ad oggetti, individuata una classe, accade spesso di dover definire un’altra classe con caratteristiche simili a quella già definita In quanto sottendono concetti semanticamente “vicini”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it-IT" dirty="0"/>
          </a:p>
          <a:p>
            <a:pPr lvl="1" algn="ctr">
              <a:lnSpc>
                <a:spcPct val="80000"/>
              </a:lnSpc>
              <a:buFont typeface="Arial" charset="0"/>
              <a:buNone/>
            </a:pPr>
            <a:r>
              <a:rPr lang="it-IT" dirty="0"/>
              <a:t>Una mountain bike, ad esempio, assomiglia ad una </a:t>
            </a:r>
            <a:r>
              <a:rPr lang="it-IT" dirty="0" smtClean="0"/>
              <a:t>bicicletta tradizionale</a:t>
            </a:r>
            <a:endParaRPr lang="it-IT" dirty="0"/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it-IT" dirty="0"/>
          </a:p>
          <a:p>
            <a:pPr>
              <a:lnSpc>
                <a:spcPct val="80000"/>
              </a:lnSpc>
            </a:pPr>
            <a:r>
              <a:rPr lang="it-IT" dirty="0"/>
              <a:t>In questi casi conviene solo specificare le </a:t>
            </a:r>
            <a:r>
              <a:rPr lang="it-IT" b="1" dirty="0"/>
              <a:t>differenze</a:t>
            </a:r>
            <a:r>
              <a:rPr lang="it-IT" dirty="0"/>
              <a:t>, ovvero definire solo le proprietà e i comportamenti diversi e supporre che tutti gli altri attributi e metodi siano quelli già definiti per la prima. Nella programmazione orientata agli oggetti è possibile fare questo ricorrendo al concetto di ereditarietà.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Riusare il software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0576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  <a:p>
            <a:pPr marL="0" indent="0">
              <a:buNone/>
            </a:pPr>
            <a:r>
              <a:rPr lang="it-IT" dirty="0"/>
              <a:t>JDK: Java Development Kit</a:t>
            </a:r>
          </a:p>
          <a:p>
            <a:pPr marL="0" indent="0">
              <a:buNone/>
            </a:pPr>
            <a:r>
              <a:rPr lang="it-IT" dirty="0"/>
              <a:t>Abbiamo detto che il codice java deve essere compilato e poi eseguito dalla JVM, per cui abbiamo bisogno  di un compilatore e della JVM.</a:t>
            </a:r>
          </a:p>
          <a:p>
            <a:pPr marL="0" indent="0">
              <a:buNone/>
            </a:pPr>
            <a:r>
              <a:rPr lang="it-IT" dirty="0"/>
              <a:t>   Il </a:t>
            </a:r>
            <a:r>
              <a:rPr lang="it-IT" dirty="0" err="1"/>
              <a:t>JDKci</a:t>
            </a:r>
            <a:r>
              <a:rPr lang="it-IT" dirty="0"/>
              <a:t> offre tutto l’occorrente per lavorare in    modo completo. Infatti implementa una suite di applicazioni che ci permette di sviluppare programmi anche complessi.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 Ambiente di sviluppo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281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L’ereditarietà permette di </a:t>
            </a:r>
            <a:r>
              <a:rPr lang="it-IT" b="1" dirty="0"/>
              <a:t>definire nuove classi</a:t>
            </a:r>
            <a:r>
              <a:rPr lang="it-IT" dirty="0"/>
              <a:t> partendo da classi sviluppate in precedenza.</a:t>
            </a:r>
          </a:p>
          <a:p>
            <a:r>
              <a:rPr lang="it-IT" dirty="0"/>
              <a:t>La nuova classe viene definita esprimendo solamente le </a:t>
            </a:r>
            <a:r>
              <a:rPr lang="it-IT" b="1" dirty="0"/>
              <a:t>differenze</a:t>
            </a:r>
            <a:r>
              <a:rPr lang="it-IT" dirty="0"/>
              <a:t> che essa possiede rispetto alla classe di partenza.</a:t>
            </a:r>
          </a:p>
          <a:p>
            <a:r>
              <a:rPr lang="it-IT" dirty="0"/>
              <a:t>L’ereditarietà permette di specificare “il punto di partenza”, cioè la </a:t>
            </a:r>
            <a:r>
              <a:rPr lang="it-IT" b="1" dirty="0"/>
              <a:t>classe base</a:t>
            </a:r>
            <a:r>
              <a:rPr lang="it-IT" dirty="0"/>
              <a:t>, e le </a:t>
            </a:r>
            <a:r>
              <a:rPr lang="it-IT" b="1" dirty="0"/>
              <a:t>differenze</a:t>
            </a:r>
            <a:r>
              <a:rPr lang="it-IT" dirty="0"/>
              <a:t> rispetto a questa.</a:t>
            </a:r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Ereditarietà: in cosa consiste?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74363079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Quando una classe viene creata attraverso il meccanismo di ereditarietà a partire da un’altra classe, essa riceve in eredità tutti gli attributi e i metodi della classe </a:t>
            </a:r>
            <a:r>
              <a:rPr lang="it-IT" dirty="0" smtClean="0"/>
              <a:t>generatrice</a:t>
            </a:r>
            <a:endParaRPr lang="it-IT" dirty="0"/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Ereditarietà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0542712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dirty="0"/>
              <a:t>La classe che è stata derivata da un’altra usando l’ereditarietà prende il nome di </a:t>
            </a:r>
            <a:r>
              <a:rPr lang="it-IT" b="1" dirty="0"/>
              <a:t>sottoclasse</a:t>
            </a:r>
            <a:r>
              <a:rPr lang="it-IT" dirty="0"/>
              <a:t>. La classe generatrice di una sottoclasse si chiama </a:t>
            </a:r>
            <a:r>
              <a:rPr lang="it-IT" b="1" dirty="0" smtClean="0"/>
              <a:t>superclasse</a:t>
            </a:r>
          </a:p>
          <a:p>
            <a:pPr>
              <a:lnSpc>
                <a:spcPct val="90000"/>
              </a:lnSpc>
            </a:pPr>
            <a:r>
              <a:rPr lang="it-IT" dirty="0"/>
              <a:t>La </a:t>
            </a:r>
            <a:r>
              <a:rPr lang="it-IT" b="1" dirty="0">
                <a:solidFill>
                  <a:schemeClr val="tx1"/>
                </a:solidFill>
              </a:rPr>
              <a:t>sottoclasse</a:t>
            </a:r>
            <a:r>
              <a:rPr lang="it-IT" dirty="0"/>
              <a:t> eredita tutte le caratteristiche (attributi e metodi) della superclasse e si differenza da questa:</a:t>
            </a:r>
          </a:p>
          <a:p>
            <a:pPr lvl="1">
              <a:lnSpc>
                <a:spcPct val="90000"/>
              </a:lnSpc>
            </a:pPr>
            <a:r>
              <a:rPr lang="it-IT" sz="2800" dirty="0"/>
              <a:t>per l’aggiunta di nuovi attributi e/o metodi</a:t>
            </a:r>
          </a:p>
          <a:p>
            <a:pPr lvl="1">
              <a:lnSpc>
                <a:spcPct val="90000"/>
              </a:lnSpc>
            </a:pPr>
            <a:r>
              <a:rPr lang="it-IT" sz="2800" dirty="0"/>
              <a:t>per la ridefinizione di alcuni metodi della superclasse </a:t>
            </a:r>
          </a:p>
          <a:p>
            <a:pPr marL="0" indent="0">
              <a:lnSpc>
                <a:spcPct val="90000"/>
              </a:lnSpc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Sottoclassi e Superclassi</a:t>
            </a:r>
          </a:p>
        </p:txBody>
      </p:sp>
    </p:spTree>
    <p:extLst>
      <p:ext uri="{BB962C8B-B14F-4D97-AF65-F5344CB8AC3E}">
        <p14:creationId xmlns:p14="http://schemas.microsoft.com/office/powerpoint/2010/main" val="332204882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sz="2400" dirty="0"/>
              <a:t>Classe Animale con proprietà:</a:t>
            </a:r>
          </a:p>
          <a:p>
            <a:pPr lvl="3">
              <a:lnSpc>
                <a:spcPct val="90000"/>
              </a:lnSpc>
            </a:pPr>
            <a:r>
              <a:rPr lang="it-IT" sz="1600" dirty="0"/>
              <a:t>colore degli occhi</a:t>
            </a:r>
          </a:p>
          <a:p>
            <a:pPr lvl="3">
              <a:lnSpc>
                <a:spcPct val="90000"/>
              </a:lnSpc>
            </a:pPr>
            <a:r>
              <a:rPr lang="it-IT" sz="1600" dirty="0"/>
              <a:t>peso</a:t>
            </a:r>
          </a:p>
          <a:p>
            <a:pPr lvl="3">
              <a:lnSpc>
                <a:spcPct val="90000"/>
              </a:lnSpc>
            </a:pPr>
            <a:r>
              <a:rPr lang="it-IT" sz="1600" dirty="0"/>
              <a:t>lunghezza</a:t>
            </a:r>
          </a:p>
          <a:p>
            <a:pPr lvl="3">
              <a:lnSpc>
                <a:spcPct val="90000"/>
              </a:lnSpc>
            </a:pPr>
            <a:r>
              <a:rPr lang="it-IT" sz="1600" dirty="0"/>
              <a:t>numero dei sensi</a:t>
            </a:r>
          </a:p>
          <a:p>
            <a:pPr lvl="3">
              <a:lnSpc>
                <a:spcPct val="90000"/>
              </a:lnSpc>
            </a:pPr>
            <a:r>
              <a:rPr lang="it-IT" sz="1600" dirty="0"/>
              <a:t>velocità massima</a:t>
            </a:r>
          </a:p>
          <a:p>
            <a:pPr>
              <a:lnSpc>
                <a:spcPct val="90000"/>
              </a:lnSpc>
            </a:pPr>
            <a:r>
              <a:rPr lang="it-IT" sz="2400" dirty="0"/>
              <a:t>Queste proprietà vanno bene per definire uccelli, pesci e mammiferi, però ce ne vorrebbero altre per definire meglio le tre sottocategorie. </a:t>
            </a:r>
          </a:p>
          <a:p>
            <a:pPr>
              <a:lnSpc>
                <a:spcPct val="90000"/>
              </a:lnSpc>
            </a:pPr>
            <a:r>
              <a:rPr lang="it-IT" sz="2400" dirty="0"/>
              <a:t>Gli uccelli potrebbero avere la proprietà “apertura alare”, ai pesci si potrebbe aggiungere “numero di pinne” e ai mammiferi “lunghezza del pelo”.</a:t>
            </a:r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Ereditarietà - Esempio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9251169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000" dirty="0" smtClean="0"/>
              <a:t>Le </a:t>
            </a:r>
            <a:r>
              <a:rPr lang="it-IT" sz="2000" dirty="0"/>
              <a:t>relazioni tra le classi individuano una gerarchia che nasce da un processo di specializzazione. Infatti le classi che si trovano in cima alla gerarchia sono le più generali e man mano che si scende si trovano classi più specializzate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Ereditarietà - Gerarchia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068960"/>
            <a:ext cx="6573168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19147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dirty="0"/>
              <a:t>Il concetto di ereditarietà introduce quello di </a:t>
            </a:r>
            <a:r>
              <a:rPr lang="it-IT" b="1" dirty="0"/>
              <a:t>gerarchia di classi</a:t>
            </a:r>
            <a:r>
              <a:rPr lang="it-IT" dirty="0"/>
              <a:t>. A ogni classe, infatti, possono essere associate una o più classi che la precedono immediatamente sopra nella gerarchia (le sue </a:t>
            </a:r>
            <a:r>
              <a:rPr lang="it-IT" b="1" dirty="0"/>
              <a:t>superclassi</a:t>
            </a:r>
            <a:r>
              <a:rPr lang="it-IT" dirty="0"/>
              <a:t>) e possono anche essere associate una o più classi che la seguono immediatamente sotto nella gerarchia (le sue </a:t>
            </a:r>
            <a:r>
              <a:rPr lang="it-IT" b="1" dirty="0"/>
              <a:t>sottoclassi</a:t>
            </a:r>
            <a:r>
              <a:rPr lang="it-IT" dirty="0"/>
              <a:t>).</a:t>
            </a:r>
          </a:p>
          <a:p>
            <a:r>
              <a:rPr lang="it-IT" dirty="0"/>
              <a:t>La gerarchia nasce da un processo di specializzazione. Infatti le classi che si trovano in cima alla gerarchia sono le più </a:t>
            </a:r>
            <a:r>
              <a:rPr lang="it-IT" b="1" dirty="0"/>
              <a:t>generali</a:t>
            </a:r>
            <a:r>
              <a:rPr lang="it-IT" dirty="0"/>
              <a:t> e man mano che si scende si trovano classi più </a:t>
            </a:r>
            <a:r>
              <a:rPr lang="it-IT" b="1" dirty="0"/>
              <a:t>specializzate</a:t>
            </a:r>
            <a:r>
              <a:rPr lang="it-IT" dirty="0"/>
              <a:t> 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Nella terminologia OOP si usa anche il termine "estendere" che indica la creazione di una classe derivata da una classe base.</a:t>
            </a:r>
            <a:r>
              <a:rPr lang="it-IT" dirty="0" smtClean="0"/>
              <a:t> 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Gerarchie di classi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246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Gerarchie di classi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1916832"/>
            <a:ext cx="6839905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68733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Gerarchia di classi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988840"/>
            <a:ext cx="6134957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13633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dirty="0"/>
              <a:t>La sottoclasse </a:t>
            </a:r>
            <a:r>
              <a:rPr lang="it-IT" b="1" dirty="0"/>
              <a:t>eredita</a:t>
            </a:r>
            <a:r>
              <a:rPr lang="it-IT" dirty="0"/>
              <a:t> dalla </a:t>
            </a:r>
            <a:r>
              <a:rPr lang="it-IT" dirty="0" smtClean="0"/>
              <a:t>superclasse tutti </a:t>
            </a:r>
            <a:r>
              <a:rPr lang="it-IT" dirty="0"/>
              <a:t>gli attributi e tutti i metodi con la possibilità di inserire le differenze. </a:t>
            </a:r>
          </a:p>
          <a:p>
            <a:pPr>
              <a:lnSpc>
                <a:spcPct val="90000"/>
              </a:lnSpc>
            </a:pPr>
            <a:r>
              <a:rPr lang="it-IT" dirty="0"/>
              <a:t>La nuova classe si differenzia dalla </a:t>
            </a:r>
            <a:r>
              <a:rPr lang="it-IT" dirty="0" smtClean="0"/>
              <a:t>superclasse </a:t>
            </a:r>
            <a:r>
              <a:rPr lang="it-IT" dirty="0"/>
              <a:t>in due modi</a:t>
            </a:r>
            <a:r>
              <a:rPr lang="it-IT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it-IT" dirty="0"/>
              <a:t>per </a:t>
            </a:r>
            <a:r>
              <a:rPr lang="it-IT" b="1" dirty="0"/>
              <a:t>estensione</a:t>
            </a:r>
            <a:r>
              <a:rPr lang="it-IT" dirty="0"/>
              <a:t>, quando la sottoclasse aggiunge nuovi attributi e metodi che si sommano a quelli ereditati;</a:t>
            </a:r>
          </a:p>
          <a:p>
            <a:pPr lvl="1" algn="l">
              <a:lnSpc>
                <a:spcPct val="90000"/>
              </a:lnSpc>
            </a:pPr>
            <a:r>
              <a:rPr lang="it-IT" dirty="0"/>
              <a:t>per </a:t>
            </a:r>
            <a:r>
              <a:rPr lang="it-IT" b="1" dirty="0"/>
              <a:t>ridefinizione</a:t>
            </a:r>
            <a:r>
              <a:rPr lang="it-IT" dirty="0"/>
              <a:t>, quando la sottoclasse ridefinisce i   </a:t>
            </a:r>
          </a:p>
          <a:p>
            <a:pPr marL="457200" lvl="1" indent="0" algn="l">
              <a:lnSpc>
                <a:spcPct val="90000"/>
              </a:lnSpc>
              <a:buNone/>
            </a:pPr>
            <a:r>
              <a:rPr lang="it-IT" dirty="0"/>
              <a:t>     metodi ereditati, viene cioè </a:t>
            </a:r>
            <a:r>
              <a:rPr lang="it-IT" dirty="0" smtClean="0"/>
              <a:t>data un’implementazione </a:t>
            </a:r>
            <a:endParaRPr lang="it-IT" dirty="0"/>
          </a:p>
          <a:p>
            <a:pPr marL="457200" lvl="1" indent="0" algn="l">
              <a:lnSpc>
                <a:spcPct val="90000"/>
              </a:lnSpc>
              <a:buNone/>
            </a:pPr>
            <a:r>
              <a:rPr lang="it-IT" dirty="0"/>
              <a:t>     diversa di un metodo 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Ereditarietà: estensione e ridefinizione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485867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Esistono </a:t>
            </a:r>
            <a:r>
              <a:rPr lang="it-IT" dirty="0"/>
              <a:t>due tipi di ereditarietà:</a:t>
            </a:r>
          </a:p>
          <a:p>
            <a:pPr lvl="1"/>
            <a:r>
              <a:rPr lang="it-IT" b="1" dirty="0">
                <a:solidFill>
                  <a:srgbClr val="FF0000"/>
                </a:solidFill>
              </a:rPr>
              <a:t>s</a:t>
            </a:r>
            <a:r>
              <a:rPr lang="it-IT" b="1" dirty="0" smtClean="0">
                <a:solidFill>
                  <a:srgbClr val="FF0000"/>
                </a:solidFill>
              </a:rPr>
              <a:t>ingola e multipla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Ereditarietà singola-multipla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4459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  <a:p>
            <a:pPr marL="0" indent="0">
              <a:buNone/>
            </a:pPr>
            <a:r>
              <a:rPr lang="it-IT" dirty="0"/>
              <a:t> Java Development Kit è formato dalle </a:t>
            </a:r>
            <a:r>
              <a:rPr lang="it-IT" dirty="0" smtClean="0"/>
              <a:t>seguenti </a:t>
            </a:r>
            <a:r>
              <a:rPr lang="it-IT" dirty="0"/>
              <a:t>cartelle: </a:t>
            </a:r>
          </a:p>
          <a:p>
            <a:pPr marL="0" indent="0">
              <a:buNone/>
            </a:pPr>
            <a:r>
              <a:rPr lang="it-IT" dirty="0"/>
              <a:t>bin : contiene tutti i file eseguibili, ovvero «</a:t>
            </a:r>
            <a:r>
              <a:rPr lang="it-IT" dirty="0" err="1"/>
              <a:t>javac</a:t>
            </a:r>
            <a:r>
              <a:rPr lang="it-IT" dirty="0"/>
              <a:t>», «java», «</a:t>
            </a:r>
            <a:r>
              <a:rPr lang="it-IT" dirty="0" err="1"/>
              <a:t>jar</a:t>
            </a:r>
            <a:r>
              <a:rPr lang="it-IT" dirty="0"/>
              <a:t>», che ci permette di compilare, eseguire, impacchettare(vedremo in seguito) il nostro lavoro etc.</a:t>
            </a:r>
          </a:p>
          <a:p>
            <a:pPr marL="0" indent="0">
              <a:buNone/>
            </a:pPr>
            <a:r>
              <a:rPr lang="it-IT" dirty="0"/>
              <a:t>Include e </a:t>
            </a:r>
            <a:r>
              <a:rPr lang="it-IT" dirty="0" err="1"/>
              <a:t>lib</a:t>
            </a:r>
            <a:r>
              <a:rPr lang="it-IT" dirty="0"/>
              <a:t>: contengono librerie scritte in C e in java che sono utilizzate dal JDK.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 Ambiente di sviluppo </a:t>
            </a:r>
          </a:p>
        </p:txBody>
      </p:sp>
    </p:spTree>
    <p:extLst>
      <p:ext uri="{BB962C8B-B14F-4D97-AF65-F5344CB8AC3E}">
        <p14:creationId xmlns:p14="http://schemas.microsoft.com/office/powerpoint/2010/main" val="127078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Si parla di ereditarietà singola</a:t>
            </a:r>
            <a:r>
              <a:rPr lang="it-IT" b="1" dirty="0"/>
              <a:t> </a:t>
            </a:r>
            <a:r>
              <a:rPr lang="it-IT" dirty="0"/>
              <a:t>quando una sottoclasse deriva da un’unica </a:t>
            </a:r>
            <a:r>
              <a:rPr lang="it-IT" dirty="0" smtClean="0"/>
              <a:t>superclasse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Ereditarietà singola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212976"/>
            <a:ext cx="6068272" cy="206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91183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Si parla di ereditarietà multipla</a:t>
            </a:r>
            <a:r>
              <a:rPr lang="it-IT" b="1" dirty="0"/>
              <a:t> </a:t>
            </a:r>
            <a:r>
              <a:rPr lang="it-IT" dirty="0"/>
              <a:t>quando una classe deriva da due o più </a:t>
            </a:r>
            <a:r>
              <a:rPr lang="it-IT" dirty="0" smtClean="0"/>
              <a:t>superclassi</a:t>
            </a:r>
          </a:p>
          <a:p>
            <a:pPr marL="0" indent="0">
              <a:buNone/>
            </a:pPr>
            <a:r>
              <a:rPr lang="it-IT" dirty="0" smtClean="0"/>
              <a:t> </a:t>
            </a:r>
            <a:endParaRPr lang="it-IT" dirty="0"/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Ereditarietà multipla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996952"/>
            <a:ext cx="6087325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33843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La classe derivata potrebbe però fornire le stesse caratteristiche della classe base differenziandosi invece per il </a:t>
            </a:r>
            <a:r>
              <a:rPr lang="it-IT" b="1" dirty="0"/>
              <a:t>comportamento</a:t>
            </a:r>
            <a:endParaRPr lang="it-IT" dirty="0"/>
          </a:p>
          <a:p>
            <a:r>
              <a:rPr lang="it-IT" dirty="0"/>
              <a:t>Si definisce </a:t>
            </a:r>
            <a:r>
              <a:rPr lang="it-IT" b="1" dirty="0"/>
              <a:t>ereditarietà per ridefinizione</a:t>
            </a:r>
            <a:r>
              <a:rPr lang="it-IT" dirty="0"/>
              <a:t> (</a:t>
            </a:r>
            <a:r>
              <a:rPr lang="it-IT" b="1" dirty="0" err="1"/>
              <a:t>overriding</a:t>
            </a:r>
            <a:r>
              <a:rPr lang="it-IT" dirty="0"/>
              <a:t>) la situazione in cui uno o più </a:t>
            </a:r>
            <a:r>
              <a:rPr lang="it-IT" b="1" dirty="0"/>
              <a:t>metodi</a:t>
            </a:r>
            <a:r>
              <a:rPr lang="it-IT" dirty="0"/>
              <a:t> della classe base siano </a:t>
            </a:r>
            <a:r>
              <a:rPr lang="it-IT" b="1" dirty="0"/>
              <a:t>ridefiniti</a:t>
            </a:r>
            <a:r>
              <a:rPr lang="it-IT" dirty="0"/>
              <a:t> nella classe derivata</a:t>
            </a:r>
          </a:p>
          <a:p>
            <a:r>
              <a:rPr lang="it-IT" dirty="0"/>
              <a:t>I metodi avranno quindi la </a:t>
            </a:r>
            <a:r>
              <a:rPr lang="it-IT" b="1" dirty="0"/>
              <a:t>stessa</a:t>
            </a:r>
            <a:r>
              <a:rPr lang="it-IT" dirty="0"/>
              <a:t> </a:t>
            </a:r>
            <a:r>
              <a:rPr lang="it-IT" b="1" dirty="0"/>
              <a:t>segnatura</a:t>
            </a:r>
            <a:r>
              <a:rPr lang="it-IT" dirty="0"/>
              <a:t> (nome e lista di tipi dei parametri) ma </a:t>
            </a:r>
            <a:r>
              <a:rPr lang="it-IT" b="1" dirty="0"/>
              <a:t>differente corpo</a:t>
            </a:r>
            <a:endParaRPr lang="it-IT" dirty="0"/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Ridefinizione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9746117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Dall’interno </a:t>
            </a:r>
            <a:r>
              <a:rPr lang="it-IT" dirty="0"/>
              <a:t>di un metodo è possibile accedere implicitamente alle variabili e metodi della classe di cui fa parte la funzione stessa. Nel caso però che una variabile locale “copra” una variabile globale della classe, è necessario poter </a:t>
            </a:r>
            <a:r>
              <a:rPr lang="it-IT" dirty="0" smtClean="0"/>
              <a:t>distinguere</a:t>
            </a:r>
          </a:p>
          <a:p>
            <a:r>
              <a:rPr lang="it-IT" dirty="0" smtClean="0"/>
              <a:t>La </a:t>
            </a:r>
            <a:r>
              <a:rPr lang="it-IT" dirty="0"/>
              <a:t>risoluzione in questo caso viene fatta utilizzando il parametro implicito </a:t>
            </a:r>
            <a:r>
              <a:rPr lang="it-IT" b="1" dirty="0" err="1" smtClean="0"/>
              <a:t>this</a:t>
            </a:r>
            <a:r>
              <a:rPr lang="it-IT" dirty="0" smtClean="0"/>
              <a:t>: </a:t>
            </a:r>
            <a:endParaRPr lang="it-IT" dirty="0"/>
          </a:p>
          <a:p>
            <a:pPr lvl="1">
              <a:buFont typeface="Wingdings" pitchFamily="2" charset="2"/>
              <a:buChar char="§"/>
            </a:pPr>
            <a:r>
              <a:rPr lang="it-IT" dirty="0" smtClean="0"/>
              <a:t>In </a:t>
            </a:r>
            <a:r>
              <a:rPr lang="it-IT" dirty="0"/>
              <a:t>ogni funzione oltre ai parametri passati tramite prototipo, esiste sempre una variabile che fa riferimento alla classe </a:t>
            </a:r>
            <a:r>
              <a:rPr lang="it-IT" dirty="0" smtClean="0"/>
              <a:t>stessa</a:t>
            </a:r>
          </a:p>
          <a:p>
            <a:pPr lvl="1">
              <a:buFont typeface="Wingdings" pitchFamily="2" charset="2"/>
              <a:buChar char="§"/>
            </a:pPr>
            <a:r>
              <a:rPr lang="it-IT" dirty="0" smtClean="0"/>
              <a:t>Utilizzando </a:t>
            </a:r>
            <a:r>
              <a:rPr lang="it-IT" dirty="0"/>
              <a:t>tale parametro è possibile disambiguare una variabile locale con lo stesso nome di una globale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Parametro implicito </a:t>
            </a:r>
            <a:r>
              <a:rPr lang="it-IT" dirty="0" err="1" smtClean="0"/>
              <a:t>this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1679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2400" dirty="0"/>
              <a:t>In una classe è possibile definire metodi con nome uguale </a:t>
            </a:r>
            <a:r>
              <a:rPr lang="it-IT" sz="2400" dirty="0" smtClean="0"/>
              <a:t>ma parametri distinti(e pertanto comportamento </a:t>
            </a:r>
            <a:r>
              <a:rPr lang="it-IT" sz="2400" dirty="0"/>
              <a:t>distinto). </a:t>
            </a:r>
            <a:r>
              <a:rPr lang="it-IT" sz="2400" dirty="0" smtClean="0"/>
              <a:t>In questo </a:t>
            </a:r>
            <a:r>
              <a:rPr lang="it-IT" sz="2400" dirty="0"/>
              <a:t>caso si parla di </a:t>
            </a:r>
            <a:r>
              <a:rPr lang="it-IT" sz="2400" b="1" dirty="0" err="1">
                <a:solidFill>
                  <a:srgbClr val="FF0000"/>
                </a:solidFill>
              </a:rPr>
              <a:t>overloading</a:t>
            </a:r>
            <a:r>
              <a:rPr lang="it-IT" sz="2400" dirty="0" smtClean="0"/>
              <a:t>.</a:t>
            </a:r>
          </a:p>
          <a:p>
            <a:pPr marL="0" indent="0">
              <a:buNone/>
            </a:pPr>
            <a:endParaRPr lang="it-IT" sz="2400" dirty="0" smtClean="0"/>
          </a:p>
          <a:p>
            <a:pPr marL="0" indent="0">
              <a:buNone/>
            </a:pPr>
            <a:r>
              <a:rPr lang="it-IT" sz="2400" b="1" dirty="0"/>
              <a:t>public </a:t>
            </a:r>
            <a:r>
              <a:rPr lang="it-IT" sz="2400" b="1" dirty="0" err="1"/>
              <a:t>class</a:t>
            </a:r>
            <a:r>
              <a:rPr lang="it-IT" sz="2400" b="1" dirty="0"/>
              <a:t> </a:t>
            </a:r>
            <a:r>
              <a:rPr lang="it-IT" sz="2400" b="1" dirty="0" err="1"/>
              <a:t>Esempio_overloading</a:t>
            </a:r>
            <a:endParaRPr lang="it-IT" sz="2400" b="1" dirty="0"/>
          </a:p>
          <a:p>
            <a:pPr marL="0" indent="0">
              <a:buNone/>
            </a:pPr>
            <a:r>
              <a:rPr lang="it-IT" sz="2400" b="1" dirty="0"/>
              <a:t>{</a:t>
            </a:r>
          </a:p>
          <a:p>
            <a:pPr marL="0" indent="0">
              <a:buNone/>
            </a:pPr>
            <a:r>
              <a:rPr lang="it-IT" sz="2400" b="1" dirty="0" smtClean="0"/>
              <a:t>	public </a:t>
            </a:r>
            <a:r>
              <a:rPr lang="it-IT" sz="2400" b="1" dirty="0" err="1"/>
              <a:t>void</a:t>
            </a:r>
            <a:r>
              <a:rPr lang="it-IT" sz="2400" b="1" dirty="0"/>
              <a:t> </a:t>
            </a:r>
            <a:r>
              <a:rPr lang="it-IT" sz="2400" b="1" dirty="0" err="1"/>
              <a:t>stampaDati</a:t>
            </a:r>
            <a:r>
              <a:rPr lang="it-IT" sz="2400" b="1" dirty="0"/>
              <a:t>(</a:t>
            </a:r>
            <a:r>
              <a:rPr lang="it-IT" sz="2400" b="1" dirty="0" err="1"/>
              <a:t>int</a:t>
            </a:r>
            <a:r>
              <a:rPr lang="it-IT" sz="2400" b="1" dirty="0"/>
              <a:t> n)</a:t>
            </a:r>
          </a:p>
          <a:p>
            <a:pPr marL="0" indent="0">
              <a:buNone/>
            </a:pPr>
            <a:r>
              <a:rPr lang="it-IT" sz="2400" b="1" dirty="0" smtClean="0"/>
              <a:t>	{</a:t>
            </a:r>
            <a:endParaRPr lang="it-IT" sz="2400" b="1" dirty="0"/>
          </a:p>
          <a:p>
            <a:pPr marL="0" indent="0">
              <a:buNone/>
            </a:pPr>
            <a:r>
              <a:rPr lang="it-IT" sz="2400" b="1" dirty="0" smtClean="0"/>
              <a:t>		</a:t>
            </a:r>
            <a:r>
              <a:rPr lang="it-IT" sz="2400" b="1" dirty="0" err="1" smtClean="0"/>
              <a:t>System.out.println</a:t>
            </a:r>
            <a:r>
              <a:rPr lang="it-IT" sz="2400" b="1" dirty="0"/>
              <a:t>("stampa numero "+n);</a:t>
            </a:r>
          </a:p>
          <a:p>
            <a:pPr marL="0" indent="0">
              <a:buNone/>
            </a:pPr>
            <a:r>
              <a:rPr lang="it-IT" sz="2400" b="1" dirty="0" smtClean="0"/>
              <a:t>	}</a:t>
            </a:r>
            <a:endParaRPr lang="it-IT" sz="2400" b="1" dirty="0"/>
          </a:p>
          <a:p>
            <a:pPr marL="0" indent="0">
              <a:buNone/>
            </a:pPr>
            <a:r>
              <a:rPr lang="it-IT" sz="2400" b="1" dirty="0" smtClean="0"/>
              <a:t>	public </a:t>
            </a:r>
            <a:r>
              <a:rPr lang="it-IT" sz="2400" b="1" dirty="0" err="1"/>
              <a:t>void</a:t>
            </a:r>
            <a:r>
              <a:rPr lang="it-IT" sz="2400" b="1" dirty="0"/>
              <a:t> </a:t>
            </a:r>
            <a:r>
              <a:rPr lang="it-IT" sz="2400" b="1" dirty="0" err="1"/>
              <a:t>stampaDati</a:t>
            </a:r>
            <a:r>
              <a:rPr lang="it-IT" sz="2400" b="1" dirty="0"/>
              <a:t>(</a:t>
            </a:r>
            <a:r>
              <a:rPr lang="it-IT" sz="2400" b="1" dirty="0" err="1"/>
              <a:t>String</a:t>
            </a:r>
            <a:r>
              <a:rPr lang="it-IT" sz="2400" b="1" dirty="0"/>
              <a:t> s)</a:t>
            </a:r>
          </a:p>
          <a:p>
            <a:pPr marL="0" indent="0">
              <a:buNone/>
            </a:pPr>
            <a:r>
              <a:rPr lang="it-IT" sz="2400" b="1" dirty="0" smtClean="0"/>
              <a:t>	{</a:t>
            </a:r>
            <a:endParaRPr lang="it-IT" sz="2400" b="1" dirty="0"/>
          </a:p>
          <a:p>
            <a:pPr marL="0" indent="0">
              <a:buNone/>
            </a:pPr>
            <a:r>
              <a:rPr lang="it-IT" sz="2400" b="1" dirty="0" smtClean="0"/>
              <a:t>		</a:t>
            </a:r>
            <a:r>
              <a:rPr lang="it-IT" sz="2400" b="1" dirty="0" err="1" smtClean="0"/>
              <a:t>System.out.println</a:t>
            </a:r>
            <a:r>
              <a:rPr lang="it-IT" sz="2400" b="1" dirty="0"/>
              <a:t>("stampa stringa "+s);</a:t>
            </a:r>
          </a:p>
          <a:p>
            <a:pPr marL="0" indent="0">
              <a:buNone/>
            </a:pPr>
            <a:r>
              <a:rPr lang="it-IT" sz="2400" b="1" dirty="0" smtClean="0"/>
              <a:t>	}</a:t>
            </a:r>
            <a:endParaRPr lang="it-IT" sz="2400" b="1" dirty="0"/>
          </a:p>
          <a:p>
            <a:pPr marL="0" indent="0">
              <a:buNone/>
            </a:pPr>
            <a:r>
              <a:rPr lang="it-IT" sz="2400" b="1" dirty="0"/>
              <a:t>}</a:t>
            </a:r>
            <a:endParaRPr lang="it-IT" sz="2400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Overloading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004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mtClean="0"/>
              <a:t>Il meccanismo che determina quale metodo deve essere invocato in base alla classe di appartenenza dell’oggetto si chiama </a:t>
            </a:r>
            <a:r>
              <a:rPr lang="it-IT" b="1" smtClean="0"/>
              <a:t>binding</a:t>
            </a:r>
          </a:p>
          <a:p>
            <a:r>
              <a:rPr lang="it-IT" b="1" smtClean="0"/>
              <a:t>Binding statico </a:t>
            </a:r>
            <a:r>
              <a:rPr lang="it-IT" smtClean="0"/>
              <a:t>o </a:t>
            </a:r>
            <a:r>
              <a:rPr lang="it-IT" b="1" smtClean="0"/>
              <a:t>early binding:</a:t>
            </a:r>
            <a:r>
              <a:rPr lang="it-IT" smtClean="0"/>
              <a:t>il metodo da invocare viene determinato a tempo di compilazione.</a:t>
            </a:r>
          </a:p>
          <a:p>
            <a:r>
              <a:rPr lang="it-IT" b="1" smtClean="0"/>
              <a:t>Binding dinamico </a:t>
            </a:r>
            <a:r>
              <a:rPr lang="it-IT" smtClean="0"/>
              <a:t>o</a:t>
            </a:r>
            <a:r>
              <a:rPr lang="it-IT" b="1" smtClean="0"/>
              <a:t> late binding: </a:t>
            </a:r>
            <a:r>
              <a:rPr lang="it-IT" smtClean="0"/>
              <a:t>il metodo viene determinato durante l'esecuzione.</a:t>
            </a:r>
          </a:p>
          <a:p>
            <a:pPr marL="0" indent="0">
              <a:buNone/>
            </a:pPr>
            <a:r>
              <a:rPr lang="it-IT" smtClean="0"/>
              <a:t>Java adotta il binding dinamico</a:t>
            </a:r>
            <a:r>
              <a:rPr lang="it-IT" b="1" smtClean="0"/>
              <a:t> </a:t>
            </a:r>
            <a:endParaRPr lang="it-IT" b="1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Binding Dinamico e binding statico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201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Attenzione a non confondere </a:t>
            </a:r>
          </a:p>
          <a:p>
            <a:r>
              <a:rPr lang="it-IT" dirty="0"/>
              <a:t>il </a:t>
            </a:r>
            <a:r>
              <a:rPr lang="it-IT" b="1" dirty="0"/>
              <a:t>sovraccarico</a:t>
            </a:r>
            <a:r>
              <a:rPr lang="it-IT" dirty="0"/>
              <a:t> dei metodi (</a:t>
            </a:r>
            <a:r>
              <a:rPr lang="it-IT" b="1" dirty="0" err="1"/>
              <a:t>overloading</a:t>
            </a:r>
            <a:r>
              <a:rPr lang="it-IT" dirty="0"/>
              <a:t>)</a:t>
            </a:r>
            <a:br>
              <a:rPr lang="it-IT" dirty="0"/>
            </a:br>
            <a:r>
              <a:rPr lang="it-IT" dirty="0"/>
              <a:t>situazione in cui oltre al corpo del metodo è differente anche la sua segnatura (classico esempio è quello dei metodi costruttori)</a:t>
            </a:r>
          </a:p>
          <a:p>
            <a:r>
              <a:rPr lang="it-IT" dirty="0"/>
              <a:t>con la </a:t>
            </a:r>
            <a:r>
              <a:rPr lang="it-IT" b="1" dirty="0"/>
              <a:t>ridefinizione</a:t>
            </a:r>
            <a:r>
              <a:rPr lang="it-IT" dirty="0"/>
              <a:t> (</a:t>
            </a:r>
            <a:r>
              <a:rPr lang="it-IT" b="1" dirty="0" err="1" smtClean="0"/>
              <a:t>overriding</a:t>
            </a:r>
            <a:r>
              <a:rPr lang="it-IT" dirty="0" smtClean="0"/>
              <a:t>) situazione </a:t>
            </a:r>
            <a:r>
              <a:rPr lang="it-IT" dirty="0"/>
              <a:t>in cui la firma del metodo è identica ma è differente il corpo</a:t>
            </a:r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Overriding</a:t>
            </a:r>
            <a:r>
              <a:rPr lang="it-IT" dirty="0" smtClean="0"/>
              <a:t> e </a:t>
            </a:r>
            <a:r>
              <a:rPr lang="it-IT" dirty="0" err="1" smtClean="0"/>
              <a:t>overloading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38407995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L’oggetto derivato contiene </a:t>
            </a:r>
            <a:r>
              <a:rPr lang="it-IT" b="1" dirty="0">
                <a:solidFill>
                  <a:srgbClr val="FF3300"/>
                </a:solidFill>
              </a:rPr>
              <a:t>tutti i componenti </a:t>
            </a:r>
            <a:r>
              <a:rPr lang="it-IT" dirty="0"/>
              <a:t>(attributi e metodi) dell’oggetto da cui deriva</a:t>
            </a:r>
          </a:p>
          <a:p>
            <a:r>
              <a:rPr lang="it-IT" dirty="0"/>
              <a:t>In una gerarchia di classi può essere necessario far riferimento ad un </a:t>
            </a:r>
            <a:r>
              <a:rPr lang="it-IT" b="1" dirty="0"/>
              <a:t>attributo o metodo della superclasse</a:t>
            </a:r>
            <a:r>
              <a:rPr lang="it-IT" dirty="0"/>
              <a:t>, in questo caso si utilizza la parola chiave </a:t>
            </a:r>
            <a:r>
              <a:rPr lang="it-IT" b="1" dirty="0">
                <a:latin typeface="Courier New" pitchFamily="49" charset="0"/>
              </a:rPr>
              <a:t>SUPER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Accedere alla superclasse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929934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Evitare la duplicazione </a:t>
            </a:r>
            <a:r>
              <a:rPr lang="it-IT" dirty="0" smtClean="0"/>
              <a:t>di </a:t>
            </a:r>
            <a:r>
              <a:rPr lang="it-IT" dirty="0"/>
              <a:t>codice</a:t>
            </a:r>
          </a:p>
          <a:p>
            <a:r>
              <a:rPr lang="it-IT" dirty="0"/>
              <a:t>Permettere il riuso di funzionalità</a:t>
            </a:r>
          </a:p>
          <a:p>
            <a:r>
              <a:rPr lang="it-IT" dirty="0"/>
              <a:t>Semplificare la costruzione </a:t>
            </a:r>
            <a:r>
              <a:rPr lang="it-IT" dirty="0" smtClean="0"/>
              <a:t>di </a:t>
            </a:r>
            <a:r>
              <a:rPr lang="it-IT" dirty="0"/>
              <a:t>nuove classi</a:t>
            </a:r>
          </a:p>
          <a:p>
            <a:r>
              <a:rPr lang="it-IT" dirty="0"/>
              <a:t>Facilitare la manutenzione</a:t>
            </a:r>
          </a:p>
          <a:p>
            <a:r>
              <a:rPr lang="it-IT" dirty="0"/>
              <a:t>Garantire la consistenza delle interfacce</a:t>
            </a:r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Vantaggi dell’ereditarietà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6901473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smtClean="0"/>
              <a:t>Esempio: </a:t>
            </a:r>
          </a:p>
          <a:p>
            <a:pPr marL="0" indent="0">
              <a:buNone/>
            </a:pPr>
            <a:r>
              <a:rPr lang="it-IT" dirty="0" err="1" smtClean="0"/>
              <a:t>class</a:t>
            </a:r>
            <a:r>
              <a:rPr lang="it-IT" dirty="0" smtClean="0"/>
              <a:t> Padre { </a:t>
            </a:r>
          </a:p>
          <a:p>
            <a:pPr marL="0" indent="0">
              <a:buNone/>
            </a:pPr>
            <a:r>
              <a:rPr lang="it-IT" dirty="0" smtClean="0"/>
              <a:t>	</a:t>
            </a:r>
            <a:r>
              <a:rPr lang="it-IT" dirty="0" err="1" smtClean="0"/>
              <a:t>int</a:t>
            </a:r>
            <a:r>
              <a:rPr lang="it-IT" dirty="0" smtClean="0"/>
              <a:t> x = 5; </a:t>
            </a:r>
          </a:p>
          <a:p>
            <a:pPr marL="0" indent="0">
              <a:buNone/>
            </a:pPr>
            <a:r>
              <a:rPr lang="it-IT" dirty="0" smtClean="0"/>
              <a:t>} </a:t>
            </a:r>
          </a:p>
          <a:p>
            <a:pPr marL="0" indent="0">
              <a:buNone/>
            </a:pPr>
            <a:r>
              <a:rPr lang="it-IT" dirty="0" smtClean="0"/>
              <a:t>public </a:t>
            </a:r>
            <a:r>
              <a:rPr lang="it-IT" dirty="0" err="1" smtClean="0"/>
              <a:t>class</a:t>
            </a:r>
            <a:r>
              <a:rPr lang="it-IT" dirty="0" smtClean="0"/>
              <a:t> Figlio </a:t>
            </a:r>
            <a:r>
              <a:rPr lang="it-IT" b="1" dirty="0" err="1" smtClean="0"/>
              <a:t>extends</a:t>
            </a:r>
            <a:r>
              <a:rPr lang="it-IT" dirty="0" smtClean="0"/>
              <a:t> Padre { </a:t>
            </a:r>
          </a:p>
          <a:p>
            <a:pPr marL="0" indent="0">
              <a:buNone/>
            </a:pPr>
            <a:r>
              <a:rPr lang="it-IT" dirty="0" smtClean="0"/>
              <a:t>	public </a:t>
            </a:r>
            <a:r>
              <a:rPr lang="it-IT" dirty="0" err="1" smtClean="0"/>
              <a:t>static</a:t>
            </a:r>
            <a:r>
              <a:rPr lang="it-IT" dirty="0" smtClean="0"/>
              <a:t> </a:t>
            </a:r>
            <a:r>
              <a:rPr lang="it-IT" dirty="0" err="1" smtClean="0"/>
              <a:t>void</a:t>
            </a:r>
            <a:r>
              <a:rPr lang="it-IT" dirty="0" smtClean="0"/>
              <a:t> </a:t>
            </a:r>
            <a:r>
              <a:rPr lang="it-IT" dirty="0" err="1" smtClean="0"/>
              <a:t>main</a:t>
            </a:r>
            <a:r>
              <a:rPr lang="it-IT" dirty="0" smtClean="0"/>
              <a:t>(</a:t>
            </a:r>
            <a:r>
              <a:rPr lang="it-IT" dirty="0" err="1" smtClean="0"/>
              <a:t>String</a:t>
            </a:r>
            <a:r>
              <a:rPr lang="it-IT" dirty="0" smtClean="0"/>
              <a:t>[] </a:t>
            </a:r>
            <a:r>
              <a:rPr lang="it-IT" dirty="0" err="1" smtClean="0"/>
              <a:t>args</a:t>
            </a:r>
            <a:r>
              <a:rPr lang="it-IT" dirty="0" smtClean="0"/>
              <a:t>) { </a:t>
            </a:r>
          </a:p>
          <a:p>
            <a:pPr marL="0" indent="0">
              <a:buNone/>
            </a:pPr>
            <a:r>
              <a:rPr lang="it-IT" dirty="0" smtClean="0"/>
              <a:t>	   Figlio </a:t>
            </a:r>
            <a:r>
              <a:rPr lang="it-IT" dirty="0" err="1" smtClean="0"/>
              <a:t>pr</a:t>
            </a:r>
            <a:r>
              <a:rPr lang="it-IT" dirty="0" smtClean="0"/>
              <a:t> = new Figlio(); </a:t>
            </a:r>
          </a:p>
          <a:p>
            <a:pPr marL="0" indent="0">
              <a:buNone/>
            </a:pPr>
            <a:r>
              <a:rPr lang="it-IT" dirty="0" smtClean="0"/>
              <a:t>	   </a:t>
            </a:r>
            <a:r>
              <a:rPr lang="it-IT" dirty="0" err="1" smtClean="0"/>
              <a:t>pr.leggo</a:t>
            </a:r>
            <a:r>
              <a:rPr lang="it-IT" dirty="0" smtClean="0"/>
              <a:t>(); </a:t>
            </a:r>
          </a:p>
          <a:p>
            <a:pPr marL="0" indent="0">
              <a:buNone/>
            </a:pPr>
            <a:r>
              <a:rPr lang="it-IT" dirty="0" smtClean="0"/>
              <a:t>	} </a:t>
            </a:r>
          </a:p>
          <a:p>
            <a:pPr marL="0" indent="0">
              <a:buNone/>
            </a:pPr>
            <a:r>
              <a:rPr lang="it-IT" dirty="0" smtClean="0"/>
              <a:t>	</a:t>
            </a:r>
            <a:r>
              <a:rPr lang="it-IT" dirty="0" err="1" smtClean="0"/>
              <a:t>void</a:t>
            </a:r>
            <a:r>
              <a:rPr lang="it-IT" dirty="0" smtClean="0"/>
              <a:t> leggo() { </a:t>
            </a:r>
          </a:p>
          <a:p>
            <a:pPr marL="0" indent="0">
              <a:buNone/>
            </a:pPr>
            <a:r>
              <a:rPr lang="it-IT" dirty="0" smtClean="0"/>
              <a:t>	   </a:t>
            </a:r>
            <a:r>
              <a:rPr lang="it-IT" dirty="0" err="1" smtClean="0"/>
              <a:t>System.out.println</a:t>
            </a:r>
            <a:r>
              <a:rPr lang="it-IT" dirty="0" smtClean="0"/>
              <a:t>(x); </a:t>
            </a:r>
          </a:p>
          <a:p>
            <a:pPr marL="0" indent="0">
              <a:buNone/>
            </a:pPr>
            <a:r>
              <a:rPr lang="it-IT" dirty="0" smtClean="0"/>
              <a:t>	} </a:t>
            </a:r>
          </a:p>
          <a:p>
            <a:pPr marL="0" indent="0">
              <a:buNone/>
            </a:pPr>
            <a:r>
              <a:rPr lang="it-IT" dirty="0" smtClean="0"/>
              <a:t>} </a:t>
            </a:r>
          </a:p>
          <a:p>
            <a:pPr>
              <a:buFont typeface="Wingdings" pitchFamily="2" charset="2"/>
              <a:buChar char="§"/>
            </a:pPr>
            <a:r>
              <a:rPr lang="it-IT" dirty="0" smtClean="0"/>
              <a:t>La classe Figlio eredita la proprietà x dalla classe Padre e può usarla al suo interno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Ereditarietà in codice Java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4509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  <a:p>
            <a:pPr marL="0" indent="0">
              <a:buNone/>
            </a:pPr>
            <a:r>
              <a:rPr lang="it-IT" dirty="0"/>
              <a:t> JRE : sta per Java Runtime </a:t>
            </a:r>
            <a:r>
              <a:rPr lang="it-IT" dirty="0" err="1"/>
              <a:t>Enviroment</a:t>
            </a:r>
            <a:r>
              <a:rPr lang="it-IT" dirty="0"/>
              <a:t> </a:t>
            </a:r>
          </a:p>
          <a:p>
            <a:pPr marL="0" indent="0">
              <a:buNone/>
            </a:pPr>
            <a:r>
              <a:rPr lang="it-IT" dirty="0"/>
              <a:t>Si tratta della JVM con il supporto per le librerie.</a:t>
            </a:r>
          </a:p>
          <a:p>
            <a:pPr marL="0" indent="0">
              <a:buNone/>
            </a:pPr>
            <a:r>
              <a:rPr lang="it-IT" dirty="0"/>
              <a:t>RIPRENDIAMO L’ARGOMENTO PIU’ AVANTI QUANDO PARLEREMO DELLA COMPILAZIONE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 Ambiente di sviluppo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8018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/>
              <a:t>Una volta che si organizzano le classi in una gerarchia di ereditarietà, si presume che le classi più “in alto” siano più astratte e generali, mentre quelle più “in basso” siano più concrete e specifiche.</a:t>
            </a:r>
          </a:p>
          <a:p>
            <a:endParaRPr lang="it-IT" dirty="0"/>
          </a:p>
          <a:p>
            <a:r>
              <a:rPr lang="it-IT" dirty="0"/>
              <a:t>Spesso, quando si progetta una collezione di classi, si isola un progetto comune in una superclasse condivisa dalle singole implementazioni delle sottoclassi. Se il motivo principale dell’esistenza di una superclasse è quello di operare come centro di riferimento comune e condiviso, e si pensa di utilizzare soltanto le sue sottoclassi, tale superclasse viene detta </a:t>
            </a:r>
            <a:r>
              <a:rPr lang="it-IT" b="1" dirty="0"/>
              <a:t>astratta.</a:t>
            </a:r>
            <a:endParaRPr lang="it-IT" dirty="0"/>
          </a:p>
          <a:p>
            <a:endParaRPr lang="it-IT" dirty="0"/>
          </a:p>
          <a:p>
            <a:r>
              <a:rPr lang="it-IT" dirty="0"/>
              <a:t>Nel nostro esempio di gerarchie di classi, la classe </a:t>
            </a:r>
            <a:r>
              <a:rPr lang="it-IT" i="1" dirty="0" err="1"/>
              <a:t>VeicoliAMotore</a:t>
            </a:r>
            <a:r>
              <a:rPr lang="it-IT" i="1" dirty="0"/>
              <a:t> </a:t>
            </a:r>
            <a:r>
              <a:rPr lang="it-IT" dirty="0"/>
              <a:t>può essere un ottimo esempio di </a:t>
            </a:r>
            <a:r>
              <a:rPr lang="it-IT" b="1" dirty="0"/>
              <a:t>classe astratta</a:t>
            </a:r>
            <a:r>
              <a:rPr lang="it-IT" dirty="0"/>
              <a:t>: i suoi metodi, infatti, come ad esempio </a:t>
            </a:r>
            <a:r>
              <a:rPr lang="it-IT" i="1" dirty="0" err="1"/>
              <a:t>AvviaMotore</a:t>
            </a:r>
            <a:r>
              <a:rPr lang="it-IT" i="1" dirty="0"/>
              <a:t>()</a:t>
            </a:r>
            <a:r>
              <a:rPr lang="it-IT" dirty="0"/>
              <a:t>, hanno implementazioni completamente diverse nelle sottoclassi.</a:t>
            </a:r>
          </a:p>
          <a:p>
            <a:endParaRPr lang="it-IT" dirty="0"/>
          </a:p>
          <a:p>
            <a:r>
              <a:rPr lang="it-IT" dirty="0"/>
              <a:t>La superclasse darà allora le linee guida sui metodi ed attributi che dovranno essere presenti nelle sottoclassi.</a:t>
            </a:r>
          </a:p>
          <a:p>
            <a:endParaRPr lang="it-IT" dirty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Classi astratte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7575793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Una gerarchia con classe astratta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276872"/>
            <a:ext cx="4620270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38393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E’ una classe che non ha una concreta implementazione ma ha solo la dichiarazione delle operazioni;</a:t>
            </a:r>
          </a:p>
          <a:p>
            <a:r>
              <a:rPr lang="it-IT" dirty="0"/>
              <a:t>Non può essere istanziata, ma può avere costruttori. </a:t>
            </a:r>
          </a:p>
          <a:p>
            <a:r>
              <a:rPr lang="it-IT" dirty="0"/>
              <a:t>Può contenere sia dei metodi astratti (statici e di istanza) sia dei metodi concreti </a:t>
            </a:r>
            <a:r>
              <a:rPr lang="it-IT" dirty="0" smtClean="0"/>
              <a:t>;</a:t>
            </a:r>
            <a:endParaRPr lang="it-IT" dirty="0"/>
          </a:p>
          <a:p>
            <a:r>
              <a:rPr lang="it-IT" dirty="0"/>
              <a:t>Se un metodo è definito </a:t>
            </a:r>
            <a:r>
              <a:rPr lang="it-IT" dirty="0" smtClean="0"/>
              <a:t>astratto (</a:t>
            </a:r>
            <a:r>
              <a:rPr lang="it-IT" dirty="0" err="1" smtClean="0"/>
              <a:t>abstract</a:t>
            </a:r>
            <a:r>
              <a:rPr lang="it-IT" dirty="0" smtClean="0"/>
              <a:t>), </a:t>
            </a:r>
            <a:r>
              <a:rPr lang="it-IT" dirty="0"/>
              <a:t>anche la classe deve essere </a:t>
            </a:r>
            <a:r>
              <a:rPr lang="it-IT" dirty="0" smtClean="0"/>
              <a:t>astratta</a:t>
            </a:r>
            <a:r>
              <a:rPr lang="it-IT" dirty="0"/>
              <a:t>;</a:t>
            </a:r>
          </a:p>
          <a:p>
            <a:r>
              <a:rPr lang="it-IT" dirty="0"/>
              <a:t>Se nessun metodo è astratto la classe può comunque essere astratta. 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Classi astratte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55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 Java una classe si dichiara astratta attraverso la parola chiave </a:t>
            </a:r>
            <a:r>
              <a:rPr lang="it-IT" b="1" dirty="0" err="1"/>
              <a:t>abstract</a:t>
            </a:r>
            <a:r>
              <a:rPr lang="it-IT" b="1" dirty="0"/>
              <a:t>:</a:t>
            </a:r>
          </a:p>
          <a:p>
            <a:pPr marL="0" indent="0">
              <a:buNone/>
            </a:pPr>
            <a:endParaRPr lang="it-IT" i="1" dirty="0"/>
          </a:p>
          <a:p>
            <a:pPr marL="0" indent="0" algn="ctr">
              <a:buNone/>
            </a:pPr>
            <a:r>
              <a:rPr lang="it-IT" i="1" dirty="0"/>
              <a:t>public </a:t>
            </a:r>
            <a:r>
              <a:rPr lang="it-IT" i="1" dirty="0" err="1"/>
              <a:t>abstract</a:t>
            </a:r>
            <a:r>
              <a:rPr lang="it-IT" i="1" dirty="0"/>
              <a:t> </a:t>
            </a:r>
            <a:r>
              <a:rPr lang="it-IT" i="1" dirty="0" err="1"/>
              <a:t>class</a:t>
            </a:r>
            <a:r>
              <a:rPr lang="it-IT" i="1" dirty="0"/>
              <a:t> Astratta { …</a:t>
            </a:r>
            <a:endParaRPr lang="it-IT" b="1" dirty="0"/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Classi astratte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4761561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1600" dirty="0" smtClean="0"/>
              <a:t>Esempio: gli animali</a:t>
            </a:r>
          </a:p>
          <a:p>
            <a:pPr marL="0" indent="0">
              <a:buNone/>
            </a:pPr>
            <a:r>
              <a:rPr lang="en-US" sz="1600" dirty="0"/>
              <a:t>public abstract class </a:t>
            </a:r>
            <a:r>
              <a:rPr lang="en-US" sz="1600" dirty="0" err="1"/>
              <a:t>Animale</a:t>
            </a:r>
            <a:r>
              <a:rPr lang="en-US" sz="1600" dirty="0"/>
              <a:t> {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public </a:t>
            </a:r>
            <a:r>
              <a:rPr lang="en-US" sz="1600" dirty="0"/>
              <a:t>abstract String verso();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public </a:t>
            </a:r>
            <a:r>
              <a:rPr lang="en-US" sz="1600" dirty="0"/>
              <a:t>abstract String </a:t>
            </a:r>
            <a:r>
              <a:rPr lang="en-US" sz="1600" dirty="0" err="1"/>
              <a:t>si_muove</a:t>
            </a:r>
            <a:r>
              <a:rPr lang="en-US" sz="1600" dirty="0"/>
              <a:t>();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public </a:t>
            </a:r>
            <a:r>
              <a:rPr lang="en-US" sz="1600" dirty="0"/>
              <a:t>abstract String vive(); ...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}</a:t>
            </a:r>
          </a:p>
          <a:p>
            <a:r>
              <a:rPr lang="it-IT" sz="1600" dirty="0"/>
              <a:t>parlare di “animali” ci è molto utile, però non esiste “il generico animale”, nella realtà esistono solo animali specifici; la categoria concettuale “animale” tuttavia ci fa molto comodo per “parlare del mondo”, e per fattorizzare gli aspetti comuni  </a:t>
            </a:r>
            <a:endParaRPr lang="it-IT" sz="1600" dirty="0" smtClean="0"/>
          </a:p>
          <a:p>
            <a:r>
              <a:rPr lang="it-IT" sz="1600" dirty="0" smtClean="0"/>
              <a:t>Una </a:t>
            </a:r>
            <a:r>
              <a:rPr lang="it-IT" sz="1600" dirty="0"/>
              <a:t>classe che estende una astratta può fornire tutte le implementazioni necessarie; qualora ciò non avvenga, resta astratta anche se i suoi metodi non sono </a:t>
            </a:r>
            <a:r>
              <a:rPr lang="it-IT" sz="1600" dirty="0" err="1"/>
              <a:t>abstract</a:t>
            </a:r>
            <a:r>
              <a:rPr lang="it-IT" sz="1600" dirty="0"/>
              <a:t>, ad esempio: </a:t>
            </a:r>
            <a:endParaRPr lang="it-IT" sz="1600" dirty="0" smtClean="0"/>
          </a:p>
          <a:p>
            <a:pPr marL="0" indent="0">
              <a:buNone/>
            </a:pPr>
            <a:endParaRPr lang="it-IT" sz="1600" dirty="0"/>
          </a:p>
          <a:p>
            <a:pPr marL="0" indent="0">
              <a:buNone/>
            </a:pPr>
            <a:r>
              <a:rPr lang="it-IT" sz="1600" dirty="0" smtClean="0"/>
              <a:t>public </a:t>
            </a:r>
            <a:r>
              <a:rPr lang="it-IT" sz="1600" dirty="0" err="1"/>
              <a:t>abstract</a:t>
            </a:r>
            <a:r>
              <a:rPr lang="it-IT" sz="1600" dirty="0"/>
              <a:t> </a:t>
            </a:r>
            <a:r>
              <a:rPr lang="it-IT" sz="1600" dirty="0" err="1"/>
              <a:t>class</a:t>
            </a:r>
            <a:r>
              <a:rPr lang="it-IT" sz="1600" dirty="0"/>
              <a:t> </a:t>
            </a:r>
            <a:r>
              <a:rPr lang="it-IT" sz="1600" dirty="0" err="1"/>
              <a:t>AnimaleTerrestre</a:t>
            </a:r>
            <a:r>
              <a:rPr lang="it-IT" sz="1600" dirty="0"/>
              <a:t> </a:t>
            </a:r>
            <a:r>
              <a:rPr lang="it-IT" sz="1600" dirty="0" err="1"/>
              <a:t>extends</a:t>
            </a:r>
            <a:r>
              <a:rPr lang="it-IT" sz="1600" dirty="0"/>
              <a:t> Animale { </a:t>
            </a:r>
            <a:endParaRPr lang="it-IT" sz="1600" dirty="0" smtClean="0"/>
          </a:p>
          <a:p>
            <a:pPr marL="0" indent="0">
              <a:buNone/>
            </a:pPr>
            <a:r>
              <a:rPr lang="it-IT" sz="1600" dirty="0"/>
              <a:t>	</a:t>
            </a:r>
            <a:r>
              <a:rPr lang="it-IT" sz="1600" dirty="0" smtClean="0"/>
              <a:t>public </a:t>
            </a:r>
            <a:r>
              <a:rPr lang="it-IT" sz="1600" dirty="0" err="1"/>
              <a:t>String</a:t>
            </a:r>
            <a:r>
              <a:rPr lang="it-IT" sz="1600" dirty="0"/>
              <a:t> vive() { </a:t>
            </a:r>
            <a:endParaRPr lang="it-IT" sz="1600" dirty="0" smtClean="0"/>
          </a:p>
          <a:p>
            <a:pPr marL="0" indent="0">
              <a:buNone/>
            </a:pPr>
            <a:r>
              <a:rPr lang="it-IT" sz="1600" dirty="0"/>
              <a:t>	</a:t>
            </a:r>
            <a:r>
              <a:rPr lang="it-IT" sz="1600" dirty="0" smtClean="0"/>
              <a:t>// </a:t>
            </a:r>
            <a:r>
              <a:rPr lang="it-IT" sz="1600" dirty="0"/>
              <a:t>era </a:t>
            </a:r>
            <a:r>
              <a:rPr lang="it-IT" sz="1600" dirty="0" err="1"/>
              <a:t>abstract</a:t>
            </a:r>
            <a:r>
              <a:rPr lang="it-IT" sz="1600" dirty="0"/>
              <a:t> </a:t>
            </a:r>
            <a:r>
              <a:rPr lang="it-IT" sz="1600" dirty="0" err="1"/>
              <a:t>return</a:t>
            </a:r>
            <a:r>
              <a:rPr lang="it-IT" sz="1600" dirty="0"/>
              <a:t> "sulla terraferma"; </a:t>
            </a:r>
            <a:endParaRPr lang="it-IT" sz="1600" dirty="0" smtClean="0"/>
          </a:p>
          <a:p>
            <a:pPr marL="0" indent="0">
              <a:buNone/>
            </a:pPr>
            <a:r>
              <a:rPr lang="it-IT" sz="1600" dirty="0" smtClean="0"/>
              <a:t>	} </a:t>
            </a:r>
          </a:p>
          <a:p>
            <a:pPr marL="0" indent="0">
              <a:buNone/>
            </a:pPr>
            <a:r>
              <a:rPr lang="it-IT" sz="1600" dirty="0" smtClean="0"/>
              <a:t>}</a:t>
            </a:r>
            <a:endParaRPr lang="it-IT" sz="1600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Classi astratte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4119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0" hangingPunct="0">
              <a:tabLst>
                <a:tab pos="3060700" algn="ctr"/>
                <a:tab pos="5257800" algn="l"/>
              </a:tabLst>
            </a:pPr>
            <a:r>
              <a:rPr lang="it-IT" dirty="0">
                <a:cs typeface="Times New Roman" charset="0"/>
              </a:rPr>
              <a:t>I </a:t>
            </a:r>
            <a:r>
              <a:rPr lang="it-IT" b="1" dirty="0">
                <a:cs typeface="Times New Roman" charset="0"/>
              </a:rPr>
              <a:t>metodi astratti </a:t>
            </a:r>
            <a:r>
              <a:rPr lang="it-IT" dirty="0"/>
              <a:t>sono metodi con segnatura ma privi di implementazione: quest’ultima viene fornita, infatti, dalle sottoclassi della classe astratta</a:t>
            </a:r>
            <a:r>
              <a:rPr lang="it-IT" dirty="0" smtClean="0"/>
              <a:t>. </a:t>
            </a:r>
            <a:endParaRPr lang="it-IT" dirty="0"/>
          </a:p>
          <a:p>
            <a:pPr eaLnBrk="0" hangingPunct="0">
              <a:tabLst>
                <a:tab pos="3060700" algn="ctr"/>
                <a:tab pos="5257800" algn="l"/>
              </a:tabLst>
            </a:pPr>
            <a:r>
              <a:rPr lang="it-IT" dirty="0">
                <a:cs typeface="Times New Roman" charset="0"/>
              </a:rPr>
              <a:t>Vengono dichiarati con la parola chiave </a:t>
            </a:r>
            <a:r>
              <a:rPr lang="it-IT" b="1" dirty="0" err="1" smtClean="0">
                <a:cs typeface="Times New Roman" charset="0"/>
              </a:rPr>
              <a:t>abstract</a:t>
            </a:r>
            <a:r>
              <a:rPr lang="it-IT" dirty="0">
                <a:cs typeface="Times New Roman" charset="0"/>
              </a:rPr>
              <a:t>,</a:t>
            </a:r>
            <a:r>
              <a:rPr lang="it-IT" b="1" dirty="0" smtClean="0">
                <a:cs typeface="Times New Roman" charset="0"/>
              </a:rPr>
              <a:t> </a:t>
            </a:r>
            <a:r>
              <a:rPr lang="it-IT" dirty="0" smtClean="0">
                <a:cs typeface="Times New Roman" charset="0"/>
              </a:rPr>
              <a:t>la sintassi generale è la seguente:</a:t>
            </a: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 algn="ctr">
              <a:buNone/>
            </a:pPr>
            <a:r>
              <a:rPr lang="it-IT" i="1" dirty="0"/>
              <a:t>public </a:t>
            </a:r>
            <a:r>
              <a:rPr lang="it-IT" i="1" dirty="0" err="1"/>
              <a:t>abstract</a:t>
            </a:r>
            <a:r>
              <a:rPr lang="it-IT" i="1" dirty="0"/>
              <a:t> </a:t>
            </a:r>
            <a:r>
              <a:rPr lang="it-IT" i="1" dirty="0" err="1"/>
              <a:t>int</a:t>
            </a:r>
            <a:r>
              <a:rPr lang="it-IT" i="1" dirty="0"/>
              <a:t> f(double d);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Metodi astratti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7933826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it-IT" dirty="0"/>
              <a:t>Derivato dal greco, significa “pluralità di forme</a:t>
            </a:r>
            <a:r>
              <a:rPr lang="it-IT" dirty="0" smtClean="0"/>
              <a:t>”</a:t>
            </a:r>
          </a:p>
          <a:p>
            <a:pPr>
              <a:lnSpc>
                <a:spcPct val="80000"/>
              </a:lnSpc>
            </a:pPr>
            <a:r>
              <a:rPr lang="it-IT" dirty="0" smtClean="0"/>
              <a:t>Con </a:t>
            </a:r>
            <a:r>
              <a:rPr lang="it-IT" dirty="0"/>
              <a:t>il termine </a:t>
            </a:r>
            <a:r>
              <a:rPr lang="it-IT" b="1" dirty="0"/>
              <a:t>polimorfismo</a:t>
            </a:r>
            <a:r>
              <a:rPr lang="it-IT" dirty="0"/>
              <a:t> si intende la capacità di definire comportamenti diversi (a seconda del contesto in cui ci si trova) in risposta ai medesimi stimoli esterni.</a:t>
            </a:r>
          </a:p>
          <a:p>
            <a:pPr>
              <a:lnSpc>
                <a:spcPct val="80000"/>
              </a:lnSpc>
            </a:pPr>
            <a:r>
              <a:rPr lang="it-IT" dirty="0"/>
              <a:t>Detto in altre parole, un oggetto denota un </a:t>
            </a:r>
            <a:r>
              <a:rPr lang="it-IT" b="1" dirty="0"/>
              <a:t>aspetto polimorfo</a:t>
            </a:r>
            <a:r>
              <a:rPr lang="it-IT" dirty="0"/>
              <a:t> quando può rispondere in modo diverso a seconda del contesto in cui si trova. L’oggetto è, cioè, in grado di adattarsi al contesto in cui si trova.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Polimorfismo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99086766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Il polimorfismo viene impiegato attraverso una </a:t>
            </a:r>
            <a:r>
              <a:rPr lang="it-IT" b="1" dirty="0" smtClean="0"/>
              <a:t>interfaccia</a:t>
            </a:r>
            <a:r>
              <a:rPr lang="it-IT" dirty="0" smtClean="0"/>
              <a:t>, una </a:t>
            </a:r>
            <a:r>
              <a:rPr lang="it-IT" b="1" dirty="0" smtClean="0"/>
              <a:t>classe astratta</a:t>
            </a:r>
            <a:r>
              <a:rPr lang="it-IT" dirty="0" smtClean="0"/>
              <a:t> o una </a:t>
            </a:r>
            <a:r>
              <a:rPr lang="it-IT" b="1" dirty="0" smtClean="0"/>
              <a:t>classe</a:t>
            </a:r>
            <a:r>
              <a:rPr lang="it-IT" dirty="0" smtClean="0"/>
              <a:t>. </a:t>
            </a:r>
          </a:p>
          <a:p>
            <a:r>
              <a:rPr lang="it-IT" dirty="0" smtClean="0"/>
              <a:t>E’ necessario che ci sia ereditarietà tra le classi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Polimorfismo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877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it-IT" dirty="0"/>
              <a:t>Possiamo classificare il polimorfismo in:</a:t>
            </a:r>
          </a:p>
          <a:p>
            <a:pPr>
              <a:lnSpc>
                <a:spcPct val="80000"/>
              </a:lnSpc>
            </a:pPr>
            <a:r>
              <a:rPr lang="it-IT" b="1" dirty="0"/>
              <a:t>polimorfismo orizzontale </a:t>
            </a:r>
            <a:r>
              <a:rPr lang="it-IT" dirty="0"/>
              <a:t>o </a:t>
            </a:r>
            <a:r>
              <a:rPr lang="it-IT" b="1" dirty="0"/>
              <a:t>polimorfismo per metodi</a:t>
            </a:r>
            <a:r>
              <a:rPr lang="it-IT" dirty="0"/>
              <a:t>;</a:t>
            </a:r>
          </a:p>
          <a:p>
            <a:pPr lvl="1">
              <a:lnSpc>
                <a:spcPct val="80000"/>
              </a:lnSpc>
            </a:pPr>
            <a:r>
              <a:rPr lang="it-IT" sz="2800" dirty="0"/>
              <a:t>polimorfismo mediante </a:t>
            </a:r>
            <a:r>
              <a:rPr lang="it-IT" sz="2800" b="1" dirty="0" err="1"/>
              <a:t>overriding</a:t>
            </a:r>
            <a:r>
              <a:rPr lang="it-IT" sz="2800" dirty="0"/>
              <a:t> (“</a:t>
            </a:r>
            <a:r>
              <a:rPr lang="it-IT" sz="2800" b="1" dirty="0"/>
              <a:t>riscrittura</a:t>
            </a:r>
            <a:r>
              <a:rPr lang="it-IT" sz="2800" dirty="0"/>
              <a:t>”)</a:t>
            </a:r>
          </a:p>
          <a:p>
            <a:pPr lvl="1">
              <a:lnSpc>
                <a:spcPct val="80000"/>
              </a:lnSpc>
            </a:pPr>
            <a:r>
              <a:rPr lang="it-IT" sz="2800" dirty="0"/>
              <a:t>polimorfismo mediante </a:t>
            </a:r>
            <a:r>
              <a:rPr lang="it-IT" sz="2800" b="1" dirty="0" err="1"/>
              <a:t>overloading</a:t>
            </a:r>
            <a:r>
              <a:rPr lang="it-IT" sz="2800" dirty="0"/>
              <a:t> (“</a:t>
            </a:r>
            <a:r>
              <a:rPr lang="it-IT" sz="2800" b="1" dirty="0" err="1"/>
              <a:t>sovraccaricamento</a:t>
            </a:r>
            <a:r>
              <a:rPr lang="it-IT" sz="2800" dirty="0"/>
              <a:t>”)</a:t>
            </a:r>
          </a:p>
          <a:p>
            <a:pPr lvl="2">
              <a:lnSpc>
                <a:spcPct val="80000"/>
              </a:lnSpc>
            </a:pPr>
            <a:r>
              <a:rPr lang="it-IT" sz="2800" dirty="0"/>
              <a:t>rispetto al </a:t>
            </a:r>
            <a:r>
              <a:rPr lang="it-IT" sz="2800" b="1" dirty="0"/>
              <a:t>tipo</a:t>
            </a:r>
            <a:r>
              <a:rPr lang="it-IT" sz="2800" dirty="0"/>
              <a:t> (dei parametri);</a:t>
            </a:r>
          </a:p>
          <a:p>
            <a:pPr lvl="2">
              <a:lnSpc>
                <a:spcPct val="80000"/>
              </a:lnSpc>
            </a:pPr>
            <a:r>
              <a:rPr lang="it-IT" sz="2800" dirty="0"/>
              <a:t>rispetto alla </a:t>
            </a:r>
            <a:r>
              <a:rPr lang="it-IT" sz="2800" b="1" dirty="0"/>
              <a:t>posizione</a:t>
            </a:r>
            <a:r>
              <a:rPr lang="it-IT" sz="2800" dirty="0"/>
              <a:t> (dei parametri);</a:t>
            </a:r>
          </a:p>
          <a:p>
            <a:pPr lvl="2">
              <a:lnSpc>
                <a:spcPct val="80000"/>
              </a:lnSpc>
            </a:pPr>
            <a:r>
              <a:rPr lang="it-IT" sz="2800" dirty="0"/>
              <a:t>rispetto al </a:t>
            </a:r>
            <a:r>
              <a:rPr lang="it-IT" sz="2800" b="1" dirty="0"/>
              <a:t>numero</a:t>
            </a:r>
            <a:r>
              <a:rPr lang="it-IT" sz="2800" dirty="0"/>
              <a:t> (dei parametri).</a:t>
            </a:r>
          </a:p>
          <a:p>
            <a:pPr>
              <a:lnSpc>
                <a:spcPct val="80000"/>
              </a:lnSpc>
            </a:pPr>
            <a:r>
              <a:rPr lang="it-IT" b="1" dirty="0"/>
              <a:t>polimorfismo verticale</a:t>
            </a:r>
            <a:r>
              <a:rPr lang="it-IT" dirty="0"/>
              <a:t> o </a:t>
            </a:r>
            <a:r>
              <a:rPr lang="it-IT" b="1" dirty="0"/>
              <a:t>polimorfismo per dati</a:t>
            </a:r>
            <a:r>
              <a:rPr lang="it-IT" dirty="0"/>
              <a:t> o </a:t>
            </a:r>
            <a:r>
              <a:rPr lang="it-IT" b="1" dirty="0"/>
              <a:t>per classi</a:t>
            </a:r>
            <a:r>
              <a:rPr lang="it-IT" sz="2000" b="1" dirty="0"/>
              <a:t>;</a:t>
            </a:r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Polimorfismo - classificazione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3899434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/>
          <p:cNvSpPr>
            <a:spLocks noGrp="1"/>
          </p:cNvSpPr>
          <p:nvPr>
            <p:ph type="body"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t-IT" dirty="0"/>
              <a:t>Consideriamo la gerarchia di classi: </a:t>
            </a:r>
            <a:r>
              <a:rPr lang="it-IT" i="1" dirty="0" err="1"/>
              <a:t>VeicoloAMotore</a:t>
            </a:r>
            <a:r>
              <a:rPr lang="it-IT" dirty="0"/>
              <a:t> - </a:t>
            </a:r>
            <a:r>
              <a:rPr lang="it-IT" i="1" dirty="0"/>
              <a:t>VeicoloA2Ruote</a:t>
            </a:r>
            <a:r>
              <a:rPr lang="it-IT" dirty="0"/>
              <a:t> - </a:t>
            </a:r>
            <a:r>
              <a:rPr lang="it-IT" i="1" dirty="0"/>
              <a:t>Motocicletta</a:t>
            </a:r>
            <a:r>
              <a:rPr lang="it-IT" dirty="0"/>
              <a:t> - </a:t>
            </a:r>
            <a:r>
              <a:rPr lang="it-IT" i="1" dirty="0"/>
              <a:t>Automobile</a:t>
            </a:r>
            <a:r>
              <a:rPr lang="it-IT" dirty="0"/>
              <a:t>. Da questa figura si evince che il metodo </a:t>
            </a:r>
            <a:r>
              <a:rPr lang="it-IT" i="1" dirty="0" err="1"/>
              <a:t>AvviaMotore</a:t>
            </a:r>
            <a:r>
              <a:rPr lang="it-IT" dirty="0"/>
              <a:t>() presente nella classe </a:t>
            </a:r>
            <a:r>
              <a:rPr lang="it-IT" i="1" dirty="0"/>
              <a:t>VeicoliA2Ruote</a:t>
            </a:r>
            <a:r>
              <a:rPr lang="it-IT" dirty="0"/>
              <a:t> è stato ridefinito su ogni classe della gerarchia.</a:t>
            </a:r>
          </a:p>
          <a:p>
            <a:r>
              <a:rPr lang="it-IT" dirty="0"/>
              <a:t>Questo vuol dire che si è adeguato il metodo alle particolari esigenze delle varie sottoclassi.</a:t>
            </a:r>
          </a:p>
          <a:p>
            <a:r>
              <a:rPr lang="it-IT" dirty="0"/>
              <a:t>In questi casi si dice che il metodo </a:t>
            </a:r>
            <a:r>
              <a:rPr lang="it-IT" i="1" dirty="0" err="1"/>
              <a:t>AvviaMotore</a:t>
            </a:r>
            <a:r>
              <a:rPr lang="it-IT" dirty="0"/>
              <a:t>() denota, all’interno della gerarchia di classe, un aspetto </a:t>
            </a:r>
            <a:r>
              <a:rPr lang="it-IT" b="1" dirty="0"/>
              <a:t>polimorfo</a:t>
            </a:r>
            <a:r>
              <a:rPr lang="it-IT" dirty="0"/>
              <a:t> cioè </a:t>
            </a:r>
            <a:r>
              <a:rPr lang="it-IT" b="1" dirty="0"/>
              <a:t>cambia forma</a:t>
            </a:r>
            <a:r>
              <a:rPr lang="it-IT" dirty="0"/>
              <a:t> a seconda della classe (del contesto) in cui si trova.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Polimorfismo per metodi mediante </a:t>
            </a:r>
            <a:r>
              <a:rPr lang="it-IT" dirty="0" err="1" smtClean="0"/>
              <a:t>overriding</a:t>
            </a:r>
            <a:endParaRPr lang="it-IT" dirty="0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4601024" y="1773238"/>
            <a:ext cx="3960812" cy="4165600"/>
            <a:chOff x="4914" y="774"/>
            <a:chExt cx="4140" cy="4860"/>
          </a:xfrm>
        </p:grpSpPr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6174" y="774"/>
              <a:ext cx="1800" cy="1080"/>
              <a:chOff x="1832" y="1134"/>
              <a:chExt cx="1282" cy="1260"/>
            </a:xfrm>
          </p:grpSpPr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1832" y="1134"/>
                <a:ext cx="1282" cy="12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it-IT" altLang="zh-CN" sz="1400" dirty="0" err="1">
                    <a:latin typeface="Times New Roman" charset="0"/>
                  </a:rPr>
                  <a:t>VeicoloAMotore</a:t>
                </a:r>
                <a:endParaRPr lang="it-IT" altLang="zh-CN" sz="1400" dirty="0">
                  <a:latin typeface="Times New Roman" charset="0"/>
                </a:endParaRPr>
              </a:p>
              <a:p>
                <a:pPr algn="ctr"/>
                <a:endParaRPr lang="it-IT" altLang="zh-CN" sz="1400" dirty="0">
                  <a:latin typeface="Times New Roman" charset="0"/>
                </a:endParaRPr>
              </a:p>
              <a:p>
                <a:pPr algn="ctr"/>
                <a:endParaRPr lang="it-IT" altLang="zh-CN" sz="1400" dirty="0">
                  <a:latin typeface="Times New Roman" charset="0"/>
                </a:endParaRPr>
              </a:p>
              <a:p>
                <a:pPr algn="ctr"/>
                <a:r>
                  <a:rPr lang="it-IT" altLang="zh-CN" sz="1400" dirty="0" err="1">
                    <a:latin typeface="Times New Roman" charset="0"/>
                  </a:rPr>
                  <a:t>AvviaMotore</a:t>
                </a:r>
                <a:r>
                  <a:rPr lang="it-IT" altLang="zh-CN" sz="1400" dirty="0">
                    <a:latin typeface="Times New Roman" charset="0"/>
                  </a:rPr>
                  <a:t>()</a:t>
                </a:r>
              </a:p>
              <a:p>
                <a:endParaRPr lang="it-IT" sz="1400" dirty="0"/>
              </a:p>
            </p:txBody>
          </p:sp>
          <p:sp>
            <p:nvSpPr>
              <p:cNvPr id="25" name="Line 7"/>
              <p:cNvSpPr>
                <a:spLocks noChangeShapeType="1"/>
              </p:cNvSpPr>
              <p:nvPr/>
            </p:nvSpPr>
            <p:spPr bwMode="auto">
              <a:xfrm>
                <a:off x="1854" y="1674"/>
                <a:ext cx="12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6" name="Line 8"/>
              <p:cNvSpPr>
                <a:spLocks noChangeShapeType="1"/>
              </p:cNvSpPr>
              <p:nvPr/>
            </p:nvSpPr>
            <p:spPr bwMode="auto">
              <a:xfrm>
                <a:off x="1839" y="2034"/>
                <a:ext cx="12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7434" y="2574"/>
              <a:ext cx="1620" cy="1080"/>
              <a:chOff x="1832" y="1134"/>
              <a:chExt cx="1282" cy="1260"/>
            </a:xfrm>
          </p:grpSpPr>
          <p:sp>
            <p:nvSpPr>
              <p:cNvPr id="21" name="Text Box 10"/>
              <p:cNvSpPr txBox="1">
                <a:spLocks noChangeArrowheads="1"/>
              </p:cNvSpPr>
              <p:nvPr/>
            </p:nvSpPr>
            <p:spPr bwMode="auto">
              <a:xfrm>
                <a:off x="1832" y="1134"/>
                <a:ext cx="1282" cy="12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it-IT" altLang="zh-CN" sz="1400">
                    <a:latin typeface="Times New Roman" charset="0"/>
                  </a:rPr>
                  <a:t>Automobile</a:t>
                </a:r>
              </a:p>
              <a:p>
                <a:pPr algn="ctr"/>
                <a:endParaRPr lang="it-IT" altLang="zh-CN" sz="1400">
                  <a:latin typeface="Times New Roman" charset="0"/>
                </a:endParaRPr>
              </a:p>
              <a:p>
                <a:pPr algn="ctr"/>
                <a:endParaRPr lang="it-IT" altLang="zh-CN" sz="1400">
                  <a:latin typeface="Times New Roman" charset="0"/>
                </a:endParaRPr>
              </a:p>
              <a:p>
                <a:pPr algn="ctr"/>
                <a:r>
                  <a:rPr lang="it-IT" altLang="zh-CN" sz="1400">
                    <a:latin typeface="Times New Roman" charset="0"/>
                  </a:rPr>
                  <a:t>AvviaMotore()</a:t>
                </a:r>
              </a:p>
              <a:p>
                <a:endParaRPr lang="it-IT" sz="1400"/>
              </a:p>
            </p:txBody>
          </p:sp>
          <p:sp>
            <p:nvSpPr>
              <p:cNvPr id="22" name="Line 11"/>
              <p:cNvSpPr>
                <a:spLocks noChangeShapeType="1"/>
              </p:cNvSpPr>
              <p:nvPr/>
            </p:nvSpPr>
            <p:spPr bwMode="auto">
              <a:xfrm>
                <a:off x="1854" y="1674"/>
                <a:ext cx="12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3" name="Line 12"/>
              <p:cNvSpPr>
                <a:spLocks noChangeShapeType="1"/>
              </p:cNvSpPr>
              <p:nvPr/>
            </p:nvSpPr>
            <p:spPr bwMode="auto">
              <a:xfrm>
                <a:off x="1839" y="2034"/>
                <a:ext cx="12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V="1">
              <a:off x="5994" y="1854"/>
              <a:ext cx="72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 flipH="1" flipV="1">
              <a:off x="7074" y="1854"/>
              <a:ext cx="72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grpSp>
          <p:nvGrpSpPr>
            <p:cNvPr id="12" name="Group 15"/>
            <p:cNvGrpSpPr>
              <a:grpSpLocks/>
            </p:cNvGrpSpPr>
            <p:nvPr/>
          </p:nvGrpSpPr>
          <p:grpSpPr bwMode="auto">
            <a:xfrm>
              <a:off x="4914" y="4554"/>
              <a:ext cx="1620" cy="1080"/>
              <a:chOff x="1832" y="1134"/>
              <a:chExt cx="1282" cy="1260"/>
            </a:xfrm>
          </p:grpSpPr>
          <p:sp>
            <p:nvSpPr>
              <p:cNvPr id="18" name="Text Box 16"/>
              <p:cNvSpPr txBox="1">
                <a:spLocks noChangeArrowheads="1"/>
              </p:cNvSpPr>
              <p:nvPr/>
            </p:nvSpPr>
            <p:spPr bwMode="auto">
              <a:xfrm>
                <a:off x="1832" y="1134"/>
                <a:ext cx="1282" cy="12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it-IT" altLang="zh-CN" sz="1400">
                    <a:latin typeface="Times New Roman" charset="0"/>
                  </a:rPr>
                  <a:t>Motocicletta</a:t>
                </a:r>
              </a:p>
              <a:p>
                <a:pPr algn="ctr"/>
                <a:endParaRPr lang="it-IT" altLang="zh-CN" sz="1400">
                  <a:latin typeface="Times New Roman" charset="0"/>
                </a:endParaRPr>
              </a:p>
              <a:p>
                <a:pPr algn="ctr"/>
                <a:endParaRPr lang="it-IT" altLang="zh-CN" sz="1400">
                  <a:latin typeface="Times New Roman" charset="0"/>
                </a:endParaRPr>
              </a:p>
              <a:p>
                <a:pPr algn="ctr"/>
                <a:r>
                  <a:rPr lang="it-IT" altLang="zh-CN" sz="1400">
                    <a:latin typeface="Times New Roman" charset="0"/>
                  </a:rPr>
                  <a:t>AvviaMotore()</a:t>
                </a:r>
              </a:p>
              <a:p>
                <a:endParaRPr lang="it-IT" sz="1400"/>
              </a:p>
            </p:txBody>
          </p:sp>
          <p:sp>
            <p:nvSpPr>
              <p:cNvPr id="19" name="Line 17"/>
              <p:cNvSpPr>
                <a:spLocks noChangeShapeType="1"/>
              </p:cNvSpPr>
              <p:nvPr/>
            </p:nvSpPr>
            <p:spPr bwMode="auto">
              <a:xfrm>
                <a:off x="1854" y="1674"/>
                <a:ext cx="12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0" name="Line 18"/>
              <p:cNvSpPr>
                <a:spLocks noChangeShapeType="1"/>
              </p:cNvSpPr>
              <p:nvPr/>
            </p:nvSpPr>
            <p:spPr bwMode="auto">
              <a:xfrm>
                <a:off x="1839" y="2034"/>
                <a:ext cx="12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grpSp>
          <p:nvGrpSpPr>
            <p:cNvPr id="13" name="Group 19"/>
            <p:cNvGrpSpPr>
              <a:grpSpLocks/>
            </p:cNvGrpSpPr>
            <p:nvPr/>
          </p:nvGrpSpPr>
          <p:grpSpPr bwMode="auto">
            <a:xfrm>
              <a:off x="4914" y="2601"/>
              <a:ext cx="1800" cy="1080"/>
              <a:chOff x="1832" y="1134"/>
              <a:chExt cx="1282" cy="1260"/>
            </a:xfrm>
          </p:grpSpPr>
          <p:sp>
            <p:nvSpPr>
              <p:cNvPr id="15" name="Text Box 20"/>
              <p:cNvSpPr txBox="1">
                <a:spLocks noChangeArrowheads="1"/>
              </p:cNvSpPr>
              <p:nvPr/>
            </p:nvSpPr>
            <p:spPr bwMode="auto">
              <a:xfrm>
                <a:off x="1832" y="1134"/>
                <a:ext cx="1282" cy="12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it-IT" altLang="zh-CN" sz="1400" dirty="0">
                    <a:latin typeface="Times New Roman" charset="0"/>
                  </a:rPr>
                  <a:t>VeicoloA2Ruote</a:t>
                </a:r>
              </a:p>
              <a:p>
                <a:pPr algn="ctr"/>
                <a:endParaRPr lang="it-IT" altLang="zh-CN" sz="1400" dirty="0">
                  <a:latin typeface="Times New Roman" charset="0"/>
                </a:endParaRPr>
              </a:p>
              <a:p>
                <a:pPr algn="ctr"/>
                <a:endParaRPr lang="it-IT" altLang="zh-CN" sz="1400" dirty="0">
                  <a:latin typeface="Times New Roman" charset="0"/>
                </a:endParaRPr>
              </a:p>
              <a:p>
                <a:pPr algn="ctr"/>
                <a:r>
                  <a:rPr lang="it-IT" altLang="zh-CN" sz="1400" dirty="0" err="1">
                    <a:latin typeface="Times New Roman" charset="0"/>
                  </a:rPr>
                  <a:t>AvviaMotore</a:t>
                </a:r>
                <a:r>
                  <a:rPr lang="it-IT" altLang="zh-CN" sz="1400" dirty="0">
                    <a:latin typeface="Times New Roman" charset="0"/>
                  </a:rPr>
                  <a:t>()</a:t>
                </a:r>
              </a:p>
              <a:p>
                <a:endParaRPr lang="it-IT" sz="1400" dirty="0"/>
              </a:p>
            </p:txBody>
          </p:sp>
          <p:sp>
            <p:nvSpPr>
              <p:cNvPr id="16" name="Line 21"/>
              <p:cNvSpPr>
                <a:spLocks noChangeShapeType="1"/>
              </p:cNvSpPr>
              <p:nvPr/>
            </p:nvSpPr>
            <p:spPr bwMode="auto">
              <a:xfrm>
                <a:off x="1854" y="1674"/>
                <a:ext cx="12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7" name="Line 22"/>
              <p:cNvSpPr>
                <a:spLocks noChangeShapeType="1"/>
              </p:cNvSpPr>
              <p:nvPr/>
            </p:nvSpPr>
            <p:spPr bwMode="auto">
              <a:xfrm>
                <a:off x="1839" y="2034"/>
                <a:ext cx="12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14" name="Line 23"/>
            <p:cNvSpPr>
              <a:spLocks noChangeShapeType="1"/>
            </p:cNvSpPr>
            <p:nvPr/>
          </p:nvSpPr>
          <p:spPr bwMode="auto">
            <a:xfrm flipV="1">
              <a:off x="5814" y="3681"/>
              <a:ext cx="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1114088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Standard Edition (SE): la versione base di Java, comprendente tutto ciò che va dalle basi del linguaggio, fino alla gestione dei database, delle reti, della sicurezza etc. </a:t>
            </a:r>
          </a:p>
          <a:p>
            <a:r>
              <a:rPr lang="it-IT" dirty="0"/>
              <a:t>• Enterprise Edition (EE): la versione avanzata intesa prevalentemente per estendere la SE aggiungendo aspetti quali affidabilità, scalabilità e sicurezza su sistemi distribuiti molto vasti e complessi (client -server)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 Ambiente di sviluppo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2836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</a:pPr>
            <a:r>
              <a:rPr lang="it-IT" sz="3300" dirty="0"/>
              <a:t>Il polimorfismo per </a:t>
            </a:r>
            <a:r>
              <a:rPr lang="it-IT" sz="3300" b="1" dirty="0" err="1"/>
              <a:t>overriding</a:t>
            </a:r>
            <a:r>
              <a:rPr lang="it-IT" sz="3300" dirty="0"/>
              <a:t> (</a:t>
            </a:r>
            <a:r>
              <a:rPr lang="it-IT" sz="3300" b="1" dirty="0"/>
              <a:t>sovrascrittura</a:t>
            </a:r>
            <a:r>
              <a:rPr lang="it-IT" sz="3300" dirty="0"/>
              <a:t>) è dunque la capacità espressa dai metodi ridefiniti di assumere forme (per forme intendiamo implementazioni) diverse all’interno di una gerarchia di classi o all’interno di una stessa classe.</a:t>
            </a:r>
          </a:p>
          <a:p>
            <a:pPr>
              <a:lnSpc>
                <a:spcPct val="80000"/>
              </a:lnSpc>
            </a:pPr>
            <a:r>
              <a:rPr lang="it-IT" sz="3300" dirty="0"/>
              <a:t>Quando un altro oggetto richiama il metodo </a:t>
            </a:r>
            <a:r>
              <a:rPr lang="it-IT" sz="3300" dirty="0" err="1"/>
              <a:t>AvviaMotore</a:t>
            </a:r>
            <a:r>
              <a:rPr lang="it-IT" sz="3300" dirty="0"/>
              <a:t>() di un oggetto facente parte della classe Motocicletta, il metodo </a:t>
            </a:r>
            <a:r>
              <a:rPr lang="it-IT" sz="3300" dirty="0" err="1"/>
              <a:t>AvviaMotore</a:t>
            </a:r>
            <a:r>
              <a:rPr lang="it-IT" sz="3300" dirty="0"/>
              <a:t>() viene cercato prima nella sottoclasse Motocicletta.</a:t>
            </a:r>
          </a:p>
          <a:p>
            <a:pPr>
              <a:lnSpc>
                <a:spcPct val="80000"/>
              </a:lnSpc>
            </a:pPr>
            <a:r>
              <a:rPr lang="it-IT" sz="3300" dirty="0"/>
              <a:t>Se viene trovato (stessa segnatura della chiamata) sarà eseguito, altrimenti viene ricercato risalendo nell’albero della gerarchia di classe. Nel nostro caso è ricercato nella superclasse VeicoloA2Ruote (Fig. A3.9) e, se ancora non presente, sarà cercato nella classe </a:t>
            </a:r>
            <a:r>
              <a:rPr lang="it-IT" sz="3300" dirty="0" err="1"/>
              <a:t>VeicoloAMotore</a:t>
            </a:r>
            <a:r>
              <a:rPr lang="it-IT" sz="3300" dirty="0"/>
              <a:t>.</a:t>
            </a:r>
          </a:p>
          <a:p>
            <a:pPr>
              <a:lnSpc>
                <a:spcPct val="80000"/>
              </a:lnSpc>
            </a:pPr>
            <a:endParaRPr lang="it-IT" sz="3300" dirty="0"/>
          </a:p>
          <a:p>
            <a:pPr>
              <a:lnSpc>
                <a:spcPct val="80000"/>
              </a:lnSpc>
            </a:pPr>
            <a:r>
              <a:rPr lang="it-IT" sz="3300" dirty="0"/>
              <a:t>Un altro esempio di metodo polimorfo è perimetro() il metodo che calcola il perimetro nella gerarchia delle figure geometriche.</a:t>
            </a:r>
          </a:p>
          <a:p>
            <a:endParaRPr lang="it-IT" dirty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Polimorfismo per metodi mediante </a:t>
            </a:r>
            <a:r>
              <a:rPr lang="it-IT" dirty="0" err="1" smtClean="0"/>
              <a:t>overriding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74115583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it-IT" dirty="0"/>
              <a:t>Un altro tipo di polimorfismo è quello che consente di inserire, all’interno di una classe, metodi che hanno lo stesso nome, ma differente lista di parametri (come, ad esempio, avviene in Java o in altri linguaggi).</a:t>
            </a:r>
          </a:p>
          <a:p>
            <a:pPr>
              <a:lnSpc>
                <a:spcPct val="80000"/>
              </a:lnSpc>
            </a:pPr>
            <a:r>
              <a:rPr lang="it-IT" dirty="0"/>
              <a:t>Quando il metodo viene richiamato, la scelta corretta del metodo da eseguire viene effettuata contando il numero e verificando il tipo dei parametri.</a:t>
            </a:r>
          </a:p>
          <a:p>
            <a:pPr>
              <a:lnSpc>
                <a:spcPct val="80000"/>
              </a:lnSpc>
            </a:pPr>
            <a:r>
              <a:rPr lang="it-IT" dirty="0"/>
              <a:t>Questa situazione è nota come </a:t>
            </a:r>
            <a:r>
              <a:rPr lang="it-IT" b="1" dirty="0" err="1"/>
              <a:t>overloading</a:t>
            </a:r>
            <a:r>
              <a:rPr lang="it-IT" dirty="0"/>
              <a:t> o </a:t>
            </a:r>
            <a:r>
              <a:rPr lang="it-IT" b="1" dirty="0" err="1"/>
              <a:t>sovraccaricamento</a:t>
            </a:r>
            <a:r>
              <a:rPr lang="it-IT" dirty="0"/>
              <a:t> dei metodi.</a:t>
            </a:r>
          </a:p>
          <a:p>
            <a:pPr>
              <a:lnSpc>
                <a:spcPct val="80000"/>
              </a:lnSpc>
            </a:pPr>
            <a:r>
              <a:rPr lang="it-IT" dirty="0"/>
              <a:t>Un chiaro esempio di </a:t>
            </a:r>
            <a:r>
              <a:rPr lang="it-IT" dirty="0" err="1"/>
              <a:t>overloading</a:t>
            </a:r>
            <a:r>
              <a:rPr lang="it-IT" dirty="0"/>
              <a:t> </a:t>
            </a:r>
            <a:r>
              <a:rPr lang="it-IT" dirty="0" smtClean="0"/>
              <a:t>si può vedere con i metodi </a:t>
            </a:r>
            <a:r>
              <a:rPr lang="it-IT" dirty="0"/>
              <a:t>costruttori. Si possono avere, infatti, più metodi costruttori necessariamente con lo stesso nome (il nome della classe) che si differenziano solo per la loro lista di parametri.</a:t>
            </a:r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Polimorfismo mediante </a:t>
            </a:r>
            <a:r>
              <a:rPr lang="it-IT" dirty="0" err="1" smtClean="0"/>
              <a:t>overloading</a:t>
            </a:r>
            <a:r>
              <a:rPr lang="it-IT" dirty="0" smtClean="0"/>
              <a:t> di metodi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5080186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it-IT" sz="2000" dirty="0"/>
              <a:t>Esistono tre diversi tipi di </a:t>
            </a:r>
            <a:r>
              <a:rPr lang="it-IT" sz="2000" dirty="0" err="1"/>
              <a:t>overloading</a:t>
            </a:r>
            <a:r>
              <a:rPr lang="it-IT" sz="2000" dirty="0"/>
              <a:t>:</a:t>
            </a:r>
            <a:endParaRPr lang="it-IT" sz="2000" b="1" dirty="0"/>
          </a:p>
          <a:p>
            <a:pPr>
              <a:lnSpc>
                <a:spcPct val="80000"/>
              </a:lnSpc>
            </a:pPr>
            <a:r>
              <a:rPr lang="it-IT" sz="2000" b="1" dirty="0" err="1"/>
              <a:t>Tipale</a:t>
            </a:r>
            <a:r>
              <a:rPr lang="it-IT" sz="2000" dirty="0"/>
              <a:t>: il numero dei parametri è lo stesso ma i tipi sono diversi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it-IT" sz="2000" dirty="0"/>
              <a:t>Ad esempio:</a:t>
            </a:r>
          </a:p>
          <a:p>
            <a:pPr lvl="1">
              <a:lnSpc>
                <a:spcPct val="80000"/>
              </a:lnSpc>
            </a:pPr>
            <a:r>
              <a:rPr lang="it-IT" sz="1800" dirty="0" smtClean="0"/>
              <a:t>addiziona</a:t>
            </a:r>
            <a:r>
              <a:rPr lang="it-IT" sz="1800" dirty="0"/>
              <a:t>( A: </a:t>
            </a:r>
            <a:r>
              <a:rPr lang="it-IT" sz="1800" b="1" dirty="0"/>
              <a:t>INTERO</a:t>
            </a:r>
            <a:r>
              <a:rPr lang="it-IT" sz="1800" dirty="0"/>
              <a:t>, B: </a:t>
            </a:r>
            <a:r>
              <a:rPr lang="it-IT" sz="1800" b="1" dirty="0"/>
              <a:t>INTERO</a:t>
            </a:r>
            <a:r>
              <a:rPr lang="it-IT" sz="1800" dirty="0"/>
              <a:t>)</a:t>
            </a:r>
          </a:p>
          <a:p>
            <a:pPr lvl="1">
              <a:lnSpc>
                <a:spcPct val="80000"/>
              </a:lnSpc>
            </a:pPr>
            <a:r>
              <a:rPr lang="it-IT" sz="1800" dirty="0" smtClean="0"/>
              <a:t>addiziona</a:t>
            </a:r>
            <a:r>
              <a:rPr lang="it-IT" sz="1800" dirty="0"/>
              <a:t>( A: </a:t>
            </a:r>
            <a:r>
              <a:rPr lang="it-IT" sz="1800" b="1" dirty="0"/>
              <a:t>INTERO</a:t>
            </a:r>
            <a:r>
              <a:rPr lang="it-IT" sz="1800" dirty="0"/>
              <a:t>, B: </a:t>
            </a:r>
            <a:r>
              <a:rPr lang="it-IT" sz="1800" b="1" dirty="0"/>
              <a:t>REALE</a:t>
            </a:r>
            <a:r>
              <a:rPr lang="it-IT" sz="1800" dirty="0"/>
              <a:t>)</a:t>
            </a:r>
            <a:endParaRPr lang="it-IT" sz="1800" b="1" dirty="0"/>
          </a:p>
          <a:p>
            <a:pPr>
              <a:lnSpc>
                <a:spcPct val="80000"/>
              </a:lnSpc>
            </a:pPr>
            <a:endParaRPr lang="it-IT" sz="2000" b="1" dirty="0"/>
          </a:p>
          <a:p>
            <a:pPr>
              <a:lnSpc>
                <a:spcPct val="80000"/>
              </a:lnSpc>
            </a:pPr>
            <a:r>
              <a:rPr lang="it-IT" sz="2000" b="1" dirty="0"/>
              <a:t>Posizionale</a:t>
            </a:r>
            <a:r>
              <a:rPr lang="it-IT" sz="2000" dirty="0"/>
              <a:t>: il numero e il tipo dei parametri sono gli stessi ma la posizione è diversa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it-IT" sz="2000" dirty="0"/>
              <a:t>Ad esempio:</a:t>
            </a:r>
          </a:p>
          <a:p>
            <a:pPr lvl="1">
              <a:lnSpc>
                <a:spcPct val="80000"/>
              </a:lnSpc>
            </a:pPr>
            <a:r>
              <a:rPr lang="it-IT" sz="1800" dirty="0"/>
              <a:t>Addiziona( A: </a:t>
            </a:r>
            <a:r>
              <a:rPr lang="it-IT" sz="1800" b="1" dirty="0"/>
              <a:t>REALE</a:t>
            </a:r>
            <a:r>
              <a:rPr lang="it-IT" sz="1800" dirty="0"/>
              <a:t>, B: </a:t>
            </a:r>
            <a:r>
              <a:rPr lang="it-IT" sz="1800" b="1" dirty="0"/>
              <a:t>INTERO</a:t>
            </a:r>
            <a:r>
              <a:rPr lang="it-IT" sz="1800" dirty="0"/>
              <a:t>)</a:t>
            </a:r>
          </a:p>
          <a:p>
            <a:pPr lvl="1">
              <a:lnSpc>
                <a:spcPct val="80000"/>
              </a:lnSpc>
            </a:pPr>
            <a:r>
              <a:rPr lang="it-IT" sz="1800" dirty="0"/>
              <a:t>Addiziona( A: </a:t>
            </a:r>
            <a:r>
              <a:rPr lang="it-IT" sz="1800" b="1" dirty="0"/>
              <a:t>INTERO</a:t>
            </a:r>
            <a:r>
              <a:rPr lang="it-IT" sz="1800" dirty="0"/>
              <a:t>, B: </a:t>
            </a:r>
            <a:r>
              <a:rPr lang="it-IT" sz="1800" b="1" dirty="0"/>
              <a:t>REALE</a:t>
            </a:r>
            <a:r>
              <a:rPr lang="it-IT" sz="1800" dirty="0"/>
              <a:t>)</a:t>
            </a:r>
            <a:endParaRPr lang="it-IT" sz="1800" b="1" dirty="0"/>
          </a:p>
          <a:p>
            <a:pPr>
              <a:lnSpc>
                <a:spcPct val="80000"/>
              </a:lnSpc>
            </a:pPr>
            <a:endParaRPr lang="it-IT" sz="2000" b="1" dirty="0"/>
          </a:p>
          <a:p>
            <a:pPr>
              <a:lnSpc>
                <a:spcPct val="80000"/>
              </a:lnSpc>
            </a:pPr>
            <a:r>
              <a:rPr lang="it-IT" sz="2000" b="1" dirty="0"/>
              <a:t>Numerico</a:t>
            </a:r>
            <a:r>
              <a:rPr lang="it-IT" sz="2000" dirty="0"/>
              <a:t>: il numero dei parametri è diverso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it-IT" sz="2000" dirty="0"/>
              <a:t>Ad esempio:</a:t>
            </a:r>
          </a:p>
          <a:p>
            <a:pPr lvl="1">
              <a:lnSpc>
                <a:spcPct val="80000"/>
              </a:lnSpc>
            </a:pPr>
            <a:r>
              <a:rPr lang="it-IT" sz="1800" dirty="0"/>
              <a:t>Addiziona( A: </a:t>
            </a:r>
            <a:r>
              <a:rPr lang="it-IT" sz="1800" b="1" dirty="0"/>
              <a:t>INTERO</a:t>
            </a:r>
            <a:r>
              <a:rPr lang="it-IT" sz="1800" dirty="0"/>
              <a:t>, B: </a:t>
            </a:r>
            <a:r>
              <a:rPr lang="it-IT" sz="1800" b="1" dirty="0"/>
              <a:t>INTERO</a:t>
            </a:r>
            <a:r>
              <a:rPr lang="it-IT" sz="1800" dirty="0"/>
              <a:t>)</a:t>
            </a:r>
          </a:p>
          <a:p>
            <a:pPr lvl="1">
              <a:lnSpc>
                <a:spcPct val="80000"/>
              </a:lnSpc>
            </a:pPr>
            <a:r>
              <a:rPr lang="it-IT" sz="1800" dirty="0"/>
              <a:t>Addiziona( A: </a:t>
            </a:r>
            <a:r>
              <a:rPr lang="it-IT" sz="1800" b="1" dirty="0"/>
              <a:t>INTERO</a:t>
            </a:r>
            <a:r>
              <a:rPr lang="it-IT" sz="1800" dirty="0"/>
              <a:t>, B: </a:t>
            </a:r>
            <a:r>
              <a:rPr lang="it-IT" sz="1800" b="1" dirty="0"/>
              <a:t>INTERO</a:t>
            </a:r>
            <a:r>
              <a:rPr lang="it-IT" sz="1800" dirty="0"/>
              <a:t>, C: </a:t>
            </a:r>
            <a:r>
              <a:rPr lang="it-IT" sz="1800" b="1" dirty="0"/>
              <a:t>REALE</a:t>
            </a:r>
            <a:r>
              <a:rPr lang="it-IT" sz="1800" dirty="0"/>
              <a:t>)</a:t>
            </a:r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Polimorfismo mediante </a:t>
            </a:r>
            <a:r>
              <a:rPr lang="it-IT" dirty="0" err="1"/>
              <a:t>overloading</a:t>
            </a:r>
            <a:r>
              <a:rPr lang="it-IT" dirty="0"/>
              <a:t> di metodi</a:t>
            </a:r>
          </a:p>
        </p:txBody>
      </p:sp>
    </p:spTree>
    <p:extLst>
      <p:ext uri="{BB962C8B-B14F-4D97-AF65-F5344CB8AC3E}">
        <p14:creationId xmlns:p14="http://schemas.microsoft.com/office/powerpoint/2010/main" val="1898560797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it-IT" sz="2000" b="1" dirty="0"/>
              <a:t>Cambio di classe per un oggetto: il casting</a:t>
            </a:r>
            <a:endParaRPr lang="it-IT" sz="2000" dirty="0"/>
          </a:p>
          <a:p>
            <a:pPr>
              <a:lnSpc>
                <a:spcPct val="80000"/>
              </a:lnSpc>
            </a:pPr>
            <a:r>
              <a:rPr lang="it-IT" sz="2000" dirty="0"/>
              <a:t>Supponiamo di avere due oggetti di nome X e Y; X è un </a:t>
            </a:r>
            <a:r>
              <a:rPr lang="it-IT" sz="2000" i="1" dirty="0"/>
              <a:t>VeicoloA2Ruote</a:t>
            </a:r>
            <a:r>
              <a:rPr lang="it-IT" sz="2000" dirty="0"/>
              <a:t> e Y è una </a:t>
            </a:r>
            <a:r>
              <a:rPr lang="it-IT" sz="2000" i="1" dirty="0"/>
              <a:t>Motocicletta</a:t>
            </a:r>
            <a:r>
              <a:rPr lang="it-IT" sz="2000" dirty="0"/>
              <a:t>.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it-IT" sz="1800" dirty="0"/>
              <a:t>		X: VeicoloA2Ruote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it-IT" sz="1800" dirty="0"/>
              <a:t>		Y: Motocicletta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it-IT" sz="2000" dirty="0"/>
              <a:t>		X </a:t>
            </a:r>
            <a:r>
              <a:rPr lang="it-IT" sz="2000" dirty="0">
                <a:sym typeface="Wingdings" pitchFamily="2" charset="2"/>
              </a:rPr>
              <a:t></a:t>
            </a:r>
            <a:r>
              <a:rPr lang="it-IT" sz="2000" dirty="0"/>
              <a:t> </a:t>
            </a:r>
            <a:r>
              <a:rPr lang="it-IT" sz="2000" b="1" dirty="0"/>
              <a:t>NUOVO</a:t>
            </a:r>
            <a:r>
              <a:rPr lang="it-IT" sz="2000" dirty="0"/>
              <a:t>   VeicoloA2Ruote()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it-IT" sz="2000" dirty="0"/>
              <a:t>		Y </a:t>
            </a:r>
            <a:r>
              <a:rPr lang="it-IT" sz="2000" dirty="0">
                <a:sym typeface="Wingdings" pitchFamily="2" charset="2"/>
              </a:rPr>
              <a:t></a:t>
            </a:r>
            <a:r>
              <a:rPr lang="it-IT" sz="2000" dirty="0"/>
              <a:t> </a:t>
            </a:r>
            <a:r>
              <a:rPr lang="it-IT" sz="2000" b="1" dirty="0"/>
              <a:t>NUOVO</a:t>
            </a:r>
            <a:r>
              <a:rPr lang="it-IT" sz="2000" dirty="0"/>
              <a:t>   Motocicletta()</a:t>
            </a:r>
          </a:p>
          <a:p>
            <a:pPr>
              <a:lnSpc>
                <a:spcPct val="80000"/>
              </a:lnSpc>
            </a:pPr>
            <a:r>
              <a:rPr lang="it-IT" sz="2000" dirty="0"/>
              <a:t>X e Y appartengono gerarchia di classi mostrata a lato:</a:t>
            </a:r>
          </a:p>
          <a:p>
            <a:pPr>
              <a:lnSpc>
                <a:spcPct val="80000"/>
              </a:lnSpc>
            </a:pPr>
            <a:r>
              <a:rPr lang="it-IT" sz="2000" dirty="0"/>
              <a:t>Cosa possiamo dire delle seguenti istruzioni di assegnazione?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it-IT" sz="2000" dirty="0"/>
              <a:t>		X </a:t>
            </a:r>
            <a:r>
              <a:rPr lang="it-IT" sz="2000" dirty="0">
                <a:sym typeface="Wingdings" pitchFamily="2" charset="2"/>
              </a:rPr>
              <a:t></a:t>
            </a:r>
            <a:r>
              <a:rPr lang="it-IT" sz="2000" dirty="0"/>
              <a:t> Y       (1)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it-IT" sz="2000" dirty="0"/>
              <a:t>		Y </a:t>
            </a:r>
            <a:r>
              <a:rPr lang="it-IT" sz="2000" dirty="0">
                <a:sym typeface="Wingdings" pitchFamily="2" charset="2"/>
              </a:rPr>
              <a:t></a:t>
            </a:r>
            <a:r>
              <a:rPr lang="it-IT" sz="2000" dirty="0"/>
              <a:t> X       (2)</a:t>
            </a:r>
          </a:p>
          <a:p>
            <a:pPr>
              <a:lnSpc>
                <a:spcPct val="80000"/>
              </a:lnSpc>
            </a:pPr>
            <a:r>
              <a:rPr lang="it-IT" sz="2000" dirty="0"/>
              <a:t>Un oggetto di una classe può diventare un oggetto di un’altra classe?</a:t>
            </a:r>
          </a:p>
          <a:p>
            <a:pPr>
              <a:lnSpc>
                <a:spcPct val="80000"/>
              </a:lnSpc>
            </a:pPr>
            <a:r>
              <a:rPr lang="it-IT" sz="2000" dirty="0"/>
              <a:t>La prima istruzione è più immediata, perché se Y è una </a:t>
            </a:r>
            <a:r>
              <a:rPr lang="it-IT" sz="2000" i="1" dirty="0"/>
              <a:t>Motocicletta</a:t>
            </a:r>
            <a:r>
              <a:rPr lang="it-IT" sz="2000" dirty="0"/>
              <a:t>, è sicuramente anche un </a:t>
            </a:r>
            <a:r>
              <a:rPr lang="it-IT" sz="2000" i="1" dirty="0"/>
              <a:t>VeicoloA2Ruote</a:t>
            </a:r>
            <a:r>
              <a:rPr lang="it-IT" sz="2000" dirty="0"/>
              <a:t>. Non è invece così scontata la seconda: infatti se X è un </a:t>
            </a:r>
            <a:r>
              <a:rPr lang="it-IT" sz="2000" i="1" dirty="0"/>
              <a:t>VeicoloA2Ruote</a:t>
            </a:r>
            <a:r>
              <a:rPr lang="it-IT" sz="2000" dirty="0"/>
              <a:t>, potrebbe non essere una </a:t>
            </a:r>
            <a:r>
              <a:rPr lang="it-IT" sz="2000" i="1" dirty="0"/>
              <a:t>Motocicletta</a:t>
            </a:r>
            <a:r>
              <a:rPr lang="it-IT" sz="2000" dirty="0"/>
              <a:t>, ma uno scooter o un ciclomotore.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Polimorfismo per dati</a:t>
            </a:r>
            <a:endParaRPr lang="it-IT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7020272" y="2139952"/>
            <a:ext cx="1600200" cy="1587500"/>
            <a:chOff x="8672" y="3474"/>
            <a:chExt cx="2520" cy="2500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9392" y="3474"/>
              <a:ext cx="1800" cy="2500"/>
              <a:chOff x="9032" y="3114"/>
              <a:chExt cx="1800" cy="2500"/>
            </a:xfrm>
          </p:grpSpPr>
          <p:grpSp>
            <p:nvGrpSpPr>
              <p:cNvPr id="8" name="Group 6"/>
              <p:cNvGrpSpPr>
                <a:grpSpLocks/>
              </p:cNvGrpSpPr>
              <p:nvPr/>
            </p:nvGrpSpPr>
            <p:grpSpPr bwMode="auto">
              <a:xfrm>
                <a:off x="9032" y="3114"/>
                <a:ext cx="1800" cy="900"/>
                <a:chOff x="4892" y="3654"/>
                <a:chExt cx="1800" cy="900"/>
              </a:xfrm>
            </p:grpSpPr>
            <p:sp>
              <p:nvSpPr>
                <p:cNvPr id="14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4892" y="3654"/>
                  <a:ext cx="1800" cy="9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it-IT" altLang="zh-CN" sz="1000">
                      <a:latin typeface="Times New Roman" charset="0"/>
                    </a:rPr>
                    <a:t>VeicoloA2Ruote</a:t>
                  </a:r>
                  <a:endParaRPr lang="it-IT"/>
                </a:p>
              </p:txBody>
            </p:sp>
            <p:sp>
              <p:nvSpPr>
                <p:cNvPr id="15" name="Line 8"/>
                <p:cNvSpPr>
                  <a:spLocks noChangeShapeType="1"/>
                </p:cNvSpPr>
                <p:nvPr/>
              </p:nvSpPr>
              <p:spPr bwMode="auto">
                <a:xfrm>
                  <a:off x="4892" y="4014"/>
                  <a:ext cx="18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16" name="Line 9"/>
                <p:cNvSpPr>
                  <a:spLocks noChangeShapeType="1"/>
                </p:cNvSpPr>
                <p:nvPr/>
              </p:nvSpPr>
              <p:spPr bwMode="auto">
                <a:xfrm>
                  <a:off x="4892" y="4269"/>
                  <a:ext cx="18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</p:grpSp>
          <p:grpSp>
            <p:nvGrpSpPr>
              <p:cNvPr id="9" name="Group 10"/>
              <p:cNvGrpSpPr>
                <a:grpSpLocks/>
              </p:cNvGrpSpPr>
              <p:nvPr/>
            </p:nvGrpSpPr>
            <p:grpSpPr bwMode="auto">
              <a:xfrm>
                <a:off x="9032" y="4714"/>
                <a:ext cx="1800" cy="900"/>
                <a:chOff x="4892" y="3654"/>
                <a:chExt cx="1800" cy="900"/>
              </a:xfrm>
            </p:grpSpPr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892" y="3654"/>
                  <a:ext cx="1800" cy="9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it-IT" altLang="zh-CN" sz="1000">
                      <a:latin typeface="Times New Roman" charset="0"/>
                    </a:rPr>
                    <a:t>Motocicletta</a:t>
                  </a:r>
                  <a:endParaRPr lang="it-IT"/>
                </a:p>
              </p:txBody>
            </p:sp>
            <p:sp>
              <p:nvSpPr>
                <p:cNvPr id="12" name="Line 12"/>
                <p:cNvSpPr>
                  <a:spLocks noChangeShapeType="1"/>
                </p:cNvSpPr>
                <p:nvPr/>
              </p:nvSpPr>
              <p:spPr bwMode="auto">
                <a:xfrm>
                  <a:off x="4892" y="4014"/>
                  <a:ext cx="18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13" name="Line 13"/>
                <p:cNvSpPr>
                  <a:spLocks noChangeShapeType="1"/>
                </p:cNvSpPr>
                <p:nvPr/>
              </p:nvSpPr>
              <p:spPr bwMode="auto">
                <a:xfrm>
                  <a:off x="4892" y="4269"/>
                  <a:ext cx="18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</p:grpSp>
          <p:sp>
            <p:nvSpPr>
              <p:cNvPr id="10" name="Line 14"/>
              <p:cNvSpPr>
                <a:spLocks noChangeShapeType="1"/>
              </p:cNvSpPr>
              <p:nvPr/>
            </p:nvSpPr>
            <p:spPr bwMode="auto">
              <a:xfrm flipV="1">
                <a:off x="9887" y="4014"/>
                <a:ext cx="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6" name="Text Box 15"/>
            <p:cNvSpPr txBox="1">
              <a:spLocks noChangeArrowheads="1"/>
            </p:cNvSpPr>
            <p:nvPr/>
          </p:nvSpPr>
          <p:spPr bwMode="auto">
            <a:xfrm>
              <a:off x="8672" y="3654"/>
              <a:ext cx="36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it-IT" altLang="zh-CN" sz="1200">
                  <a:latin typeface="Times New Roman" charset="0"/>
                </a:rPr>
                <a:t>X</a:t>
              </a:r>
              <a:endParaRPr lang="it-IT"/>
            </a:p>
          </p:txBody>
        </p:sp>
        <p:sp>
          <p:nvSpPr>
            <p:cNvPr id="7" name="Text Box 16"/>
            <p:cNvSpPr txBox="1">
              <a:spLocks noChangeArrowheads="1"/>
            </p:cNvSpPr>
            <p:nvPr/>
          </p:nvSpPr>
          <p:spPr bwMode="auto">
            <a:xfrm>
              <a:off x="8672" y="5094"/>
              <a:ext cx="36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it-IT" altLang="zh-CN" sz="1200">
                  <a:latin typeface="Times New Roman" charset="0"/>
                </a:rPr>
                <a:t>Y</a:t>
              </a:r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949757405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it-IT" dirty="0"/>
              <a:t>Nei linguaggi Object </a:t>
            </a:r>
            <a:r>
              <a:rPr lang="it-IT" dirty="0" err="1"/>
              <a:t>Oriented</a:t>
            </a:r>
            <a:r>
              <a:rPr lang="it-IT" dirty="0"/>
              <a:t> è possibile il </a:t>
            </a:r>
            <a:r>
              <a:rPr lang="it-IT" b="1" dirty="0"/>
              <a:t>casting di classe</a:t>
            </a:r>
            <a:r>
              <a:rPr lang="it-IT" dirty="0"/>
              <a:t>, ovvero l’operazione che consente di forzare un oggetto di una classe a diventare un oggetto di un’altra classe, purché le classi appartengano allo stesso ramo della gerarchia</a:t>
            </a:r>
            <a:r>
              <a:rPr lang="it-IT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it-IT" dirty="0" smtClean="0"/>
              <a:t>Esistono due tipi di casting:</a:t>
            </a:r>
          </a:p>
          <a:p>
            <a:pPr lvl="1">
              <a:lnSpc>
                <a:spcPct val="80000"/>
              </a:lnSpc>
            </a:pPr>
            <a:r>
              <a:rPr lang="it-IT" b="1" dirty="0"/>
              <a:t>i</a:t>
            </a:r>
            <a:r>
              <a:rPr lang="it-IT" b="1" dirty="0" smtClean="0"/>
              <a:t>mplicito</a:t>
            </a:r>
          </a:p>
          <a:p>
            <a:pPr lvl="1">
              <a:lnSpc>
                <a:spcPct val="80000"/>
              </a:lnSpc>
            </a:pPr>
            <a:r>
              <a:rPr lang="it-IT" b="1" dirty="0" smtClean="0"/>
              <a:t>esplicito </a:t>
            </a:r>
          </a:p>
          <a:p>
            <a:pPr>
              <a:lnSpc>
                <a:spcPct val="80000"/>
              </a:lnSpc>
            </a:pPr>
            <a:endParaRPr lang="it-IT" dirty="0"/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Il casting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623373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it-IT" dirty="0"/>
              <a:t>P</a:t>
            </a:r>
            <a:r>
              <a:rPr lang="it-IT" dirty="0" smtClean="0"/>
              <a:t>arleremo </a:t>
            </a:r>
            <a:r>
              <a:rPr lang="it-IT" dirty="0"/>
              <a:t>di </a:t>
            </a:r>
            <a:r>
              <a:rPr lang="it-IT" b="1" dirty="0"/>
              <a:t>casting implicito</a:t>
            </a:r>
            <a:r>
              <a:rPr lang="it-IT" dirty="0"/>
              <a:t> quando la classe di partenza è una sottoclasse della classe di arrivo (come nell’istruzione di assegnazione 1, che sarà un’istruzione legale, cioè permessa). </a:t>
            </a:r>
            <a:endParaRPr lang="it-IT" dirty="0" smtClean="0"/>
          </a:p>
          <a:p>
            <a:pPr>
              <a:lnSpc>
                <a:spcPct val="80000"/>
              </a:lnSpc>
            </a:pPr>
            <a:r>
              <a:rPr lang="it-IT" dirty="0" smtClean="0"/>
              <a:t>Effettueremo </a:t>
            </a:r>
            <a:r>
              <a:rPr lang="it-IT" dirty="0"/>
              <a:t>un </a:t>
            </a:r>
            <a:r>
              <a:rPr lang="it-IT" b="1" dirty="0"/>
              <a:t>casting esplicito</a:t>
            </a:r>
            <a:r>
              <a:rPr lang="it-IT" dirty="0"/>
              <a:t> quando la classe di partenza è una superclasse della classe di arrivo (come nell’istruzione di assegnazione 2).</a:t>
            </a:r>
          </a:p>
          <a:p>
            <a:pPr>
              <a:lnSpc>
                <a:spcPct val="80000"/>
              </a:lnSpc>
            </a:pPr>
            <a:r>
              <a:rPr lang="it-IT" dirty="0"/>
              <a:t>Il casting esplicito viene indicato attraverso l’operatore di casting:</a:t>
            </a:r>
          </a:p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it-IT" dirty="0"/>
              <a:t>	(&lt;</a:t>
            </a:r>
            <a:r>
              <a:rPr lang="it-IT" dirty="0" err="1"/>
              <a:t>NomeNuovaClasse</a:t>
            </a:r>
            <a:r>
              <a:rPr lang="it-IT" dirty="0"/>
              <a:t>&gt;)</a:t>
            </a:r>
          </a:p>
          <a:p>
            <a:pPr>
              <a:lnSpc>
                <a:spcPct val="80000"/>
              </a:lnSpc>
            </a:pPr>
            <a:r>
              <a:rPr lang="it-IT" dirty="0"/>
              <a:t>dove &lt;</a:t>
            </a:r>
            <a:r>
              <a:rPr lang="it-IT" dirty="0" err="1"/>
              <a:t>NomeNuovaClasse</a:t>
            </a:r>
            <a:r>
              <a:rPr lang="it-IT" dirty="0"/>
              <a:t>&gt; è il nome della classe di arrivo.</a:t>
            </a:r>
          </a:p>
          <a:p>
            <a:pPr>
              <a:lnSpc>
                <a:spcPct val="80000"/>
              </a:lnSpc>
            </a:pPr>
            <a:endParaRPr lang="it-IT" dirty="0"/>
          </a:p>
          <a:p>
            <a:pPr>
              <a:lnSpc>
                <a:spcPct val="80000"/>
              </a:lnSpc>
            </a:pPr>
            <a:r>
              <a:rPr lang="it-IT" dirty="0"/>
              <a:t>Nel nostro esempio, quindi, riscriveremo l’istruzione 2 nel seguente modo:</a:t>
            </a:r>
          </a:p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it-IT" dirty="0"/>
              <a:t>Y </a:t>
            </a:r>
            <a:r>
              <a:rPr lang="it-IT" dirty="0">
                <a:sym typeface="Wingdings" pitchFamily="2" charset="2"/>
              </a:rPr>
              <a:t></a:t>
            </a:r>
            <a:r>
              <a:rPr lang="it-IT" dirty="0"/>
              <a:t> (Motocicletta) X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Casting implicito – Casting esplicito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8233615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smtClean="0"/>
              <a:t>Esempio: </a:t>
            </a:r>
          </a:p>
          <a:p>
            <a:pPr marL="0" indent="0">
              <a:buNone/>
            </a:pPr>
            <a:r>
              <a:rPr lang="it-IT" dirty="0" err="1" smtClean="0"/>
              <a:t>abstract</a:t>
            </a:r>
            <a:r>
              <a:rPr lang="it-IT" dirty="0" smtClean="0"/>
              <a:t> </a:t>
            </a:r>
            <a:r>
              <a:rPr lang="it-IT" dirty="0" err="1" smtClean="0"/>
              <a:t>class</a:t>
            </a:r>
            <a:r>
              <a:rPr lang="it-IT" dirty="0" smtClean="0"/>
              <a:t> Figura { </a:t>
            </a:r>
          </a:p>
          <a:p>
            <a:pPr marL="0" indent="0">
              <a:buNone/>
            </a:pPr>
            <a:r>
              <a:rPr lang="it-IT" dirty="0" smtClean="0"/>
              <a:t>	</a:t>
            </a:r>
            <a:r>
              <a:rPr lang="it-IT" dirty="0" err="1" smtClean="0"/>
              <a:t>abstract</a:t>
            </a:r>
            <a:r>
              <a:rPr lang="it-IT" dirty="0" smtClean="0"/>
              <a:t> </a:t>
            </a:r>
            <a:r>
              <a:rPr lang="it-IT" dirty="0" err="1" smtClean="0"/>
              <a:t>void</a:t>
            </a:r>
            <a:r>
              <a:rPr lang="it-IT" dirty="0" smtClean="0"/>
              <a:t> rispondo(); </a:t>
            </a:r>
          </a:p>
          <a:p>
            <a:pPr marL="0" indent="0">
              <a:buNone/>
            </a:pPr>
            <a:r>
              <a:rPr lang="it-IT" dirty="0" smtClean="0"/>
              <a:t>} </a:t>
            </a:r>
          </a:p>
          <a:p>
            <a:pPr marL="0" indent="0">
              <a:buNone/>
            </a:pPr>
            <a:r>
              <a:rPr lang="it-IT" dirty="0" err="1" smtClean="0"/>
              <a:t>class</a:t>
            </a:r>
            <a:r>
              <a:rPr lang="it-IT" dirty="0" smtClean="0"/>
              <a:t> Triangolo </a:t>
            </a:r>
            <a:r>
              <a:rPr lang="it-IT" dirty="0" err="1" smtClean="0"/>
              <a:t>extends</a:t>
            </a:r>
            <a:r>
              <a:rPr lang="it-IT" dirty="0" smtClean="0"/>
              <a:t> Figura { </a:t>
            </a:r>
          </a:p>
          <a:p>
            <a:pPr marL="0" indent="0">
              <a:buNone/>
            </a:pPr>
            <a:r>
              <a:rPr lang="it-IT" dirty="0" smtClean="0"/>
              <a:t>	</a:t>
            </a:r>
            <a:r>
              <a:rPr lang="it-IT" dirty="0" err="1" smtClean="0"/>
              <a:t>void</a:t>
            </a:r>
            <a:r>
              <a:rPr lang="it-IT" dirty="0" smtClean="0"/>
              <a:t> rispondo(){</a:t>
            </a:r>
          </a:p>
          <a:p>
            <a:pPr marL="0" indent="0">
              <a:buNone/>
            </a:pPr>
            <a:r>
              <a:rPr lang="it-IT" dirty="0" smtClean="0"/>
              <a:t>		</a:t>
            </a:r>
            <a:r>
              <a:rPr lang="it-IT" dirty="0" err="1" smtClean="0"/>
              <a:t>System.out.println</a:t>
            </a:r>
            <a:r>
              <a:rPr lang="it-IT" dirty="0" smtClean="0"/>
              <a:t>("Sono il triangolo");</a:t>
            </a:r>
          </a:p>
          <a:p>
            <a:pPr marL="0" indent="0">
              <a:buNone/>
            </a:pPr>
            <a:r>
              <a:rPr lang="it-IT" dirty="0" smtClean="0"/>
              <a:t>	} </a:t>
            </a:r>
          </a:p>
          <a:p>
            <a:pPr marL="0" indent="0">
              <a:buNone/>
            </a:pPr>
            <a:r>
              <a:rPr lang="it-IT" dirty="0" smtClean="0"/>
              <a:t>} </a:t>
            </a:r>
          </a:p>
          <a:p>
            <a:pPr marL="0" indent="0">
              <a:buNone/>
            </a:pPr>
            <a:r>
              <a:rPr lang="it-IT" dirty="0" err="1" smtClean="0"/>
              <a:t>class</a:t>
            </a:r>
            <a:r>
              <a:rPr lang="it-IT" dirty="0" smtClean="0"/>
              <a:t> Rettangolo </a:t>
            </a:r>
            <a:r>
              <a:rPr lang="it-IT" dirty="0" err="1" smtClean="0"/>
              <a:t>extends</a:t>
            </a:r>
            <a:r>
              <a:rPr lang="it-IT" dirty="0" smtClean="0"/>
              <a:t> Figura { </a:t>
            </a:r>
          </a:p>
          <a:p>
            <a:pPr marL="0" indent="0">
              <a:buNone/>
            </a:pPr>
            <a:r>
              <a:rPr lang="it-IT" dirty="0" smtClean="0"/>
              <a:t>	</a:t>
            </a:r>
            <a:r>
              <a:rPr lang="it-IT" dirty="0" err="1" smtClean="0"/>
              <a:t>void</a:t>
            </a:r>
            <a:r>
              <a:rPr lang="it-IT" dirty="0" smtClean="0"/>
              <a:t> rispondo(){</a:t>
            </a:r>
          </a:p>
          <a:p>
            <a:pPr marL="0" indent="0">
              <a:buNone/>
            </a:pPr>
            <a:r>
              <a:rPr lang="it-IT" dirty="0" smtClean="0"/>
              <a:t>		</a:t>
            </a:r>
            <a:r>
              <a:rPr lang="it-IT" dirty="0" err="1" smtClean="0"/>
              <a:t>System.out.println</a:t>
            </a:r>
            <a:r>
              <a:rPr lang="it-IT" dirty="0" smtClean="0"/>
              <a:t>("Sono il rettangolo");</a:t>
            </a:r>
          </a:p>
          <a:p>
            <a:pPr marL="0" indent="0">
              <a:buNone/>
            </a:pPr>
            <a:r>
              <a:rPr lang="it-IT" dirty="0" smtClean="0"/>
              <a:t>	} </a:t>
            </a:r>
          </a:p>
          <a:p>
            <a:pPr marL="0" indent="0">
              <a:buNone/>
            </a:pPr>
            <a:r>
              <a:rPr lang="it-IT" dirty="0" smtClean="0"/>
              <a:t>}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Polimorfismo in codice Java</a:t>
            </a:r>
            <a:endParaRPr lang="it-IT" dirty="0"/>
          </a:p>
        </p:txBody>
      </p:sp>
      <p:sp>
        <p:nvSpPr>
          <p:cNvPr id="6" name="Rettangolo 5"/>
          <p:cNvSpPr/>
          <p:nvPr/>
        </p:nvSpPr>
        <p:spPr>
          <a:xfrm>
            <a:off x="6156176" y="1628800"/>
            <a:ext cx="1224136" cy="555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Figura</a:t>
            </a:r>
            <a:endParaRPr lang="it-IT" dirty="0"/>
          </a:p>
        </p:txBody>
      </p:sp>
      <p:sp>
        <p:nvSpPr>
          <p:cNvPr id="7" name="Rettangolo 6"/>
          <p:cNvSpPr/>
          <p:nvPr/>
        </p:nvSpPr>
        <p:spPr>
          <a:xfrm>
            <a:off x="5004048" y="2564904"/>
            <a:ext cx="1224136" cy="555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Triangolo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7236296" y="2607196"/>
            <a:ext cx="1296144" cy="555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Rettangolo</a:t>
            </a:r>
            <a:endParaRPr lang="it-IT" dirty="0"/>
          </a:p>
        </p:txBody>
      </p:sp>
      <p:cxnSp>
        <p:nvCxnSpPr>
          <p:cNvPr id="10" name="Connettore 2 9"/>
          <p:cNvCxnSpPr/>
          <p:nvPr/>
        </p:nvCxnSpPr>
        <p:spPr>
          <a:xfrm flipV="1">
            <a:off x="6156176" y="2226568"/>
            <a:ext cx="576064" cy="33833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/>
          <p:nvPr/>
        </p:nvCxnSpPr>
        <p:spPr>
          <a:xfrm flipH="1" flipV="1">
            <a:off x="7164288" y="2226568"/>
            <a:ext cx="792088" cy="38062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48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smtClean="0"/>
              <a:t>Continua… esempio: </a:t>
            </a:r>
          </a:p>
          <a:p>
            <a:pPr marL="0" indent="0">
              <a:buNone/>
            </a:pPr>
            <a:r>
              <a:rPr lang="it-IT" dirty="0" smtClean="0"/>
              <a:t>public </a:t>
            </a:r>
            <a:r>
              <a:rPr lang="it-IT" dirty="0" err="1" smtClean="0"/>
              <a:t>class</a:t>
            </a:r>
            <a:r>
              <a:rPr lang="it-IT" dirty="0" smtClean="0"/>
              <a:t> Altro { </a:t>
            </a:r>
          </a:p>
          <a:p>
            <a:pPr marL="0" indent="0">
              <a:buNone/>
            </a:pPr>
            <a:r>
              <a:rPr lang="it-IT" dirty="0" smtClean="0"/>
              <a:t>Figura </a:t>
            </a:r>
            <a:r>
              <a:rPr lang="it-IT" dirty="0" err="1" smtClean="0"/>
              <a:t>pr</a:t>
            </a:r>
            <a:r>
              <a:rPr lang="it-IT" dirty="0" smtClean="0"/>
              <a:t>; </a:t>
            </a:r>
          </a:p>
          <a:p>
            <a:pPr marL="0" indent="0">
              <a:buNone/>
            </a:pPr>
            <a:r>
              <a:rPr lang="it-IT" dirty="0" smtClean="0"/>
              <a:t>	public </a:t>
            </a:r>
            <a:r>
              <a:rPr lang="it-IT" dirty="0" err="1" smtClean="0"/>
              <a:t>static</a:t>
            </a:r>
            <a:r>
              <a:rPr lang="it-IT" dirty="0" smtClean="0"/>
              <a:t> </a:t>
            </a:r>
            <a:r>
              <a:rPr lang="it-IT" dirty="0" err="1" smtClean="0"/>
              <a:t>void</a:t>
            </a:r>
            <a:r>
              <a:rPr lang="it-IT" dirty="0" smtClean="0"/>
              <a:t> </a:t>
            </a:r>
            <a:r>
              <a:rPr lang="it-IT" dirty="0" err="1" smtClean="0"/>
              <a:t>main</a:t>
            </a:r>
            <a:r>
              <a:rPr lang="it-IT" dirty="0" smtClean="0"/>
              <a:t>(</a:t>
            </a:r>
            <a:r>
              <a:rPr lang="it-IT" dirty="0" err="1" smtClean="0"/>
              <a:t>String</a:t>
            </a:r>
            <a:r>
              <a:rPr lang="it-IT" dirty="0" smtClean="0"/>
              <a:t>[] </a:t>
            </a:r>
            <a:r>
              <a:rPr lang="it-IT" dirty="0" err="1" smtClean="0"/>
              <a:t>args</a:t>
            </a:r>
            <a:r>
              <a:rPr lang="it-IT" dirty="0" smtClean="0"/>
              <a:t>) { </a:t>
            </a:r>
          </a:p>
          <a:p>
            <a:pPr marL="0" indent="0">
              <a:buNone/>
            </a:pPr>
            <a:r>
              <a:rPr lang="it-IT" dirty="0" smtClean="0"/>
              <a:t>		Altro al = new Altro(); </a:t>
            </a:r>
          </a:p>
          <a:p>
            <a:pPr marL="0" indent="0">
              <a:buNone/>
            </a:pPr>
            <a:r>
              <a:rPr lang="it-IT" dirty="0" smtClean="0"/>
              <a:t>		</a:t>
            </a:r>
            <a:r>
              <a:rPr lang="it-IT" dirty="0" err="1" smtClean="0"/>
              <a:t>al.metodo</a:t>
            </a:r>
            <a:r>
              <a:rPr lang="it-IT" dirty="0" smtClean="0"/>
              <a:t>(); </a:t>
            </a:r>
          </a:p>
          <a:p>
            <a:pPr marL="0" indent="0">
              <a:buNone/>
            </a:pPr>
            <a:r>
              <a:rPr lang="it-IT" dirty="0" smtClean="0"/>
              <a:t>	} </a:t>
            </a:r>
          </a:p>
          <a:p>
            <a:pPr marL="0" indent="0">
              <a:buNone/>
            </a:pPr>
            <a:r>
              <a:rPr lang="it-IT" dirty="0" smtClean="0"/>
              <a:t>	</a:t>
            </a:r>
            <a:r>
              <a:rPr lang="it-IT" dirty="0" err="1" smtClean="0"/>
              <a:t>void</a:t>
            </a:r>
            <a:r>
              <a:rPr lang="it-IT" dirty="0" smtClean="0"/>
              <a:t> metodo() { </a:t>
            </a:r>
          </a:p>
          <a:p>
            <a:pPr marL="0" indent="0">
              <a:buNone/>
            </a:pPr>
            <a:r>
              <a:rPr lang="it-IT" dirty="0" smtClean="0"/>
              <a:t>		</a:t>
            </a:r>
            <a:r>
              <a:rPr lang="it-IT" dirty="0" err="1" smtClean="0"/>
              <a:t>pr</a:t>
            </a:r>
            <a:r>
              <a:rPr lang="it-IT" dirty="0" smtClean="0"/>
              <a:t> = new Triangolo(); </a:t>
            </a:r>
          </a:p>
          <a:p>
            <a:pPr marL="0" indent="0">
              <a:buNone/>
            </a:pPr>
            <a:r>
              <a:rPr lang="it-IT" dirty="0" smtClean="0"/>
              <a:t>		</a:t>
            </a:r>
            <a:r>
              <a:rPr lang="it-IT" dirty="0" err="1" smtClean="0"/>
              <a:t>pr.rispondo</a:t>
            </a:r>
            <a:r>
              <a:rPr lang="it-IT" dirty="0" smtClean="0"/>
              <a:t>(); </a:t>
            </a:r>
          </a:p>
          <a:p>
            <a:pPr marL="0" indent="0">
              <a:buNone/>
            </a:pPr>
            <a:r>
              <a:rPr lang="it-IT" dirty="0" smtClean="0"/>
              <a:t>		</a:t>
            </a:r>
            <a:r>
              <a:rPr lang="it-IT" dirty="0" err="1" smtClean="0"/>
              <a:t>pr</a:t>
            </a:r>
            <a:r>
              <a:rPr lang="it-IT" dirty="0" smtClean="0"/>
              <a:t> = new Rettangolo(); </a:t>
            </a:r>
          </a:p>
          <a:p>
            <a:pPr marL="0" indent="0">
              <a:buNone/>
            </a:pPr>
            <a:r>
              <a:rPr lang="it-IT" dirty="0" smtClean="0"/>
              <a:t>		</a:t>
            </a:r>
            <a:r>
              <a:rPr lang="it-IT" dirty="0" err="1" smtClean="0"/>
              <a:t>pr.rispondo</a:t>
            </a:r>
            <a:r>
              <a:rPr lang="it-IT" dirty="0" smtClean="0"/>
              <a:t>(); </a:t>
            </a:r>
          </a:p>
          <a:p>
            <a:pPr marL="0" indent="0">
              <a:buNone/>
            </a:pPr>
            <a:r>
              <a:rPr lang="it-IT" dirty="0" smtClean="0"/>
              <a:t>	} </a:t>
            </a:r>
          </a:p>
          <a:p>
            <a:pPr marL="0" indent="0">
              <a:buNone/>
            </a:pPr>
            <a:r>
              <a:rPr lang="it-IT" dirty="0" smtClean="0"/>
              <a:t>} </a:t>
            </a:r>
          </a:p>
          <a:p>
            <a:pPr>
              <a:buFont typeface="Wingdings" pitchFamily="2" charset="2"/>
              <a:buChar char="§"/>
            </a:pPr>
            <a:r>
              <a:rPr lang="it-IT" dirty="0" smtClean="0"/>
              <a:t>Tutto ciò è possibile se esiste l’ereditarietà!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Polimorfismo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640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it-IT" dirty="0" smtClean="0"/>
              <a:t>Le </a:t>
            </a:r>
            <a:r>
              <a:rPr lang="it-IT" b="1" dirty="0" smtClean="0"/>
              <a:t>interfacce</a:t>
            </a:r>
            <a:r>
              <a:rPr lang="it-IT" dirty="0" smtClean="0"/>
              <a:t> </a:t>
            </a:r>
            <a:r>
              <a:rPr lang="it-IT" dirty="0"/>
              <a:t>sono particolari tipi di classi nelle quali sono dichiarate le firme dei metodi ma non è presente la loro </a:t>
            </a:r>
            <a:r>
              <a:rPr lang="it-IT" dirty="0" smtClean="0"/>
              <a:t>implementazione, quindi possono contenere SOLO:</a:t>
            </a:r>
          </a:p>
          <a:p>
            <a:pPr lvl="1"/>
            <a:r>
              <a:rPr lang="it-IT" dirty="0" smtClean="0"/>
              <a:t>costanti;</a:t>
            </a:r>
          </a:p>
          <a:p>
            <a:pPr lvl="1"/>
            <a:r>
              <a:rPr lang="it-IT" dirty="0"/>
              <a:t>m</a:t>
            </a:r>
            <a:r>
              <a:rPr lang="it-IT" dirty="0" smtClean="0"/>
              <a:t>etodi di istanza astratti</a:t>
            </a:r>
          </a:p>
          <a:p>
            <a:pPr lvl="1"/>
            <a:r>
              <a:rPr lang="it-IT" dirty="0"/>
              <a:t>m</a:t>
            </a:r>
            <a:r>
              <a:rPr lang="it-IT" dirty="0" smtClean="0"/>
              <a:t>etodi e proprietà ’’public’’</a:t>
            </a:r>
          </a:p>
          <a:p>
            <a:r>
              <a:rPr lang="it-IT" dirty="0" smtClean="0"/>
              <a:t>Quindi non possono contenere:</a:t>
            </a:r>
          </a:p>
          <a:p>
            <a:pPr lvl="1"/>
            <a:r>
              <a:rPr lang="it-IT" dirty="0"/>
              <a:t>n</a:t>
            </a:r>
            <a:r>
              <a:rPr lang="it-IT" dirty="0" smtClean="0"/>
              <a:t>é costruttori;</a:t>
            </a:r>
          </a:p>
          <a:p>
            <a:pPr lvl="1"/>
            <a:r>
              <a:rPr lang="it-IT" dirty="0" smtClean="0"/>
              <a:t>né variabili statiche:</a:t>
            </a:r>
          </a:p>
          <a:p>
            <a:pPr lvl="1"/>
            <a:r>
              <a:rPr lang="it-IT" dirty="0"/>
              <a:t>n</a:t>
            </a:r>
            <a:r>
              <a:rPr lang="it-IT" dirty="0" smtClean="0"/>
              <a:t>é variabili di istanza;</a:t>
            </a:r>
          </a:p>
          <a:p>
            <a:pPr lvl="1"/>
            <a:r>
              <a:rPr lang="it-IT" dirty="0"/>
              <a:t>n</a:t>
            </a:r>
            <a:r>
              <a:rPr lang="it-IT" dirty="0" smtClean="0"/>
              <a:t>é metodi statici;</a:t>
            </a:r>
          </a:p>
          <a:p>
            <a:pPr lvl="1"/>
            <a:r>
              <a:rPr lang="it-IT" dirty="0"/>
              <a:t>m</a:t>
            </a:r>
            <a:r>
              <a:rPr lang="it-IT" dirty="0" smtClean="0"/>
              <a:t>etodi e proprietà diversi da ’’</a:t>
            </a:r>
            <a:r>
              <a:rPr lang="it-IT" dirty="0" err="1" smtClean="0"/>
              <a:t>static</a:t>
            </a:r>
            <a:r>
              <a:rPr lang="it-IT" dirty="0" smtClean="0"/>
              <a:t>’’</a:t>
            </a:r>
          </a:p>
          <a:p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Interfacce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7621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 smtClean="0"/>
              <a:t>La parola chiave per dichiarare un’ interfaccia in Java è </a:t>
            </a:r>
            <a:r>
              <a:rPr lang="it-IT" b="1" dirty="0" err="1" smtClean="0"/>
              <a:t>interface</a:t>
            </a:r>
            <a:r>
              <a:rPr lang="it-IT" b="1" dirty="0" smtClean="0"/>
              <a:t>: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/>
              <a:t>p</a:t>
            </a:r>
            <a:r>
              <a:rPr lang="it-IT" b="1" dirty="0" smtClean="0"/>
              <a:t>ublic </a:t>
            </a:r>
            <a:r>
              <a:rPr lang="it-IT" b="1" dirty="0" err="1" smtClean="0"/>
              <a:t>interface</a:t>
            </a:r>
            <a:r>
              <a:rPr lang="it-IT" b="1" dirty="0" smtClean="0"/>
              <a:t> Interfaccia{…..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dirty="0" smtClean="0"/>
              <a:t>La sintassi impone che i metodi dichiarati nell’interfaccia abbiamo solo la firma, senza il corpo: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public </a:t>
            </a:r>
            <a:r>
              <a:rPr lang="it-IT" dirty="0" err="1"/>
              <a:t>interface</a:t>
            </a:r>
            <a:r>
              <a:rPr lang="it-IT" dirty="0"/>
              <a:t> Interfaccia {</a:t>
            </a:r>
          </a:p>
          <a:p>
            <a:pPr marL="0" indent="0">
              <a:buNone/>
            </a:pPr>
            <a:r>
              <a:rPr lang="it-IT" dirty="0" smtClean="0"/>
              <a:t>public </a:t>
            </a:r>
            <a:r>
              <a:rPr lang="it-IT" dirty="0" err="1"/>
              <a:t>void</a:t>
            </a:r>
            <a:r>
              <a:rPr lang="it-IT" dirty="0"/>
              <a:t> </a:t>
            </a:r>
            <a:r>
              <a:rPr lang="it-IT" dirty="0" err="1" smtClean="0"/>
              <a:t>stampaStringa</a:t>
            </a:r>
            <a:r>
              <a:rPr lang="it-IT" dirty="0" smtClean="0"/>
              <a:t>(</a:t>
            </a:r>
            <a:r>
              <a:rPr lang="it-IT" dirty="0" err="1" smtClean="0"/>
              <a:t>String</a:t>
            </a:r>
            <a:r>
              <a:rPr lang="it-IT" dirty="0" smtClean="0"/>
              <a:t> </a:t>
            </a:r>
            <a:r>
              <a:rPr lang="it-IT" dirty="0" err="1" smtClean="0"/>
              <a:t>stringaDaStampare</a:t>
            </a:r>
            <a:r>
              <a:rPr lang="it-IT" dirty="0"/>
              <a:t>);</a:t>
            </a:r>
          </a:p>
          <a:p>
            <a:pPr marL="0" indent="0">
              <a:buNone/>
            </a:pPr>
            <a:r>
              <a:rPr lang="it-IT" dirty="0"/>
              <a:t>public </a:t>
            </a:r>
            <a:r>
              <a:rPr lang="it-IT" dirty="0" err="1"/>
              <a:t>int</a:t>
            </a:r>
            <a:r>
              <a:rPr lang="it-IT" dirty="0"/>
              <a:t> operate(</a:t>
            </a:r>
            <a:r>
              <a:rPr lang="it-IT" dirty="0" err="1"/>
              <a:t>int</a:t>
            </a:r>
            <a:r>
              <a:rPr lang="it-IT" dirty="0"/>
              <a:t> </a:t>
            </a:r>
            <a:r>
              <a:rPr lang="it-IT" dirty="0" err="1"/>
              <a:t>x,int</a:t>
            </a:r>
            <a:r>
              <a:rPr lang="it-IT" dirty="0"/>
              <a:t> y</a:t>
            </a:r>
            <a:r>
              <a:rPr lang="it-IT" dirty="0" smtClean="0"/>
              <a:t>);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Interfacce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262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Micro Edition (ME): la versione pensata per un utilizzo su dispositivi dotati di limitate risorse hardware. Proprio per le limitate risorse a disposizione, l’edizione ME utilizza un sottoinsieme delle funzionalità messe a disposizione dalla SE 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 JDK esiste in diverse Edition </a:t>
            </a:r>
          </a:p>
        </p:txBody>
      </p:sp>
    </p:spTree>
    <p:extLst>
      <p:ext uri="{BB962C8B-B14F-4D97-AF65-F5344CB8AC3E}">
        <p14:creationId xmlns:p14="http://schemas.microsoft.com/office/powerpoint/2010/main" val="369035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 smtClean="0"/>
              <a:t>La parola chiave in Java per dichiarare che una classe implementa un’interfaccia è </a:t>
            </a:r>
            <a:r>
              <a:rPr lang="it-IT" b="1" dirty="0" err="1" smtClean="0"/>
              <a:t>implements</a:t>
            </a:r>
            <a:r>
              <a:rPr lang="it-IT" b="1" dirty="0" smtClean="0"/>
              <a:t>: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i="1" dirty="0"/>
              <a:t>public </a:t>
            </a:r>
            <a:r>
              <a:rPr lang="it-IT" i="1" dirty="0" err="1" smtClean="0"/>
              <a:t>class</a:t>
            </a:r>
            <a:r>
              <a:rPr lang="it-IT" i="1" dirty="0" smtClean="0"/>
              <a:t> </a:t>
            </a:r>
            <a:r>
              <a:rPr lang="it-IT" i="1" dirty="0"/>
              <a:t>Implementazione </a:t>
            </a:r>
            <a:r>
              <a:rPr lang="it-IT" i="1" dirty="0" err="1"/>
              <a:t>implements</a:t>
            </a:r>
            <a:r>
              <a:rPr lang="it-IT" i="1" dirty="0"/>
              <a:t> Interfaccia { </a:t>
            </a:r>
            <a:r>
              <a:rPr lang="it-IT" i="1" dirty="0" smtClean="0"/>
              <a:t>..</a:t>
            </a:r>
          </a:p>
          <a:p>
            <a:pPr marL="0" indent="0">
              <a:buNone/>
            </a:pPr>
            <a:endParaRPr lang="it-IT" i="1" dirty="0" smtClean="0"/>
          </a:p>
          <a:p>
            <a:pPr marL="0" indent="0">
              <a:buNone/>
            </a:pPr>
            <a:r>
              <a:rPr lang="it-IT" i="1" dirty="0" smtClean="0"/>
              <a:t>Esempio:</a:t>
            </a:r>
          </a:p>
          <a:p>
            <a:pPr marL="0" indent="0">
              <a:buNone/>
            </a:pPr>
            <a:r>
              <a:rPr lang="it-IT" dirty="0"/>
              <a:t>public </a:t>
            </a:r>
            <a:r>
              <a:rPr lang="it-IT" dirty="0" err="1"/>
              <a:t>class</a:t>
            </a:r>
            <a:r>
              <a:rPr lang="it-IT" dirty="0"/>
              <a:t> Implementazione1 </a:t>
            </a:r>
            <a:r>
              <a:rPr lang="it-IT" dirty="0" err="1"/>
              <a:t>implements</a:t>
            </a:r>
            <a:r>
              <a:rPr lang="it-IT" dirty="0"/>
              <a:t> Interfaccia{</a:t>
            </a:r>
          </a:p>
          <a:p>
            <a:pPr marL="0" indent="0">
              <a:buNone/>
            </a:pPr>
            <a:r>
              <a:rPr lang="it-IT" dirty="0"/>
              <a:t>public </a:t>
            </a:r>
            <a:r>
              <a:rPr lang="it-IT" dirty="0" err="1"/>
              <a:t>void</a:t>
            </a:r>
            <a:r>
              <a:rPr lang="it-IT" dirty="0"/>
              <a:t> </a:t>
            </a:r>
            <a:r>
              <a:rPr lang="it-IT" dirty="0" err="1"/>
              <a:t>stampaStringa</a:t>
            </a:r>
            <a:r>
              <a:rPr lang="it-IT" dirty="0"/>
              <a:t>(</a:t>
            </a:r>
            <a:r>
              <a:rPr lang="it-IT" dirty="0" err="1"/>
              <a:t>String</a:t>
            </a:r>
            <a:r>
              <a:rPr lang="it-IT" dirty="0"/>
              <a:t> </a:t>
            </a:r>
            <a:r>
              <a:rPr lang="it-IT" dirty="0" err="1"/>
              <a:t>stringaDaStampare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{</a:t>
            </a:r>
          </a:p>
          <a:p>
            <a:pPr marL="0" indent="0">
              <a:buNone/>
            </a:pPr>
            <a:r>
              <a:rPr lang="it-IT" dirty="0" err="1"/>
              <a:t>System.out.println</a:t>
            </a:r>
            <a:r>
              <a:rPr lang="it-IT" dirty="0"/>
              <a:t>("La stringa è: " + </a:t>
            </a:r>
            <a:r>
              <a:rPr lang="it-IT" dirty="0" err="1"/>
              <a:t>stringaDaStampare</a:t>
            </a:r>
            <a:r>
              <a:rPr lang="it-IT" dirty="0"/>
              <a:t>);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  <a:p>
            <a:pPr marL="0" indent="0">
              <a:buNone/>
            </a:pPr>
            <a:r>
              <a:rPr lang="it-IT" dirty="0"/>
              <a:t>public </a:t>
            </a:r>
            <a:r>
              <a:rPr lang="it-IT" dirty="0" err="1"/>
              <a:t>int</a:t>
            </a:r>
            <a:r>
              <a:rPr lang="it-IT" dirty="0"/>
              <a:t> operate(</a:t>
            </a:r>
            <a:r>
              <a:rPr lang="it-IT" dirty="0" err="1"/>
              <a:t>int</a:t>
            </a:r>
            <a:r>
              <a:rPr lang="it-IT" dirty="0"/>
              <a:t> x, </a:t>
            </a:r>
            <a:r>
              <a:rPr lang="it-IT" dirty="0" err="1"/>
              <a:t>int</a:t>
            </a:r>
            <a:r>
              <a:rPr lang="it-IT" dirty="0"/>
              <a:t> y) {</a:t>
            </a:r>
          </a:p>
          <a:p>
            <a:pPr marL="0" indent="0">
              <a:buNone/>
            </a:pPr>
            <a:r>
              <a:rPr lang="it-IT" dirty="0" err="1"/>
              <a:t>return</a:t>
            </a:r>
            <a:r>
              <a:rPr lang="it-IT" dirty="0"/>
              <a:t> x + y;</a:t>
            </a:r>
          </a:p>
          <a:p>
            <a:pPr marL="0" indent="0">
              <a:buNone/>
            </a:pPr>
            <a:r>
              <a:rPr lang="it-IT" dirty="0" smtClean="0"/>
              <a:t>}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Interfacce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070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/>
              <a:t>Le eccezioni in Java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La gestione degli errori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5585527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Una eccezione è un evento che si verifica durante </a:t>
            </a:r>
            <a:r>
              <a:rPr lang="it-IT" dirty="0" smtClean="0"/>
              <a:t>l’esecuzione </a:t>
            </a:r>
            <a:r>
              <a:rPr lang="it-IT" dirty="0"/>
              <a:t>di un programma </a:t>
            </a:r>
            <a:r>
              <a:rPr lang="it-IT" dirty="0" smtClean="0"/>
              <a:t>(</a:t>
            </a:r>
            <a:r>
              <a:rPr lang="it-IT" dirty="0" err="1" smtClean="0"/>
              <a:t>run</a:t>
            </a:r>
            <a:r>
              <a:rPr lang="it-IT" dirty="0" smtClean="0"/>
              <a:t>-time) e </a:t>
            </a:r>
            <a:r>
              <a:rPr lang="it-IT" dirty="0"/>
              <a:t>che ne impedisce la normale prosecuzione a causa di errori hardware o semplici errori di programmazione. 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Le eccezioni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1170105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Cinque parole chiave:</a:t>
            </a:r>
          </a:p>
          <a:p>
            <a:r>
              <a:rPr lang="it-IT" dirty="0" err="1"/>
              <a:t>t</a:t>
            </a:r>
            <a:r>
              <a:rPr lang="it-IT" dirty="0" err="1" smtClean="0"/>
              <a:t>ry</a:t>
            </a:r>
            <a:endParaRPr lang="it-IT" dirty="0" smtClean="0"/>
          </a:p>
          <a:p>
            <a:r>
              <a:rPr lang="it-IT" dirty="0"/>
              <a:t>c</a:t>
            </a:r>
            <a:r>
              <a:rPr lang="it-IT" dirty="0" smtClean="0"/>
              <a:t>atch</a:t>
            </a:r>
          </a:p>
          <a:p>
            <a:r>
              <a:rPr lang="it-IT" dirty="0" err="1"/>
              <a:t>f</a:t>
            </a:r>
            <a:r>
              <a:rPr lang="it-IT" dirty="0" err="1" smtClean="0"/>
              <a:t>inally</a:t>
            </a:r>
            <a:endParaRPr lang="it-IT" dirty="0" smtClean="0"/>
          </a:p>
          <a:p>
            <a:r>
              <a:rPr lang="it-IT" dirty="0" err="1" smtClean="0"/>
              <a:t>throw</a:t>
            </a:r>
            <a:endParaRPr lang="it-IT" dirty="0" smtClean="0"/>
          </a:p>
          <a:p>
            <a:r>
              <a:rPr lang="it-IT" dirty="0" err="1" smtClean="0"/>
              <a:t>throws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Le eccezioni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7614138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it-IT" dirty="0" smtClean="0"/>
              <a:t>Se è necessario sviluppare una parte di codice che potenzialmente potrebbe scatenare un’eccezione, è possibile circondarla con un blocco </a:t>
            </a:r>
            <a:r>
              <a:rPr lang="it-IT" b="1" dirty="0" err="1" smtClean="0"/>
              <a:t>try</a:t>
            </a:r>
            <a:r>
              <a:rPr lang="it-IT" b="1" dirty="0" smtClean="0"/>
              <a:t> </a:t>
            </a:r>
            <a:r>
              <a:rPr lang="it-IT" dirty="0" smtClean="0"/>
              <a:t>seguito da uno o più blocchi </a:t>
            </a:r>
            <a:r>
              <a:rPr lang="it-IT" b="1" dirty="0" smtClean="0"/>
              <a:t>catch</a:t>
            </a:r>
            <a:r>
              <a:rPr lang="it-IT" dirty="0" smtClean="0"/>
              <a:t>. Per esempio:</a:t>
            </a:r>
          </a:p>
          <a:p>
            <a:pPr marL="0" indent="0">
              <a:buNone/>
            </a:pPr>
            <a:endParaRPr lang="it-IT" dirty="0" smtClean="0"/>
          </a:p>
          <a:p>
            <a:endParaRPr lang="it-IT" b="1" dirty="0" smtClean="0"/>
          </a:p>
          <a:p>
            <a:endParaRPr lang="it-IT" b="1" dirty="0"/>
          </a:p>
          <a:p>
            <a:endParaRPr lang="it-IT" b="1" dirty="0" smtClean="0"/>
          </a:p>
          <a:p>
            <a:r>
              <a:rPr lang="it-IT" dirty="0" smtClean="0"/>
              <a:t>Questa classe verrà compilata senza problemi ma genererà un’eccezione durante la sua esecuzione, dovuta all’impossibilità di eseguire una divisione per zero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Eccezioni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56992"/>
            <a:ext cx="4120947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11488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Un blocco </a:t>
            </a:r>
            <a:r>
              <a:rPr lang="it-IT" b="1" dirty="0" err="1"/>
              <a:t>try</a:t>
            </a:r>
            <a:r>
              <a:rPr lang="it-IT" dirty="0"/>
              <a:t> è seguito da una o più clausole </a:t>
            </a:r>
            <a:r>
              <a:rPr lang="it-IT" b="1" dirty="0"/>
              <a:t>catch</a:t>
            </a:r>
            <a:r>
              <a:rPr lang="it-IT" dirty="0"/>
              <a:t>, che specificano quali eccezioni vengono </a:t>
            </a:r>
            <a:r>
              <a:rPr lang="it-IT" dirty="0" smtClean="0"/>
              <a:t>gestite;</a:t>
            </a:r>
          </a:p>
          <a:p>
            <a:r>
              <a:rPr lang="it-IT" dirty="0"/>
              <a:t>Ogni clausola </a:t>
            </a:r>
            <a:r>
              <a:rPr lang="it-IT" b="1" dirty="0"/>
              <a:t>catch</a:t>
            </a:r>
            <a:r>
              <a:rPr lang="it-IT" dirty="0"/>
              <a:t> corrisponde a un tipo di eccezione </a:t>
            </a:r>
            <a:r>
              <a:rPr lang="it-IT" dirty="0" smtClean="0"/>
              <a:t>sollevata;</a:t>
            </a:r>
          </a:p>
          <a:p>
            <a:r>
              <a:rPr lang="it-IT" dirty="0"/>
              <a:t>Quando si verifica un’eccezione, la computazione continua con la prima clausola che corrisponde all’eccezione </a:t>
            </a:r>
            <a:r>
              <a:rPr lang="it-IT" dirty="0" smtClean="0"/>
              <a:t>sollevata;</a:t>
            </a:r>
          </a:p>
          <a:p>
            <a:r>
              <a:rPr lang="it-IT" dirty="0"/>
              <a:t>Al termine dell’esecuzione della clausola catch trovata, l’eccezione è considerata interamente </a:t>
            </a:r>
            <a:r>
              <a:rPr lang="it-IT" dirty="0" smtClean="0"/>
              <a:t>gestita.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Eccezioni &gt; </a:t>
            </a:r>
            <a:r>
              <a:rPr lang="it-IT" dirty="0" err="1" smtClean="0"/>
              <a:t>try</a:t>
            </a:r>
            <a:r>
              <a:rPr lang="it-IT" dirty="0" smtClean="0"/>
              <a:t>/catch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9398528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b="1" dirty="0"/>
              <a:t>package </a:t>
            </a:r>
            <a:r>
              <a:rPr lang="it-IT" dirty="0"/>
              <a:t>com.azienda.esempiCorso.sessione6; </a:t>
            </a:r>
            <a:endParaRPr lang="it-IT" b="1" dirty="0" smtClean="0"/>
          </a:p>
          <a:p>
            <a:pPr marL="0" indent="0">
              <a:buNone/>
            </a:pPr>
            <a:r>
              <a:rPr lang="it-IT" b="1" dirty="0" smtClean="0"/>
              <a:t>public </a:t>
            </a:r>
            <a:r>
              <a:rPr lang="it-IT" b="1" dirty="0" err="1"/>
              <a:t>class</a:t>
            </a:r>
            <a:r>
              <a:rPr lang="it-IT" b="1" dirty="0"/>
              <a:t> </a:t>
            </a:r>
            <a:r>
              <a:rPr lang="it-IT" dirty="0"/>
              <a:t>EsempioEccezioni1 </a:t>
            </a:r>
          </a:p>
          <a:p>
            <a:pPr marL="0" indent="0">
              <a:buNone/>
            </a:pPr>
            <a:r>
              <a:rPr lang="it-IT" dirty="0"/>
              <a:t>{ </a:t>
            </a:r>
          </a:p>
          <a:p>
            <a:pPr marL="0" indent="0">
              <a:buNone/>
            </a:pPr>
            <a:r>
              <a:rPr lang="en-US" b="1" dirty="0"/>
              <a:t>public static void </a:t>
            </a:r>
            <a:r>
              <a:rPr lang="en-US" dirty="0"/>
              <a:t>main(String </a:t>
            </a:r>
            <a:r>
              <a:rPr lang="en-US" dirty="0" err="1"/>
              <a:t>args</a:t>
            </a:r>
            <a:r>
              <a:rPr lang="en-US" dirty="0"/>
              <a:t>[]) </a:t>
            </a:r>
          </a:p>
          <a:p>
            <a:pPr marL="0" indent="0">
              <a:buNone/>
            </a:pPr>
            <a:r>
              <a:rPr lang="it-IT" dirty="0"/>
              <a:t>{ </a:t>
            </a:r>
          </a:p>
          <a:p>
            <a:pPr marL="0" indent="0">
              <a:buNone/>
            </a:pPr>
            <a:r>
              <a:rPr lang="it-IT" b="1" dirty="0" smtClean="0"/>
              <a:t>	</a:t>
            </a:r>
            <a:r>
              <a:rPr lang="it-IT" b="1" dirty="0" err="1" smtClean="0"/>
              <a:t>try</a:t>
            </a:r>
            <a:r>
              <a:rPr lang="it-IT" b="1" dirty="0" smtClean="0"/>
              <a:t> </a:t>
            </a:r>
            <a:endParaRPr lang="it-IT" dirty="0"/>
          </a:p>
          <a:p>
            <a:pPr marL="0" indent="0">
              <a:buNone/>
            </a:pPr>
            <a:r>
              <a:rPr lang="it-IT" dirty="0" smtClean="0"/>
              <a:t>	{ </a:t>
            </a:r>
            <a:endParaRPr lang="it-IT" dirty="0"/>
          </a:p>
          <a:p>
            <a:pPr marL="1257300" lvl="3" indent="0">
              <a:buNone/>
            </a:pPr>
            <a:r>
              <a:rPr lang="it-IT" b="1" dirty="0" err="1"/>
              <a:t>int</a:t>
            </a:r>
            <a:r>
              <a:rPr lang="it-IT" b="1" dirty="0"/>
              <a:t> </a:t>
            </a:r>
            <a:r>
              <a:rPr lang="it-IT" dirty="0"/>
              <a:t>x = 3; </a:t>
            </a:r>
          </a:p>
          <a:p>
            <a:pPr marL="1257300" lvl="3" indent="0">
              <a:buNone/>
            </a:pPr>
            <a:r>
              <a:rPr lang="it-IT" b="1" dirty="0" err="1"/>
              <a:t>int</a:t>
            </a:r>
            <a:r>
              <a:rPr lang="it-IT" b="1" dirty="0"/>
              <a:t> </a:t>
            </a:r>
            <a:r>
              <a:rPr lang="it-IT" dirty="0"/>
              <a:t>y = 0; </a:t>
            </a:r>
          </a:p>
          <a:p>
            <a:pPr marL="1257300" lvl="3" indent="0">
              <a:buNone/>
            </a:pPr>
            <a:r>
              <a:rPr lang="it-IT" b="1" dirty="0" err="1"/>
              <a:t>int</a:t>
            </a:r>
            <a:r>
              <a:rPr lang="it-IT" b="1" dirty="0"/>
              <a:t> </a:t>
            </a:r>
            <a:r>
              <a:rPr lang="it-IT" dirty="0"/>
              <a:t>z = x/y; </a:t>
            </a:r>
          </a:p>
          <a:p>
            <a:pPr marL="400050" lvl="1" indent="0">
              <a:buNone/>
            </a:pPr>
            <a:r>
              <a:rPr lang="it-IT" dirty="0" smtClean="0"/>
              <a:t>	</a:t>
            </a:r>
            <a:r>
              <a:rPr lang="it-IT" dirty="0" err="1" smtClean="0"/>
              <a:t>System.</a:t>
            </a:r>
            <a:r>
              <a:rPr lang="it-IT" i="1" dirty="0" err="1" smtClean="0"/>
              <a:t>out</a:t>
            </a:r>
            <a:r>
              <a:rPr lang="it-IT" dirty="0" err="1" smtClean="0"/>
              <a:t>.println</a:t>
            </a:r>
            <a:r>
              <a:rPr lang="it-IT" dirty="0"/>
              <a:t>("z=" + z); </a:t>
            </a:r>
          </a:p>
          <a:p>
            <a:pPr marL="0" indent="0">
              <a:buNone/>
            </a:pPr>
            <a:r>
              <a:rPr lang="it-IT" dirty="0" smtClean="0"/>
              <a:t>	}</a:t>
            </a:r>
            <a:endParaRPr lang="it-IT" dirty="0"/>
          </a:p>
          <a:p>
            <a:pPr marL="0" indent="0">
              <a:buNone/>
            </a:pPr>
            <a:r>
              <a:rPr lang="it-IT" b="1" dirty="0" smtClean="0"/>
              <a:t>	catch </a:t>
            </a:r>
            <a:r>
              <a:rPr lang="it-IT" dirty="0"/>
              <a:t>(</a:t>
            </a:r>
            <a:r>
              <a:rPr lang="it-IT" dirty="0" err="1"/>
              <a:t>Exception</a:t>
            </a:r>
            <a:r>
              <a:rPr lang="it-IT" dirty="0"/>
              <a:t> ex) </a:t>
            </a:r>
          </a:p>
          <a:p>
            <a:pPr marL="0" indent="0">
              <a:buNone/>
            </a:pPr>
            <a:r>
              <a:rPr lang="it-IT" dirty="0" smtClean="0"/>
              <a:t>	{</a:t>
            </a:r>
            <a:endParaRPr lang="it-IT" dirty="0"/>
          </a:p>
          <a:p>
            <a:pPr marL="0" indent="0">
              <a:buNone/>
            </a:pPr>
            <a:r>
              <a:rPr lang="it-IT" dirty="0" smtClean="0"/>
              <a:t>                     </a:t>
            </a:r>
            <a:r>
              <a:rPr lang="it-IT" dirty="0" err="1" smtClean="0"/>
              <a:t>System.</a:t>
            </a:r>
            <a:r>
              <a:rPr lang="it-IT" i="1" dirty="0" err="1" smtClean="0"/>
              <a:t>out</a:t>
            </a:r>
            <a:r>
              <a:rPr lang="it-IT" dirty="0" err="1" smtClean="0"/>
              <a:t>.println</a:t>
            </a:r>
            <a:r>
              <a:rPr lang="it-IT" dirty="0"/>
              <a:t>("Si è verificata un'eccezione -&gt; siamo nel blocco catch"); </a:t>
            </a:r>
          </a:p>
          <a:p>
            <a:pPr marL="0" indent="0">
              <a:buNone/>
            </a:pPr>
            <a:r>
              <a:rPr lang="it-IT" dirty="0" smtClean="0"/>
              <a:t>                     </a:t>
            </a:r>
            <a:r>
              <a:rPr lang="it-IT" dirty="0" err="1" smtClean="0"/>
              <a:t>ex.printStackTrace</a:t>
            </a:r>
            <a:r>
              <a:rPr lang="it-IT" dirty="0"/>
              <a:t>(); </a:t>
            </a:r>
          </a:p>
          <a:p>
            <a:pPr marL="0" indent="0">
              <a:buNone/>
            </a:pPr>
            <a:r>
              <a:rPr lang="it-IT" dirty="0" smtClean="0"/>
              <a:t>                    }  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} 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b="1" dirty="0" smtClean="0"/>
              <a:t>}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Eccezioni - Esempio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658497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Output prodotto a video sarà: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Si </a:t>
            </a:r>
            <a:r>
              <a:rPr lang="it-IT" dirty="0"/>
              <a:t>è verificata un'eccezione -&gt; siamo nel blocco catch </a:t>
            </a:r>
          </a:p>
          <a:p>
            <a:pPr marL="0" indent="0">
              <a:buNone/>
            </a:pPr>
            <a:r>
              <a:rPr lang="it-IT" u="sng" dirty="0" err="1"/>
              <a:t>java.lang.ArithmeticException</a:t>
            </a:r>
            <a:r>
              <a:rPr lang="it-IT" dirty="0"/>
              <a:t>: / by zero </a:t>
            </a:r>
          </a:p>
          <a:p>
            <a:pPr marL="0" indent="0">
              <a:buNone/>
            </a:pPr>
            <a:r>
              <a:rPr lang="it-IT" dirty="0" err="1"/>
              <a:t>at</a:t>
            </a:r>
            <a:r>
              <a:rPr lang="it-IT" dirty="0"/>
              <a:t> com.azienda.progettoCorso.examples.exception.EsempioEccezioni1.main(</a:t>
            </a:r>
            <a:r>
              <a:rPr lang="it-IT" u="sng" dirty="0"/>
              <a:t>EsempioEccezioni1.java:11</a:t>
            </a:r>
            <a:r>
              <a:rPr lang="it-IT" dirty="0"/>
              <a:t>) 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Eccezioni - Esempio</a:t>
            </a:r>
          </a:p>
        </p:txBody>
      </p:sp>
    </p:spTree>
    <p:extLst>
      <p:ext uri="{BB962C8B-B14F-4D97-AF65-F5344CB8AC3E}">
        <p14:creationId xmlns:p14="http://schemas.microsoft.com/office/powerpoint/2010/main" val="3655584522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Quando nel codice eseguito all’interno del blocco </a:t>
            </a:r>
            <a:r>
              <a:rPr lang="it-IT" i="1" dirty="0" err="1"/>
              <a:t>try</a:t>
            </a:r>
            <a:r>
              <a:rPr lang="it-IT" i="1" dirty="0"/>
              <a:t>/catch </a:t>
            </a:r>
            <a:r>
              <a:rPr lang="it-IT" dirty="0"/>
              <a:t>vengono eseguite delle operazioni che aprono risorse come connessioni a file, connessioni a database, connessioni di </a:t>
            </a:r>
            <a:r>
              <a:rPr lang="it-IT" dirty="0" smtClean="0"/>
              <a:t>rete, e </a:t>
            </a:r>
            <a:r>
              <a:rPr lang="it-IT" dirty="0"/>
              <a:t>si vuole essere sicuri di rilasciare le connessioni (quindi di chiuderle) prima di uscire dal blocco </a:t>
            </a:r>
            <a:r>
              <a:rPr lang="it-IT" i="1" dirty="0" err="1"/>
              <a:t>try</a:t>
            </a:r>
            <a:r>
              <a:rPr lang="it-IT" i="1" dirty="0"/>
              <a:t>/catch </a:t>
            </a:r>
            <a:r>
              <a:rPr lang="it-IT" dirty="0"/>
              <a:t>si aggiunge dopo il blocco </a:t>
            </a:r>
            <a:r>
              <a:rPr lang="it-IT" i="1" dirty="0"/>
              <a:t>catch </a:t>
            </a:r>
            <a:r>
              <a:rPr lang="it-IT" dirty="0"/>
              <a:t>un blocco </a:t>
            </a:r>
            <a:r>
              <a:rPr lang="it-IT" b="1" dirty="0" err="1"/>
              <a:t>finally</a:t>
            </a:r>
            <a:r>
              <a:rPr lang="it-IT" dirty="0"/>
              <a:t>. </a:t>
            </a:r>
            <a:endParaRPr lang="it-IT" dirty="0" smtClean="0"/>
          </a:p>
          <a:p>
            <a:r>
              <a:rPr lang="it-IT" dirty="0"/>
              <a:t>La JVM garantisce che qualsiasi cosa accada durante l’esecuzione del codice </a:t>
            </a:r>
            <a:r>
              <a:rPr lang="it-IT" i="1" dirty="0" err="1"/>
              <a:t>try</a:t>
            </a:r>
            <a:r>
              <a:rPr lang="it-IT" i="1" dirty="0"/>
              <a:t>/catch</a:t>
            </a:r>
            <a:r>
              <a:rPr lang="it-IT" dirty="0"/>
              <a:t>, il blocco di codice interno alla clausola </a:t>
            </a:r>
            <a:r>
              <a:rPr lang="it-IT" i="1" dirty="0" err="1"/>
              <a:t>finally</a:t>
            </a:r>
            <a:r>
              <a:rPr lang="it-IT" i="1" dirty="0"/>
              <a:t> </a:t>
            </a:r>
            <a:r>
              <a:rPr lang="it-IT" dirty="0"/>
              <a:t>verrà comunque eseguito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Eccezioni &gt; </a:t>
            </a:r>
            <a:r>
              <a:rPr lang="it-IT" dirty="0" err="1" smtClean="0"/>
              <a:t>finally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25978062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Esempio</a:t>
            </a:r>
          </a:p>
          <a:p>
            <a:pPr marL="0" indent="0">
              <a:buNone/>
            </a:pPr>
            <a:r>
              <a:rPr lang="it-IT" sz="2000" dirty="0"/>
              <a:t>public </a:t>
            </a:r>
            <a:r>
              <a:rPr lang="it-IT" sz="2000" dirty="0" err="1"/>
              <a:t>class</a:t>
            </a:r>
            <a:r>
              <a:rPr lang="it-IT" sz="2000" dirty="0"/>
              <a:t> Test { </a:t>
            </a:r>
            <a:endParaRPr lang="it-IT" sz="2000" dirty="0" smtClean="0"/>
          </a:p>
          <a:p>
            <a:pPr marL="0" indent="0">
              <a:buNone/>
            </a:pPr>
            <a:r>
              <a:rPr lang="it-IT" sz="2000" dirty="0" smtClean="0"/>
              <a:t>      public </a:t>
            </a:r>
            <a:r>
              <a:rPr lang="it-IT" sz="2000" dirty="0" err="1"/>
              <a:t>static</a:t>
            </a:r>
            <a:r>
              <a:rPr lang="it-IT" sz="2000" dirty="0"/>
              <a:t> </a:t>
            </a:r>
            <a:r>
              <a:rPr lang="it-IT" sz="2000" dirty="0" err="1"/>
              <a:t>void</a:t>
            </a:r>
            <a:r>
              <a:rPr lang="it-IT" sz="2000" dirty="0"/>
              <a:t> </a:t>
            </a:r>
            <a:r>
              <a:rPr lang="it-IT" sz="2000" dirty="0" err="1"/>
              <a:t>main</a:t>
            </a:r>
            <a:r>
              <a:rPr lang="it-IT" sz="2000" dirty="0"/>
              <a:t>(</a:t>
            </a:r>
            <a:r>
              <a:rPr lang="it-IT" sz="2000" dirty="0" err="1"/>
              <a:t>String</a:t>
            </a:r>
            <a:r>
              <a:rPr lang="it-IT" sz="2000" dirty="0"/>
              <a:t>[] </a:t>
            </a:r>
            <a:r>
              <a:rPr lang="it-IT" sz="2000" dirty="0" err="1"/>
              <a:t>args</a:t>
            </a:r>
            <a:r>
              <a:rPr lang="it-IT" sz="2000" dirty="0"/>
              <a:t>) { </a:t>
            </a:r>
            <a:endParaRPr lang="it-IT" sz="2000" dirty="0" smtClean="0"/>
          </a:p>
          <a:p>
            <a:pPr marL="0" indent="0">
              <a:buNone/>
            </a:pPr>
            <a:r>
              <a:rPr lang="it-IT" sz="2000" dirty="0" smtClean="0"/>
              <a:t>      </a:t>
            </a:r>
            <a:r>
              <a:rPr lang="it-IT" sz="2000" dirty="0" err="1" smtClean="0"/>
              <a:t>try</a:t>
            </a:r>
            <a:r>
              <a:rPr lang="it-IT" sz="2000" dirty="0" smtClean="0"/>
              <a:t> </a:t>
            </a:r>
            <a:r>
              <a:rPr lang="it-IT" sz="2000" dirty="0"/>
              <a:t>{ </a:t>
            </a:r>
            <a:endParaRPr lang="it-IT" sz="2000" dirty="0" smtClean="0"/>
          </a:p>
          <a:p>
            <a:pPr marL="0" indent="0">
              <a:buNone/>
            </a:pPr>
            <a:r>
              <a:rPr lang="it-IT" sz="2000" dirty="0"/>
              <a:t> </a:t>
            </a:r>
            <a:r>
              <a:rPr lang="it-IT" sz="2000" dirty="0" smtClean="0"/>
              <a:t>        for </a:t>
            </a:r>
            <a:r>
              <a:rPr lang="it-IT" sz="2000" dirty="0"/>
              <a:t>(</a:t>
            </a:r>
            <a:r>
              <a:rPr lang="it-IT" sz="2000" dirty="0" err="1"/>
              <a:t>int</a:t>
            </a:r>
            <a:r>
              <a:rPr lang="it-IT" sz="2000" dirty="0"/>
              <a:t> i= 0; i &lt; 10; i++) { </a:t>
            </a:r>
            <a:endParaRPr lang="it-IT" sz="2000" dirty="0" smtClean="0"/>
          </a:p>
          <a:p>
            <a:pPr marL="0" indent="0">
              <a:buNone/>
            </a:pPr>
            <a:r>
              <a:rPr lang="it-IT" sz="2000" dirty="0"/>
              <a:t>	 </a:t>
            </a:r>
            <a:r>
              <a:rPr lang="it-IT" sz="2000" dirty="0" smtClean="0"/>
              <a:t>  </a:t>
            </a:r>
            <a:r>
              <a:rPr lang="it-IT" sz="2000" dirty="0" err="1" smtClean="0"/>
              <a:t>System.out.println</a:t>
            </a:r>
            <a:r>
              <a:rPr lang="it-IT" sz="2000" dirty="0"/>
              <a:t>("Argomento i-esimo(" + i + "): " + </a:t>
            </a:r>
            <a:r>
              <a:rPr lang="it-IT" sz="2000" dirty="0" err="1"/>
              <a:t>args</a:t>
            </a:r>
            <a:r>
              <a:rPr lang="it-IT" sz="2000" dirty="0"/>
              <a:t>[ i ]); </a:t>
            </a:r>
            <a:endParaRPr lang="it-IT" sz="2000" dirty="0" smtClean="0"/>
          </a:p>
          <a:p>
            <a:pPr marL="0" indent="0">
              <a:buNone/>
            </a:pPr>
            <a:r>
              <a:rPr lang="it-IT" sz="2000" dirty="0" smtClean="0"/>
              <a:t>          } </a:t>
            </a:r>
          </a:p>
          <a:p>
            <a:pPr marL="0" indent="0">
              <a:buNone/>
            </a:pPr>
            <a:r>
              <a:rPr lang="it-IT" sz="2000" dirty="0" smtClean="0"/>
              <a:t>      } </a:t>
            </a:r>
            <a:r>
              <a:rPr lang="it-IT" sz="2000" dirty="0"/>
              <a:t>catch(</a:t>
            </a:r>
            <a:r>
              <a:rPr lang="it-IT" sz="2000" dirty="0" err="1"/>
              <a:t>ArrayIndexOutOfBoundsException</a:t>
            </a:r>
            <a:r>
              <a:rPr lang="it-IT" sz="2000" dirty="0"/>
              <a:t> e ) { </a:t>
            </a:r>
            <a:endParaRPr lang="it-IT" sz="2000" dirty="0" smtClean="0"/>
          </a:p>
          <a:p>
            <a:pPr marL="0" indent="0">
              <a:buNone/>
            </a:pPr>
            <a:r>
              <a:rPr lang="it-IT" sz="2000" dirty="0"/>
              <a:t>	</a:t>
            </a:r>
            <a:r>
              <a:rPr lang="it-IT" sz="2000" dirty="0" err="1" smtClean="0"/>
              <a:t>System.out.println</a:t>
            </a:r>
            <a:r>
              <a:rPr lang="it-IT" sz="2000" dirty="0"/>
              <a:t>("Si </a:t>
            </a:r>
            <a:r>
              <a:rPr lang="it-IT" sz="2000" dirty="0" err="1"/>
              <a:t>e'</a:t>
            </a:r>
            <a:r>
              <a:rPr lang="it-IT" sz="2000" dirty="0"/>
              <a:t> verificata l'eccezione"); </a:t>
            </a:r>
            <a:endParaRPr lang="it-IT" sz="2000" dirty="0" smtClean="0"/>
          </a:p>
          <a:p>
            <a:pPr marL="0" indent="0">
              <a:buNone/>
            </a:pPr>
            <a:r>
              <a:rPr lang="it-IT" sz="2000" dirty="0"/>
              <a:t> </a:t>
            </a:r>
            <a:r>
              <a:rPr lang="it-IT" sz="2000" dirty="0" smtClean="0"/>
              <a:t>     } </a:t>
            </a:r>
            <a:r>
              <a:rPr lang="it-IT" sz="2000" dirty="0" err="1"/>
              <a:t>finally</a:t>
            </a:r>
            <a:r>
              <a:rPr lang="it-IT" sz="2000" dirty="0"/>
              <a:t> { </a:t>
            </a:r>
            <a:endParaRPr lang="it-IT" sz="2000" dirty="0" smtClean="0"/>
          </a:p>
          <a:p>
            <a:pPr marL="0" indent="0">
              <a:buNone/>
            </a:pPr>
            <a:r>
              <a:rPr lang="it-IT" sz="2000" dirty="0"/>
              <a:t>	</a:t>
            </a:r>
            <a:r>
              <a:rPr lang="it-IT" sz="2000" dirty="0" err="1" smtClean="0"/>
              <a:t>System.out.println</a:t>
            </a:r>
            <a:r>
              <a:rPr lang="it-IT" sz="2000" dirty="0"/>
              <a:t>(“Blocco sempre eseguito"); </a:t>
            </a:r>
            <a:endParaRPr lang="it-IT" sz="2000" dirty="0" smtClean="0"/>
          </a:p>
          <a:p>
            <a:pPr marL="0" indent="0">
              <a:buNone/>
            </a:pPr>
            <a:r>
              <a:rPr lang="it-IT" sz="2000" dirty="0" smtClean="0"/>
              <a:t>       } </a:t>
            </a:r>
          </a:p>
          <a:p>
            <a:pPr marL="0" indent="0">
              <a:buNone/>
            </a:pPr>
            <a:r>
              <a:rPr lang="it-IT" sz="2000" dirty="0"/>
              <a:t> </a:t>
            </a:r>
            <a:r>
              <a:rPr lang="it-IT" sz="2000" dirty="0" smtClean="0"/>
              <a:t>} </a:t>
            </a:r>
          </a:p>
          <a:p>
            <a:pPr marL="0" indent="0">
              <a:buNone/>
            </a:pPr>
            <a:r>
              <a:rPr lang="it-IT" sz="2000" dirty="0" smtClean="0"/>
              <a:t>} </a:t>
            </a:r>
            <a:endParaRPr lang="it-IT" sz="2000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Eccezioni &gt; </a:t>
            </a:r>
            <a:r>
              <a:rPr lang="it-IT" dirty="0" err="1"/>
              <a:t>finally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0696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/>
              <a:t>Introduzione a Java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/>
              <a:t>Caratteristiche principali di Java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895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Scaricare un editor Java, ovvero un programma che assista il programmatore nello sviluppo, nella compilazione e nella validazione del codice. In teoria si potrebbe usare un qualsiasi editor di testo per scrivere codice Java, anche blocco note ,ma nella pratica è indispensabile avere un editor evoluto che faciliti i compiti dello sviluppatore ( “</a:t>
            </a:r>
            <a:r>
              <a:rPr lang="it-IT" dirty="0" err="1"/>
              <a:t>es.Eclipse</a:t>
            </a:r>
            <a:r>
              <a:rPr lang="it-IT" dirty="0"/>
              <a:t>”) 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 Ambiente di sviluppo </a:t>
            </a:r>
          </a:p>
        </p:txBody>
      </p:sp>
    </p:spTree>
    <p:extLst>
      <p:ext uri="{BB962C8B-B14F-4D97-AF65-F5344CB8AC3E}">
        <p14:creationId xmlns:p14="http://schemas.microsoft.com/office/powerpoint/2010/main" val="49356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Esistono una serie </a:t>
            </a:r>
            <a:r>
              <a:rPr lang="it-IT" dirty="0"/>
              <a:t>di classi per gestire le eccezioni, anche </a:t>
            </a:r>
            <a:r>
              <a:rPr lang="it-IT" dirty="0" smtClean="0"/>
              <a:t>se, </a:t>
            </a:r>
            <a:r>
              <a:rPr lang="it-IT" dirty="0"/>
              <a:t>è buona norma che quando si sviluppa un progetto il programmatore crei la propria gerarchia (cfr. ereditarietà) di eccezioni che erediti dalle eccezioni di </a:t>
            </a:r>
            <a:r>
              <a:rPr lang="it-IT" dirty="0" smtClean="0"/>
              <a:t>base </a:t>
            </a:r>
            <a:r>
              <a:rPr lang="it-IT" dirty="0"/>
              <a:t>definite dal JDK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Eccezioni &gt; Gerarchia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912848"/>
            <a:ext cx="3384376" cy="2705761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4860032" y="4365104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vertice della gerarchia di classi delle eccezioni Java ha la seguente struttura </a:t>
            </a:r>
          </a:p>
        </p:txBody>
      </p:sp>
    </p:spTree>
    <p:extLst>
      <p:ext uri="{BB962C8B-B14F-4D97-AF65-F5344CB8AC3E}">
        <p14:creationId xmlns:p14="http://schemas.microsoft.com/office/powerpoint/2010/main" val="137478349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In Java </a:t>
            </a:r>
            <a:r>
              <a:rPr lang="it-IT" dirty="0" smtClean="0"/>
              <a:t>un oggetto eccezione è sempre un’istanza di una classe derivata da </a:t>
            </a:r>
            <a:r>
              <a:rPr lang="it-IT" b="1" dirty="0" err="1" smtClean="0"/>
              <a:t>Throwable</a:t>
            </a:r>
            <a:r>
              <a:rPr lang="it-IT" dirty="0"/>
              <a:t>. 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La Gerarchia si divide in due  categorie:</a:t>
            </a:r>
          </a:p>
          <a:p>
            <a:endParaRPr lang="it-IT" b="1" dirty="0" smtClean="0"/>
          </a:p>
          <a:p>
            <a:r>
              <a:rPr lang="it-IT" b="1" dirty="0" err="1" smtClean="0"/>
              <a:t>Error</a:t>
            </a:r>
            <a:endParaRPr lang="it-IT" dirty="0"/>
          </a:p>
          <a:p>
            <a:r>
              <a:rPr lang="it-IT" b="1" dirty="0" err="1" smtClean="0"/>
              <a:t>Exception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Classe </a:t>
            </a:r>
            <a:r>
              <a:rPr lang="it-IT" b="1" dirty="0" err="1" smtClean="0"/>
              <a:t>Throwable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8606826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Errori che si verificano all’interno della  JVM</a:t>
            </a:r>
          </a:p>
          <a:p>
            <a:pPr lvl="1">
              <a:buFont typeface="Wingdings" pitchFamily="2" charset="2"/>
              <a:buChar char="§"/>
            </a:pPr>
            <a:r>
              <a:rPr lang="it-IT" dirty="0"/>
              <a:t>memoria </a:t>
            </a:r>
            <a:r>
              <a:rPr lang="it-IT" dirty="0" smtClean="0"/>
              <a:t>esaurita;</a:t>
            </a:r>
          </a:p>
          <a:p>
            <a:pPr lvl="1">
              <a:buFont typeface="Wingdings" pitchFamily="2" charset="2"/>
              <a:buChar char="§"/>
            </a:pPr>
            <a:r>
              <a:rPr lang="it-IT" dirty="0" smtClean="0"/>
              <a:t>limite </a:t>
            </a:r>
            <a:r>
              <a:rPr lang="it-IT" dirty="0"/>
              <a:t>massimo di </a:t>
            </a:r>
            <a:r>
              <a:rPr lang="it-IT" dirty="0" err="1"/>
              <a:t>thread</a:t>
            </a:r>
            <a:r>
              <a:rPr lang="it-IT" dirty="0"/>
              <a:t> allocati per il </a:t>
            </a:r>
            <a:r>
              <a:rPr lang="it-IT" dirty="0" smtClean="0"/>
              <a:t>processo,</a:t>
            </a:r>
          </a:p>
          <a:p>
            <a:pPr lvl="1">
              <a:buFont typeface="Wingdings" pitchFamily="2" charset="2"/>
              <a:buChar char="§"/>
            </a:pPr>
            <a:r>
              <a:rPr lang="it-IT" dirty="0" err="1"/>
              <a:t>e</a:t>
            </a:r>
            <a:r>
              <a:rPr lang="it-IT" dirty="0" err="1" smtClean="0"/>
              <a:t>tc</a:t>
            </a:r>
            <a:r>
              <a:rPr lang="it-IT" dirty="0" smtClean="0"/>
              <a:t>…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Difficilmente è possibile recuperare da errori di questo tipo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Esempi:</a:t>
            </a:r>
          </a:p>
          <a:p>
            <a:pPr lvl="1">
              <a:buFont typeface="Wingdings" pitchFamily="2" charset="2"/>
              <a:buChar char="§"/>
            </a:pPr>
            <a:r>
              <a:rPr lang="it-IT" dirty="0" err="1" smtClean="0"/>
              <a:t>OutOfMemoryError</a:t>
            </a:r>
            <a:r>
              <a:rPr lang="it-IT" dirty="0" smtClean="0"/>
              <a:t>;</a:t>
            </a:r>
          </a:p>
          <a:p>
            <a:pPr lvl="1">
              <a:buFont typeface="Wingdings" pitchFamily="2" charset="2"/>
              <a:buChar char="§"/>
            </a:pPr>
            <a:r>
              <a:rPr lang="it-IT" dirty="0" err="1"/>
              <a:t>StackOverflowError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Eccezioni &gt; </a:t>
            </a:r>
            <a:r>
              <a:rPr lang="it-IT" dirty="0" err="1" smtClean="0"/>
              <a:t>Error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5448480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sz="2400" dirty="0" err="1" smtClean="0"/>
              <a:t>RuntimeException</a:t>
            </a:r>
            <a:r>
              <a:rPr lang="it-IT" sz="2400" dirty="0" smtClean="0"/>
              <a:t> e sue sottoclassi:</a:t>
            </a:r>
          </a:p>
          <a:p>
            <a:pPr lvl="1">
              <a:buFont typeface="Wingdings" pitchFamily="2" charset="2"/>
              <a:buChar char="§"/>
            </a:pPr>
            <a:r>
              <a:rPr lang="it-IT" dirty="0" smtClean="0"/>
              <a:t>Si </a:t>
            </a:r>
            <a:r>
              <a:rPr lang="it-IT" dirty="0"/>
              <a:t>verificano quando è stato commesso un errore di </a:t>
            </a:r>
            <a:r>
              <a:rPr lang="it-IT" dirty="0" smtClean="0"/>
              <a:t>programmazione;</a:t>
            </a:r>
          </a:p>
          <a:p>
            <a:pPr lvl="1">
              <a:buFont typeface="Wingdings" pitchFamily="2" charset="2"/>
              <a:buChar char="§"/>
            </a:pPr>
            <a:r>
              <a:rPr lang="it-IT" dirty="0" smtClean="0"/>
              <a:t>Sono </a:t>
            </a:r>
            <a:r>
              <a:rPr lang="it-IT" dirty="0"/>
              <a:t>dette </a:t>
            </a:r>
            <a:r>
              <a:rPr lang="it-IT" dirty="0" err="1"/>
              <a:t>unchecked</a:t>
            </a:r>
            <a:r>
              <a:rPr lang="it-IT" dirty="0"/>
              <a:t> (non verificate) e non è obbligatorio </a:t>
            </a:r>
            <a:r>
              <a:rPr lang="it-IT" dirty="0" smtClean="0"/>
              <a:t>gestirle</a:t>
            </a:r>
          </a:p>
          <a:p>
            <a:pPr marL="457200" lvl="1" indent="0">
              <a:buNone/>
            </a:pPr>
            <a:r>
              <a:rPr lang="it-IT" dirty="0" smtClean="0"/>
              <a:t>Esempi: </a:t>
            </a:r>
          </a:p>
          <a:p>
            <a:pPr lvl="1"/>
            <a:r>
              <a:rPr lang="it-IT" dirty="0" smtClean="0"/>
              <a:t>Cast </a:t>
            </a:r>
            <a:r>
              <a:rPr lang="it-IT" dirty="0"/>
              <a:t>definito male: </a:t>
            </a:r>
            <a:r>
              <a:rPr lang="it-IT" b="1" dirty="0" err="1"/>
              <a:t>ClassCastException</a:t>
            </a:r>
            <a:r>
              <a:rPr lang="it-IT" dirty="0"/>
              <a:t> </a:t>
            </a:r>
          </a:p>
          <a:p>
            <a:pPr lvl="1"/>
            <a:r>
              <a:rPr lang="it-IT" dirty="0" smtClean="0"/>
              <a:t>Accesso </a:t>
            </a:r>
            <a:r>
              <a:rPr lang="it-IT" dirty="0"/>
              <a:t>ad un puntatore nullo: </a:t>
            </a:r>
            <a:r>
              <a:rPr lang="it-IT" b="1" dirty="0" err="1"/>
              <a:t>NullPointerException</a:t>
            </a:r>
            <a:r>
              <a:rPr lang="it-IT" b="1" dirty="0"/>
              <a:t> </a:t>
            </a:r>
            <a:endParaRPr lang="it-IT" b="1" dirty="0" smtClean="0"/>
          </a:p>
          <a:p>
            <a:r>
              <a:rPr lang="it-IT" sz="2400" dirty="0"/>
              <a:t>Altre classi che non derivano da </a:t>
            </a:r>
            <a:r>
              <a:rPr lang="it-IT" sz="2400" dirty="0" err="1" smtClean="0"/>
              <a:t>RuntimeException</a:t>
            </a:r>
            <a:endParaRPr lang="it-IT" sz="2400" dirty="0" smtClean="0"/>
          </a:p>
          <a:p>
            <a:pPr lvl="1">
              <a:buFont typeface="Wingdings" pitchFamily="2" charset="2"/>
              <a:buChar char="§"/>
            </a:pPr>
            <a:r>
              <a:rPr lang="it-IT" dirty="0"/>
              <a:t>Si verificano quando si è verificato qualcosa di </a:t>
            </a:r>
            <a:r>
              <a:rPr lang="it-IT" dirty="0" smtClean="0"/>
              <a:t>imprevisto;</a:t>
            </a:r>
          </a:p>
          <a:p>
            <a:pPr lvl="1">
              <a:buFont typeface="Wingdings" pitchFamily="2" charset="2"/>
              <a:buChar char="§"/>
            </a:pPr>
            <a:r>
              <a:rPr lang="it-IT" dirty="0"/>
              <a:t>Sono dette </a:t>
            </a:r>
            <a:r>
              <a:rPr lang="it-IT" dirty="0" err="1"/>
              <a:t>checked</a:t>
            </a:r>
            <a:r>
              <a:rPr lang="it-IT" dirty="0"/>
              <a:t> (verificate) ed è obbligatorio gestirle ovvero è necessario inserirle in un blocco </a:t>
            </a:r>
            <a:r>
              <a:rPr lang="it-IT" dirty="0" err="1"/>
              <a:t>try</a:t>
            </a:r>
            <a:r>
              <a:rPr lang="it-IT" dirty="0"/>
              <a:t>/catch oppure usare clausola </a:t>
            </a:r>
            <a:r>
              <a:rPr lang="it-IT" dirty="0" err="1"/>
              <a:t>throws</a:t>
            </a:r>
            <a:r>
              <a:rPr lang="it-IT" dirty="0"/>
              <a:t> in un </a:t>
            </a:r>
            <a:r>
              <a:rPr lang="it-IT" dirty="0" smtClean="0"/>
              <a:t>metodo</a:t>
            </a:r>
          </a:p>
          <a:p>
            <a:pPr marL="457200" lvl="1" indent="0">
              <a:buNone/>
            </a:pPr>
            <a:r>
              <a:rPr lang="it-IT" dirty="0" smtClean="0"/>
              <a:t>Esempio</a:t>
            </a:r>
          </a:p>
          <a:p>
            <a:pPr lvl="1"/>
            <a:r>
              <a:rPr lang="it-IT" dirty="0"/>
              <a:t>Apertura di un file: </a:t>
            </a:r>
            <a:r>
              <a:rPr lang="it-IT" dirty="0" err="1"/>
              <a:t>FileNotFoundException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Eccezioni &gt; </a:t>
            </a:r>
            <a:r>
              <a:rPr lang="it-IT" dirty="0" err="1" smtClean="0"/>
              <a:t>Exception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0704113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Eccezioni </a:t>
            </a:r>
            <a:r>
              <a:rPr lang="it-IT" b="1" dirty="0" err="1"/>
              <a:t>checked</a:t>
            </a:r>
            <a:r>
              <a:rPr lang="it-IT" dirty="0"/>
              <a:t> possono non essere racchiuse all’interno di un blocco </a:t>
            </a:r>
            <a:r>
              <a:rPr lang="it-IT" dirty="0" err="1" smtClean="0"/>
              <a:t>try</a:t>
            </a:r>
            <a:r>
              <a:rPr lang="it-IT" dirty="0" smtClean="0"/>
              <a:t>/catch; </a:t>
            </a:r>
            <a:endParaRPr lang="it-IT" dirty="0"/>
          </a:p>
          <a:p>
            <a:r>
              <a:rPr lang="it-IT" dirty="0" smtClean="0"/>
              <a:t>Si </a:t>
            </a:r>
            <a:r>
              <a:rPr lang="it-IT" dirty="0"/>
              <a:t>utilizza clausola </a:t>
            </a:r>
            <a:r>
              <a:rPr lang="it-IT" b="1" dirty="0" err="1">
                <a:solidFill>
                  <a:srgbClr val="FF0000"/>
                </a:solidFill>
              </a:rPr>
              <a:t>throws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/>
              <a:t>all’interno della dichiarazione di un </a:t>
            </a:r>
            <a:r>
              <a:rPr lang="it-IT" dirty="0" smtClean="0"/>
              <a:t>metodo. </a:t>
            </a:r>
          </a:p>
          <a:p>
            <a:pPr marL="0" indent="0">
              <a:buNone/>
            </a:pPr>
            <a:r>
              <a:rPr lang="it-IT" dirty="0" smtClean="0"/>
              <a:t>Esempio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void </a:t>
            </a:r>
            <a:r>
              <a:rPr lang="en-US" dirty="0"/>
              <a:t>f() throws </a:t>
            </a:r>
            <a:r>
              <a:rPr lang="en-US" dirty="0" err="1"/>
              <a:t>TooBig</a:t>
            </a:r>
            <a:r>
              <a:rPr lang="en-US" dirty="0"/>
              <a:t>, </a:t>
            </a:r>
            <a:r>
              <a:rPr lang="en-US" dirty="0" err="1"/>
              <a:t>TooSmall</a:t>
            </a:r>
            <a:r>
              <a:rPr lang="en-US" dirty="0"/>
              <a:t>, </a:t>
            </a:r>
            <a:r>
              <a:rPr lang="en-US" dirty="0" err="1"/>
              <a:t>DivZero</a:t>
            </a:r>
            <a:r>
              <a:rPr lang="en-US" dirty="0"/>
              <a:t> </a:t>
            </a:r>
            <a:r>
              <a:rPr lang="en-US" dirty="0" smtClean="0"/>
              <a:t>{…}</a:t>
            </a:r>
          </a:p>
          <a:p>
            <a:pPr marL="0" indent="0">
              <a:buNone/>
            </a:pPr>
            <a:endParaRPr lang="it-IT" dirty="0" smtClean="0"/>
          </a:p>
          <a:p>
            <a:r>
              <a:rPr lang="it-IT" dirty="0" smtClean="0"/>
              <a:t>E</a:t>
            </a:r>
            <a:r>
              <a:rPr lang="it-IT" dirty="0"/>
              <a:t>’ il chiamante che deve racchiudere invocazione metodo all’interno di un blocco </a:t>
            </a:r>
            <a:r>
              <a:rPr lang="it-IT" dirty="0" err="1" smtClean="0"/>
              <a:t>try</a:t>
            </a:r>
            <a:r>
              <a:rPr lang="it-IT" dirty="0" smtClean="0"/>
              <a:t>/catch;</a:t>
            </a:r>
          </a:p>
          <a:p>
            <a:r>
              <a:rPr lang="it-IT" dirty="0" smtClean="0"/>
              <a:t>E</a:t>
            </a:r>
            <a:r>
              <a:rPr lang="it-IT" dirty="0"/>
              <a:t>’ possibile catturare l’eccezione e rilanciarla mediante clausola </a:t>
            </a:r>
            <a:r>
              <a:rPr lang="it-IT" b="1" dirty="0" err="1">
                <a:solidFill>
                  <a:srgbClr val="FF0000"/>
                </a:solidFill>
              </a:rPr>
              <a:t>throw</a:t>
            </a:r>
            <a:r>
              <a:rPr lang="it-IT" dirty="0">
                <a:solidFill>
                  <a:srgbClr val="FF0000"/>
                </a:solidFill>
              </a:rPr>
              <a:t> </a:t>
            </a:r>
            <a:endParaRPr lang="it-IT" dirty="0"/>
          </a:p>
          <a:p>
            <a:pPr lvl="1"/>
            <a:r>
              <a:rPr lang="it-IT" dirty="0" smtClean="0"/>
              <a:t>in </a:t>
            </a:r>
            <a:r>
              <a:rPr lang="it-IT" dirty="0"/>
              <a:t>tal caso è possibile rigenerare un’eccezione diversa da quella intercettata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Eccezioni &gt; </a:t>
            </a:r>
            <a:r>
              <a:rPr lang="it-IT" dirty="0" err="1"/>
              <a:t>throws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6711609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/>
              <a:t>import </a:t>
            </a:r>
            <a:r>
              <a:rPr lang="it-IT" dirty="0" err="1"/>
              <a:t>java.io.FileNotFoundException</a:t>
            </a:r>
            <a:r>
              <a:rPr lang="it-IT" dirty="0"/>
              <a:t>; 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public </a:t>
            </a:r>
            <a:r>
              <a:rPr lang="it-IT" dirty="0" err="1"/>
              <a:t>class</a:t>
            </a:r>
            <a:r>
              <a:rPr lang="it-IT" dirty="0"/>
              <a:t> </a:t>
            </a:r>
            <a:r>
              <a:rPr lang="it-IT" dirty="0" err="1"/>
              <a:t>TestThrowsKeyword</a:t>
            </a:r>
            <a:r>
              <a:rPr lang="it-IT" dirty="0"/>
              <a:t> { 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public </a:t>
            </a:r>
            <a:r>
              <a:rPr lang="it-IT" dirty="0" err="1"/>
              <a:t>static</a:t>
            </a:r>
            <a:r>
              <a:rPr lang="it-IT" dirty="0"/>
              <a:t> </a:t>
            </a:r>
            <a:r>
              <a:rPr lang="it-IT" dirty="0" err="1"/>
              <a:t>void</a:t>
            </a:r>
            <a:r>
              <a:rPr lang="it-IT" dirty="0"/>
              <a:t> </a:t>
            </a:r>
            <a:r>
              <a:rPr lang="it-IT" dirty="0" err="1"/>
              <a:t>main</a:t>
            </a:r>
            <a:r>
              <a:rPr lang="it-IT" dirty="0"/>
              <a:t>( </a:t>
            </a:r>
            <a:r>
              <a:rPr lang="it-IT" dirty="0" err="1"/>
              <a:t>String</a:t>
            </a:r>
            <a:r>
              <a:rPr lang="it-IT" dirty="0"/>
              <a:t>[] </a:t>
            </a:r>
            <a:r>
              <a:rPr lang="it-IT" dirty="0" err="1"/>
              <a:t>args</a:t>
            </a:r>
            <a:r>
              <a:rPr lang="it-IT" dirty="0"/>
              <a:t> ) { 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	</a:t>
            </a: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/>
              <a:t>( </a:t>
            </a:r>
            <a:r>
              <a:rPr lang="it-IT" dirty="0" err="1"/>
              <a:t>args.length</a:t>
            </a:r>
            <a:r>
              <a:rPr lang="it-IT" dirty="0"/>
              <a:t> != 1 )‏ 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		</a:t>
            </a:r>
            <a:r>
              <a:rPr lang="it-IT" dirty="0" err="1" smtClean="0"/>
              <a:t>return</a:t>
            </a:r>
            <a:r>
              <a:rPr lang="it-IT" dirty="0"/>
              <a:t>; 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	</a:t>
            </a:r>
            <a:r>
              <a:rPr lang="it-IT" dirty="0" err="1" smtClean="0"/>
              <a:t>try</a:t>
            </a:r>
            <a:r>
              <a:rPr lang="it-IT" dirty="0" smtClean="0"/>
              <a:t> </a:t>
            </a:r>
            <a:r>
              <a:rPr lang="it-IT" dirty="0"/>
              <a:t>{ 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	       </a:t>
            </a:r>
            <a:r>
              <a:rPr lang="it-IT" dirty="0" err="1" smtClean="0"/>
              <a:t>readFile</a:t>
            </a:r>
            <a:r>
              <a:rPr lang="it-IT" dirty="0"/>
              <a:t>( </a:t>
            </a:r>
            <a:r>
              <a:rPr lang="it-IT" dirty="0" err="1"/>
              <a:t>args</a:t>
            </a:r>
            <a:r>
              <a:rPr lang="it-IT" dirty="0"/>
              <a:t>[ 0 ] ); 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	} </a:t>
            </a:r>
            <a:r>
              <a:rPr lang="it-IT" dirty="0"/>
              <a:t>catch( </a:t>
            </a:r>
            <a:r>
              <a:rPr lang="it-IT" dirty="0" err="1"/>
              <a:t>FileNotFoundException</a:t>
            </a:r>
            <a:r>
              <a:rPr lang="it-IT" dirty="0"/>
              <a:t> e ) { </a:t>
            </a:r>
            <a:r>
              <a:rPr lang="it-IT" dirty="0" smtClean="0"/>
              <a:t>				</a:t>
            </a:r>
            <a:r>
              <a:rPr lang="it-IT" dirty="0" err="1" smtClean="0"/>
              <a:t>System.out.println</a:t>
            </a:r>
            <a:r>
              <a:rPr lang="it-IT" dirty="0"/>
              <a:t>("File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!"); </a:t>
            </a:r>
            <a:r>
              <a:rPr lang="it-IT" dirty="0" smtClean="0"/>
              <a:t>		} </a:t>
            </a:r>
            <a:r>
              <a:rPr lang="it-IT" dirty="0"/>
              <a:t>catch ( </a:t>
            </a:r>
            <a:r>
              <a:rPr lang="it-IT" dirty="0" err="1"/>
              <a:t>IOException</a:t>
            </a:r>
            <a:r>
              <a:rPr lang="it-IT" dirty="0"/>
              <a:t> e ) { </a:t>
            </a:r>
            <a:r>
              <a:rPr lang="it-IT" dirty="0" smtClean="0"/>
              <a:t>						</a:t>
            </a:r>
            <a:r>
              <a:rPr lang="it-IT" dirty="0" err="1" smtClean="0"/>
              <a:t>System.out.println</a:t>
            </a:r>
            <a:r>
              <a:rPr lang="it-IT" dirty="0"/>
              <a:t>("Errore nel file!"); 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	} </a:t>
            </a:r>
          </a:p>
          <a:p>
            <a:pPr marL="0" indent="0">
              <a:buNone/>
            </a:pPr>
            <a:r>
              <a:rPr lang="it-IT" dirty="0" smtClean="0"/>
              <a:t>}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306036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000" dirty="0"/>
              <a:t>private </a:t>
            </a:r>
            <a:r>
              <a:rPr lang="it-IT" sz="2000" dirty="0" err="1"/>
              <a:t>static</a:t>
            </a:r>
            <a:r>
              <a:rPr lang="it-IT" sz="2000" dirty="0"/>
              <a:t> </a:t>
            </a:r>
            <a:r>
              <a:rPr lang="it-IT" sz="2000" dirty="0" err="1"/>
              <a:t>void</a:t>
            </a:r>
            <a:r>
              <a:rPr lang="it-IT" sz="2000" dirty="0"/>
              <a:t> </a:t>
            </a:r>
            <a:r>
              <a:rPr lang="it-IT" sz="2000" dirty="0" err="1"/>
              <a:t>readFile</a:t>
            </a:r>
            <a:r>
              <a:rPr lang="it-IT" sz="2000" dirty="0"/>
              <a:t>( </a:t>
            </a:r>
            <a:r>
              <a:rPr lang="it-IT" sz="2000" dirty="0" err="1"/>
              <a:t>String</a:t>
            </a:r>
            <a:r>
              <a:rPr lang="it-IT" sz="2000" dirty="0"/>
              <a:t> </a:t>
            </a:r>
            <a:r>
              <a:rPr lang="it-IT" sz="2000" dirty="0" err="1"/>
              <a:t>filename</a:t>
            </a:r>
            <a:r>
              <a:rPr lang="it-IT" sz="2000" dirty="0"/>
              <a:t> ) </a:t>
            </a:r>
            <a:r>
              <a:rPr lang="it-IT" sz="2000" dirty="0" err="1"/>
              <a:t>throws</a:t>
            </a:r>
            <a:r>
              <a:rPr lang="it-IT" sz="2000" dirty="0"/>
              <a:t> </a:t>
            </a:r>
            <a:r>
              <a:rPr lang="it-IT" sz="2000" dirty="0" err="1"/>
              <a:t>FileNotFoundException</a:t>
            </a:r>
            <a:r>
              <a:rPr lang="it-IT" sz="2000" dirty="0"/>
              <a:t>, </a:t>
            </a:r>
            <a:r>
              <a:rPr lang="it-IT" sz="2000" dirty="0" err="1"/>
              <a:t>IOException</a:t>
            </a:r>
            <a:r>
              <a:rPr lang="it-IT" sz="2000" dirty="0"/>
              <a:t> { </a:t>
            </a:r>
            <a:endParaRPr lang="it-IT" sz="2000" dirty="0" smtClean="0"/>
          </a:p>
          <a:p>
            <a:pPr marL="0" indent="0">
              <a:buNone/>
            </a:pPr>
            <a:r>
              <a:rPr lang="it-IT" sz="2000" dirty="0" err="1" smtClean="0"/>
              <a:t>BufferedReader</a:t>
            </a:r>
            <a:r>
              <a:rPr lang="it-IT" sz="2000" dirty="0" smtClean="0"/>
              <a:t> </a:t>
            </a:r>
            <a:r>
              <a:rPr lang="it-IT" sz="2000" dirty="0" err="1"/>
              <a:t>reader</a:t>
            </a:r>
            <a:r>
              <a:rPr lang="it-IT" sz="2000" dirty="0"/>
              <a:t> = new </a:t>
            </a:r>
            <a:r>
              <a:rPr lang="it-IT" sz="2000" dirty="0" err="1"/>
              <a:t>BufferedReader</a:t>
            </a:r>
            <a:r>
              <a:rPr lang="it-IT" sz="2000" dirty="0"/>
              <a:t>( new </a:t>
            </a:r>
            <a:r>
              <a:rPr lang="it-IT" sz="2000" dirty="0" err="1"/>
              <a:t>FileReader</a:t>
            </a:r>
            <a:r>
              <a:rPr lang="it-IT" sz="2000" dirty="0"/>
              <a:t>( </a:t>
            </a:r>
            <a:r>
              <a:rPr lang="it-IT" sz="2000" dirty="0" err="1"/>
              <a:t>filename</a:t>
            </a:r>
            <a:r>
              <a:rPr lang="it-IT" sz="2000" dirty="0"/>
              <a:t> ) ); </a:t>
            </a:r>
            <a:r>
              <a:rPr lang="it-IT" sz="2000" dirty="0" err="1"/>
              <a:t>String</a:t>
            </a:r>
            <a:r>
              <a:rPr lang="it-IT" sz="2000" dirty="0"/>
              <a:t> linea = </a:t>
            </a:r>
            <a:r>
              <a:rPr lang="it-IT" sz="2000" dirty="0" err="1"/>
              <a:t>null</a:t>
            </a:r>
            <a:r>
              <a:rPr lang="it-IT" sz="2000" dirty="0"/>
              <a:t>; </a:t>
            </a:r>
            <a:endParaRPr lang="it-IT" sz="2000" dirty="0" smtClean="0"/>
          </a:p>
          <a:p>
            <a:pPr marL="0" indent="0">
              <a:buNone/>
            </a:pPr>
            <a:r>
              <a:rPr lang="it-IT" sz="2000" dirty="0" err="1" smtClean="0"/>
              <a:t>while</a:t>
            </a:r>
            <a:r>
              <a:rPr lang="it-IT" sz="2000" dirty="0" smtClean="0"/>
              <a:t> </a:t>
            </a:r>
            <a:r>
              <a:rPr lang="it-IT" sz="2000" dirty="0"/>
              <a:t>( ( linea = </a:t>
            </a:r>
            <a:r>
              <a:rPr lang="it-IT" sz="2000" dirty="0" err="1"/>
              <a:t>reader.readLine</a:t>
            </a:r>
            <a:r>
              <a:rPr lang="it-IT" sz="2000" dirty="0"/>
              <a:t>() ) != </a:t>
            </a:r>
            <a:r>
              <a:rPr lang="it-IT" sz="2000" dirty="0" err="1"/>
              <a:t>null</a:t>
            </a:r>
            <a:r>
              <a:rPr lang="it-IT" sz="2000" dirty="0"/>
              <a:t> ) { </a:t>
            </a:r>
            <a:endParaRPr lang="it-IT" sz="2000" dirty="0" smtClean="0"/>
          </a:p>
          <a:p>
            <a:pPr marL="0" indent="0">
              <a:buNone/>
            </a:pPr>
            <a:r>
              <a:rPr lang="it-IT" sz="2000" dirty="0"/>
              <a:t>	</a:t>
            </a:r>
            <a:r>
              <a:rPr lang="it-IT" sz="2000" dirty="0" err="1" smtClean="0"/>
              <a:t>System.out.println</a:t>
            </a:r>
            <a:r>
              <a:rPr lang="it-IT" sz="2000" dirty="0"/>
              <a:t>( "linea letta = " + linea ); </a:t>
            </a:r>
            <a:endParaRPr lang="it-IT" sz="2000" dirty="0" smtClean="0"/>
          </a:p>
          <a:p>
            <a:pPr marL="0" indent="0">
              <a:buNone/>
            </a:pPr>
            <a:r>
              <a:rPr lang="it-IT" sz="2000" dirty="0" smtClean="0"/>
              <a:t>} </a:t>
            </a:r>
          </a:p>
          <a:p>
            <a:pPr marL="0" indent="0">
              <a:buNone/>
            </a:pPr>
            <a:r>
              <a:rPr lang="it-IT" sz="2000" dirty="0" err="1" smtClean="0"/>
              <a:t>if</a:t>
            </a:r>
            <a:r>
              <a:rPr lang="it-IT" sz="2000" dirty="0" smtClean="0"/>
              <a:t> </a:t>
            </a:r>
            <a:r>
              <a:rPr lang="it-IT" sz="2000" dirty="0"/>
              <a:t>( </a:t>
            </a:r>
            <a:r>
              <a:rPr lang="it-IT" sz="2000" dirty="0" err="1"/>
              <a:t>reader</a:t>
            </a:r>
            <a:r>
              <a:rPr lang="it-IT" sz="2000" dirty="0"/>
              <a:t> != </a:t>
            </a:r>
            <a:r>
              <a:rPr lang="it-IT" sz="2000" dirty="0" err="1"/>
              <a:t>null</a:t>
            </a:r>
            <a:r>
              <a:rPr lang="it-IT" sz="2000" dirty="0"/>
              <a:t> ) { </a:t>
            </a:r>
            <a:endParaRPr lang="it-IT" sz="2000" dirty="0" smtClean="0"/>
          </a:p>
          <a:p>
            <a:pPr marL="0" indent="0">
              <a:buNone/>
            </a:pPr>
            <a:r>
              <a:rPr lang="it-IT" sz="2000" dirty="0" err="1" smtClean="0"/>
              <a:t>try</a:t>
            </a:r>
            <a:r>
              <a:rPr lang="it-IT" sz="2000" dirty="0" smtClean="0"/>
              <a:t> </a:t>
            </a:r>
            <a:r>
              <a:rPr lang="it-IT" sz="2000" dirty="0"/>
              <a:t>{ </a:t>
            </a:r>
            <a:endParaRPr lang="it-IT" sz="2000" dirty="0" smtClean="0"/>
          </a:p>
          <a:p>
            <a:pPr marL="0" indent="0">
              <a:buNone/>
            </a:pPr>
            <a:r>
              <a:rPr lang="it-IT" sz="2000" dirty="0"/>
              <a:t>	</a:t>
            </a:r>
            <a:r>
              <a:rPr lang="it-IT" sz="2000" dirty="0" err="1" smtClean="0"/>
              <a:t>reader.close</a:t>
            </a:r>
            <a:r>
              <a:rPr lang="it-IT" sz="2000" dirty="0"/>
              <a:t>(); </a:t>
            </a:r>
            <a:endParaRPr lang="it-IT" sz="2000" dirty="0" smtClean="0"/>
          </a:p>
          <a:p>
            <a:pPr marL="0" indent="0">
              <a:buNone/>
            </a:pPr>
            <a:r>
              <a:rPr lang="it-IT" sz="2000" dirty="0" smtClean="0"/>
              <a:t>} </a:t>
            </a:r>
            <a:r>
              <a:rPr lang="it-IT" sz="2000" dirty="0"/>
              <a:t>catch ( </a:t>
            </a:r>
            <a:r>
              <a:rPr lang="it-IT" sz="2000" dirty="0" err="1"/>
              <a:t>IOException</a:t>
            </a:r>
            <a:r>
              <a:rPr lang="it-IT" sz="2000" dirty="0"/>
              <a:t> e ) { </a:t>
            </a:r>
            <a:endParaRPr lang="it-IT" sz="2000" dirty="0" smtClean="0"/>
          </a:p>
          <a:p>
            <a:pPr marL="0" indent="0">
              <a:buNone/>
            </a:pPr>
            <a:r>
              <a:rPr lang="it-IT" sz="2000" dirty="0" smtClean="0"/>
              <a:t>//</a:t>
            </a:r>
            <a:r>
              <a:rPr lang="it-IT" sz="2000" dirty="0"/>
              <a:t>Do </a:t>
            </a:r>
            <a:r>
              <a:rPr lang="it-IT" sz="2000" dirty="0" err="1"/>
              <a:t>nothing</a:t>
            </a:r>
            <a:r>
              <a:rPr lang="it-IT" sz="2000" dirty="0"/>
              <a:t> </a:t>
            </a:r>
            <a:endParaRPr lang="it-IT" sz="2000" dirty="0" smtClean="0"/>
          </a:p>
          <a:p>
            <a:pPr marL="0" indent="0">
              <a:buNone/>
            </a:pPr>
            <a:r>
              <a:rPr lang="it-IT" sz="2000" dirty="0" smtClean="0"/>
              <a:t>}</a:t>
            </a:r>
          </a:p>
          <a:p>
            <a:pPr marL="0" indent="0">
              <a:buNone/>
            </a:pPr>
            <a:r>
              <a:rPr lang="it-IT" sz="2000" dirty="0" smtClean="0"/>
              <a:t>} </a:t>
            </a:r>
          </a:p>
          <a:p>
            <a:pPr marL="0" indent="0">
              <a:buNone/>
            </a:pPr>
            <a:r>
              <a:rPr lang="it-IT" sz="2000" dirty="0" smtClean="0"/>
              <a:t>} </a:t>
            </a:r>
          </a:p>
          <a:p>
            <a:pPr marL="0" indent="0">
              <a:buNone/>
            </a:pPr>
            <a:r>
              <a:rPr lang="it-IT" sz="2000" dirty="0" smtClean="0"/>
              <a:t>}</a:t>
            </a:r>
            <a:endParaRPr lang="it-IT" sz="2000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0055155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 avere informazioni specifiche di un’eccezione è possibile invocare i metodi del tipo base </a:t>
            </a:r>
            <a:r>
              <a:rPr lang="it-IT" dirty="0" err="1" smtClean="0"/>
              <a:t>Throwable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String</a:t>
            </a:r>
            <a:r>
              <a:rPr lang="it-IT" dirty="0" smtClean="0"/>
              <a:t> </a:t>
            </a:r>
            <a:r>
              <a:rPr lang="it-IT" dirty="0" err="1"/>
              <a:t>getMessage</a:t>
            </a:r>
            <a:r>
              <a:rPr lang="it-IT" dirty="0" smtClean="0"/>
              <a:t>(), accede al messaggio contenente i dettagli dell’eccezione</a:t>
            </a:r>
          </a:p>
          <a:p>
            <a:pPr lvl="1"/>
            <a:r>
              <a:rPr lang="it-IT" dirty="0" err="1"/>
              <a:t>toString</a:t>
            </a:r>
            <a:r>
              <a:rPr lang="it-IT" dirty="0"/>
              <a:t>(), restituisce una breve descrizione dell’oggetto </a:t>
            </a:r>
            <a:r>
              <a:rPr lang="it-IT" dirty="0" err="1"/>
              <a:t>Throwable</a:t>
            </a:r>
            <a:r>
              <a:rPr lang="it-IT" dirty="0"/>
              <a:t>, compresi i dettagli dell’eccezione, se esistenti</a:t>
            </a:r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Eccezioni &gt; Metodi di </a:t>
            </a:r>
            <a:r>
              <a:rPr lang="it-IT" dirty="0" err="1"/>
              <a:t>Throwable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04309872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2400" dirty="0"/>
              <a:t>public </a:t>
            </a:r>
            <a:r>
              <a:rPr lang="it-IT" sz="2400" dirty="0" err="1"/>
              <a:t>class</a:t>
            </a:r>
            <a:r>
              <a:rPr lang="it-IT" sz="2400" dirty="0"/>
              <a:t> </a:t>
            </a:r>
            <a:r>
              <a:rPr lang="it-IT" sz="2400" dirty="0" err="1"/>
              <a:t>ExceptionMethods</a:t>
            </a:r>
            <a:r>
              <a:rPr lang="it-IT" sz="2400" dirty="0"/>
              <a:t> { </a:t>
            </a:r>
            <a:endParaRPr lang="it-IT" sz="2400" dirty="0" smtClean="0"/>
          </a:p>
          <a:p>
            <a:pPr marL="0" indent="0">
              <a:buNone/>
            </a:pPr>
            <a:r>
              <a:rPr lang="it-IT" sz="2400" dirty="0" smtClean="0"/>
              <a:t>public </a:t>
            </a:r>
            <a:r>
              <a:rPr lang="it-IT" sz="2400" dirty="0" err="1"/>
              <a:t>static</a:t>
            </a:r>
            <a:r>
              <a:rPr lang="it-IT" sz="2400" dirty="0"/>
              <a:t> </a:t>
            </a:r>
            <a:r>
              <a:rPr lang="it-IT" sz="2400" dirty="0" err="1"/>
              <a:t>void</a:t>
            </a:r>
            <a:r>
              <a:rPr lang="it-IT" sz="2400" dirty="0"/>
              <a:t> </a:t>
            </a:r>
            <a:r>
              <a:rPr lang="it-IT" sz="2400" dirty="0" err="1"/>
              <a:t>main</a:t>
            </a:r>
            <a:r>
              <a:rPr lang="it-IT" sz="2400" dirty="0"/>
              <a:t>(</a:t>
            </a:r>
            <a:r>
              <a:rPr lang="it-IT" sz="2400" dirty="0" err="1"/>
              <a:t>String</a:t>
            </a:r>
            <a:r>
              <a:rPr lang="it-IT" sz="2400" dirty="0"/>
              <a:t>[] </a:t>
            </a:r>
            <a:r>
              <a:rPr lang="it-IT" sz="2400" dirty="0" err="1"/>
              <a:t>args</a:t>
            </a:r>
            <a:r>
              <a:rPr lang="it-IT" sz="2400" dirty="0"/>
              <a:t>) { </a:t>
            </a:r>
            <a:endParaRPr lang="it-IT" sz="2400" dirty="0" smtClean="0"/>
          </a:p>
          <a:p>
            <a:pPr marL="0" indent="0">
              <a:buNone/>
            </a:pPr>
            <a:r>
              <a:rPr lang="it-IT" sz="2400" dirty="0"/>
              <a:t>	</a:t>
            </a:r>
            <a:r>
              <a:rPr lang="it-IT" sz="2400" dirty="0" err="1" smtClean="0"/>
              <a:t>try</a:t>
            </a:r>
            <a:r>
              <a:rPr lang="it-IT" sz="2400" dirty="0" smtClean="0"/>
              <a:t> </a:t>
            </a:r>
            <a:r>
              <a:rPr lang="it-IT" sz="2400" dirty="0"/>
              <a:t>{ </a:t>
            </a:r>
            <a:endParaRPr lang="it-IT" sz="2400" dirty="0" smtClean="0"/>
          </a:p>
          <a:p>
            <a:pPr marL="0" indent="0">
              <a:buNone/>
            </a:pPr>
            <a:r>
              <a:rPr lang="it-IT" sz="2400" dirty="0"/>
              <a:t>	</a:t>
            </a:r>
            <a:r>
              <a:rPr lang="it-IT" sz="2400" dirty="0" smtClean="0"/>
              <a:t>	</a:t>
            </a:r>
            <a:r>
              <a:rPr lang="it-IT" sz="2400" dirty="0" err="1" smtClean="0"/>
              <a:t>throw</a:t>
            </a:r>
            <a:r>
              <a:rPr lang="it-IT" sz="2400" dirty="0" smtClean="0"/>
              <a:t> </a:t>
            </a:r>
            <a:r>
              <a:rPr lang="it-IT" sz="2400" dirty="0"/>
              <a:t>new </a:t>
            </a:r>
            <a:r>
              <a:rPr lang="it-IT" sz="2400" dirty="0" err="1"/>
              <a:t>Exception</a:t>
            </a:r>
            <a:r>
              <a:rPr lang="it-IT" sz="2400" dirty="0"/>
              <a:t>("My </a:t>
            </a:r>
            <a:r>
              <a:rPr lang="it-IT" sz="2400" dirty="0" err="1"/>
              <a:t>Exception</a:t>
            </a:r>
            <a:r>
              <a:rPr lang="it-IT" sz="2400" dirty="0"/>
              <a:t>"); </a:t>
            </a:r>
            <a:endParaRPr lang="it-IT" sz="2400" dirty="0" smtClean="0"/>
          </a:p>
          <a:p>
            <a:pPr marL="0" indent="0">
              <a:buNone/>
            </a:pPr>
            <a:r>
              <a:rPr lang="it-IT" sz="2400" dirty="0"/>
              <a:t>	</a:t>
            </a:r>
            <a:r>
              <a:rPr lang="it-IT" sz="2400" dirty="0" smtClean="0"/>
              <a:t>} </a:t>
            </a:r>
          </a:p>
          <a:p>
            <a:pPr marL="0" indent="0">
              <a:buNone/>
            </a:pPr>
            <a:r>
              <a:rPr lang="it-IT" sz="2400" dirty="0"/>
              <a:t>	</a:t>
            </a:r>
            <a:r>
              <a:rPr lang="it-IT" sz="2400" dirty="0" smtClean="0"/>
              <a:t>catch(</a:t>
            </a:r>
            <a:r>
              <a:rPr lang="it-IT" sz="2400" dirty="0" err="1" smtClean="0"/>
              <a:t>Exception</a:t>
            </a:r>
            <a:r>
              <a:rPr lang="it-IT" sz="2400" dirty="0" smtClean="0"/>
              <a:t> </a:t>
            </a:r>
            <a:r>
              <a:rPr lang="it-IT" sz="2400" dirty="0"/>
              <a:t>e) { </a:t>
            </a:r>
            <a:endParaRPr lang="it-IT" sz="2400" dirty="0" smtClean="0"/>
          </a:p>
          <a:p>
            <a:pPr marL="0" indent="0">
              <a:buNone/>
            </a:pPr>
            <a:r>
              <a:rPr lang="it-IT" sz="2400" dirty="0"/>
              <a:t>	</a:t>
            </a:r>
            <a:r>
              <a:rPr lang="it-IT" sz="2400" dirty="0" err="1" smtClean="0"/>
              <a:t>System.err.println</a:t>
            </a:r>
            <a:r>
              <a:rPr lang="it-IT" sz="2400" dirty="0"/>
              <a:t>("</a:t>
            </a:r>
            <a:r>
              <a:rPr lang="it-IT" sz="2400" dirty="0" err="1"/>
              <a:t>Caught</a:t>
            </a:r>
            <a:r>
              <a:rPr lang="it-IT" sz="2400" dirty="0"/>
              <a:t> </a:t>
            </a:r>
            <a:r>
              <a:rPr lang="it-IT" sz="2400" dirty="0" err="1"/>
              <a:t>Exception</a:t>
            </a:r>
            <a:r>
              <a:rPr lang="it-IT" sz="2400" dirty="0"/>
              <a:t>"); </a:t>
            </a:r>
            <a:r>
              <a:rPr lang="it-IT" sz="2400" dirty="0" smtClean="0"/>
              <a:t>		</a:t>
            </a:r>
            <a:r>
              <a:rPr lang="it-IT" sz="2400" dirty="0" err="1" smtClean="0"/>
              <a:t>System.err.println</a:t>
            </a:r>
            <a:r>
              <a:rPr lang="it-IT" sz="2400" dirty="0"/>
              <a:t>("</a:t>
            </a:r>
            <a:r>
              <a:rPr lang="it-IT" sz="2400" dirty="0" err="1"/>
              <a:t>getMessage</a:t>
            </a:r>
            <a:r>
              <a:rPr lang="it-IT" sz="2400" dirty="0"/>
              <a:t>():" + </a:t>
            </a:r>
            <a:r>
              <a:rPr lang="it-IT" sz="2400" dirty="0" err="1"/>
              <a:t>e.getMessage</a:t>
            </a:r>
            <a:r>
              <a:rPr lang="it-IT" sz="2400" dirty="0"/>
              <a:t>()); </a:t>
            </a:r>
            <a:r>
              <a:rPr lang="it-IT" sz="2400" dirty="0" smtClean="0"/>
              <a:t>	</a:t>
            </a:r>
            <a:r>
              <a:rPr lang="it-IT" sz="2400" dirty="0" err="1" smtClean="0"/>
              <a:t>System.err.println</a:t>
            </a:r>
            <a:r>
              <a:rPr lang="it-IT" sz="2400" dirty="0"/>
              <a:t>("</a:t>
            </a:r>
            <a:r>
              <a:rPr lang="it-IT" sz="2400" dirty="0" err="1"/>
              <a:t>toString</a:t>
            </a:r>
            <a:r>
              <a:rPr lang="it-IT" sz="2400" dirty="0"/>
              <a:t>():" + e); </a:t>
            </a:r>
            <a:r>
              <a:rPr lang="it-IT" sz="2400" dirty="0" smtClean="0"/>
              <a:t>	</a:t>
            </a:r>
            <a:r>
              <a:rPr lang="it-IT" sz="2400" dirty="0" err="1" smtClean="0"/>
              <a:t>System.err.println</a:t>
            </a:r>
            <a:r>
              <a:rPr lang="it-IT" sz="2400" dirty="0"/>
              <a:t>("</a:t>
            </a:r>
            <a:r>
              <a:rPr lang="it-IT" sz="2400" dirty="0" err="1"/>
              <a:t>printStackTrace</a:t>
            </a:r>
            <a:r>
              <a:rPr lang="it-IT" sz="2400" dirty="0"/>
              <a:t>():"); </a:t>
            </a:r>
            <a:r>
              <a:rPr lang="it-IT" sz="2400" dirty="0" smtClean="0"/>
              <a:t>	</a:t>
            </a:r>
            <a:r>
              <a:rPr lang="it-IT" sz="2400" dirty="0" err="1" smtClean="0"/>
              <a:t>e.printStackTrace</a:t>
            </a:r>
            <a:r>
              <a:rPr lang="it-IT" sz="2400" dirty="0"/>
              <a:t>(); </a:t>
            </a:r>
            <a:endParaRPr lang="it-IT" sz="2400" dirty="0" smtClean="0"/>
          </a:p>
          <a:p>
            <a:pPr marL="0" indent="0">
              <a:buNone/>
            </a:pPr>
            <a:r>
              <a:rPr lang="it-IT" sz="2400" dirty="0"/>
              <a:t>	</a:t>
            </a:r>
            <a:r>
              <a:rPr lang="it-IT" sz="2400" dirty="0" smtClean="0"/>
              <a:t>} </a:t>
            </a:r>
          </a:p>
          <a:p>
            <a:pPr marL="0" indent="0">
              <a:buNone/>
            </a:pPr>
            <a:r>
              <a:rPr lang="it-IT" sz="2400" dirty="0" smtClean="0"/>
              <a:t>} </a:t>
            </a:r>
          </a:p>
          <a:p>
            <a:pPr marL="0" indent="0">
              <a:buNone/>
            </a:pPr>
            <a:r>
              <a:rPr lang="it-IT" sz="2400" dirty="0" smtClean="0"/>
              <a:t>}</a:t>
            </a:r>
            <a:endParaRPr lang="it-IT" sz="2400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8304774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E’ possibile creare delle eccezioni personalizzate per indicare condizioni di errore o eccezioni non previste dalla libreria standard di </a:t>
            </a:r>
            <a:r>
              <a:rPr lang="it-IT" dirty="0" smtClean="0"/>
              <a:t>java</a:t>
            </a:r>
          </a:p>
          <a:p>
            <a:r>
              <a:rPr lang="it-IT" dirty="0" smtClean="0"/>
              <a:t>E</a:t>
            </a:r>
            <a:r>
              <a:rPr lang="it-IT" dirty="0"/>
              <a:t>’ sufficiente derivare da </a:t>
            </a:r>
            <a:r>
              <a:rPr lang="it-IT" dirty="0" err="1"/>
              <a:t>Exception</a:t>
            </a:r>
            <a:r>
              <a:rPr lang="it-IT" dirty="0"/>
              <a:t> o </a:t>
            </a:r>
            <a:r>
              <a:rPr lang="it-IT" dirty="0" err="1"/>
              <a:t>RuntimeException</a:t>
            </a:r>
            <a:r>
              <a:rPr lang="it-IT" dirty="0"/>
              <a:t> o da qualsiasi altra eccezione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Eccezioni &gt; Eccezioni personalizzate</a:t>
            </a:r>
          </a:p>
        </p:txBody>
      </p:sp>
    </p:spTree>
    <p:extLst>
      <p:ext uri="{BB962C8B-B14F-4D97-AF65-F5344CB8AC3E}">
        <p14:creationId xmlns:p14="http://schemas.microsoft.com/office/powerpoint/2010/main" val="1087745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Eclipse</a:t>
            </a:r>
            <a:r>
              <a:rPr lang="it-IT" dirty="0"/>
              <a:t> è un Ambiente di sviluppo integrato  (IDE -</a:t>
            </a:r>
            <a:r>
              <a:rPr lang="it-IT" dirty="0" err="1"/>
              <a:t>Integrated</a:t>
            </a:r>
            <a:r>
              <a:rPr lang="it-IT" dirty="0"/>
              <a:t> Development </a:t>
            </a:r>
            <a:r>
              <a:rPr lang="it-IT" dirty="0" err="1"/>
              <a:t>Enviroment</a:t>
            </a:r>
            <a:r>
              <a:rPr lang="it-IT" dirty="0"/>
              <a:t>) open-source ovvero una piattaforma integrata che consente di gestire l'intero processo di sviluppo di applicazioni Java (è necessario scegliere la versione adatta al proprio S.O.)</a:t>
            </a:r>
          </a:p>
          <a:p>
            <a:r>
              <a:rPr lang="it-IT" dirty="0"/>
              <a:t>JDK</a:t>
            </a:r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 Ambiente di sviluppo </a:t>
            </a:r>
          </a:p>
        </p:txBody>
      </p:sp>
    </p:spTree>
    <p:extLst>
      <p:ext uri="{BB962C8B-B14F-4D97-AF65-F5344CB8AC3E}">
        <p14:creationId xmlns:p14="http://schemas.microsoft.com/office/powerpoint/2010/main" val="151171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2400" dirty="0" err="1"/>
              <a:t>class</a:t>
            </a:r>
            <a:r>
              <a:rPr lang="it-IT" sz="2400" dirty="0"/>
              <a:t> </a:t>
            </a:r>
            <a:r>
              <a:rPr lang="it-IT" sz="2400" dirty="0" err="1"/>
              <a:t>SimpleException</a:t>
            </a:r>
            <a:r>
              <a:rPr lang="it-IT" sz="2400" dirty="0"/>
              <a:t> </a:t>
            </a:r>
            <a:r>
              <a:rPr lang="it-IT" sz="2400" dirty="0" err="1"/>
              <a:t>extends</a:t>
            </a:r>
            <a:r>
              <a:rPr lang="it-IT" sz="2400" dirty="0"/>
              <a:t> </a:t>
            </a:r>
            <a:r>
              <a:rPr lang="it-IT" sz="2400" dirty="0" err="1"/>
              <a:t>Exception</a:t>
            </a:r>
            <a:r>
              <a:rPr lang="it-IT" sz="2400" dirty="0"/>
              <a:t> </a:t>
            </a:r>
            <a:r>
              <a:rPr lang="it-IT" sz="2400" dirty="0" smtClean="0"/>
              <a:t>{} </a:t>
            </a:r>
          </a:p>
          <a:p>
            <a:pPr marL="0" indent="0">
              <a:buNone/>
            </a:pPr>
            <a:r>
              <a:rPr lang="it-IT" sz="2400" dirty="0" smtClean="0"/>
              <a:t>public </a:t>
            </a:r>
            <a:r>
              <a:rPr lang="it-IT" sz="2400" dirty="0" err="1"/>
              <a:t>class</a:t>
            </a:r>
            <a:r>
              <a:rPr lang="it-IT" sz="2400" dirty="0"/>
              <a:t> </a:t>
            </a:r>
            <a:r>
              <a:rPr lang="it-IT" sz="2400" dirty="0" err="1"/>
              <a:t>SimpleExceptionDemo</a:t>
            </a:r>
            <a:r>
              <a:rPr lang="it-IT" sz="2400" dirty="0"/>
              <a:t> { </a:t>
            </a:r>
            <a:endParaRPr lang="it-IT" sz="2400" dirty="0" smtClean="0"/>
          </a:p>
          <a:p>
            <a:pPr marL="0" indent="0">
              <a:buNone/>
            </a:pPr>
            <a:r>
              <a:rPr lang="it-IT" sz="2400" dirty="0" smtClean="0"/>
              <a:t>public </a:t>
            </a:r>
            <a:r>
              <a:rPr lang="it-IT" sz="2400" dirty="0" err="1"/>
              <a:t>void</a:t>
            </a:r>
            <a:r>
              <a:rPr lang="it-IT" sz="2400" dirty="0"/>
              <a:t> f() </a:t>
            </a:r>
            <a:r>
              <a:rPr lang="it-IT" sz="2400" dirty="0" err="1"/>
              <a:t>throws</a:t>
            </a:r>
            <a:r>
              <a:rPr lang="it-IT" sz="2400" dirty="0"/>
              <a:t> </a:t>
            </a:r>
            <a:r>
              <a:rPr lang="it-IT" sz="2400" dirty="0" err="1"/>
              <a:t>SimpleException</a:t>
            </a:r>
            <a:r>
              <a:rPr lang="it-IT" sz="2400" dirty="0"/>
              <a:t> { </a:t>
            </a:r>
            <a:r>
              <a:rPr lang="it-IT" sz="2400" dirty="0" smtClean="0"/>
              <a:t>	</a:t>
            </a:r>
            <a:r>
              <a:rPr lang="it-IT" sz="2400" dirty="0" err="1" smtClean="0"/>
              <a:t>System.out.println</a:t>
            </a:r>
            <a:r>
              <a:rPr lang="it-IT" sz="2400" dirty="0"/>
              <a:t>("</a:t>
            </a:r>
            <a:r>
              <a:rPr lang="it-IT" sz="2400" dirty="0" err="1"/>
              <a:t>Throw</a:t>
            </a:r>
            <a:r>
              <a:rPr lang="it-IT" sz="2400" dirty="0"/>
              <a:t> </a:t>
            </a:r>
            <a:r>
              <a:rPr lang="it-IT" sz="2400" dirty="0" err="1"/>
              <a:t>SimpleException</a:t>
            </a:r>
            <a:r>
              <a:rPr lang="it-IT" sz="2400" dirty="0"/>
              <a:t> from f()"); </a:t>
            </a:r>
            <a:endParaRPr lang="it-IT" sz="2400" dirty="0" smtClean="0"/>
          </a:p>
          <a:p>
            <a:pPr marL="0" indent="0">
              <a:buNone/>
            </a:pPr>
            <a:r>
              <a:rPr lang="it-IT" sz="2400" dirty="0"/>
              <a:t>	</a:t>
            </a:r>
            <a:r>
              <a:rPr lang="it-IT" sz="2400" dirty="0" err="1" smtClean="0"/>
              <a:t>throw</a:t>
            </a:r>
            <a:r>
              <a:rPr lang="it-IT" sz="2400" dirty="0" smtClean="0"/>
              <a:t> </a:t>
            </a:r>
            <a:r>
              <a:rPr lang="it-IT" sz="2400" dirty="0"/>
              <a:t>new </a:t>
            </a:r>
            <a:r>
              <a:rPr lang="it-IT" sz="2400" dirty="0" err="1"/>
              <a:t>SimpleException</a:t>
            </a:r>
            <a:r>
              <a:rPr lang="it-IT" sz="2400" dirty="0"/>
              <a:t>(); </a:t>
            </a:r>
            <a:endParaRPr lang="it-IT" sz="2400" dirty="0" smtClean="0"/>
          </a:p>
          <a:p>
            <a:pPr marL="0" indent="0">
              <a:buNone/>
            </a:pPr>
            <a:r>
              <a:rPr lang="it-IT" sz="2400" dirty="0" smtClean="0"/>
              <a:t>} </a:t>
            </a:r>
          </a:p>
          <a:p>
            <a:pPr marL="0" indent="0">
              <a:buNone/>
            </a:pPr>
            <a:r>
              <a:rPr lang="it-IT" sz="2400" dirty="0" smtClean="0"/>
              <a:t>public </a:t>
            </a:r>
            <a:r>
              <a:rPr lang="it-IT" sz="2400" dirty="0" err="1"/>
              <a:t>static</a:t>
            </a:r>
            <a:r>
              <a:rPr lang="it-IT" sz="2400" dirty="0"/>
              <a:t> </a:t>
            </a:r>
            <a:r>
              <a:rPr lang="it-IT" sz="2400" dirty="0" err="1"/>
              <a:t>void</a:t>
            </a:r>
            <a:r>
              <a:rPr lang="it-IT" sz="2400" dirty="0"/>
              <a:t> </a:t>
            </a:r>
            <a:r>
              <a:rPr lang="it-IT" sz="2400" dirty="0" err="1"/>
              <a:t>main</a:t>
            </a:r>
            <a:r>
              <a:rPr lang="it-IT" sz="2400" dirty="0"/>
              <a:t>(</a:t>
            </a:r>
            <a:r>
              <a:rPr lang="it-IT" sz="2400" dirty="0" err="1"/>
              <a:t>String</a:t>
            </a:r>
            <a:r>
              <a:rPr lang="it-IT" sz="2400" dirty="0"/>
              <a:t>[] </a:t>
            </a:r>
            <a:r>
              <a:rPr lang="it-IT" sz="2400" dirty="0" err="1"/>
              <a:t>args</a:t>
            </a:r>
            <a:r>
              <a:rPr lang="it-IT" sz="2400" dirty="0"/>
              <a:t>) { </a:t>
            </a:r>
            <a:endParaRPr lang="it-IT" sz="2400" dirty="0" smtClean="0"/>
          </a:p>
          <a:p>
            <a:pPr marL="0" indent="0">
              <a:buNone/>
            </a:pPr>
            <a:r>
              <a:rPr lang="it-IT" sz="2400" dirty="0" err="1" smtClean="0"/>
              <a:t>SimpleExceptionDemo</a:t>
            </a:r>
            <a:r>
              <a:rPr lang="it-IT" sz="2400" dirty="0" smtClean="0"/>
              <a:t> </a:t>
            </a:r>
            <a:r>
              <a:rPr lang="it-IT" sz="2400" dirty="0" err="1"/>
              <a:t>sed</a:t>
            </a:r>
            <a:r>
              <a:rPr lang="it-IT" sz="2400" dirty="0"/>
              <a:t> = new </a:t>
            </a:r>
            <a:r>
              <a:rPr lang="it-IT" sz="2400" dirty="0" err="1"/>
              <a:t>SimpleExceptionDemo</a:t>
            </a:r>
            <a:r>
              <a:rPr lang="it-IT" sz="2400" dirty="0"/>
              <a:t>(); </a:t>
            </a:r>
            <a:endParaRPr lang="it-IT" sz="2400" dirty="0" smtClean="0"/>
          </a:p>
          <a:p>
            <a:pPr marL="0" indent="0">
              <a:buNone/>
            </a:pPr>
            <a:r>
              <a:rPr lang="it-IT" sz="2400" dirty="0" err="1" smtClean="0"/>
              <a:t>try</a:t>
            </a:r>
            <a:r>
              <a:rPr lang="it-IT" sz="2400" dirty="0" smtClean="0"/>
              <a:t> </a:t>
            </a:r>
            <a:r>
              <a:rPr lang="it-IT" sz="2400" dirty="0"/>
              <a:t>{ </a:t>
            </a:r>
            <a:endParaRPr lang="it-IT" sz="2400" dirty="0" smtClean="0"/>
          </a:p>
          <a:p>
            <a:pPr marL="0" indent="0">
              <a:buNone/>
            </a:pPr>
            <a:r>
              <a:rPr lang="it-IT" sz="2400" dirty="0"/>
              <a:t>	</a:t>
            </a:r>
            <a:r>
              <a:rPr lang="it-IT" sz="2400" dirty="0" err="1" smtClean="0"/>
              <a:t>sed.f</a:t>
            </a:r>
            <a:r>
              <a:rPr lang="it-IT" sz="2400" dirty="0"/>
              <a:t>(); </a:t>
            </a:r>
            <a:endParaRPr lang="it-IT" sz="2400" dirty="0" smtClean="0"/>
          </a:p>
          <a:p>
            <a:pPr marL="0" indent="0">
              <a:buNone/>
            </a:pPr>
            <a:r>
              <a:rPr lang="it-IT" sz="2400" dirty="0" smtClean="0"/>
              <a:t>} </a:t>
            </a:r>
            <a:r>
              <a:rPr lang="it-IT" sz="2400" dirty="0"/>
              <a:t>catch(</a:t>
            </a:r>
            <a:r>
              <a:rPr lang="it-IT" sz="2400" dirty="0" err="1"/>
              <a:t>SimpleException</a:t>
            </a:r>
            <a:r>
              <a:rPr lang="it-IT" sz="2400" dirty="0"/>
              <a:t> e) { </a:t>
            </a:r>
            <a:endParaRPr lang="it-IT" sz="2400" dirty="0" smtClean="0"/>
          </a:p>
          <a:p>
            <a:pPr marL="0" indent="0">
              <a:buNone/>
            </a:pPr>
            <a:r>
              <a:rPr lang="it-IT" sz="2400" dirty="0"/>
              <a:t>	</a:t>
            </a:r>
            <a:r>
              <a:rPr lang="it-IT" sz="2400" dirty="0" err="1" smtClean="0"/>
              <a:t>System.err.println</a:t>
            </a:r>
            <a:r>
              <a:rPr lang="it-IT" sz="2400" dirty="0"/>
              <a:t>("</a:t>
            </a:r>
            <a:r>
              <a:rPr lang="it-IT" sz="2400" dirty="0" err="1"/>
              <a:t>Caught</a:t>
            </a:r>
            <a:r>
              <a:rPr lang="it-IT" sz="2400" dirty="0"/>
              <a:t> </a:t>
            </a:r>
            <a:r>
              <a:rPr lang="it-IT" sz="2400" dirty="0" err="1"/>
              <a:t>it</a:t>
            </a:r>
            <a:r>
              <a:rPr lang="it-IT" sz="2400" dirty="0"/>
              <a:t>!"); </a:t>
            </a:r>
            <a:endParaRPr lang="it-IT" sz="2400" dirty="0" smtClean="0"/>
          </a:p>
          <a:p>
            <a:pPr marL="0" indent="0">
              <a:buNone/>
            </a:pPr>
            <a:r>
              <a:rPr lang="it-IT" sz="2400" dirty="0" smtClean="0"/>
              <a:t>} </a:t>
            </a:r>
          </a:p>
          <a:p>
            <a:pPr marL="0" indent="0">
              <a:buNone/>
            </a:pPr>
            <a:r>
              <a:rPr lang="it-IT" sz="2400" dirty="0" smtClean="0"/>
              <a:t>} </a:t>
            </a:r>
          </a:p>
          <a:p>
            <a:pPr marL="0" indent="0">
              <a:buNone/>
            </a:pPr>
            <a:r>
              <a:rPr lang="it-IT" sz="2400" dirty="0" smtClean="0"/>
              <a:t>}</a:t>
            </a:r>
            <a:endParaRPr lang="it-IT" sz="2400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3006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JDK: Java Development Kit</a:t>
            </a:r>
          </a:p>
          <a:p>
            <a:r>
              <a:rPr lang="it-IT" dirty="0"/>
              <a:t>Abbiamo detto che il codice java deve essere compilato e poi eseguito dalla JVM, per cui abbiamo bisogno  di un compilatore e della JVM.</a:t>
            </a:r>
          </a:p>
          <a:p>
            <a:r>
              <a:rPr lang="it-IT" dirty="0"/>
              <a:t>   Il JDK ci offre tutto l’occorrente per lavorare in    modo completo. Infatti implementa una suite di applicazioni che ci permette di sviluppare programmi anche complessi.</a:t>
            </a:r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 Ambiente di sviluppo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633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 Java Development Kit è formato dalle </a:t>
            </a:r>
            <a:r>
              <a:rPr lang="it-IT" dirty="0" smtClean="0"/>
              <a:t>seguenti </a:t>
            </a:r>
            <a:r>
              <a:rPr lang="it-IT" dirty="0"/>
              <a:t>cartelle: </a:t>
            </a:r>
          </a:p>
          <a:p>
            <a:r>
              <a:rPr lang="it-IT" dirty="0"/>
              <a:t>bin : contiene tutti i file eseguibili, ovvero «</a:t>
            </a:r>
            <a:r>
              <a:rPr lang="it-IT" dirty="0" err="1"/>
              <a:t>javac</a:t>
            </a:r>
            <a:r>
              <a:rPr lang="it-IT" dirty="0"/>
              <a:t>», «java», «</a:t>
            </a:r>
            <a:r>
              <a:rPr lang="it-IT" dirty="0" err="1"/>
              <a:t>jar</a:t>
            </a:r>
            <a:r>
              <a:rPr lang="it-IT" dirty="0"/>
              <a:t>», che ci permette di compilare, eseguire, impacchettare(vedremo in seguito) il nostro lavoro etc.</a:t>
            </a:r>
          </a:p>
          <a:p>
            <a:r>
              <a:rPr lang="it-IT" dirty="0"/>
              <a:t>Include e </a:t>
            </a:r>
            <a:r>
              <a:rPr lang="it-IT" dirty="0" err="1"/>
              <a:t>lib</a:t>
            </a:r>
            <a:r>
              <a:rPr lang="it-IT" dirty="0"/>
              <a:t>: contengono librerie scritte in C e in java che sono utilizzate dal JDK.</a:t>
            </a:r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 Ambiente di sviluppo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981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JRE : sta per Java Runtime </a:t>
            </a:r>
            <a:r>
              <a:rPr lang="it-IT" dirty="0" err="1"/>
              <a:t>Enviroment</a:t>
            </a:r>
            <a:r>
              <a:rPr lang="it-IT" dirty="0"/>
              <a:t> </a:t>
            </a:r>
          </a:p>
          <a:p>
            <a:r>
              <a:rPr lang="it-IT" dirty="0"/>
              <a:t>Si tratta della JVM con il supporto per le librerie.</a:t>
            </a:r>
          </a:p>
          <a:p>
            <a:r>
              <a:rPr lang="it-IT" dirty="0"/>
              <a:t>RIPRENDIAMO L’ARGOMENTO PIU’ AVANTI QUANDO PARLEREMO DELLA COMPILAZIONE</a:t>
            </a:r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 Ambiente di sviluppo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853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Standard Edition (SE): la versione base di Java, comprendente tutto ciò che va dalle basi del linguaggio, fino alla gestione dei database, delle reti, della sicurezza etc. </a:t>
            </a:r>
          </a:p>
          <a:p>
            <a:r>
              <a:rPr lang="it-IT" dirty="0"/>
              <a:t>• Enterprise Edition (EE): la versione avanzata intesa prevalentemente per estendere la SE aggiungendo aspetti quali affidabilità, scalabilità e sicurezza su sistemi distribuiti molto vasti e complessi (client -server)</a:t>
            </a:r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 JDK esiste in diverse Edition </a:t>
            </a:r>
          </a:p>
        </p:txBody>
      </p:sp>
    </p:spTree>
    <p:extLst>
      <p:ext uri="{BB962C8B-B14F-4D97-AF65-F5344CB8AC3E}">
        <p14:creationId xmlns:p14="http://schemas.microsoft.com/office/powerpoint/2010/main" val="59058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Operazioni eseguite dal compilatore: </a:t>
            </a:r>
            <a:endParaRPr lang="it-IT" dirty="0" smtClean="0"/>
          </a:p>
          <a:p>
            <a:pPr lvl="1"/>
            <a:r>
              <a:rPr lang="it-IT" dirty="0" smtClean="0"/>
              <a:t>controlli </a:t>
            </a:r>
            <a:r>
              <a:rPr lang="it-IT" dirty="0"/>
              <a:t>di errori di codifica </a:t>
            </a:r>
            <a:endParaRPr lang="it-IT" dirty="0" smtClean="0"/>
          </a:p>
          <a:p>
            <a:pPr lvl="1"/>
            <a:r>
              <a:rPr lang="it-IT" dirty="0" smtClean="0"/>
              <a:t>le </a:t>
            </a:r>
            <a:r>
              <a:rPr lang="it-IT" dirty="0"/>
              <a:t>dichiarazioni di tipo esplicite e non </a:t>
            </a:r>
            <a:r>
              <a:rPr lang="it-IT" dirty="0" smtClean="0"/>
              <a:t>implicite</a:t>
            </a:r>
          </a:p>
          <a:p>
            <a:pPr lvl="1"/>
            <a:r>
              <a:rPr lang="it-IT" dirty="0" smtClean="0"/>
              <a:t>le </a:t>
            </a:r>
            <a:r>
              <a:rPr lang="it-IT" dirty="0"/>
              <a:t>classi sono inserite in un </a:t>
            </a:r>
            <a:r>
              <a:rPr lang="it-IT" dirty="0" err="1"/>
              <a:t>name-space</a:t>
            </a:r>
            <a:r>
              <a:rPr lang="it-IT" dirty="0"/>
              <a:t> per gestire la sicurezza </a:t>
            </a:r>
          </a:p>
          <a:p>
            <a:r>
              <a:rPr lang="it-IT" dirty="0" smtClean="0"/>
              <a:t>Operazioni </a:t>
            </a:r>
            <a:r>
              <a:rPr lang="it-IT" dirty="0"/>
              <a:t>eseguite dal sistema </a:t>
            </a:r>
            <a:r>
              <a:rPr lang="it-IT" dirty="0" err="1"/>
              <a:t>run</a:t>
            </a:r>
            <a:r>
              <a:rPr lang="it-IT" dirty="0"/>
              <a:t>-time: </a:t>
            </a:r>
            <a:endParaRPr lang="it-IT" dirty="0" smtClean="0"/>
          </a:p>
          <a:p>
            <a:pPr lvl="1"/>
            <a:r>
              <a:rPr lang="it-IT" dirty="0" smtClean="0"/>
              <a:t>allocazione </a:t>
            </a:r>
            <a:r>
              <a:rPr lang="it-IT" dirty="0"/>
              <a:t>della memoria dipende dalla piattaforma </a:t>
            </a:r>
            <a:endParaRPr lang="it-IT" dirty="0" smtClean="0"/>
          </a:p>
          <a:p>
            <a:pPr lvl="1"/>
            <a:r>
              <a:rPr lang="it-IT" dirty="0" smtClean="0"/>
              <a:t>puntatore </a:t>
            </a:r>
            <a:r>
              <a:rPr lang="it-IT" dirty="0"/>
              <a:t>alla memoria non esiste ma riferimenti simbolici, risolti in indirizzi di memoria reali in fase di esecuzione </a:t>
            </a:r>
            <a:endParaRPr lang="it-IT" dirty="0" smtClean="0"/>
          </a:p>
          <a:p>
            <a:pPr lvl="1"/>
            <a:r>
              <a:rPr lang="it-IT" dirty="0" smtClean="0"/>
              <a:t>I </a:t>
            </a:r>
            <a:r>
              <a:rPr lang="it-IT" dirty="0"/>
              <a:t>tipi sono noti e </a:t>
            </a:r>
            <a:r>
              <a:rPr lang="it-IT" dirty="0" smtClean="0"/>
              <a:t>corretti</a:t>
            </a:r>
          </a:p>
          <a:p>
            <a:r>
              <a:rPr lang="it-IT" dirty="0" smtClean="0"/>
              <a:t>Operazioni </a:t>
            </a:r>
            <a:r>
              <a:rPr lang="it-IT" dirty="0"/>
              <a:t>eseguite dal compilatore e dal sistema </a:t>
            </a:r>
            <a:r>
              <a:rPr lang="it-IT" dirty="0" err="1"/>
              <a:t>run</a:t>
            </a:r>
            <a:r>
              <a:rPr lang="it-IT" dirty="0"/>
              <a:t>-time : </a:t>
            </a:r>
            <a:endParaRPr lang="it-IT" dirty="0" smtClean="0"/>
          </a:p>
          <a:p>
            <a:pPr lvl="1"/>
            <a:r>
              <a:rPr lang="it-IT" dirty="0" smtClean="0"/>
              <a:t>strati </a:t>
            </a:r>
            <a:r>
              <a:rPr lang="it-IT" dirty="0"/>
              <a:t>di difesa contro il codice che può essere potenzialmente pericoloso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Sicuro</a:t>
            </a:r>
          </a:p>
        </p:txBody>
      </p:sp>
    </p:spTree>
    <p:extLst>
      <p:ext uri="{BB962C8B-B14F-4D97-AF65-F5344CB8AC3E}">
        <p14:creationId xmlns:p14="http://schemas.microsoft.com/office/powerpoint/2010/main" val="282199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Elaborazioni simultanee in un ambiente a singolo processo </a:t>
            </a:r>
          </a:p>
          <a:p>
            <a:r>
              <a:rPr lang="it-IT" dirty="0" smtClean="0"/>
              <a:t>La </a:t>
            </a:r>
            <a:r>
              <a:rPr lang="it-IT" dirty="0"/>
              <a:t>gestione dei </a:t>
            </a:r>
            <a:r>
              <a:rPr lang="it-IT" dirty="0" err="1"/>
              <a:t>thread</a:t>
            </a:r>
            <a:r>
              <a:rPr lang="it-IT" dirty="0"/>
              <a:t> in genere e di tipo </a:t>
            </a:r>
            <a:r>
              <a:rPr lang="it-IT" dirty="0" err="1"/>
              <a:t>preemptive</a:t>
            </a:r>
            <a:r>
              <a:rPr lang="it-IT" dirty="0"/>
              <a:t> </a:t>
            </a:r>
          </a:p>
          <a:p>
            <a:r>
              <a:rPr lang="it-IT" dirty="0" smtClean="0"/>
              <a:t>Nei </a:t>
            </a:r>
            <a:r>
              <a:rPr lang="it-IT" dirty="0"/>
              <a:t>sistemi in cui la gestione è non </a:t>
            </a:r>
            <a:r>
              <a:rPr lang="it-IT" dirty="0" err="1"/>
              <a:t>preemptive</a:t>
            </a:r>
            <a:r>
              <a:rPr lang="it-IT" dirty="0"/>
              <a:t> Java fornisce il metodo </a:t>
            </a:r>
            <a:r>
              <a:rPr lang="it-IT" dirty="0" err="1"/>
              <a:t>yield</a:t>
            </a:r>
            <a:r>
              <a:rPr lang="it-IT" dirty="0"/>
              <a:t>() che dà, ad un altro </a:t>
            </a:r>
            <a:r>
              <a:rPr lang="it-IT" dirty="0" err="1"/>
              <a:t>thread</a:t>
            </a:r>
            <a:r>
              <a:rPr lang="it-IT" dirty="0"/>
              <a:t>, la possibilità di essere comunque eseguito </a:t>
            </a:r>
          </a:p>
          <a:p>
            <a:r>
              <a:rPr lang="it-IT" dirty="0" smtClean="0"/>
              <a:t>I </a:t>
            </a:r>
            <a:r>
              <a:rPr lang="it-IT" dirty="0"/>
              <a:t>metodi dichiarati </a:t>
            </a:r>
            <a:r>
              <a:rPr lang="it-IT" dirty="0" err="1"/>
              <a:t>synchronized</a:t>
            </a:r>
            <a:r>
              <a:rPr lang="it-IT" dirty="0"/>
              <a:t> non possono essere eseguiti simultaneamente da più </a:t>
            </a:r>
            <a:r>
              <a:rPr lang="it-IT" dirty="0" err="1" smtClean="0"/>
              <a:t>thread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MultiThreading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272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Le classi sono collegate solo quando </a:t>
            </a:r>
            <a:r>
              <a:rPr lang="it-IT" dirty="0" smtClean="0"/>
              <a:t>richiesto</a:t>
            </a:r>
          </a:p>
          <a:p>
            <a:r>
              <a:rPr lang="it-IT" dirty="0" smtClean="0"/>
              <a:t>Possono </a:t>
            </a:r>
            <a:r>
              <a:rPr lang="it-IT" dirty="0"/>
              <a:t>provenire dal file </a:t>
            </a:r>
            <a:r>
              <a:rPr lang="it-IT" dirty="0" err="1"/>
              <a:t>system</a:t>
            </a:r>
            <a:r>
              <a:rPr lang="it-IT" dirty="0"/>
              <a:t> locale così come dalla rete </a:t>
            </a:r>
            <a:endParaRPr lang="it-IT" dirty="0" smtClean="0"/>
          </a:p>
          <a:p>
            <a:r>
              <a:rPr lang="it-IT" dirty="0" smtClean="0"/>
              <a:t>Il </a:t>
            </a:r>
            <a:r>
              <a:rPr lang="it-IT" dirty="0"/>
              <a:t>codice viene verificato prima di essere passato </a:t>
            </a:r>
            <a:r>
              <a:rPr lang="it-IT" dirty="0" smtClean="0"/>
              <a:t>all’interprete </a:t>
            </a:r>
            <a:r>
              <a:rPr lang="it-IT" dirty="0"/>
              <a:t>per </a:t>
            </a:r>
            <a:r>
              <a:rPr lang="it-IT" dirty="0" smtClean="0"/>
              <a:t>l’esecuzione</a:t>
            </a:r>
            <a:r>
              <a:rPr lang="it-IT" dirty="0"/>
              <a:t>. </a:t>
            </a:r>
            <a:endParaRPr lang="it-IT" dirty="0" smtClean="0"/>
          </a:p>
          <a:p>
            <a:r>
              <a:rPr lang="it-IT" dirty="0" smtClean="0"/>
              <a:t>E’ </a:t>
            </a:r>
            <a:r>
              <a:rPr lang="it-IT" dirty="0"/>
              <a:t>possibile aggiungere nuovi metodi e variabili di istanza ad una classe, senza dover ricompilare </a:t>
            </a:r>
            <a:r>
              <a:rPr lang="it-IT" dirty="0" smtClean="0"/>
              <a:t>l’intera </a:t>
            </a:r>
            <a:r>
              <a:rPr lang="it-IT" dirty="0"/>
              <a:t>applicazione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Dinamico </a:t>
            </a:r>
          </a:p>
        </p:txBody>
      </p:sp>
    </p:spTree>
    <p:extLst>
      <p:ext uri="{BB962C8B-B14F-4D97-AF65-F5344CB8AC3E}">
        <p14:creationId xmlns:p14="http://schemas.microsoft.com/office/powerpoint/2010/main" val="415305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Un concetto importante da tener presente in fase di compilazione è quello di </a:t>
            </a:r>
            <a:r>
              <a:rPr lang="it-IT" dirty="0" err="1"/>
              <a:t>classpath</a:t>
            </a:r>
            <a:r>
              <a:rPr lang="it-IT" dirty="0"/>
              <a:t>, ovvero l’insieme di librerie che il compilatore Java deve caricare per compilare i sorgenti. Il </a:t>
            </a:r>
            <a:r>
              <a:rPr lang="it-IT" dirty="0" err="1"/>
              <a:t>classpath</a:t>
            </a:r>
            <a:r>
              <a:rPr lang="it-IT" dirty="0"/>
              <a:t>, è una variabile d’ambiente del sistema operativo che istruisce il compilatore Java su qual è il percorso (</a:t>
            </a:r>
            <a:r>
              <a:rPr lang="it-IT" dirty="0" err="1"/>
              <a:t>path</a:t>
            </a:r>
            <a:r>
              <a:rPr lang="it-IT" dirty="0"/>
              <a:t>) dove trovare le librerie da caricare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Variabile d’ambiente</a:t>
            </a:r>
          </a:p>
        </p:txBody>
      </p:sp>
    </p:spTree>
    <p:extLst>
      <p:ext uri="{BB962C8B-B14F-4D97-AF65-F5344CB8AC3E}">
        <p14:creationId xmlns:p14="http://schemas.microsoft.com/office/powerpoint/2010/main" val="271103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  <a:p>
            <a:r>
              <a:rPr lang="it-IT" dirty="0" smtClean="0"/>
              <a:t>Linguaggio di programmazione più usato del pianeta</a:t>
            </a:r>
          </a:p>
          <a:p>
            <a:endParaRPr lang="it-IT" dirty="0" smtClean="0"/>
          </a:p>
          <a:p>
            <a:r>
              <a:rPr lang="it-IT" dirty="0" smtClean="0"/>
              <a:t>Nato nel 1995 da </a:t>
            </a:r>
            <a:r>
              <a:rPr lang="it-IT" dirty="0"/>
              <a:t>un gruppo di lavoro della </a:t>
            </a:r>
            <a:r>
              <a:rPr lang="it-IT" dirty="0" err="1">
                <a:solidFill>
                  <a:srgbClr val="FF0000"/>
                </a:solidFill>
              </a:rPr>
              <a:t>Sun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 smtClean="0">
                <a:solidFill>
                  <a:srgbClr val="FF0000"/>
                </a:solidFill>
              </a:rPr>
              <a:t>Microsystems</a:t>
            </a:r>
            <a:r>
              <a:rPr lang="it-IT" dirty="0" smtClean="0">
                <a:solidFill>
                  <a:srgbClr val="FF0000"/>
                </a:solidFill>
              </a:rPr>
              <a:t>,</a:t>
            </a:r>
            <a:r>
              <a:rPr lang="it-IT" dirty="0" smtClean="0"/>
              <a:t> </a:t>
            </a:r>
            <a:r>
              <a:rPr lang="it-IT" dirty="0"/>
              <a:t>guidato da </a:t>
            </a:r>
            <a:r>
              <a:rPr lang="it-IT" dirty="0">
                <a:solidFill>
                  <a:srgbClr val="FF0000"/>
                </a:solidFill>
              </a:rPr>
              <a:t>James </a:t>
            </a:r>
            <a:r>
              <a:rPr lang="it-IT" dirty="0" err="1" smtClean="0">
                <a:solidFill>
                  <a:srgbClr val="FF0000"/>
                </a:solidFill>
              </a:rPr>
              <a:t>Gosling</a:t>
            </a:r>
            <a:r>
              <a:rPr lang="it-IT" dirty="0" smtClean="0"/>
              <a:t>, che dal 2010 è stata assorbita da Oracle.</a:t>
            </a:r>
          </a:p>
          <a:p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Cos’è JAVA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968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it-IT" dirty="0" smtClean="0"/>
              <a:t>Programmazione base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Componenti fondamentali di un programma java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61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it-IT" dirty="0"/>
              <a:t> public </a:t>
            </a:r>
            <a:r>
              <a:rPr lang="it-IT" dirty="0" err="1"/>
              <a:t>class</a:t>
            </a:r>
            <a:r>
              <a:rPr lang="it-IT" dirty="0"/>
              <a:t> Buongiorno </a:t>
            </a:r>
            <a:r>
              <a:rPr lang="it-IT" dirty="0" smtClean="0"/>
              <a:t>{ 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       public </a:t>
            </a:r>
            <a:r>
              <a:rPr lang="it-IT" dirty="0" err="1"/>
              <a:t>static</a:t>
            </a:r>
            <a:r>
              <a:rPr lang="it-IT" dirty="0"/>
              <a:t> </a:t>
            </a:r>
            <a:r>
              <a:rPr lang="it-IT" dirty="0" err="1"/>
              <a:t>void</a:t>
            </a:r>
            <a:r>
              <a:rPr lang="it-IT" dirty="0"/>
              <a:t> </a:t>
            </a:r>
            <a:r>
              <a:rPr lang="it-IT" dirty="0" err="1"/>
              <a:t>main</a:t>
            </a:r>
            <a:r>
              <a:rPr lang="it-IT" dirty="0"/>
              <a:t>  (</a:t>
            </a:r>
            <a:r>
              <a:rPr lang="it-IT" dirty="0" err="1"/>
              <a:t>String</a:t>
            </a:r>
            <a:r>
              <a:rPr lang="it-IT" dirty="0"/>
              <a:t> </a:t>
            </a:r>
            <a:r>
              <a:rPr lang="it-IT" dirty="0" err="1"/>
              <a:t>args</a:t>
            </a:r>
            <a:r>
              <a:rPr lang="it-IT" dirty="0" smtClean="0"/>
              <a:t>[]){ 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            </a:t>
            </a:r>
            <a:r>
              <a:rPr lang="it-IT" dirty="0" err="1"/>
              <a:t>System.out.println</a:t>
            </a:r>
            <a:r>
              <a:rPr lang="it-IT" dirty="0"/>
              <a:t> ("Buongiorno!");</a:t>
            </a:r>
          </a:p>
          <a:p>
            <a:pPr marL="0" indent="0">
              <a:buNone/>
            </a:pPr>
            <a:r>
              <a:rPr lang="it-IT" dirty="0"/>
              <a:t>     </a:t>
            </a:r>
            <a:r>
              <a:rPr lang="it-IT" dirty="0" smtClean="0"/>
              <a:t>  } 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 } 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Primo </a:t>
            </a:r>
            <a:r>
              <a:rPr lang="it-IT" dirty="0" smtClean="0"/>
              <a:t>approccio al codice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380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it-IT" dirty="0"/>
              <a:t>E’ costituito da una sola classe la cui definizione consiste del solo metodo </a:t>
            </a:r>
            <a:r>
              <a:rPr lang="it-IT" dirty="0" err="1"/>
              <a:t>main</a:t>
            </a:r>
            <a:r>
              <a:rPr lang="it-IT" dirty="0"/>
              <a:t> </a:t>
            </a:r>
          </a:p>
          <a:p>
            <a:pPr marL="0" indent="0">
              <a:buNone/>
            </a:pPr>
            <a:r>
              <a:rPr lang="it-IT" dirty="0"/>
              <a:t>L’esecuzione di qualunque applicazione Java  stand-alone coincide con l’esecuzione del metodo </a:t>
            </a:r>
            <a:r>
              <a:rPr lang="it-IT" dirty="0" err="1"/>
              <a:t>metodo</a:t>
            </a:r>
            <a:r>
              <a:rPr lang="it-IT" dirty="0"/>
              <a:t> </a:t>
            </a:r>
            <a:r>
              <a:rPr lang="it-IT" dirty="0" err="1"/>
              <a:t>main</a:t>
            </a:r>
            <a:r>
              <a:rPr lang="it-IT" dirty="0"/>
              <a:t> di una classe </a:t>
            </a:r>
          </a:p>
          <a:p>
            <a:pPr marL="0" indent="0">
              <a:buNone/>
            </a:pPr>
            <a:r>
              <a:rPr lang="it-IT" dirty="0"/>
              <a:t>Il metodo </a:t>
            </a:r>
            <a:r>
              <a:rPr lang="it-IT" dirty="0" err="1"/>
              <a:t>main</a:t>
            </a:r>
            <a:r>
              <a:rPr lang="it-IT" dirty="0"/>
              <a:t> in questo esempio è costituito da una sola istruzione di stampa a video </a:t>
            </a: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b="1" dirty="0"/>
              <a:t>Ogni programma Java è costituito da una o più classi</a:t>
            </a:r>
          </a:p>
          <a:p>
            <a:pPr marL="0" indent="0">
              <a:buNone/>
            </a:pPr>
            <a:endParaRPr lang="it-IT" b="1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Primo </a:t>
            </a:r>
            <a:r>
              <a:rPr lang="it-IT" dirty="0" smtClean="0"/>
              <a:t>programma in java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6306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" y="1268760"/>
            <a:ext cx="9144000" cy="4968552"/>
          </a:xfrm>
          <a:prstGeom prst="rect">
            <a:avLst/>
          </a:prstGeom>
        </p:spPr>
      </p:pic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>
          <a:xfrm>
            <a:off x="457200" y="1418544"/>
            <a:ext cx="8229600" cy="4890776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Classe Buongiorno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Primo approccio al codice</a:t>
            </a:r>
            <a:endParaRPr lang="it-IT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" y="1502465"/>
            <a:ext cx="9144000" cy="592449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414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</a:t>
            </a:r>
            <a:r>
              <a:rPr lang="it-IT" dirty="0" smtClean="0"/>
              <a:t>Implementazione del </a:t>
            </a:r>
            <a:r>
              <a:rPr lang="it-IT" dirty="0"/>
              <a:t>codice sorgente (file .java - editor qualunque)</a:t>
            </a:r>
          </a:p>
          <a:p>
            <a:pPr marL="0" indent="0">
              <a:buNone/>
            </a:pPr>
            <a:r>
              <a:rPr lang="it-IT" dirty="0"/>
              <a:t> Compilazione del codice sorgente: produzione del </a:t>
            </a:r>
            <a:r>
              <a:rPr lang="it-IT" dirty="0" err="1"/>
              <a:t>bytecode</a:t>
            </a:r>
            <a:r>
              <a:rPr lang="it-IT" dirty="0"/>
              <a:t> (file .</a:t>
            </a:r>
            <a:r>
              <a:rPr lang="it-IT" dirty="0" err="1"/>
              <a:t>class</a:t>
            </a:r>
            <a:r>
              <a:rPr lang="it-IT" dirty="0"/>
              <a:t> – compilatore) </a:t>
            </a:r>
          </a:p>
          <a:p>
            <a:pPr marL="0" indent="0">
              <a:buNone/>
            </a:pPr>
            <a:r>
              <a:rPr lang="it-IT" dirty="0"/>
              <a:t>• Esecuzione = interpretazione del </a:t>
            </a:r>
            <a:r>
              <a:rPr lang="it-IT" dirty="0" err="1"/>
              <a:t>bytecode</a:t>
            </a:r>
            <a:r>
              <a:rPr lang="it-IT" dirty="0"/>
              <a:t> da parte di un interprete software (JVM: Java Virtual Machine Virtual Machine) </a:t>
            </a:r>
          </a:p>
          <a:p>
            <a:pPr marL="0" indent="0">
              <a:buNone/>
            </a:pPr>
            <a:endParaRPr lang="it-IT" b="1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Modello base</a:t>
            </a:r>
          </a:p>
        </p:txBody>
      </p:sp>
    </p:spTree>
    <p:extLst>
      <p:ext uri="{BB962C8B-B14F-4D97-AF65-F5344CB8AC3E}">
        <p14:creationId xmlns:p14="http://schemas.microsoft.com/office/powerpoint/2010/main" val="253541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Tipi primitivi mantengono le loro dimensioni in tutte le </a:t>
            </a:r>
            <a:r>
              <a:rPr lang="it-IT" dirty="0" smtClean="0"/>
              <a:t>piattaforma </a:t>
            </a:r>
            <a:r>
              <a:rPr lang="it-IT" dirty="0"/>
              <a:t>grazie alla </a:t>
            </a:r>
            <a:r>
              <a:rPr lang="it-IT" dirty="0" smtClean="0"/>
              <a:t>JVM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Tipi primitivi </a:t>
            </a:r>
            <a:endParaRPr lang="it-IT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936484"/>
              </p:ext>
            </p:extLst>
          </p:nvPr>
        </p:nvGraphicFramePr>
        <p:xfrm>
          <a:off x="2915816" y="2657440"/>
          <a:ext cx="2808312" cy="3291840"/>
        </p:xfrm>
        <a:graphic>
          <a:graphicData uri="http://schemas.openxmlformats.org/drawingml/2006/table">
            <a:tbl>
              <a:tblPr firstRow="1" bandRow="1"/>
              <a:tblGrid>
                <a:gridCol w="1307976"/>
                <a:gridCol w="1500336"/>
              </a:tblGrid>
              <a:tr h="281003">
                <a:tc>
                  <a:txBody>
                    <a:bodyPr/>
                    <a:lstStyle/>
                    <a:p>
                      <a:pPr algn="ctr"/>
                      <a:r>
                        <a:rPr lang="it-IT" b="1" i="0" baseline="0" dirty="0" smtClean="0"/>
                        <a:t>Primitiva</a:t>
                      </a:r>
                      <a:endParaRPr lang="it-IT" b="1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Dimensione</a:t>
                      </a:r>
                      <a:endParaRPr lang="it-IT" b="1" i="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1003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boolean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1-bit</a:t>
                      </a:r>
                      <a:endParaRPr lang="it-IT" dirty="0"/>
                    </a:p>
                  </a:txBody>
                  <a:tcPr/>
                </a:tc>
              </a:tr>
              <a:tr h="281003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char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16-bit</a:t>
                      </a:r>
                      <a:endParaRPr lang="it-IT" dirty="0"/>
                    </a:p>
                  </a:txBody>
                  <a:tcPr/>
                </a:tc>
              </a:tr>
              <a:tr h="281003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byte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8-bit</a:t>
                      </a:r>
                      <a:endParaRPr lang="it-IT" dirty="0"/>
                    </a:p>
                  </a:txBody>
                  <a:tcPr/>
                </a:tc>
              </a:tr>
              <a:tr h="281003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short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16-bit</a:t>
                      </a:r>
                      <a:endParaRPr lang="it-IT" dirty="0"/>
                    </a:p>
                  </a:txBody>
                  <a:tcPr/>
                </a:tc>
              </a:tr>
              <a:tr h="281003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int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32-bit</a:t>
                      </a:r>
                      <a:endParaRPr lang="it-IT" dirty="0"/>
                    </a:p>
                  </a:txBody>
                  <a:tcPr/>
                </a:tc>
              </a:tr>
              <a:tr h="281003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long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64-bit</a:t>
                      </a:r>
                      <a:endParaRPr lang="it-IT" dirty="0"/>
                    </a:p>
                  </a:txBody>
                  <a:tcPr/>
                </a:tc>
              </a:tr>
              <a:tr h="281003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float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32-bit</a:t>
                      </a:r>
                      <a:endParaRPr lang="it-IT" dirty="0"/>
                    </a:p>
                  </a:txBody>
                  <a:tcPr/>
                </a:tc>
              </a:tr>
              <a:tr h="281003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double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64-bit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681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Un sorgente java è una sequenza di linee di codice all’interno delle quali saranno presenti una serie di elementi sintattici del linguaggio:</a:t>
            </a:r>
          </a:p>
          <a:p>
            <a:r>
              <a:rPr lang="it-IT" dirty="0" smtClean="0"/>
              <a:t>Commenti;</a:t>
            </a:r>
          </a:p>
          <a:p>
            <a:r>
              <a:rPr lang="it-IT" dirty="0" smtClean="0"/>
              <a:t>Variabili</a:t>
            </a:r>
          </a:p>
          <a:p>
            <a:r>
              <a:rPr lang="it-IT" dirty="0" smtClean="0"/>
              <a:t>Tipi</a:t>
            </a:r>
          </a:p>
          <a:p>
            <a:r>
              <a:rPr lang="it-IT" dirty="0" err="1" smtClean="0"/>
              <a:t>ecc</a:t>
            </a:r>
            <a:r>
              <a:rPr lang="it-IT" dirty="0" smtClean="0"/>
              <a:t>…</a:t>
            </a:r>
          </a:p>
          <a:p>
            <a:pPr marL="0" indent="0">
              <a:buNone/>
            </a:pPr>
            <a:r>
              <a:rPr lang="it-IT" dirty="0" smtClean="0"/>
              <a:t>La sintassi java prevede che ogni istruzione termini con il carattere ’’;’’ (punto e virgola)</a:t>
            </a:r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Sintassi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721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Classi</a:t>
            </a:r>
          </a:p>
          <a:p>
            <a:r>
              <a:rPr lang="it-IT" dirty="0"/>
              <a:t>Oggetti</a:t>
            </a:r>
          </a:p>
          <a:p>
            <a:r>
              <a:rPr lang="it-IT" dirty="0"/>
              <a:t>Metodi</a:t>
            </a:r>
          </a:p>
          <a:p>
            <a:r>
              <a:rPr lang="it-IT" dirty="0" smtClean="0"/>
              <a:t>Attributi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 </a:t>
            </a:r>
            <a:r>
              <a:rPr lang="it-IT" dirty="0" smtClean="0"/>
              <a:t>Per metodo didattico ne elenchiamo solo alcuni. </a:t>
            </a:r>
            <a:endParaRPr lang="it-IT" dirty="0"/>
          </a:p>
          <a:p>
            <a:pPr lvl="1">
              <a:buFont typeface="Wingdings" pitchFamily="2" charset="2"/>
              <a:buChar char="§"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Componenti </a:t>
            </a:r>
            <a:r>
              <a:rPr lang="it-IT" b="1" dirty="0" smtClean="0"/>
              <a:t>fondamentali</a:t>
            </a:r>
            <a:r>
              <a:rPr lang="it-IT" dirty="0" smtClean="0"/>
              <a:t> di un programma java</a:t>
            </a:r>
            <a:br>
              <a:rPr lang="it-IT" dirty="0" smtClean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471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 Classe</a:t>
            </a:r>
          </a:p>
          <a:p>
            <a:r>
              <a:rPr lang="it-IT" dirty="0"/>
              <a:t> È l’elemento di base del linguaggio Java. Una classe è un insieme di dichiarazioni che costituiscono un modello formale per istanziare oggetti. </a:t>
            </a:r>
          </a:p>
          <a:p>
            <a:endParaRPr lang="it-IT" dirty="0"/>
          </a:p>
          <a:p>
            <a:r>
              <a:rPr lang="it-IT" dirty="0"/>
              <a:t>Oggetto</a:t>
            </a:r>
          </a:p>
          <a:p>
            <a:r>
              <a:rPr lang="it-IT" dirty="0"/>
              <a:t> Istanza di una classe il cui valore degli attributi ne determina lo stato</a:t>
            </a:r>
          </a:p>
          <a:p>
            <a:pPr lvl="1">
              <a:buFont typeface="Wingdings" pitchFamily="2" charset="2"/>
              <a:buChar char="§"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dirty="0"/>
              <a:t>Classi e oggetti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799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 </a:t>
            </a:r>
            <a:r>
              <a:rPr lang="it-IT" dirty="0" smtClean="0"/>
              <a:t> </a:t>
            </a:r>
            <a:r>
              <a:rPr lang="it-IT" dirty="0"/>
              <a:t>La professionalità di un programmatore si riconosce anche dallo “stile” con il quale sono scritti i suoi programmi </a:t>
            </a:r>
          </a:p>
          <a:p>
            <a:r>
              <a:rPr lang="it-IT" dirty="0"/>
              <a:t>Le regole di stile hanno il principale scopo di garantire la leggibilità e comprensibilità del codice </a:t>
            </a:r>
          </a:p>
          <a:p>
            <a:endParaRPr lang="it-IT" dirty="0"/>
          </a:p>
          <a:p>
            <a:r>
              <a:rPr lang="it-IT" dirty="0"/>
              <a:t>Durante la programmazione bisogna dare nomi a molte cose(classi, attributi, metodi, argomenti, variabili, . . .)</a:t>
            </a:r>
          </a:p>
          <a:p>
            <a:endParaRPr lang="it-IT" dirty="0"/>
          </a:p>
          <a:p>
            <a:r>
              <a:rPr lang="it-IT" dirty="0"/>
              <a:t>E' fondamentale dare sempre nomi significativi </a:t>
            </a:r>
            <a:r>
              <a:rPr lang="it-IT" dirty="0" err="1"/>
              <a:t>autoesplicativi</a:t>
            </a:r>
            <a:r>
              <a:rPr lang="it-IT" dirty="0"/>
              <a:t> per rendere il codice chiaro e quindi leggibile e </a:t>
            </a:r>
            <a:r>
              <a:rPr lang="it-IT" dirty="0" err="1"/>
              <a:t>manutenibile</a:t>
            </a:r>
            <a:endParaRPr lang="it-IT" dirty="0"/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dirty="0"/>
              <a:t>Buone </a:t>
            </a:r>
            <a:r>
              <a:rPr lang="it-IT" dirty="0" smtClean="0"/>
              <a:t>abitudini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461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Orientato </a:t>
            </a:r>
            <a:r>
              <a:rPr lang="it-IT" dirty="0"/>
              <a:t>agli oggetti </a:t>
            </a:r>
            <a:r>
              <a:rPr lang="it-IT" dirty="0" smtClean="0"/>
              <a:t>(Object </a:t>
            </a:r>
            <a:r>
              <a:rPr lang="it-IT" dirty="0" err="1" smtClean="0"/>
              <a:t>Oriented</a:t>
            </a:r>
            <a:r>
              <a:rPr lang="it-IT" dirty="0" smtClean="0"/>
              <a:t>)</a:t>
            </a:r>
          </a:p>
          <a:p>
            <a:r>
              <a:rPr lang="it-IT" dirty="0" smtClean="0"/>
              <a:t>Sintassi</a:t>
            </a:r>
          </a:p>
          <a:p>
            <a:r>
              <a:rPr lang="it-IT" dirty="0" smtClean="0"/>
              <a:t>Indipendente </a:t>
            </a:r>
            <a:r>
              <a:rPr lang="it-IT" dirty="0"/>
              <a:t>dalla </a:t>
            </a:r>
            <a:r>
              <a:rPr lang="it-IT" dirty="0" smtClean="0"/>
              <a:t>piattaforma</a:t>
            </a:r>
          </a:p>
          <a:p>
            <a:r>
              <a:rPr lang="it-IT" dirty="0"/>
              <a:t>P</a:t>
            </a:r>
            <a:r>
              <a:rPr lang="it-IT" dirty="0" smtClean="0"/>
              <a:t>ortabile </a:t>
            </a:r>
          </a:p>
          <a:p>
            <a:r>
              <a:rPr lang="it-IT" dirty="0" smtClean="0"/>
              <a:t>Robustezza</a:t>
            </a:r>
          </a:p>
          <a:p>
            <a:r>
              <a:rPr lang="it-IT" dirty="0" smtClean="0"/>
              <a:t>Librerie</a:t>
            </a:r>
          </a:p>
          <a:p>
            <a:r>
              <a:rPr lang="it-IT" dirty="0" smtClean="0"/>
              <a:t>Aperto </a:t>
            </a:r>
          </a:p>
          <a:p>
            <a:r>
              <a:rPr lang="it-IT" dirty="0" smtClean="0"/>
              <a:t>Open </a:t>
            </a:r>
            <a:r>
              <a:rPr lang="it-IT" dirty="0" smtClean="0"/>
              <a:t>source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Principali caratteristiche </a:t>
            </a:r>
            <a:r>
              <a:rPr lang="it-IT" dirty="0"/>
              <a:t>del linguaggio</a:t>
            </a:r>
          </a:p>
        </p:txBody>
      </p:sp>
    </p:spTree>
    <p:extLst>
      <p:ext uri="{BB962C8B-B14F-4D97-AF65-F5344CB8AC3E}">
        <p14:creationId xmlns:p14="http://schemas.microsoft.com/office/powerpoint/2010/main" val="328292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I </a:t>
            </a:r>
            <a:r>
              <a:rPr lang="it-IT" dirty="0"/>
              <a:t>più diffusi linguaggi ad oggetti sono basati sul concetto di classe come insieme di oggetti con struttura e comportamento </a:t>
            </a:r>
            <a:r>
              <a:rPr lang="it-IT" dirty="0" smtClean="0"/>
              <a:t>simili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Classi e oggetti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559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dirty="0" smtClean="0"/>
              <a:t>Ma </a:t>
            </a:r>
            <a:r>
              <a:rPr lang="it-IT" b="1" dirty="0"/>
              <a:t>come si definisce una classe? </a:t>
            </a:r>
            <a:endParaRPr lang="it-IT" b="1" dirty="0" smtClean="0"/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dirty="0" smtClean="0"/>
              <a:t>Ogni </a:t>
            </a:r>
            <a:r>
              <a:rPr lang="it-IT" dirty="0"/>
              <a:t>linguaggio di programmazione fornisce i suoi costrutti per definire una classe. </a:t>
            </a: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In JAVA </a:t>
            </a:r>
            <a:r>
              <a:rPr lang="it-IT" dirty="0"/>
              <a:t>si usa la parola riservata </a:t>
            </a:r>
            <a:r>
              <a:rPr lang="it-IT" b="1" dirty="0" err="1" smtClean="0"/>
              <a:t>class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Classi e oggetti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110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Esempio: </a:t>
            </a:r>
          </a:p>
          <a:p>
            <a:pPr marL="0" indent="0">
              <a:buNone/>
            </a:pPr>
            <a:r>
              <a:rPr lang="it-IT" dirty="0"/>
              <a:t> </a:t>
            </a:r>
            <a:r>
              <a:rPr lang="it-IT" dirty="0" smtClean="0"/>
              <a:t>public </a:t>
            </a:r>
            <a:r>
              <a:rPr lang="it-IT" dirty="0" err="1" smtClean="0"/>
              <a:t>class</a:t>
            </a:r>
            <a:r>
              <a:rPr lang="it-IT" dirty="0" smtClean="0"/>
              <a:t> Persona </a:t>
            </a:r>
            <a:r>
              <a:rPr lang="it-IT" dirty="0" smtClean="0"/>
              <a:t>{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  public </a:t>
            </a:r>
            <a:r>
              <a:rPr lang="it-IT" dirty="0" err="1" smtClean="0"/>
              <a:t>int</a:t>
            </a:r>
            <a:r>
              <a:rPr lang="it-IT" dirty="0" smtClean="0"/>
              <a:t> </a:t>
            </a:r>
            <a:r>
              <a:rPr lang="it-IT" dirty="0" err="1" smtClean="0"/>
              <a:t>eta</a:t>
            </a:r>
            <a:r>
              <a:rPr lang="it-IT" dirty="0" smtClean="0"/>
              <a:t>;</a:t>
            </a:r>
          </a:p>
          <a:p>
            <a:pPr marL="0" indent="0">
              <a:buNone/>
            </a:pPr>
            <a:r>
              <a:rPr lang="it-IT" dirty="0" smtClean="0"/>
              <a:t>  public </a:t>
            </a:r>
            <a:r>
              <a:rPr lang="it-IT" dirty="0" err="1" smtClean="0"/>
              <a:t>String</a:t>
            </a:r>
            <a:r>
              <a:rPr lang="it-IT" dirty="0" smtClean="0"/>
              <a:t> nome;</a:t>
            </a:r>
          </a:p>
          <a:p>
            <a:pPr marL="0" indent="0">
              <a:buNone/>
            </a:pPr>
            <a:r>
              <a:rPr lang="it-IT" dirty="0" smtClean="0"/>
              <a:t>  public </a:t>
            </a:r>
            <a:r>
              <a:rPr lang="it-IT" dirty="0" err="1" smtClean="0"/>
              <a:t>String</a:t>
            </a:r>
            <a:r>
              <a:rPr lang="it-IT" dirty="0" smtClean="0"/>
              <a:t> </a:t>
            </a:r>
            <a:r>
              <a:rPr lang="it-IT" dirty="0" err="1" smtClean="0"/>
              <a:t>secondoNome,cognome</a:t>
            </a:r>
            <a:r>
              <a:rPr lang="it-IT" dirty="0" smtClean="0"/>
              <a:t>;</a:t>
            </a:r>
            <a:endParaRPr lang="it-IT" dirty="0"/>
          </a:p>
          <a:p>
            <a:pPr marL="0" indent="0">
              <a:buNone/>
            </a:pPr>
            <a:r>
              <a:rPr lang="it-IT" dirty="0" smtClean="0"/>
              <a:t> }</a:t>
            </a:r>
          </a:p>
          <a:p>
            <a:pPr marL="0" indent="0">
              <a:buNone/>
            </a:pPr>
            <a:r>
              <a:rPr lang="it-IT" dirty="0" smtClean="0"/>
              <a:t>Abbiamo «definito» una classe Persona ,quindi il modello.</a:t>
            </a:r>
          </a:p>
          <a:p>
            <a:pPr marL="0" indent="0">
              <a:buNone/>
            </a:pPr>
            <a:r>
              <a:rPr lang="it-IT" dirty="0" smtClean="0"/>
              <a:t>Lo scopo è quello definire una persona tramite le caratteristiche di una persona del mondo reale.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Classi e oggetti in JAVA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452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Esempio: </a:t>
            </a:r>
          </a:p>
          <a:p>
            <a:pPr marL="0" indent="0">
              <a:buNone/>
            </a:pPr>
            <a:r>
              <a:rPr lang="it-IT" dirty="0"/>
              <a:t> </a:t>
            </a:r>
            <a:r>
              <a:rPr lang="it-IT" dirty="0" smtClean="0"/>
              <a:t>public </a:t>
            </a:r>
            <a:r>
              <a:rPr lang="it-IT" dirty="0" err="1" smtClean="0"/>
              <a:t>class</a:t>
            </a:r>
            <a:r>
              <a:rPr lang="it-IT" dirty="0" smtClean="0"/>
              <a:t> </a:t>
            </a:r>
            <a:r>
              <a:rPr lang="it-IT" dirty="0" smtClean="0"/>
              <a:t>Punto{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 public </a:t>
            </a:r>
            <a:r>
              <a:rPr lang="it-IT" dirty="0" err="1" smtClean="0"/>
              <a:t>int</a:t>
            </a:r>
            <a:r>
              <a:rPr lang="it-IT" dirty="0" smtClean="0"/>
              <a:t> </a:t>
            </a:r>
            <a:r>
              <a:rPr lang="it-IT" dirty="0" err="1" smtClean="0"/>
              <a:t>x,y</a:t>
            </a:r>
            <a:r>
              <a:rPr lang="it-IT" dirty="0" smtClean="0"/>
              <a:t>;</a:t>
            </a:r>
          </a:p>
          <a:p>
            <a:pPr marL="0" indent="0">
              <a:buNone/>
            </a:pPr>
            <a:r>
              <a:rPr lang="it-IT" dirty="0" smtClean="0"/>
              <a:t>// public </a:t>
            </a:r>
            <a:r>
              <a:rPr lang="it-IT" dirty="0" err="1" smtClean="0"/>
              <a:t>int</a:t>
            </a:r>
            <a:r>
              <a:rPr lang="it-IT" dirty="0" smtClean="0"/>
              <a:t> y</a:t>
            </a:r>
          </a:p>
          <a:p>
            <a:pPr marL="0" indent="0">
              <a:buNone/>
            </a:pPr>
            <a:r>
              <a:rPr lang="it-IT" dirty="0" smtClean="0"/>
              <a:t>}</a:t>
            </a:r>
          </a:p>
          <a:p>
            <a:pPr marL="0" indent="0">
              <a:buNone/>
            </a:pPr>
            <a:r>
              <a:rPr lang="it-IT" dirty="0" smtClean="0"/>
              <a:t>Abbiamo «definito» una classe </a:t>
            </a:r>
            <a:r>
              <a:rPr lang="it-IT" dirty="0" err="1" smtClean="0"/>
              <a:t>Punto,quindi</a:t>
            </a:r>
            <a:r>
              <a:rPr lang="it-IT" dirty="0" smtClean="0"/>
              <a:t> il modello.</a:t>
            </a:r>
          </a:p>
          <a:p>
            <a:pPr marL="0" indent="0">
              <a:buNone/>
            </a:pPr>
            <a:r>
              <a:rPr lang="it-IT" dirty="0" smtClean="0"/>
              <a:t>Lo scopo è quello definire un punto tramite le sue coordinate.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Classi e oggetti in JAVA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6284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Esempio: </a:t>
            </a:r>
          </a:p>
          <a:p>
            <a:pPr marL="0" indent="0">
              <a:buNone/>
            </a:pPr>
            <a:r>
              <a:rPr lang="it-IT" dirty="0"/>
              <a:t>public </a:t>
            </a:r>
            <a:r>
              <a:rPr lang="it-IT" dirty="0" err="1"/>
              <a:t>class</a:t>
            </a:r>
            <a:r>
              <a:rPr lang="it-IT" dirty="0"/>
              <a:t> </a:t>
            </a:r>
            <a:r>
              <a:rPr lang="it-IT" dirty="0" err="1"/>
              <a:t>PuntoPrincipale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	public </a:t>
            </a:r>
            <a:r>
              <a:rPr lang="it-IT" dirty="0" err="1"/>
              <a:t>static</a:t>
            </a:r>
            <a:r>
              <a:rPr lang="it-IT" dirty="0"/>
              <a:t> </a:t>
            </a:r>
            <a:r>
              <a:rPr lang="it-IT" dirty="0" err="1"/>
              <a:t>void</a:t>
            </a:r>
            <a:r>
              <a:rPr lang="it-IT" dirty="0"/>
              <a:t> </a:t>
            </a:r>
            <a:r>
              <a:rPr lang="it-IT" dirty="0" err="1"/>
              <a:t>main</a:t>
            </a:r>
            <a:r>
              <a:rPr lang="it-IT" dirty="0"/>
              <a:t>(</a:t>
            </a:r>
            <a:r>
              <a:rPr lang="it-IT" dirty="0" err="1"/>
              <a:t>String</a:t>
            </a:r>
            <a:r>
              <a:rPr lang="it-IT" dirty="0"/>
              <a:t>[] </a:t>
            </a:r>
            <a:r>
              <a:rPr lang="it-IT" dirty="0" err="1"/>
              <a:t>args</a:t>
            </a:r>
            <a:r>
              <a:rPr lang="it-IT" dirty="0"/>
              <a:t>) {</a:t>
            </a:r>
          </a:p>
          <a:p>
            <a:pPr marL="0" indent="0">
              <a:buNone/>
            </a:pPr>
            <a:r>
              <a:rPr lang="it-IT" dirty="0"/>
              <a:t>		// TODO Auto-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method</a:t>
            </a:r>
            <a:r>
              <a:rPr lang="it-IT" dirty="0"/>
              <a:t> </a:t>
            </a:r>
            <a:r>
              <a:rPr lang="it-IT" dirty="0" err="1"/>
              <a:t>stub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		Punto </a:t>
            </a:r>
            <a:r>
              <a:rPr lang="it-IT" dirty="0" err="1"/>
              <a:t>punto</a:t>
            </a:r>
            <a:r>
              <a:rPr lang="it-IT" dirty="0"/>
              <a:t>= new Punto();</a:t>
            </a:r>
          </a:p>
          <a:p>
            <a:pPr marL="0" indent="0">
              <a:buNone/>
            </a:pPr>
            <a:r>
              <a:rPr lang="it-IT" dirty="0"/>
              <a:t>		</a:t>
            </a:r>
            <a:r>
              <a:rPr lang="it-IT" dirty="0" err="1"/>
              <a:t>punto.x</a:t>
            </a:r>
            <a:r>
              <a:rPr lang="it-IT" dirty="0"/>
              <a:t>=9;</a:t>
            </a:r>
          </a:p>
          <a:p>
            <a:pPr marL="0" indent="0">
              <a:buNone/>
            </a:pPr>
            <a:r>
              <a:rPr lang="it-IT" dirty="0"/>
              <a:t>		</a:t>
            </a:r>
          </a:p>
          <a:p>
            <a:pPr marL="0" indent="0">
              <a:buNone/>
            </a:pPr>
            <a:r>
              <a:rPr lang="it-IT" dirty="0"/>
              <a:t>	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}</a:t>
            </a:r>
          </a:p>
          <a:p>
            <a:pPr marL="0" indent="0">
              <a:buNone/>
            </a:pPr>
            <a:r>
              <a:rPr lang="it-IT" dirty="0" smtClean="0"/>
              <a:t>}</a:t>
            </a:r>
            <a:endParaRPr lang="it-IT" dirty="0" smtClean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Classi e oggetti in JAVA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501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Una classe deve poter essere utilizzata in qualunque parte del progetto, ovvero deve essere </a:t>
            </a:r>
            <a:r>
              <a:rPr lang="it-IT" b="1" dirty="0"/>
              <a:t>public</a:t>
            </a:r>
            <a:r>
              <a:rPr lang="it-IT" dirty="0"/>
              <a:t> (pubblica</a:t>
            </a:r>
            <a:r>
              <a:rPr lang="it-IT" dirty="0" smtClean="0"/>
              <a:t>):</a:t>
            </a:r>
          </a:p>
          <a:p>
            <a:endParaRPr lang="it-IT" dirty="0" smtClean="0"/>
          </a:p>
          <a:p>
            <a:r>
              <a:rPr lang="it-IT" dirty="0"/>
              <a:t>Nella dichiarazione della classe </a:t>
            </a:r>
            <a:r>
              <a:rPr lang="it-IT" dirty="0" smtClean="0"/>
              <a:t>le </a:t>
            </a:r>
            <a:r>
              <a:rPr lang="it-IT" dirty="0"/>
              <a:t>parole </a:t>
            </a:r>
            <a:r>
              <a:rPr lang="it-IT" b="1" dirty="0"/>
              <a:t>public</a:t>
            </a:r>
            <a:r>
              <a:rPr lang="it-IT" dirty="0"/>
              <a:t> o </a:t>
            </a:r>
            <a:r>
              <a:rPr lang="it-IT" b="1" dirty="0"/>
              <a:t>private</a:t>
            </a:r>
            <a:r>
              <a:rPr lang="it-IT" dirty="0"/>
              <a:t> specificano il campo di visibilità della classe </a:t>
            </a:r>
            <a:endParaRPr lang="it-IT" dirty="0" smtClean="0"/>
          </a:p>
          <a:p>
            <a:pPr lvl="1"/>
            <a:r>
              <a:rPr lang="it-IT" dirty="0" smtClean="0"/>
              <a:t>una </a:t>
            </a:r>
            <a:r>
              <a:rPr lang="it-IT" dirty="0"/>
              <a:t>classe </a:t>
            </a:r>
            <a:r>
              <a:rPr lang="it-IT" b="1" dirty="0"/>
              <a:t>public</a:t>
            </a:r>
            <a:r>
              <a:rPr lang="it-IT" dirty="0"/>
              <a:t> è visibile ed utilizzabile da tutti </a:t>
            </a:r>
          </a:p>
          <a:p>
            <a:pPr lvl="1"/>
            <a:r>
              <a:rPr lang="it-IT" dirty="0" smtClean="0"/>
              <a:t>una </a:t>
            </a:r>
            <a:r>
              <a:rPr lang="it-IT" dirty="0"/>
              <a:t>classe </a:t>
            </a:r>
            <a:r>
              <a:rPr lang="it-IT" b="1" dirty="0"/>
              <a:t>private</a:t>
            </a:r>
            <a:r>
              <a:rPr lang="it-IT" dirty="0"/>
              <a:t> è invece utilizzabile solamente all’interno del file in cui è definita. </a:t>
            </a:r>
            <a:endParaRPr lang="it-IT" dirty="0" smtClean="0"/>
          </a:p>
          <a:p>
            <a:pPr marL="457200" lvl="1" indent="0">
              <a:buNone/>
            </a:pPr>
            <a:endParaRPr lang="it-IT" dirty="0" smtClean="0"/>
          </a:p>
          <a:p>
            <a:pPr marL="457200" lvl="1" indent="0">
              <a:buNone/>
            </a:pPr>
            <a:endParaRPr lang="it-IT" dirty="0" smtClean="0"/>
          </a:p>
          <a:p>
            <a:pPr marL="457200" lvl="1" indent="0">
              <a:buNone/>
            </a:pPr>
            <a:r>
              <a:rPr lang="it-IT" dirty="0" smtClean="0"/>
              <a:t>La </a:t>
            </a:r>
            <a:r>
              <a:rPr lang="it-IT" dirty="0"/>
              <a:t>sintassi per </a:t>
            </a:r>
            <a:r>
              <a:rPr lang="it-IT" dirty="0" err="1"/>
              <a:t>deﬁnire</a:t>
            </a:r>
            <a:r>
              <a:rPr lang="it-IT" dirty="0"/>
              <a:t> una classe </a:t>
            </a:r>
            <a:r>
              <a:rPr lang="it-IT" dirty="0" smtClean="0"/>
              <a:t>è: </a:t>
            </a:r>
          </a:p>
          <a:p>
            <a:pPr marL="914400" lvl="2" indent="0">
              <a:buNone/>
            </a:pPr>
            <a:r>
              <a:rPr lang="it-IT" dirty="0" smtClean="0">
                <a:solidFill>
                  <a:srgbClr val="FF0000"/>
                </a:solidFill>
              </a:rPr>
              <a:t>public </a:t>
            </a:r>
            <a:r>
              <a:rPr lang="it-IT" dirty="0" err="1">
                <a:solidFill>
                  <a:srgbClr val="FF0000"/>
                </a:solidFill>
              </a:rPr>
              <a:t>class</a:t>
            </a:r>
            <a:r>
              <a:rPr lang="it-IT" dirty="0">
                <a:solidFill>
                  <a:srgbClr val="FF0000"/>
                </a:solidFill>
              </a:rPr>
              <a:t> &lt;nome classe&gt; </a:t>
            </a:r>
            <a:endParaRPr lang="it-IT" dirty="0" smtClean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it-IT" dirty="0" smtClean="0">
                <a:solidFill>
                  <a:srgbClr val="FF0000"/>
                </a:solidFill>
              </a:rPr>
              <a:t>{  </a:t>
            </a:r>
          </a:p>
          <a:p>
            <a:pPr marL="914400" lvl="2" indent="0">
              <a:buNone/>
            </a:pPr>
            <a:r>
              <a:rPr lang="it-IT" dirty="0" smtClean="0">
                <a:solidFill>
                  <a:srgbClr val="FF0000"/>
                </a:solidFill>
              </a:rPr>
              <a:t>&lt;</a:t>
            </a:r>
            <a:r>
              <a:rPr lang="it-IT" dirty="0">
                <a:solidFill>
                  <a:srgbClr val="FF0000"/>
                </a:solidFill>
              </a:rPr>
              <a:t>corpo della classe&gt; </a:t>
            </a:r>
            <a:endParaRPr lang="it-IT" dirty="0" smtClean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it-IT" dirty="0" smtClean="0">
                <a:solidFill>
                  <a:srgbClr val="FF0000"/>
                </a:solidFill>
              </a:rPr>
              <a:t>}</a:t>
            </a:r>
            <a:endParaRPr lang="it-IT" dirty="0">
              <a:solidFill>
                <a:srgbClr val="FF0000"/>
              </a:solidFill>
            </a:endParaRPr>
          </a:p>
          <a:p>
            <a:pPr lvl="1"/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Classi e oggetti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672190"/>
            <a:ext cx="2699591" cy="127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85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Come si istanziano gli oggetti?</a:t>
            </a:r>
          </a:p>
          <a:p>
            <a:pPr marL="0" indent="0">
              <a:buNone/>
            </a:pPr>
            <a:r>
              <a:rPr lang="it-IT" b="1" dirty="0" smtClean="0"/>
              <a:t>	Istanziare è il termine </a:t>
            </a:r>
            <a:r>
              <a:rPr lang="it-IT" b="1" dirty="0" err="1" smtClean="0"/>
              <a:t>object</a:t>
            </a:r>
            <a:r>
              <a:rPr lang="it-IT" b="1" dirty="0" smtClean="0"/>
              <a:t> </a:t>
            </a:r>
            <a:r>
              <a:rPr lang="it-IT" b="1" dirty="0" err="1" smtClean="0"/>
              <a:t>oriented</a:t>
            </a:r>
            <a:r>
              <a:rPr lang="it-IT" b="1" dirty="0" smtClean="0"/>
              <a:t> che si usa per indicare la creazione fisica</a:t>
            </a:r>
          </a:p>
          <a:p>
            <a:pPr marL="0" indent="0">
              <a:buNone/>
            </a:pPr>
            <a:r>
              <a:rPr lang="it-IT" b="1" dirty="0"/>
              <a:t>	</a:t>
            </a:r>
            <a:r>
              <a:rPr lang="it-IT" b="1" dirty="0" smtClean="0"/>
              <a:t>new</a:t>
            </a:r>
            <a:r>
              <a:rPr lang="it-IT" dirty="0" smtClean="0"/>
              <a:t> </a:t>
            </a:r>
            <a:r>
              <a:rPr lang="it-IT" dirty="0" err="1" smtClean="0"/>
              <a:t>nomeClasse</a:t>
            </a:r>
            <a:r>
              <a:rPr lang="it-IT" dirty="0" smtClean="0"/>
              <a:t>(parametri)</a:t>
            </a:r>
          </a:p>
          <a:p>
            <a:pPr marL="0" indent="0">
              <a:buNone/>
            </a:pPr>
            <a:endParaRPr lang="it-IT" dirty="0" smtClean="0"/>
          </a:p>
          <a:p>
            <a:r>
              <a:rPr lang="it-IT" b="1" dirty="0" smtClean="0"/>
              <a:t>new</a:t>
            </a:r>
            <a:r>
              <a:rPr lang="it-IT" dirty="0" smtClean="0"/>
              <a:t> è la parola chiave per creare un oggetto</a:t>
            </a:r>
          </a:p>
          <a:p>
            <a:r>
              <a:rPr lang="it-IT" dirty="0"/>
              <a:t>L’oggetto creato viene definito </a:t>
            </a:r>
            <a:r>
              <a:rPr lang="it-IT" b="1" dirty="0"/>
              <a:t>un’istanza </a:t>
            </a:r>
            <a:r>
              <a:rPr lang="it-IT" dirty="0"/>
              <a:t>della classe a cui appartiene. 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Esempio:</a:t>
            </a:r>
          </a:p>
          <a:p>
            <a:pPr marL="0" indent="0">
              <a:buNone/>
            </a:pPr>
            <a:r>
              <a:rPr lang="it-IT" i="1" dirty="0"/>
              <a:t>private Corso </a:t>
            </a:r>
            <a:r>
              <a:rPr lang="it-IT" i="1" dirty="0" err="1"/>
              <a:t>oggettoCorso</a:t>
            </a:r>
            <a:r>
              <a:rPr lang="it-IT" i="1" dirty="0"/>
              <a:t> = new Corso(); 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Classi e oggetti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844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Come si istanziano gli oggetti?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p</a:t>
            </a:r>
            <a:r>
              <a:rPr lang="it-IT" dirty="0" smtClean="0"/>
              <a:t>ublic </a:t>
            </a:r>
            <a:r>
              <a:rPr lang="it-IT" dirty="0" err="1" smtClean="0"/>
              <a:t>class</a:t>
            </a:r>
            <a:r>
              <a:rPr lang="it-IT" dirty="0" smtClean="0"/>
              <a:t> Principale{</a:t>
            </a:r>
          </a:p>
          <a:p>
            <a:pPr marL="0" indent="0">
              <a:buNone/>
            </a:pPr>
            <a:r>
              <a:rPr lang="it-IT" dirty="0"/>
              <a:t> </a:t>
            </a:r>
            <a:r>
              <a:rPr lang="it-IT" dirty="0" smtClean="0"/>
              <a:t>  public </a:t>
            </a:r>
            <a:r>
              <a:rPr lang="it-IT" dirty="0" err="1" smtClean="0"/>
              <a:t>static</a:t>
            </a:r>
            <a:r>
              <a:rPr lang="it-IT" dirty="0" smtClean="0"/>
              <a:t> </a:t>
            </a:r>
            <a:r>
              <a:rPr lang="it-IT" dirty="0" err="1" smtClean="0"/>
              <a:t>void</a:t>
            </a:r>
            <a:r>
              <a:rPr lang="it-IT" dirty="0" smtClean="0"/>
              <a:t> </a:t>
            </a:r>
            <a:r>
              <a:rPr lang="it-IT" dirty="0" err="1" smtClean="0"/>
              <a:t>main</a:t>
            </a:r>
            <a:r>
              <a:rPr lang="it-IT" dirty="0" smtClean="0"/>
              <a:t> (</a:t>
            </a:r>
            <a:r>
              <a:rPr lang="it-IT" dirty="0" err="1" smtClean="0"/>
              <a:t>String</a:t>
            </a:r>
            <a:r>
              <a:rPr lang="it-IT" dirty="0" smtClean="0"/>
              <a:t> </a:t>
            </a:r>
            <a:r>
              <a:rPr lang="it-IT" dirty="0" err="1" smtClean="0"/>
              <a:t>args</a:t>
            </a:r>
            <a:r>
              <a:rPr lang="it-IT" dirty="0"/>
              <a:t>[]) {</a:t>
            </a:r>
          </a:p>
          <a:p>
            <a:pPr marL="0" indent="0">
              <a:buNone/>
            </a:pPr>
            <a:r>
              <a:rPr lang="it-IT" dirty="0" smtClean="0"/>
              <a:t>    Persona </a:t>
            </a:r>
            <a:r>
              <a:rPr lang="it-IT" dirty="0" err="1" smtClean="0"/>
              <a:t>primaPersona</a:t>
            </a:r>
            <a:r>
              <a:rPr lang="it-IT" dirty="0" smtClean="0"/>
              <a:t> = new Persona;</a:t>
            </a:r>
          </a:p>
          <a:p>
            <a:pPr marL="0" indent="0">
              <a:buNone/>
            </a:pPr>
            <a:r>
              <a:rPr lang="it-IT" dirty="0" smtClean="0"/>
              <a:t>    </a:t>
            </a:r>
            <a:r>
              <a:rPr lang="it-IT" dirty="0" err="1" smtClean="0"/>
              <a:t>primaPersona.nome</a:t>
            </a:r>
            <a:r>
              <a:rPr lang="it-IT" dirty="0" smtClean="0"/>
              <a:t>=«</a:t>
            </a:r>
            <a:r>
              <a:rPr lang="it-IT" dirty="0" err="1" smtClean="0"/>
              <a:t>pippo</a:t>
            </a:r>
            <a:r>
              <a:rPr lang="it-IT" dirty="0" smtClean="0"/>
              <a:t>»;</a:t>
            </a:r>
          </a:p>
          <a:p>
            <a:pPr marL="0" indent="0">
              <a:buNone/>
            </a:pPr>
            <a:r>
              <a:rPr lang="it-IT" smtClean="0"/>
              <a:t>    </a:t>
            </a:r>
            <a:r>
              <a:rPr lang="it-IT" dirty="0" err="1" smtClean="0"/>
              <a:t>System.out.println</a:t>
            </a:r>
            <a:r>
              <a:rPr lang="it-IT" dirty="0" smtClean="0"/>
              <a:t>(</a:t>
            </a:r>
            <a:r>
              <a:rPr lang="it-IT" dirty="0" err="1" smtClean="0"/>
              <a:t>primaPersona.nome</a:t>
            </a:r>
            <a:r>
              <a:rPr lang="it-IT" dirty="0" smtClean="0"/>
              <a:t>)</a:t>
            </a:r>
          </a:p>
          <a:p>
            <a:pPr marL="0" indent="0">
              <a:buNone/>
            </a:pPr>
            <a:r>
              <a:rPr lang="it-IT" dirty="0" smtClean="0"/>
              <a:t>}</a:t>
            </a:r>
          </a:p>
          <a:p>
            <a:pPr marL="0" indent="0">
              <a:buNone/>
            </a:pPr>
            <a:r>
              <a:rPr lang="it-IT" dirty="0" smtClean="0"/>
              <a:t>}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Classi e oggetti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6857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Notiamo l’utilizzo del . (dot)</a:t>
            </a:r>
          </a:p>
          <a:p>
            <a:pPr marL="0" indent="0">
              <a:buNone/>
            </a:pPr>
            <a:r>
              <a:rPr lang="it-IT" dirty="0" smtClean="0"/>
              <a:t>La classe ci è servita per definire come saranno fatti gli oggetti. </a:t>
            </a:r>
          </a:p>
          <a:p>
            <a:pPr marL="0" indent="0">
              <a:buNone/>
            </a:pPr>
            <a:r>
              <a:rPr lang="it-IT" dirty="0" smtClean="0"/>
              <a:t>L’oggetto rappresenta una realizzazione fisica della classe.</a:t>
            </a:r>
          </a:p>
          <a:p>
            <a:pPr marL="0" indent="0">
              <a:buNone/>
            </a:pPr>
            <a:endParaRPr lang="it-IT" dirty="0" smtClean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Classi e oggetti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887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Un </a:t>
            </a:r>
            <a:r>
              <a:rPr lang="it-IT" dirty="0" smtClean="0"/>
              <a:t>altro concetto </a:t>
            </a:r>
            <a:r>
              <a:rPr lang="it-IT" dirty="0"/>
              <a:t>interessante in Java per quanto riguarda le classi è quello dei </a:t>
            </a:r>
            <a:r>
              <a:rPr lang="it-IT" b="1" dirty="0" smtClean="0"/>
              <a:t>package</a:t>
            </a:r>
          </a:p>
          <a:p>
            <a:r>
              <a:rPr lang="it-IT" dirty="0" smtClean="0"/>
              <a:t>Un package in java permette di raggruppare in un’unica entità </a:t>
            </a:r>
            <a:r>
              <a:rPr lang="it-IT" dirty="0" smtClean="0"/>
              <a:t>complessa, </a:t>
            </a:r>
            <a:r>
              <a:rPr lang="it-IT" dirty="0" smtClean="0"/>
              <a:t>classi java logicamente correlate. </a:t>
            </a:r>
          </a:p>
          <a:p>
            <a:r>
              <a:rPr lang="it-IT" dirty="0" smtClean="0"/>
              <a:t>Ogni classe appartiene ad un package:</a:t>
            </a:r>
          </a:p>
          <a:p>
            <a:pPr marL="0" indent="0">
              <a:buNone/>
            </a:pPr>
            <a:r>
              <a:rPr lang="it-IT" dirty="0"/>
              <a:t> </a:t>
            </a:r>
            <a:r>
              <a:rPr lang="it-IT" dirty="0" smtClean="0"/>
              <a:t>  </a:t>
            </a:r>
          </a:p>
          <a:p>
            <a:pPr marL="0" indent="0">
              <a:buNone/>
            </a:pPr>
            <a:r>
              <a:rPr lang="it-IT" dirty="0" smtClean="0"/>
              <a:t>Esempio</a:t>
            </a:r>
            <a:r>
              <a:rPr lang="it-IT" dirty="0"/>
              <a:t>: </a:t>
            </a:r>
          </a:p>
          <a:p>
            <a:pPr marL="0" indent="0">
              <a:buNone/>
            </a:pPr>
            <a:r>
              <a:rPr lang="it-IT" dirty="0" smtClean="0"/>
              <a:t>package </a:t>
            </a:r>
            <a:r>
              <a:rPr lang="it-IT" dirty="0" err="1"/>
              <a:t>mioPackage</a:t>
            </a:r>
            <a:r>
              <a:rPr lang="it-IT" dirty="0"/>
              <a:t>; 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	public </a:t>
            </a:r>
            <a:r>
              <a:rPr lang="it-IT" dirty="0" err="1"/>
              <a:t>class</a:t>
            </a:r>
            <a:r>
              <a:rPr lang="it-IT" dirty="0"/>
              <a:t> </a:t>
            </a:r>
            <a:r>
              <a:rPr lang="it-IT" dirty="0" err="1"/>
              <a:t>MiaClasse</a:t>
            </a:r>
            <a:r>
              <a:rPr lang="it-IT" dirty="0"/>
              <a:t> { ........... } </a:t>
            </a:r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Package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859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• Consente la creazione di TIPI </a:t>
            </a:r>
            <a:r>
              <a:rPr lang="it-IT" dirty="0" smtClean="0"/>
              <a:t>personalizzati</a:t>
            </a:r>
          </a:p>
          <a:p>
            <a:pPr marL="0" indent="0">
              <a:buNone/>
            </a:pPr>
            <a:r>
              <a:rPr lang="it-IT" smtClean="0"/>
              <a:t>• Paradigmi </a:t>
            </a:r>
            <a:r>
              <a:rPr lang="it-IT" dirty="0" smtClean="0"/>
              <a:t>di programmazione ad oggetti  </a:t>
            </a:r>
          </a:p>
          <a:p>
            <a:pPr marL="0" indent="0">
              <a:buNone/>
            </a:pPr>
            <a:r>
              <a:rPr lang="it-IT" dirty="0" smtClean="0"/>
              <a:t>• importanza di concetto </a:t>
            </a:r>
            <a:r>
              <a:rPr lang="it-IT" dirty="0" smtClean="0">
                <a:solidFill>
                  <a:srgbClr val="FF0000"/>
                </a:solidFill>
              </a:rPr>
              <a:t>CLASSI</a:t>
            </a:r>
            <a:r>
              <a:rPr lang="it-IT" dirty="0" smtClean="0"/>
              <a:t> </a:t>
            </a:r>
            <a:r>
              <a:rPr lang="it-IT" smtClean="0"/>
              <a:t>ed </a:t>
            </a:r>
            <a:r>
              <a:rPr lang="it-IT" smtClean="0">
                <a:solidFill>
                  <a:srgbClr val="FF0000"/>
                </a:solidFill>
              </a:rPr>
              <a:t>OGGETTI</a:t>
            </a:r>
          </a:p>
          <a:p>
            <a:pPr marL="0" indent="0">
              <a:buNone/>
            </a:pPr>
            <a:r>
              <a:rPr lang="it-IT">
                <a:solidFill>
                  <a:schemeClr val="tx1"/>
                </a:solidFill>
              </a:rPr>
              <a:t>I paradigmi fondamentali della programmazione ad oggetti sono : Incapsulamento, Ereditarietà e Polimorfismo. (Li vedremo tutti nel dettaglio durante il corso)</a:t>
            </a:r>
          </a:p>
          <a:p>
            <a:pPr marL="0" indent="0">
              <a:buNone/>
            </a:pP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Orientato agli oggetti</a:t>
            </a:r>
          </a:p>
        </p:txBody>
      </p:sp>
    </p:spTree>
    <p:extLst>
      <p:ext uri="{BB962C8B-B14F-4D97-AF65-F5344CB8AC3E}">
        <p14:creationId xmlns:p14="http://schemas.microsoft.com/office/powerpoint/2010/main" val="57261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Ci sono tre modi per utilizzare un membro (pubblico) definito in un package: </a:t>
            </a:r>
            <a:endParaRPr lang="it-IT" dirty="0" smtClean="0"/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Attraverso </a:t>
            </a:r>
            <a:r>
              <a:rPr lang="it-IT" dirty="0"/>
              <a:t>il suo nome </a:t>
            </a:r>
            <a:r>
              <a:rPr lang="it-IT" dirty="0" smtClean="0"/>
              <a:t>completo; </a:t>
            </a:r>
            <a:endParaRPr lang="it-IT" dirty="0"/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Importandolo;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I</a:t>
            </a:r>
            <a:r>
              <a:rPr lang="it-IT" dirty="0" smtClean="0"/>
              <a:t>mportando l’intero </a:t>
            </a:r>
            <a:r>
              <a:rPr lang="it-IT" dirty="0"/>
              <a:t>package a cui il membro appartiene </a:t>
            </a:r>
          </a:p>
          <a:p>
            <a:pPr marL="514350" indent="-514350">
              <a:buFont typeface="+mj-lt"/>
              <a:buAutoNum type="arabicPeriod"/>
            </a:pPr>
            <a:endParaRPr lang="it-IT" dirty="0"/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Package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053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Indichiamo: </a:t>
            </a:r>
          </a:p>
          <a:p>
            <a:pPr lvl="1">
              <a:buFont typeface="Wingdings" pitchFamily="2" charset="2"/>
              <a:buChar char="§"/>
            </a:pPr>
            <a:r>
              <a:rPr lang="it-IT" dirty="0" smtClean="0"/>
              <a:t>il </a:t>
            </a:r>
            <a:r>
              <a:rPr lang="it-IT" dirty="0"/>
              <a:t>nome del </a:t>
            </a:r>
            <a:r>
              <a:rPr lang="it-IT" dirty="0" smtClean="0"/>
              <a:t>package;</a:t>
            </a:r>
          </a:p>
          <a:p>
            <a:pPr lvl="1">
              <a:buFont typeface="Wingdings" pitchFamily="2" charset="2"/>
              <a:buChar char="§"/>
            </a:pPr>
            <a:r>
              <a:rPr lang="it-IT" dirty="0"/>
              <a:t>l</a:t>
            </a:r>
            <a:r>
              <a:rPr lang="it-IT" dirty="0" smtClean="0"/>
              <a:t>’operatore</a:t>
            </a:r>
            <a:r>
              <a:rPr lang="it-IT" dirty="0"/>
              <a:t>: che ci permette di entrare internamente nel </a:t>
            </a:r>
            <a:r>
              <a:rPr lang="it-IT" dirty="0" smtClean="0"/>
              <a:t>package;</a:t>
            </a:r>
          </a:p>
          <a:p>
            <a:pPr lvl="1">
              <a:buFont typeface="Wingdings" pitchFamily="2" charset="2"/>
              <a:buChar char="§"/>
            </a:pPr>
            <a:r>
              <a:rPr lang="it-IT" dirty="0" smtClean="0"/>
              <a:t>il </a:t>
            </a:r>
            <a:r>
              <a:rPr lang="it-IT" dirty="0"/>
              <a:t>nome della classe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Esempio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class </a:t>
            </a:r>
            <a:r>
              <a:rPr lang="en-US" dirty="0" err="1"/>
              <a:t>Classe</a:t>
            </a:r>
            <a:r>
              <a:rPr lang="en-US" dirty="0"/>
              <a:t>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mioPackage.MiaClasse</a:t>
            </a:r>
            <a:r>
              <a:rPr lang="en-US" dirty="0" smtClean="0"/>
              <a:t> </a:t>
            </a:r>
            <a:r>
              <a:rPr lang="en-US" dirty="0" err="1"/>
              <a:t>fg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it-IT" dirty="0"/>
              <a:t>} 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Usando il nome completo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497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Indichiamo: </a:t>
            </a:r>
          </a:p>
          <a:p>
            <a:pPr lvl="1">
              <a:buFont typeface="Wingdings" pitchFamily="2" charset="2"/>
              <a:buChar char="§"/>
            </a:pPr>
            <a:r>
              <a:rPr lang="it-IT" b="1" dirty="0" smtClean="0">
                <a:solidFill>
                  <a:schemeClr val="tx1"/>
                </a:solidFill>
              </a:rPr>
              <a:t>import</a:t>
            </a:r>
            <a:r>
              <a:rPr lang="it-IT" dirty="0" smtClean="0"/>
              <a:t> </a:t>
            </a:r>
            <a:r>
              <a:rPr lang="it-IT" dirty="0"/>
              <a:t>seguito </a:t>
            </a:r>
            <a:r>
              <a:rPr lang="it-IT" dirty="0" smtClean="0"/>
              <a:t>dal </a:t>
            </a:r>
            <a:r>
              <a:rPr lang="it-IT" dirty="0"/>
              <a:t>nome del package seguito dalla classe </a:t>
            </a:r>
          </a:p>
          <a:p>
            <a:pPr lvl="1">
              <a:buFont typeface="Wingdings" pitchFamily="2" charset="2"/>
              <a:buChar char="§"/>
            </a:pPr>
            <a:r>
              <a:rPr lang="it-IT" dirty="0" smtClean="0"/>
              <a:t>dichiariamo l’oggetto </a:t>
            </a:r>
            <a:r>
              <a:rPr lang="it-IT" dirty="0" err="1"/>
              <a:t>fg</a:t>
            </a:r>
            <a:r>
              <a:rPr lang="it-IT" dirty="0"/>
              <a:t> nel modo classico 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Esempio:</a:t>
            </a:r>
          </a:p>
          <a:p>
            <a:pPr marL="0" indent="0">
              <a:buNone/>
            </a:pPr>
            <a:r>
              <a:rPr lang="it-IT" dirty="0" smtClean="0"/>
              <a:t>import </a:t>
            </a:r>
            <a:r>
              <a:rPr lang="it-IT" dirty="0" err="1"/>
              <a:t>mioPackage.MiaClasse</a:t>
            </a:r>
            <a:r>
              <a:rPr lang="it-IT" dirty="0"/>
              <a:t>; 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Classe</a:t>
            </a:r>
            <a:r>
              <a:rPr lang="en-US" dirty="0"/>
              <a:t>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MiaClasse</a:t>
            </a:r>
            <a:r>
              <a:rPr lang="en-US" dirty="0" smtClean="0"/>
              <a:t> </a:t>
            </a:r>
            <a:r>
              <a:rPr lang="en-US" dirty="0" err="1"/>
              <a:t>fg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it-IT" dirty="0"/>
              <a:t>} 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Usando il nome della singola classe </a:t>
            </a:r>
          </a:p>
        </p:txBody>
      </p:sp>
    </p:spTree>
    <p:extLst>
      <p:ext uri="{BB962C8B-B14F-4D97-AF65-F5344CB8AC3E}">
        <p14:creationId xmlns:p14="http://schemas.microsoft.com/office/powerpoint/2010/main" val="357052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Indichiamo: </a:t>
            </a:r>
          </a:p>
          <a:p>
            <a:pPr lvl="1">
              <a:buFont typeface="Wingdings" pitchFamily="2" charset="2"/>
              <a:buChar char="§"/>
            </a:pPr>
            <a:r>
              <a:rPr lang="it-IT" dirty="0" smtClean="0"/>
              <a:t>import </a:t>
            </a:r>
            <a:r>
              <a:rPr lang="it-IT" dirty="0"/>
              <a:t>di tutte le classi del package attraverso il simbolo * </a:t>
            </a:r>
          </a:p>
          <a:p>
            <a:pPr lvl="1">
              <a:buFont typeface="Wingdings" pitchFamily="2" charset="2"/>
              <a:buChar char="§"/>
            </a:pPr>
            <a:r>
              <a:rPr lang="it-IT" dirty="0" smtClean="0"/>
              <a:t>dichiariamo l’oggetto </a:t>
            </a:r>
            <a:r>
              <a:rPr lang="it-IT" dirty="0" err="1"/>
              <a:t>fg</a:t>
            </a:r>
            <a:r>
              <a:rPr lang="it-IT" dirty="0"/>
              <a:t> </a:t>
            </a:r>
          </a:p>
          <a:p>
            <a:pPr marL="0" indent="0">
              <a:buNone/>
            </a:pPr>
            <a:r>
              <a:rPr lang="it-IT" dirty="0" smtClean="0"/>
              <a:t>Esempio:</a:t>
            </a:r>
          </a:p>
          <a:p>
            <a:pPr marL="0" indent="0">
              <a:buNone/>
            </a:pPr>
            <a:r>
              <a:rPr lang="it-IT" dirty="0" smtClean="0"/>
              <a:t>import </a:t>
            </a:r>
            <a:r>
              <a:rPr lang="it-IT" dirty="0" err="1"/>
              <a:t>mioPackage</a:t>
            </a:r>
            <a:r>
              <a:rPr lang="it-IT" dirty="0"/>
              <a:t>.*; 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Classe</a:t>
            </a:r>
            <a:r>
              <a:rPr lang="en-US" dirty="0"/>
              <a:t>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MiaClasse</a:t>
            </a:r>
            <a:r>
              <a:rPr lang="en-US" dirty="0" smtClean="0"/>
              <a:t> </a:t>
            </a:r>
            <a:r>
              <a:rPr lang="en-US" dirty="0" err="1"/>
              <a:t>fg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it-IT" dirty="0"/>
              <a:t>} 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Importando l’intero package </a:t>
            </a:r>
          </a:p>
        </p:txBody>
      </p:sp>
    </p:spTree>
    <p:extLst>
      <p:ext uri="{BB962C8B-B14F-4D97-AF65-F5344CB8AC3E}">
        <p14:creationId xmlns:p14="http://schemas.microsoft.com/office/powerpoint/2010/main" val="264359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Un ottimo esempio di Design Pattern è il </a:t>
            </a:r>
            <a:r>
              <a:rPr lang="it-IT" b="1" dirty="0" smtClean="0"/>
              <a:t>Singleton</a:t>
            </a:r>
          </a:p>
          <a:p>
            <a:r>
              <a:rPr lang="it-IT" dirty="0" smtClean="0"/>
              <a:t>Se abbiamo la necessità che una classe debba essere istanziata una sola volta, e che quindi tutti gli utilizzatori di questa classe utilizzino sempre la stessa istanza, la soluzione consiste nell’utilizzo del pattern Singleton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Pattern </a:t>
            </a:r>
            <a:r>
              <a:rPr lang="it-IT" dirty="0" smtClean="0"/>
              <a:t>- Singleton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083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Bisogna creare una classe con: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 smtClean="0"/>
              <a:t>Un costruttore privato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 smtClean="0"/>
              <a:t>Una variabile privata e statica dello stesso tipo della classe ( di solito chiamato </a:t>
            </a:r>
            <a:r>
              <a:rPr lang="it-IT" i="1" dirty="0" err="1" smtClean="0"/>
              <a:t>instance</a:t>
            </a:r>
            <a:r>
              <a:rPr lang="it-IT" i="1" dirty="0" smtClean="0"/>
              <a:t> ovvero ‘istanza’)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 smtClean="0"/>
              <a:t>Un metodo statico pubblico(solitamente chiamato </a:t>
            </a:r>
            <a:r>
              <a:rPr lang="it-IT" dirty="0" err="1" smtClean="0"/>
              <a:t>getInstance</a:t>
            </a:r>
            <a:r>
              <a:rPr lang="it-IT" dirty="0" smtClean="0"/>
              <a:t>()) che definisce una semplice logica per restituire sempre la stessa istanza  della classe stessa.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Implementazione Singleton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572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 smtClean="0"/>
              <a:t>public </a:t>
            </a:r>
            <a:r>
              <a:rPr lang="it-IT" dirty="0" err="1" smtClean="0"/>
              <a:t>class</a:t>
            </a:r>
            <a:r>
              <a:rPr lang="it-IT" dirty="0" smtClean="0"/>
              <a:t> </a:t>
            </a:r>
            <a:r>
              <a:rPr lang="it-IT" dirty="0" err="1" smtClean="0"/>
              <a:t>SingletonExample</a:t>
            </a:r>
            <a:r>
              <a:rPr lang="it-IT" dirty="0" smtClean="0"/>
              <a:t>{</a:t>
            </a:r>
          </a:p>
          <a:p>
            <a:pPr marL="0" indent="0">
              <a:buNone/>
            </a:pPr>
            <a:r>
              <a:rPr lang="it-IT" dirty="0" smtClean="0"/>
              <a:t>private </a:t>
            </a:r>
            <a:r>
              <a:rPr lang="it-IT" dirty="0" err="1" smtClean="0"/>
              <a:t>static</a:t>
            </a:r>
            <a:r>
              <a:rPr lang="it-IT" dirty="0" smtClean="0"/>
              <a:t> </a:t>
            </a:r>
            <a:r>
              <a:rPr lang="it-IT" dirty="0" err="1" smtClean="0"/>
              <a:t>SingletonExample</a:t>
            </a:r>
            <a:r>
              <a:rPr lang="it-IT" dirty="0" smtClean="0"/>
              <a:t> </a:t>
            </a:r>
            <a:r>
              <a:rPr lang="it-IT" dirty="0" err="1" smtClean="0"/>
              <a:t>instance</a:t>
            </a:r>
            <a:r>
              <a:rPr lang="it-IT" dirty="0" smtClean="0"/>
              <a:t>;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private </a:t>
            </a:r>
            <a:r>
              <a:rPr lang="it-IT" dirty="0" err="1" smtClean="0"/>
              <a:t>SingletonExample</a:t>
            </a:r>
            <a:r>
              <a:rPr lang="it-IT" dirty="0" smtClean="0"/>
              <a:t> () {</a:t>
            </a:r>
          </a:p>
          <a:p>
            <a:pPr marL="0" indent="0">
              <a:buNone/>
            </a:pPr>
            <a:r>
              <a:rPr lang="it-IT" dirty="0" smtClean="0"/>
              <a:t>}</a:t>
            </a:r>
          </a:p>
          <a:p>
            <a:pPr marL="0" indent="0">
              <a:buNone/>
            </a:pPr>
            <a:r>
              <a:rPr lang="it-IT" dirty="0" smtClean="0"/>
              <a:t>public </a:t>
            </a:r>
            <a:r>
              <a:rPr lang="it-IT" dirty="0" err="1" smtClean="0"/>
              <a:t>static</a:t>
            </a:r>
            <a:r>
              <a:rPr lang="it-IT" dirty="0" smtClean="0"/>
              <a:t> </a:t>
            </a:r>
            <a:r>
              <a:rPr lang="it-IT" dirty="0" err="1" smtClean="0"/>
              <a:t>SingletonExample</a:t>
            </a:r>
            <a:r>
              <a:rPr lang="it-IT" dirty="0" smtClean="0"/>
              <a:t> </a:t>
            </a:r>
            <a:r>
              <a:rPr lang="it-IT" dirty="0" err="1" smtClean="0"/>
              <a:t>getInstance</a:t>
            </a:r>
            <a:r>
              <a:rPr lang="it-IT" dirty="0" smtClean="0"/>
              <a:t> (){</a:t>
            </a:r>
          </a:p>
          <a:p>
            <a:pPr marL="0" indent="0">
              <a:buNone/>
            </a:pPr>
            <a:r>
              <a:rPr lang="it-IT" dirty="0" err="1"/>
              <a:t>i</a:t>
            </a:r>
            <a:r>
              <a:rPr lang="it-IT" dirty="0" err="1" smtClean="0"/>
              <a:t>f</a:t>
            </a:r>
            <a:r>
              <a:rPr lang="it-IT" dirty="0" smtClean="0"/>
              <a:t> (</a:t>
            </a:r>
            <a:r>
              <a:rPr lang="it-IT" dirty="0" err="1" smtClean="0"/>
              <a:t>instance</a:t>
            </a:r>
            <a:r>
              <a:rPr lang="it-IT" dirty="0" smtClean="0"/>
              <a:t> == </a:t>
            </a:r>
            <a:r>
              <a:rPr lang="it-IT" dirty="0" err="1" smtClean="0"/>
              <a:t>null</a:t>
            </a:r>
            <a:r>
              <a:rPr lang="it-IT" dirty="0" smtClean="0"/>
              <a:t>) {</a:t>
            </a:r>
          </a:p>
          <a:p>
            <a:pPr marL="0" indent="0">
              <a:buNone/>
            </a:pPr>
            <a:r>
              <a:rPr lang="it-IT" dirty="0" err="1" smtClean="0"/>
              <a:t>Instance</a:t>
            </a:r>
            <a:r>
              <a:rPr lang="it-IT" dirty="0" smtClean="0"/>
              <a:t>= new </a:t>
            </a:r>
            <a:r>
              <a:rPr lang="it-IT" dirty="0" err="1" smtClean="0"/>
              <a:t>SingletonExample</a:t>
            </a:r>
            <a:r>
              <a:rPr lang="it-IT" dirty="0" smtClean="0"/>
              <a:t>();</a:t>
            </a:r>
          </a:p>
          <a:p>
            <a:pPr marL="0" indent="0">
              <a:buNone/>
            </a:pPr>
            <a:r>
              <a:rPr lang="it-IT" dirty="0" smtClean="0"/>
              <a:t>}</a:t>
            </a:r>
          </a:p>
          <a:p>
            <a:pPr marL="0" indent="0">
              <a:buNone/>
            </a:pPr>
            <a:r>
              <a:rPr lang="it-IT" dirty="0" err="1" smtClean="0"/>
              <a:t>return</a:t>
            </a:r>
            <a:r>
              <a:rPr lang="it-IT" dirty="0" smtClean="0"/>
              <a:t> </a:t>
            </a:r>
            <a:r>
              <a:rPr lang="it-IT" dirty="0" err="1" smtClean="0"/>
              <a:t>instance</a:t>
            </a:r>
            <a:r>
              <a:rPr lang="it-IT" dirty="0" smtClean="0"/>
              <a:t>;</a:t>
            </a:r>
          </a:p>
          <a:p>
            <a:pPr marL="0" indent="0">
              <a:buNone/>
            </a:pPr>
            <a:r>
              <a:rPr lang="it-IT" dirty="0" smtClean="0"/>
              <a:t>}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 Singleton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517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Le classi  sono caratterizzate anche da proprietà dinamiche, che in java si chiamano metodi. </a:t>
            </a:r>
            <a:endParaRPr lang="it-IT" dirty="0" smtClean="0"/>
          </a:p>
          <a:p>
            <a:r>
              <a:rPr lang="it-IT" dirty="0" smtClean="0"/>
              <a:t>Un </a:t>
            </a:r>
            <a:r>
              <a:rPr lang="it-IT" dirty="0"/>
              <a:t>metodo associato ad una classe C indica che sugli oggetti della classe C si può eseguire una </a:t>
            </a:r>
            <a:r>
              <a:rPr lang="it-IT" dirty="0" smtClean="0">
                <a:solidFill>
                  <a:srgbClr val="FF0000"/>
                </a:solidFill>
              </a:rPr>
              <a:t>azione </a:t>
            </a:r>
            <a:endParaRPr lang="it-IT" dirty="0">
              <a:solidFill>
                <a:srgbClr val="FF0000"/>
              </a:solidFill>
            </a:endParaRPr>
          </a:p>
          <a:p>
            <a:pPr lvl="1"/>
            <a:r>
              <a:rPr lang="it-IT" dirty="0" smtClean="0"/>
              <a:t>per </a:t>
            </a:r>
            <a:r>
              <a:rPr lang="it-IT" dirty="0"/>
              <a:t>calcolare una proprietà, </a:t>
            </a:r>
            <a:endParaRPr lang="it-IT" dirty="0" smtClean="0"/>
          </a:p>
          <a:p>
            <a:pPr lvl="1"/>
            <a:r>
              <a:rPr lang="it-IT" dirty="0" smtClean="0"/>
              <a:t>per </a:t>
            </a:r>
            <a:r>
              <a:rPr lang="it-IT" dirty="0"/>
              <a:t>effettuare cambiamenti di stato </a:t>
            </a:r>
            <a:endParaRPr lang="it-IT" dirty="0" smtClean="0"/>
          </a:p>
          <a:p>
            <a:pPr marL="457200" lvl="1" indent="0">
              <a:buNone/>
            </a:pPr>
            <a:r>
              <a:rPr lang="it-IT" dirty="0" smtClean="0"/>
              <a:t>Nella definizione di classe, quando si parla di caratteristiche ci si riferisce ai dati(variabili e costanti)mentre con il termine </a:t>
            </a:r>
            <a:r>
              <a:rPr lang="it-IT" dirty="0" smtClean="0"/>
              <a:t>funzionalità ci </a:t>
            </a:r>
            <a:r>
              <a:rPr lang="it-IT" dirty="0" smtClean="0"/>
              <a:t>si riferisce ai metodi.</a:t>
            </a:r>
          </a:p>
          <a:p>
            <a:pPr marL="457200" lvl="1" indent="0">
              <a:buNone/>
            </a:pPr>
            <a:r>
              <a:rPr lang="it-IT" dirty="0" smtClean="0"/>
              <a:t>Il metodo è sinonimo di azione.</a:t>
            </a:r>
          </a:p>
          <a:p>
            <a:pPr marL="457200" lvl="1" indent="0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Metodi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7487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it-IT" dirty="0" smtClean="0"/>
              <a:t>Es. Auto</a:t>
            </a:r>
          </a:p>
          <a:p>
            <a:pPr marL="457200" lvl="1" indent="0">
              <a:buNone/>
            </a:pPr>
            <a:r>
              <a:rPr lang="it-IT" dirty="0"/>
              <a:t>public </a:t>
            </a:r>
            <a:r>
              <a:rPr lang="it-IT" dirty="0" err="1"/>
              <a:t>class</a:t>
            </a:r>
            <a:r>
              <a:rPr lang="it-IT" dirty="0"/>
              <a:t> Auto {</a:t>
            </a:r>
          </a:p>
          <a:p>
            <a:pPr marL="457200" lvl="1" indent="0">
              <a:buNone/>
            </a:pPr>
            <a:r>
              <a:rPr lang="it-IT" dirty="0"/>
              <a:t>	public </a:t>
            </a:r>
            <a:r>
              <a:rPr lang="it-IT" dirty="0" err="1"/>
              <a:t>int</a:t>
            </a:r>
            <a:r>
              <a:rPr lang="it-IT" dirty="0"/>
              <a:t> </a:t>
            </a:r>
            <a:r>
              <a:rPr lang="it-IT" dirty="0" err="1"/>
              <a:t>numeroRuote</a:t>
            </a:r>
            <a:r>
              <a:rPr lang="it-IT" dirty="0"/>
              <a:t>;</a:t>
            </a:r>
          </a:p>
          <a:p>
            <a:pPr marL="457200" lvl="1" indent="0">
              <a:buNone/>
            </a:pPr>
            <a:r>
              <a:rPr lang="it-IT" dirty="0"/>
              <a:t>	public </a:t>
            </a:r>
            <a:r>
              <a:rPr lang="it-IT" dirty="0" err="1"/>
              <a:t>int</a:t>
            </a:r>
            <a:r>
              <a:rPr lang="it-IT" dirty="0"/>
              <a:t> cilindrata; </a:t>
            </a:r>
          </a:p>
          <a:p>
            <a:pPr marL="457200" lvl="1" indent="0">
              <a:buNone/>
            </a:pPr>
            <a:r>
              <a:rPr lang="it-IT" dirty="0" smtClean="0"/>
              <a:t>public </a:t>
            </a:r>
            <a:r>
              <a:rPr lang="it-IT" dirty="0" err="1"/>
              <a:t>void</a:t>
            </a:r>
            <a:r>
              <a:rPr lang="it-IT" dirty="0"/>
              <a:t> muoviti() </a:t>
            </a:r>
          </a:p>
          <a:p>
            <a:pPr marL="457200" lvl="1" indent="0">
              <a:buNone/>
            </a:pPr>
            <a:r>
              <a:rPr lang="it-IT" dirty="0" smtClean="0"/>
              <a:t>{</a:t>
            </a:r>
            <a:endParaRPr lang="it-IT" dirty="0"/>
          </a:p>
          <a:p>
            <a:pPr marL="457200" lvl="1" indent="0">
              <a:buNone/>
            </a:pPr>
            <a:r>
              <a:rPr lang="it-IT" dirty="0"/>
              <a:t>//</a:t>
            </a:r>
            <a:r>
              <a:rPr lang="it-IT" dirty="0" smtClean="0"/>
              <a:t>implementazione </a:t>
            </a:r>
            <a:r>
              <a:rPr lang="it-IT" dirty="0"/>
              <a:t>del metodo	</a:t>
            </a:r>
          </a:p>
          <a:p>
            <a:pPr marL="457200" lvl="1" indent="0">
              <a:buNone/>
            </a:pPr>
            <a:r>
              <a:rPr lang="it-IT" dirty="0"/>
              <a:t>}	</a:t>
            </a:r>
          </a:p>
          <a:p>
            <a:pPr marL="457200" lvl="1" indent="0">
              <a:buNone/>
            </a:pPr>
            <a:r>
              <a:rPr lang="it-IT" dirty="0" smtClean="0"/>
              <a:t>}</a:t>
            </a:r>
          </a:p>
          <a:p>
            <a:pPr marL="457200" lvl="1" indent="0">
              <a:buNone/>
            </a:pPr>
            <a:r>
              <a:rPr lang="it-IT" dirty="0" smtClean="0"/>
              <a:t>Il metodo serve a definire la funzionalità che deve avere il concetto che si sta astraendo con la classe.</a:t>
            </a:r>
            <a:endParaRPr lang="it-IT" dirty="0"/>
          </a:p>
          <a:p>
            <a:pPr marL="457200" lvl="1" indent="0">
              <a:buNone/>
            </a:pPr>
            <a:endParaRPr lang="it-IT" dirty="0" smtClean="0"/>
          </a:p>
          <a:p>
            <a:pPr marL="457200" lvl="1" indent="0">
              <a:buNone/>
            </a:pPr>
            <a:r>
              <a:rPr lang="it-IT" dirty="0" smtClean="0"/>
              <a:t> 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Metodi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011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 metodi sono dei blocchi di istruzioni definiti in una classe </a:t>
            </a:r>
          </a:p>
          <a:p>
            <a:r>
              <a:rPr lang="it-IT" dirty="0" smtClean="0"/>
              <a:t>I metodi possono: </a:t>
            </a:r>
            <a:endParaRPr lang="it-IT" dirty="0"/>
          </a:p>
          <a:p>
            <a:pPr lvl="1"/>
            <a:r>
              <a:rPr lang="it-IT" dirty="0" smtClean="0"/>
              <a:t>elaborare i dati e restituire un valore </a:t>
            </a:r>
            <a:endParaRPr lang="it-IT" dirty="0"/>
          </a:p>
          <a:p>
            <a:pPr lvl="1"/>
            <a:r>
              <a:rPr lang="it-IT" dirty="0" smtClean="0"/>
              <a:t>eseguono uno o più blocchi di istruzione e </a:t>
            </a:r>
            <a:r>
              <a:rPr lang="it-IT" dirty="0"/>
              <a:t>non </a:t>
            </a:r>
            <a:r>
              <a:rPr lang="it-IT" dirty="0" smtClean="0"/>
              <a:t>restituire alcun valore</a:t>
            </a:r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Metodi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99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Ha una sintassi semplice molto simile a C e C++</a:t>
            </a:r>
          </a:p>
          <a:p>
            <a:r>
              <a:rPr lang="it-IT" dirty="0" smtClean="0"/>
              <a:t>Rispetto </a:t>
            </a:r>
            <a:r>
              <a:rPr lang="it-IT" dirty="0"/>
              <a:t>al C++ </a:t>
            </a:r>
            <a:endParaRPr lang="it-IT" dirty="0" smtClean="0"/>
          </a:p>
          <a:p>
            <a:pPr lvl="1"/>
            <a:r>
              <a:rPr lang="it-IT" dirty="0" smtClean="0"/>
              <a:t>non </a:t>
            </a:r>
            <a:r>
              <a:rPr lang="it-IT" dirty="0"/>
              <a:t>è </a:t>
            </a:r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ma </a:t>
            </a:r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 err="1"/>
              <a:t>oriented</a:t>
            </a:r>
            <a:r>
              <a:rPr lang="it-IT" dirty="0"/>
              <a:t> (ad oggetti puro) </a:t>
            </a:r>
            <a:endParaRPr lang="it-IT" dirty="0" smtClean="0"/>
          </a:p>
          <a:p>
            <a:pPr lvl="1"/>
            <a:r>
              <a:rPr lang="it-IT" dirty="0" smtClean="0"/>
              <a:t>non </a:t>
            </a:r>
            <a:r>
              <a:rPr lang="it-IT" dirty="0"/>
              <a:t>ha </a:t>
            </a:r>
            <a:r>
              <a:rPr lang="it-IT" dirty="0" smtClean="0"/>
              <a:t>l’aritmetica </a:t>
            </a:r>
            <a:r>
              <a:rPr lang="it-IT" dirty="0"/>
              <a:t>dei puntatori (passaggi per valore) </a:t>
            </a:r>
            <a:endParaRPr lang="it-IT" dirty="0" smtClean="0"/>
          </a:p>
          <a:p>
            <a:pPr lvl="1"/>
            <a:r>
              <a:rPr lang="it-IT" dirty="0" smtClean="0"/>
              <a:t>non </a:t>
            </a:r>
            <a:r>
              <a:rPr lang="it-IT" dirty="0"/>
              <a:t>deve </a:t>
            </a:r>
            <a:r>
              <a:rPr lang="it-IT" dirty="0" err="1"/>
              <a:t>deallocare</a:t>
            </a:r>
            <a:r>
              <a:rPr lang="it-IT" dirty="0"/>
              <a:t> la memoria (</a:t>
            </a:r>
            <a:r>
              <a:rPr lang="it-IT" dirty="0" err="1"/>
              <a:t>garbage</a:t>
            </a:r>
            <a:r>
              <a:rPr lang="it-IT" dirty="0"/>
              <a:t> </a:t>
            </a:r>
            <a:r>
              <a:rPr lang="it-IT" dirty="0" err="1"/>
              <a:t>collector</a:t>
            </a:r>
            <a:r>
              <a:rPr lang="it-IT" dirty="0"/>
              <a:t>) </a:t>
            </a:r>
            <a:endParaRPr lang="it-IT" dirty="0" smtClean="0"/>
          </a:p>
          <a:p>
            <a:pPr lvl="1"/>
            <a:r>
              <a:rPr lang="it-IT" dirty="0" smtClean="0"/>
              <a:t>non </a:t>
            </a:r>
            <a:r>
              <a:rPr lang="it-IT" dirty="0"/>
              <a:t>ha ereditarietà multipla (singola)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Semplice</a:t>
            </a:r>
          </a:p>
        </p:txBody>
      </p:sp>
    </p:spTree>
    <p:extLst>
      <p:ext uri="{BB962C8B-B14F-4D97-AF65-F5344CB8AC3E}">
        <p14:creationId xmlns:p14="http://schemas.microsoft.com/office/powerpoint/2010/main" val="177705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dirty="0" smtClean="0"/>
              <a:t>Elabora </a:t>
            </a:r>
            <a:r>
              <a:rPr lang="it-IT" dirty="0" smtClean="0"/>
              <a:t>eventuali </a:t>
            </a:r>
            <a:r>
              <a:rPr lang="it-IT" dirty="0"/>
              <a:t>parametri e restituiscono un risultato: </a:t>
            </a:r>
          </a:p>
          <a:p>
            <a:pPr marL="0" indent="0">
              <a:buNone/>
            </a:pPr>
            <a:r>
              <a:rPr lang="it-IT" dirty="0" smtClean="0"/>
              <a:t>	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 smtClean="0"/>
              <a:t>int</a:t>
            </a:r>
            <a:r>
              <a:rPr lang="it-IT" dirty="0" smtClean="0"/>
              <a:t> </a:t>
            </a:r>
            <a:r>
              <a:rPr lang="it-IT" dirty="0" err="1" smtClean="0"/>
              <a:t>moltiplicaValori</a:t>
            </a:r>
            <a:r>
              <a:rPr lang="it-IT" dirty="0" smtClean="0"/>
              <a:t>(</a:t>
            </a:r>
            <a:r>
              <a:rPr lang="it-IT" dirty="0" err="1" smtClean="0"/>
              <a:t>int</a:t>
            </a:r>
            <a:r>
              <a:rPr lang="it-IT" dirty="0" smtClean="0"/>
              <a:t> </a:t>
            </a:r>
            <a:r>
              <a:rPr lang="it-IT" dirty="0"/>
              <a:t>a, </a:t>
            </a:r>
            <a:r>
              <a:rPr lang="it-IT" dirty="0" err="1"/>
              <a:t>int</a:t>
            </a:r>
            <a:r>
              <a:rPr lang="it-IT" dirty="0"/>
              <a:t> b) { 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	risultato</a:t>
            </a:r>
            <a:r>
              <a:rPr lang="it-IT" dirty="0"/>
              <a:t>= a * b; 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	</a:t>
            </a:r>
            <a:r>
              <a:rPr lang="it-IT" dirty="0" err="1" smtClean="0"/>
              <a:t>return</a:t>
            </a:r>
            <a:r>
              <a:rPr lang="it-IT" dirty="0" smtClean="0"/>
              <a:t>(risultato</a:t>
            </a:r>
            <a:r>
              <a:rPr lang="it-IT" dirty="0"/>
              <a:t>); 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} </a:t>
            </a:r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Metodi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322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b="1" dirty="0" err="1" smtClean="0"/>
              <a:t>int</a:t>
            </a:r>
            <a:r>
              <a:rPr lang="it-IT" b="1" dirty="0" smtClean="0"/>
              <a:t> </a:t>
            </a:r>
            <a:r>
              <a:rPr lang="it-IT" dirty="0"/>
              <a:t>è il tipo di valore che </a:t>
            </a:r>
            <a:r>
              <a:rPr lang="it-IT" dirty="0" smtClean="0"/>
              <a:t>il metodo</a:t>
            </a:r>
            <a:r>
              <a:rPr lang="it-IT" dirty="0" smtClean="0"/>
              <a:t> </a:t>
            </a:r>
            <a:r>
              <a:rPr lang="it-IT" dirty="0"/>
              <a:t>restituirà(quindi il tipo della variabile risultato); </a:t>
            </a:r>
          </a:p>
          <a:p>
            <a:pPr marL="514350" indent="-514350">
              <a:buFont typeface="+mj-lt"/>
              <a:buAutoNum type="arabicPeriod"/>
            </a:pPr>
            <a:r>
              <a:rPr lang="it-IT" b="1" dirty="0" err="1" smtClean="0"/>
              <a:t>moltiplicaValori</a:t>
            </a:r>
            <a:r>
              <a:rPr lang="it-IT" b="1" dirty="0" smtClean="0"/>
              <a:t> </a:t>
            </a:r>
            <a:r>
              <a:rPr lang="it-IT" dirty="0"/>
              <a:t>è il nome </a:t>
            </a:r>
            <a:r>
              <a:rPr lang="it-IT" dirty="0" smtClean="0"/>
              <a:t>del metodo; </a:t>
            </a:r>
            <a:endParaRPr lang="it-IT" dirty="0"/>
          </a:p>
          <a:p>
            <a:pPr marL="514350" indent="-514350">
              <a:buFont typeface="+mj-lt"/>
              <a:buAutoNum type="arabicPeriod"/>
            </a:pPr>
            <a:r>
              <a:rPr lang="it-IT" b="1" dirty="0" smtClean="0"/>
              <a:t>argomenti</a:t>
            </a:r>
            <a:r>
              <a:rPr lang="it-IT" dirty="0"/>
              <a:t>: all'interno delle parentesi tonde troviamo i due argomenti che forniamo </a:t>
            </a:r>
            <a:r>
              <a:rPr lang="it-IT" dirty="0" smtClean="0"/>
              <a:t>al metodo con </a:t>
            </a:r>
            <a:r>
              <a:rPr lang="it-IT" dirty="0"/>
              <a:t>i loro relativi tipi </a:t>
            </a:r>
          </a:p>
          <a:p>
            <a:pPr marL="514350" indent="-514350">
              <a:buFont typeface="+mj-lt"/>
              <a:buAutoNum type="arabicPeriod"/>
            </a:pPr>
            <a:r>
              <a:rPr lang="it-IT" b="1" dirty="0" smtClean="0"/>
              <a:t>blocco </a:t>
            </a:r>
            <a:r>
              <a:rPr lang="it-IT" b="1" dirty="0"/>
              <a:t>di istruzioni </a:t>
            </a:r>
            <a:r>
              <a:rPr lang="it-IT" dirty="0"/>
              <a:t>: all'interno delle parentesi graffe troviamo il blocco di istruzioni </a:t>
            </a:r>
            <a:r>
              <a:rPr lang="it-IT" dirty="0" smtClean="0"/>
              <a:t>del metodo </a:t>
            </a:r>
            <a:endParaRPr lang="it-IT" dirty="0"/>
          </a:p>
          <a:p>
            <a:pPr marL="514350" indent="-514350">
              <a:buFont typeface="+mj-lt"/>
              <a:buAutoNum type="arabicPeriod"/>
            </a:pPr>
            <a:r>
              <a:rPr lang="it-IT" b="1" dirty="0" err="1" smtClean="0"/>
              <a:t>return</a:t>
            </a:r>
            <a:r>
              <a:rPr lang="it-IT" dirty="0"/>
              <a:t>: l'istruzione </a:t>
            </a:r>
            <a:r>
              <a:rPr lang="it-IT" dirty="0" err="1"/>
              <a:t>return</a:t>
            </a:r>
            <a:r>
              <a:rPr lang="it-IT" dirty="0"/>
              <a:t>(...) è quella che permette </a:t>
            </a:r>
            <a:r>
              <a:rPr lang="it-IT" dirty="0" smtClean="0"/>
              <a:t>al metodo </a:t>
            </a:r>
            <a:r>
              <a:rPr lang="it-IT" dirty="0"/>
              <a:t>di restituire il valore risultato. 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Metodi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6939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dirty="0"/>
              <a:t>Metodi </a:t>
            </a:r>
            <a:r>
              <a:rPr lang="it-IT" dirty="0" smtClean="0"/>
              <a:t>: </a:t>
            </a:r>
            <a:r>
              <a:rPr lang="it-IT" dirty="0"/>
              <a:t>elaborano eventuali parametri e non restituiscono un valore. </a:t>
            </a:r>
          </a:p>
          <a:p>
            <a:pPr marL="0" indent="0">
              <a:buNone/>
            </a:pPr>
            <a:r>
              <a:rPr lang="it-IT" dirty="0" smtClean="0"/>
              <a:t>	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 smtClean="0"/>
              <a:t>void</a:t>
            </a:r>
            <a:r>
              <a:rPr lang="it-IT" dirty="0" smtClean="0"/>
              <a:t> </a:t>
            </a:r>
            <a:r>
              <a:rPr lang="it-IT" dirty="0" err="1"/>
              <a:t>nomeMetodo</a:t>
            </a:r>
            <a:r>
              <a:rPr lang="it-IT" dirty="0"/>
              <a:t>(</a:t>
            </a:r>
            <a:r>
              <a:rPr lang="it-IT" dirty="0" err="1"/>
              <a:t>int</a:t>
            </a:r>
            <a:r>
              <a:rPr lang="it-IT" dirty="0"/>
              <a:t> a, </a:t>
            </a:r>
            <a:r>
              <a:rPr lang="it-IT" dirty="0" err="1"/>
              <a:t>int</a:t>
            </a:r>
            <a:r>
              <a:rPr lang="it-IT" dirty="0"/>
              <a:t> b) { </a:t>
            </a:r>
            <a:r>
              <a:rPr lang="it-IT" dirty="0" smtClean="0"/>
              <a:t>				</a:t>
            </a:r>
            <a:r>
              <a:rPr lang="it-IT" dirty="0" err="1" smtClean="0"/>
              <a:t>System.out.println</a:t>
            </a:r>
            <a:r>
              <a:rPr lang="it-IT" dirty="0" smtClean="0"/>
              <a:t>(a</a:t>
            </a:r>
            <a:r>
              <a:rPr lang="it-IT" dirty="0"/>
              <a:t>+” - “+b ); 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} 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Metodi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108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dirty="0"/>
              <a:t>•</a:t>
            </a:r>
            <a:r>
              <a:rPr lang="it-IT" b="1" dirty="0" err="1"/>
              <a:t>nomeMetodo</a:t>
            </a:r>
            <a:r>
              <a:rPr lang="it-IT" dirty="0"/>
              <a:t>: è il nome </a:t>
            </a:r>
            <a:r>
              <a:rPr lang="it-IT" dirty="0" smtClean="0"/>
              <a:t>del metodo; 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•</a:t>
            </a:r>
            <a:r>
              <a:rPr lang="it-IT" b="1" dirty="0"/>
              <a:t>argomenti</a:t>
            </a:r>
            <a:r>
              <a:rPr lang="it-IT" dirty="0"/>
              <a:t>: all'interno delle parentesi tonde troviamo i due argomenti che forniamo </a:t>
            </a:r>
            <a:r>
              <a:rPr lang="it-IT" dirty="0" smtClean="0"/>
              <a:t>al metodo con </a:t>
            </a:r>
            <a:r>
              <a:rPr lang="it-IT" dirty="0"/>
              <a:t>i loro relativi tipi </a:t>
            </a:r>
          </a:p>
          <a:p>
            <a:pPr marL="0" indent="0">
              <a:buNone/>
            </a:pPr>
            <a:r>
              <a:rPr lang="it-IT" dirty="0"/>
              <a:t>•</a:t>
            </a:r>
            <a:r>
              <a:rPr lang="it-IT" b="1" dirty="0"/>
              <a:t>blocco di istruzioni</a:t>
            </a:r>
            <a:r>
              <a:rPr lang="it-IT" dirty="0"/>
              <a:t>: all'interno delle parentesi graffe troviamo il blocco di istruzioni </a:t>
            </a:r>
            <a:r>
              <a:rPr lang="it-IT" dirty="0" smtClean="0"/>
              <a:t>del</a:t>
            </a:r>
            <a:r>
              <a:rPr lang="it-IT" dirty="0" smtClean="0"/>
              <a:t> </a:t>
            </a:r>
            <a:r>
              <a:rPr lang="it-IT" dirty="0"/>
              <a:t>metodo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•</a:t>
            </a:r>
            <a:r>
              <a:rPr lang="it-IT" b="1" dirty="0" err="1"/>
              <a:t>void</a:t>
            </a:r>
            <a:r>
              <a:rPr lang="it-IT" b="1" dirty="0"/>
              <a:t> </a:t>
            </a:r>
            <a:r>
              <a:rPr lang="it-IT" dirty="0"/>
              <a:t>(vuoto): indica che </a:t>
            </a:r>
            <a:r>
              <a:rPr lang="it-IT" dirty="0" smtClean="0"/>
              <a:t>il</a:t>
            </a:r>
            <a:r>
              <a:rPr lang="it-IT" dirty="0" smtClean="0"/>
              <a:t> metodo non </a:t>
            </a:r>
            <a:r>
              <a:rPr lang="it-IT" dirty="0"/>
              <a:t>restituirà nessun valore ma eseguirà solamente le istruzioni indicate </a:t>
            </a:r>
          </a:p>
          <a:p>
            <a:pPr marL="0" indent="0">
              <a:buNone/>
            </a:pPr>
            <a:r>
              <a:rPr lang="it-IT" dirty="0"/>
              <a:t>•</a:t>
            </a:r>
            <a:r>
              <a:rPr lang="it-IT" b="1" dirty="0"/>
              <a:t>l'istruzione: </a:t>
            </a:r>
            <a:r>
              <a:rPr lang="it-IT" dirty="0" err="1"/>
              <a:t>System.out.println</a:t>
            </a:r>
            <a:r>
              <a:rPr lang="it-IT" dirty="0"/>
              <a:t>(...) è quella che permette </a:t>
            </a:r>
            <a:r>
              <a:rPr lang="it-IT" dirty="0"/>
              <a:t>al </a:t>
            </a:r>
            <a:r>
              <a:rPr lang="it-IT" dirty="0" smtClean="0"/>
              <a:t>metodo di </a:t>
            </a:r>
            <a:r>
              <a:rPr lang="it-IT" dirty="0"/>
              <a:t>visualizzare a console i parametri passati 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Metodi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184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/>
              <a:t>Un metodo </a:t>
            </a:r>
            <a:r>
              <a:rPr lang="it-IT" b="1" dirty="0">
                <a:solidFill>
                  <a:srgbClr val="FF0000"/>
                </a:solidFill>
              </a:rPr>
              <a:t>pubblico</a:t>
            </a:r>
            <a:r>
              <a:rPr lang="it-IT" dirty="0"/>
              <a:t> ha la seguente sintassi: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b="1" dirty="0" smtClean="0"/>
              <a:t>public </a:t>
            </a:r>
            <a:r>
              <a:rPr lang="it-IT" b="1" dirty="0"/>
              <a:t>&lt;tipo&gt; &lt;</a:t>
            </a:r>
            <a:r>
              <a:rPr lang="it-IT" b="1" dirty="0" err="1"/>
              <a:t>nome_metodo</a:t>
            </a:r>
            <a:r>
              <a:rPr lang="it-IT" b="1" dirty="0"/>
              <a:t>&gt; (&lt;</a:t>
            </a:r>
            <a:r>
              <a:rPr lang="it-IT" b="1" dirty="0" err="1"/>
              <a:t>lista_parametri</a:t>
            </a:r>
            <a:r>
              <a:rPr lang="it-IT" b="1" dirty="0"/>
              <a:t>&gt;) </a:t>
            </a:r>
            <a:endParaRPr lang="it-IT" b="1" dirty="0" smtClean="0"/>
          </a:p>
          <a:p>
            <a:pPr marL="0" indent="0">
              <a:buNone/>
            </a:pPr>
            <a:r>
              <a:rPr lang="it-IT" b="1" dirty="0" smtClean="0"/>
              <a:t>{</a:t>
            </a:r>
          </a:p>
          <a:p>
            <a:pPr marL="0" indent="0">
              <a:buNone/>
            </a:pPr>
            <a:r>
              <a:rPr lang="it-IT" b="1" dirty="0" smtClean="0"/>
              <a:t>  </a:t>
            </a:r>
            <a:r>
              <a:rPr lang="it-IT" b="1" dirty="0"/>
              <a:t>&lt;corpo del metodo&gt; </a:t>
            </a:r>
            <a:endParaRPr lang="it-IT" b="1" dirty="0" smtClean="0"/>
          </a:p>
          <a:p>
            <a:pPr marL="0" indent="0">
              <a:buNone/>
            </a:pPr>
            <a:r>
              <a:rPr lang="it-IT" b="1" dirty="0" smtClean="0"/>
              <a:t>}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dove:</a:t>
            </a:r>
          </a:p>
          <a:p>
            <a:pPr marL="0" indent="0">
              <a:buNone/>
            </a:pPr>
            <a:endParaRPr lang="it-IT" dirty="0" smtClean="0"/>
          </a:p>
          <a:p>
            <a:r>
              <a:rPr lang="it-IT" i="1" dirty="0" smtClean="0"/>
              <a:t>Tipo di ritorno</a:t>
            </a:r>
            <a:r>
              <a:rPr lang="it-IT" dirty="0" smtClean="0"/>
              <a:t> </a:t>
            </a:r>
            <a:r>
              <a:rPr lang="it-IT" dirty="0"/>
              <a:t>è il tipo del valore di ritorno del metodo, </a:t>
            </a:r>
            <a:endParaRPr lang="it-IT" dirty="0" smtClean="0"/>
          </a:p>
          <a:p>
            <a:r>
              <a:rPr lang="it-IT" i="1" dirty="0" err="1" smtClean="0"/>
              <a:t>nome_metodo</a:t>
            </a:r>
            <a:r>
              <a:rPr lang="it-IT" dirty="0" smtClean="0"/>
              <a:t> </a:t>
            </a:r>
            <a:r>
              <a:rPr lang="it-IT" dirty="0"/>
              <a:t>è un </a:t>
            </a:r>
            <a:r>
              <a:rPr lang="it-IT" dirty="0" err="1"/>
              <a:t>identiﬁcatore</a:t>
            </a:r>
            <a:r>
              <a:rPr lang="it-IT" dirty="0"/>
              <a:t>, </a:t>
            </a:r>
            <a:endParaRPr lang="it-IT" dirty="0" smtClean="0"/>
          </a:p>
          <a:p>
            <a:r>
              <a:rPr lang="it-IT" i="1" dirty="0" err="1" smtClean="0"/>
              <a:t>lista_parametri</a:t>
            </a:r>
            <a:r>
              <a:rPr lang="it-IT" dirty="0" smtClean="0"/>
              <a:t> </a:t>
            </a:r>
            <a:r>
              <a:rPr lang="it-IT" dirty="0"/>
              <a:t>è una sequenza (eventualmente vuota) di coppie  tipo parametro che rappresenta i parametri di input del metodo, </a:t>
            </a:r>
            <a:endParaRPr lang="it-IT" dirty="0" smtClean="0"/>
          </a:p>
          <a:p>
            <a:r>
              <a:rPr lang="it-IT" i="1" dirty="0" smtClean="0"/>
              <a:t>corpo </a:t>
            </a:r>
            <a:r>
              <a:rPr lang="it-IT" i="1" dirty="0"/>
              <a:t>del metodo</a:t>
            </a:r>
            <a:r>
              <a:rPr lang="it-IT" dirty="0"/>
              <a:t> è la </a:t>
            </a:r>
            <a:r>
              <a:rPr lang="it-IT" dirty="0" err="1"/>
              <a:t>deﬁnizione</a:t>
            </a:r>
            <a:r>
              <a:rPr lang="it-IT" dirty="0"/>
              <a:t> del metodo vera e propria</a:t>
            </a:r>
            <a:r>
              <a:rPr lang="it-IT" dirty="0" smtClean="0"/>
              <a:t>.</a:t>
            </a:r>
          </a:p>
          <a:p>
            <a:r>
              <a:rPr lang="it-IT" dirty="0" smtClean="0"/>
              <a:t>Modificatori: </a:t>
            </a:r>
            <a:r>
              <a:rPr lang="it-IT" dirty="0" err="1" smtClean="0"/>
              <a:t>perolole</a:t>
            </a:r>
            <a:r>
              <a:rPr lang="it-IT" dirty="0" smtClean="0"/>
              <a:t> chiave di java che possono modificare in qualche modo le funzionalità e le caratteristiche di un metodo.(li vedremo nel dettaglio </a:t>
            </a:r>
            <a:r>
              <a:rPr lang="it-IT" dirty="0" err="1" smtClean="0"/>
              <a:t>piùà</a:t>
            </a:r>
            <a:r>
              <a:rPr lang="it-IT" dirty="0" smtClean="0"/>
              <a:t> avanti)</a:t>
            </a: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La coppia costituita da </a:t>
            </a:r>
            <a:r>
              <a:rPr lang="it-IT" dirty="0" err="1" smtClean="0"/>
              <a:t>nome_metodo</a:t>
            </a:r>
            <a:r>
              <a:rPr lang="it-IT" dirty="0" smtClean="0"/>
              <a:t> e l’eventuale </a:t>
            </a:r>
            <a:r>
              <a:rPr lang="it-IT" dirty="0" err="1" smtClean="0"/>
              <a:t>lista_parametri</a:t>
            </a:r>
            <a:r>
              <a:rPr lang="it-IT" dirty="0" smtClean="0"/>
              <a:t> viene detta ’</a:t>
            </a:r>
            <a:r>
              <a:rPr lang="it-IT" b="1" dirty="0" smtClean="0"/>
              <a:t>’firma</a:t>
            </a:r>
            <a:r>
              <a:rPr lang="it-IT" dirty="0" smtClean="0"/>
              <a:t>’’ (in inglese </a:t>
            </a:r>
            <a:r>
              <a:rPr lang="it-IT" b="1" dirty="0" err="1" smtClean="0"/>
              <a:t>signature</a:t>
            </a:r>
            <a:r>
              <a:rPr lang="it-IT" dirty="0" smtClean="0"/>
              <a:t>) del metodo.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Metodi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675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/>
              <a:t>Dato un oggetto </a:t>
            </a:r>
            <a:r>
              <a:rPr lang="it-IT" dirty="0" smtClean="0"/>
              <a:t>«o» </a:t>
            </a:r>
            <a:r>
              <a:rPr lang="it-IT" dirty="0"/>
              <a:t>di una classe C, creato invocando il metodo </a:t>
            </a:r>
            <a:r>
              <a:rPr lang="it-IT" dirty="0" smtClean="0"/>
              <a:t>costruttore della </a:t>
            </a:r>
            <a:r>
              <a:rPr lang="it-IT" dirty="0"/>
              <a:t>classe C, </a:t>
            </a:r>
            <a:r>
              <a:rPr lang="it-IT" dirty="0" smtClean="0"/>
              <a:t>è possibile </a:t>
            </a:r>
            <a:r>
              <a:rPr lang="it-IT" dirty="0"/>
              <a:t>invocare i metodi pubblici di </a:t>
            </a:r>
            <a:r>
              <a:rPr lang="it-IT" dirty="0" smtClean="0"/>
              <a:t>o </a:t>
            </a:r>
            <a:r>
              <a:rPr lang="it-IT" dirty="0"/>
              <a:t>con la </a:t>
            </a:r>
            <a:r>
              <a:rPr lang="it-IT" dirty="0" smtClean="0"/>
              <a:t>seguente sintassi (</a:t>
            </a:r>
            <a:r>
              <a:rPr lang="it-IT" dirty="0" err="1" smtClean="0"/>
              <a:t>dotted</a:t>
            </a:r>
            <a:r>
              <a:rPr lang="it-IT" dirty="0" smtClean="0"/>
              <a:t>  </a:t>
            </a:r>
            <a:r>
              <a:rPr lang="it-IT" dirty="0" err="1" smtClean="0"/>
              <a:t>notation</a:t>
            </a:r>
            <a:r>
              <a:rPr lang="it-IT" dirty="0" smtClean="0"/>
              <a:t>):</a:t>
            </a:r>
          </a:p>
          <a:p>
            <a:pPr marL="0" indent="0">
              <a:buNone/>
            </a:pPr>
            <a:endParaRPr lang="it-IT" sz="2400" b="1" dirty="0" smtClean="0"/>
          </a:p>
          <a:p>
            <a:pPr marL="0" indent="0">
              <a:buNone/>
            </a:pPr>
            <a:r>
              <a:rPr lang="it-IT" sz="2400" b="1" dirty="0" smtClean="0"/>
              <a:t>&lt;</a:t>
            </a:r>
            <a:r>
              <a:rPr lang="it-IT" sz="2400" b="1" dirty="0" err="1"/>
              <a:t>nome_oggetto</a:t>
            </a:r>
            <a:r>
              <a:rPr lang="it-IT" sz="2400" b="1" dirty="0" smtClean="0"/>
              <a:t>&gt;.&lt;</a:t>
            </a:r>
            <a:r>
              <a:rPr lang="it-IT" sz="2400" b="1" dirty="0" err="1" smtClean="0"/>
              <a:t>nome_metodo</a:t>
            </a:r>
            <a:r>
              <a:rPr lang="it-IT" sz="2400" b="1" dirty="0"/>
              <a:t>&gt;(&lt;</a:t>
            </a:r>
            <a:r>
              <a:rPr lang="it-IT" sz="2400" b="1" dirty="0" err="1"/>
              <a:t>lista_parametri</a:t>
            </a:r>
            <a:r>
              <a:rPr lang="it-IT" sz="2400" b="1" dirty="0" smtClean="0"/>
              <a:t>&gt;)</a:t>
            </a:r>
          </a:p>
          <a:p>
            <a:pPr marL="0" indent="0">
              <a:buNone/>
            </a:pPr>
            <a:endParaRPr lang="it-IT" sz="2400" b="1" dirty="0" smtClean="0"/>
          </a:p>
          <a:p>
            <a:pPr marL="0" indent="0">
              <a:buNone/>
            </a:pPr>
            <a:r>
              <a:rPr lang="it-IT" sz="2400" b="1" dirty="0" smtClean="0"/>
              <a:t>Esempio</a:t>
            </a:r>
          </a:p>
          <a:p>
            <a:pPr marL="0" indent="0">
              <a:buNone/>
            </a:pPr>
            <a:r>
              <a:rPr lang="it-IT" sz="2400" b="1" dirty="0"/>
              <a:t>{</a:t>
            </a:r>
          </a:p>
          <a:p>
            <a:pPr marL="0" indent="0">
              <a:buNone/>
            </a:pPr>
            <a:r>
              <a:rPr lang="it-IT" sz="2400" b="1" dirty="0"/>
              <a:t>Matrice </a:t>
            </a:r>
            <a:r>
              <a:rPr lang="it-IT" sz="2400" b="1" dirty="0" smtClean="0"/>
              <a:t>m </a:t>
            </a:r>
            <a:r>
              <a:rPr lang="it-IT" sz="2400" b="1" dirty="0"/>
              <a:t>= new Matrice(5,10);</a:t>
            </a:r>
          </a:p>
          <a:p>
            <a:pPr marL="0" indent="0">
              <a:buNone/>
            </a:pPr>
            <a:r>
              <a:rPr lang="it-IT" sz="2400" b="1" dirty="0"/>
              <a:t>// codice per caricare i dati nella matrice</a:t>
            </a:r>
          </a:p>
          <a:p>
            <a:pPr marL="0" indent="0">
              <a:buNone/>
            </a:pPr>
            <a:r>
              <a:rPr lang="it-IT" sz="2400" b="1" dirty="0"/>
              <a:t>// omesso...</a:t>
            </a:r>
          </a:p>
          <a:p>
            <a:pPr marL="0" indent="0">
              <a:buNone/>
            </a:pPr>
            <a:r>
              <a:rPr lang="it-IT" sz="2400" b="1" dirty="0" err="1"/>
              <a:t>m</a:t>
            </a:r>
            <a:r>
              <a:rPr lang="it-IT" sz="2400" b="1" dirty="0" err="1" smtClean="0"/>
              <a:t>.stampaMatrice</a:t>
            </a:r>
            <a:r>
              <a:rPr lang="it-IT" sz="2400" b="1" dirty="0"/>
              <a:t>();</a:t>
            </a:r>
          </a:p>
          <a:p>
            <a:pPr marL="0" indent="0">
              <a:buNone/>
            </a:pPr>
            <a:r>
              <a:rPr lang="it-IT" sz="2400" b="1" dirty="0"/>
              <a:t>}</a:t>
            </a:r>
            <a:endParaRPr lang="it-IT" sz="2400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Invocazione di metodi</a:t>
            </a:r>
          </a:p>
        </p:txBody>
      </p:sp>
    </p:spTree>
    <p:extLst>
      <p:ext uri="{BB962C8B-B14F-4D97-AF65-F5344CB8AC3E}">
        <p14:creationId xmlns:p14="http://schemas.microsoft.com/office/powerpoint/2010/main" val="89164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In Java esistono metodi speciali che hanno ’’proprietà’’. Tra questi c’è il metodo costruttore:</a:t>
            </a:r>
          </a:p>
          <a:p>
            <a:pPr lvl="1"/>
            <a:r>
              <a:rPr lang="it-IT" dirty="0" smtClean="0"/>
              <a:t>Ha lo stesso nome della classe;</a:t>
            </a:r>
          </a:p>
          <a:p>
            <a:pPr lvl="1"/>
            <a:r>
              <a:rPr lang="it-IT" dirty="0" smtClean="0"/>
              <a:t>Non ha tipo di ritorno;</a:t>
            </a:r>
          </a:p>
          <a:p>
            <a:pPr lvl="1"/>
            <a:r>
              <a:rPr lang="it-IT" dirty="0" smtClean="0"/>
              <a:t>E’ chiamato automaticamente (mediante la parola riservata </a:t>
            </a:r>
            <a:r>
              <a:rPr lang="it-IT" b="1" dirty="0" smtClean="0"/>
              <a:t>new</a:t>
            </a:r>
            <a:r>
              <a:rPr lang="it-IT" dirty="0" smtClean="0"/>
              <a:t>)  ogni volta che è istanziato un oggetto;</a:t>
            </a:r>
          </a:p>
          <a:p>
            <a:pPr lvl="1"/>
            <a:r>
              <a:rPr lang="it-IT" dirty="0" smtClean="0"/>
              <a:t>E’ presente in ogni classe;</a:t>
            </a:r>
          </a:p>
          <a:p>
            <a:pPr lvl="1"/>
            <a:r>
              <a:rPr lang="it-IT" dirty="0" smtClean="0"/>
              <a:t>Solitamente viene definito allo scopo di inizializzare le variabili di istanza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Costruttori </a:t>
            </a:r>
          </a:p>
        </p:txBody>
      </p:sp>
    </p:spTree>
    <p:extLst>
      <p:ext uri="{BB962C8B-B14F-4D97-AF65-F5344CB8AC3E}">
        <p14:creationId xmlns:p14="http://schemas.microsoft.com/office/powerpoint/2010/main" val="186023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 smtClean="0"/>
              <a:t>Esempio:</a:t>
            </a:r>
          </a:p>
          <a:p>
            <a:pPr marL="0" indent="0">
              <a:buNone/>
            </a:pPr>
            <a:r>
              <a:rPr lang="it-IT" dirty="0" smtClean="0"/>
              <a:t>	</a:t>
            </a:r>
          </a:p>
          <a:p>
            <a:pPr marL="0" indent="0">
              <a:buNone/>
            </a:pPr>
            <a:r>
              <a:rPr lang="it-IT" dirty="0" smtClean="0"/>
              <a:t>      public </a:t>
            </a:r>
            <a:r>
              <a:rPr lang="it-IT" dirty="0" err="1"/>
              <a:t>class</a:t>
            </a:r>
            <a:r>
              <a:rPr lang="it-IT" dirty="0"/>
              <a:t> </a:t>
            </a:r>
            <a:r>
              <a:rPr lang="it-IT" dirty="0" err="1"/>
              <a:t>MiaClasse</a:t>
            </a:r>
            <a:r>
              <a:rPr lang="it-IT" dirty="0"/>
              <a:t> 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public </a:t>
            </a:r>
            <a:r>
              <a:rPr lang="it-IT" dirty="0" err="1"/>
              <a:t>MiaClasse</a:t>
            </a:r>
            <a:r>
              <a:rPr lang="it-IT" dirty="0"/>
              <a:t>() { 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 </a:t>
            </a:r>
            <a:r>
              <a:rPr lang="it-IT" dirty="0" smtClean="0"/>
              <a:t>    //</a:t>
            </a:r>
            <a:r>
              <a:rPr lang="it-IT" dirty="0"/>
              <a:t>blocco di istruzioni 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} </a:t>
            </a:r>
          </a:p>
          <a:p>
            <a:pPr marL="0" indent="0">
              <a:buNone/>
            </a:pPr>
            <a:r>
              <a:rPr lang="it-IT" dirty="0" smtClean="0"/>
              <a:t>      } </a:t>
            </a:r>
            <a:endParaRPr lang="it-IT" dirty="0"/>
          </a:p>
          <a:p>
            <a:r>
              <a:rPr lang="it-IT" b="1" dirty="0" smtClean="0"/>
              <a:t>public</a:t>
            </a:r>
            <a:r>
              <a:rPr lang="it-IT" dirty="0"/>
              <a:t>: è necessario che sia accessibile per </a:t>
            </a:r>
            <a:r>
              <a:rPr lang="it-IT" dirty="0" err="1"/>
              <a:t>instanziare</a:t>
            </a:r>
            <a:r>
              <a:rPr lang="it-IT" dirty="0"/>
              <a:t> la classe </a:t>
            </a:r>
          </a:p>
          <a:p>
            <a:r>
              <a:rPr lang="it-IT" b="1" dirty="0" err="1" smtClean="0"/>
              <a:t>MiaClasse</a:t>
            </a:r>
            <a:r>
              <a:rPr lang="it-IT" dirty="0"/>
              <a:t>: ha lo stesso nome della classe </a:t>
            </a:r>
            <a:endParaRPr lang="it-IT" dirty="0" smtClean="0"/>
          </a:p>
          <a:p>
            <a:r>
              <a:rPr lang="it-IT" b="1" dirty="0" smtClean="0"/>
              <a:t>blocco </a:t>
            </a:r>
            <a:r>
              <a:rPr lang="it-IT" b="1" dirty="0"/>
              <a:t>di istruzioni</a:t>
            </a:r>
            <a:r>
              <a:rPr lang="it-IT" dirty="0"/>
              <a:t>: sono le istruzioni che implementiamo 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 smtClean="0"/>
              <a:t>Possono </a:t>
            </a:r>
            <a:r>
              <a:rPr lang="it-IT" dirty="0"/>
              <a:t>esistere più metodi costruttori con diversi </a:t>
            </a:r>
            <a:r>
              <a:rPr lang="it-IT" dirty="0" smtClean="0"/>
              <a:t>tipi quantità </a:t>
            </a:r>
            <a:r>
              <a:rPr lang="it-IT" dirty="0"/>
              <a:t>di parametri (</a:t>
            </a:r>
            <a:r>
              <a:rPr lang="it-IT" dirty="0" err="1"/>
              <a:t>overloading</a:t>
            </a:r>
            <a:r>
              <a:rPr lang="it-IT" dirty="0"/>
              <a:t>) 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Costruttori </a:t>
            </a:r>
          </a:p>
        </p:txBody>
      </p:sp>
    </p:spTree>
    <p:extLst>
      <p:ext uri="{BB962C8B-B14F-4D97-AF65-F5344CB8AC3E}">
        <p14:creationId xmlns:p14="http://schemas.microsoft.com/office/powerpoint/2010/main" val="62581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/>
              <a:t>Primo programma in JAVA  </a:t>
            </a:r>
          </a:p>
          <a:p>
            <a:r>
              <a:rPr lang="it-IT" dirty="0" smtClean="0"/>
              <a:t>Un </a:t>
            </a:r>
            <a:r>
              <a:rPr lang="it-IT" dirty="0"/>
              <a:t>programma Java è costituito da una o più classi</a:t>
            </a:r>
          </a:p>
          <a:p>
            <a:r>
              <a:rPr lang="it-IT" dirty="0"/>
              <a:t>Ogni classe risiede in un file che ha lo stesso nome della classe ed estensione .java </a:t>
            </a:r>
          </a:p>
          <a:p>
            <a:r>
              <a:rPr lang="it-IT" dirty="0"/>
              <a:t>Deve esistere almeno una classe che ha il  nome del programma ed un metodo speciale chiamato </a:t>
            </a:r>
            <a:r>
              <a:rPr lang="it-IT" b="1" dirty="0" err="1"/>
              <a:t>main</a:t>
            </a:r>
            <a:r>
              <a:rPr lang="it-IT" dirty="0"/>
              <a:t>.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Il metodo </a:t>
            </a:r>
            <a:r>
              <a:rPr lang="it-IT" dirty="0" err="1" smtClean="0"/>
              <a:t>main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7344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  <p:sp>
        <p:nvSpPr>
          <p:cNvPr id="10" name="Segnaposto testo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Il metodo </a:t>
            </a:r>
            <a:r>
              <a:rPr lang="it-IT" dirty="0" err="1" smtClean="0"/>
              <a:t>main</a:t>
            </a:r>
            <a:r>
              <a:rPr lang="it-IT" dirty="0" smtClean="0"/>
              <a:t>, compilazione ed esecuzione </a:t>
            </a:r>
            <a:endParaRPr lang="it-IT" dirty="0"/>
          </a:p>
        </p:txBody>
      </p:sp>
      <p:sp>
        <p:nvSpPr>
          <p:cNvPr id="11" name="Rettangolo 10"/>
          <p:cNvSpPr/>
          <p:nvPr/>
        </p:nvSpPr>
        <p:spPr>
          <a:xfrm>
            <a:off x="1475656" y="2060848"/>
            <a:ext cx="2592288" cy="37444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1979712" y="4437112"/>
            <a:ext cx="13681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Programma</a:t>
            </a:r>
            <a:endParaRPr lang="it-IT" dirty="0"/>
          </a:p>
        </p:txBody>
      </p:sp>
      <p:sp>
        <p:nvSpPr>
          <p:cNvPr id="16" name="Rettangolo 15"/>
          <p:cNvSpPr/>
          <p:nvPr/>
        </p:nvSpPr>
        <p:spPr>
          <a:xfrm>
            <a:off x="1979712" y="3717032"/>
            <a:ext cx="13681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Classe 3</a:t>
            </a:r>
            <a:endParaRPr lang="it-IT" dirty="0"/>
          </a:p>
        </p:txBody>
      </p:sp>
      <p:sp>
        <p:nvSpPr>
          <p:cNvPr id="17" name="Rettangolo 16"/>
          <p:cNvSpPr/>
          <p:nvPr/>
        </p:nvSpPr>
        <p:spPr>
          <a:xfrm>
            <a:off x="1979712" y="2996952"/>
            <a:ext cx="13681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Classe 2</a:t>
            </a:r>
            <a:endParaRPr lang="it-IT" dirty="0"/>
          </a:p>
        </p:txBody>
      </p:sp>
      <p:sp>
        <p:nvSpPr>
          <p:cNvPr id="18" name="Rettangolo 17"/>
          <p:cNvSpPr/>
          <p:nvPr/>
        </p:nvSpPr>
        <p:spPr>
          <a:xfrm>
            <a:off x="1979712" y="2276872"/>
            <a:ext cx="13681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Classe 1</a:t>
            </a:r>
            <a:endParaRPr lang="it-IT" dirty="0"/>
          </a:p>
        </p:txBody>
      </p:sp>
      <p:sp>
        <p:nvSpPr>
          <p:cNvPr id="19" name="Rettangolo 18"/>
          <p:cNvSpPr/>
          <p:nvPr/>
        </p:nvSpPr>
        <p:spPr>
          <a:xfrm>
            <a:off x="827584" y="5301208"/>
            <a:ext cx="2160240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2">
                    <a:lumMod val="75000"/>
                  </a:schemeClr>
                </a:solidFill>
              </a:rPr>
              <a:t>Classe principale con metodo </a:t>
            </a:r>
            <a:r>
              <a:rPr lang="it-IT" dirty="0" err="1" smtClean="0">
                <a:solidFill>
                  <a:schemeClr val="tx2">
                    <a:lumMod val="75000"/>
                  </a:schemeClr>
                </a:solidFill>
              </a:rPr>
              <a:t>main</a:t>
            </a: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1" name="Connettore 1 20"/>
          <p:cNvCxnSpPr/>
          <p:nvPr/>
        </p:nvCxnSpPr>
        <p:spPr>
          <a:xfrm flipH="1">
            <a:off x="2483768" y="5013176"/>
            <a:ext cx="180020" cy="2880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magin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819" y="2057208"/>
            <a:ext cx="2459661" cy="374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7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 il codice sorgente, l’applicazione, il programma, una volta compilato può essere eseguito su qualsiasi piattaforma(qualsiasi s.o. windows, linux,      mac</a:t>
            </a:r>
            <a:r>
              <a:rPr lang="it-IT" smtClean="0"/>
              <a:t>)</a:t>
            </a:r>
          </a:p>
          <a:p>
            <a:r>
              <a:rPr lang="it-IT"/>
              <a:t>L’indipendenza dalla piattaforma è possibile grazie alla Java Virtual Machine (JVM).</a:t>
            </a:r>
          </a:p>
          <a:p>
            <a:r>
              <a:rPr lang="it-IT"/>
              <a:t>La JVM è un software che svolge diversi ruoli . </a:t>
            </a:r>
          </a:p>
          <a:p>
            <a:r>
              <a:rPr lang="it-IT"/>
              <a:t>Dopo aver scritto il programma in java, questo deve essere compilato(vedremo in seguito i dettagli di questa operazione). </a:t>
            </a:r>
          </a:p>
          <a:p>
            <a:endParaRPr lang="it-IT" smtClean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Indipendenza dalla piattaforma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846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/>
          </a:p>
          <a:p>
            <a:pPr marL="0" indent="0">
              <a:buNone/>
            </a:pPr>
            <a:r>
              <a:rPr lang="it-IT" dirty="0" smtClean="0"/>
              <a:t>	</a:t>
            </a:r>
            <a:r>
              <a:rPr lang="it-IT" b="1" dirty="0" smtClean="0"/>
              <a:t>public </a:t>
            </a:r>
            <a:r>
              <a:rPr lang="it-IT" b="1" dirty="0" err="1" smtClean="0"/>
              <a:t>class</a:t>
            </a:r>
            <a:r>
              <a:rPr lang="it-IT" b="1" dirty="0" smtClean="0"/>
              <a:t> </a:t>
            </a:r>
            <a:r>
              <a:rPr lang="it-IT" dirty="0" err="1" smtClean="0"/>
              <a:t>HelloWorld</a:t>
            </a:r>
            <a:r>
              <a:rPr lang="it-IT" dirty="0" smtClean="0"/>
              <a:t>{</a:t>
            </a:r>
          </a:p>
          <a:p>
            <a:pPr marL="0" indent="0">
              <a:buNone/>
            </a:pPr>
            <a:r>
              <a:rPr lang="it-IT" b="1" dirty="0"/>
              <a:t>	 </a:t>
            </a:r>
            <a:r>
              <a:rPr lang="it-IT" b="1" dirty="0" smtClean="0"/>
              <a:t>  public </a:t>
            </a:r>
            <a:r>
              <a:rPr lang="it-IT" b="1" dirty="0" err="1" smtClean="0"/>
              <a:t>static</a:t>
            </a:r>
            <a:r>
              <a:rPr lang="it-IT" b="1" dirty="0"/>
              <a:t> </a:t>
            </a:r>
            <a:r>
              <a:rPr lang="it-IT" b="1" dirty="0" err="1" smtClean="0"/>
              <a:t>void</a:t>
            </a:r>
            <a:r>
              <a:rPr lang="it-IT" b="1" dirty="0" smtClean="0"/>
              <a:t> </a:t>
            </a:r>
            <a:r>
              <a:rPr lang="it-IT" dirty="0" err="1" smtClean="0"/>
              <a:t>main</a:t>
            </a:r>
            <a:r>
              <a:rPr lang="it-IT" dirty="0" smtClean="0"/>
              <a:t> ( </a:t>
            </a:r>
            <a:r>
              <a:rPr lang="it-IT" dirty="0" err="1" smtClean="0"/>
              <a:t>String</a:t>
            </a:r>
            <a:r>
              <a:rPr lang="it-IT" dirty="0" smtClean="0"/>
              <a:t> </a:t>
            </a:r>
            <a:r>
              <a:rPr lang="it-IT" dirty="0" err="1" smtClean="0"/>
              <a:t>args</a:t>
            </a:r>
            <a:r>
              <a:rPr lang="it-IT" dirty="0" smtClean="0"/>
              <a:t>[] ){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	</a:t>
            </a:r>
            <a:r>
              <a:rPr lang="it-IT" dirty="0" err="1" smtClean="0"/>
              <a:t>System.out.println</a:t>
            </a:r>
            <a:r>
              <a:rPr lang="it-IT" dirty="0"/>
              <a:t>("Hello World</a:t>
            </a:r>
            <a:r>
              <a:rPr lang="it-IT" dirty="0" smtClean="0"/>
              <a:t>!");</a:t>
            </a:r>
          </a:p>
          <a:p>
            <a:pPr marL="0" indent="0">
              <a:buNone/>
            </a:pPr>
            <a:r>
              <a:rPr lang="it-IT" dirty="0"/>
              <a:t>	 </a:t>
            </a:r>
            <a:r>
              <a:rPr lang="it-IT" dirty="0" smtClean="0"/>
              <a:t>  }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}</a:t>
            </a:r>
          </a:p>
          <a:p>
            <a:pPr marL="0" indent="0">
              <a:buNone/>
            </a:pPr>
            <a:endParaRPr lang="it-IT" b="1" dirty="0"/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Il metodo </a:t>
            </a:r>
            <a:r>
              <a:rPr lang="it-IT" dirty="0" err="1" smtClean="0"/>
              <a:t>main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277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Per compilare ed eseguire un programma Java avremo bisogno di un </a:t>
            </a:r>
            <a:r>
              <a:rPr lang="it-IT" b="1" dirty="0" smtClean="0">
                <a:solidFill>
                  <a:srgbClr val="FF0000"/>
                </a:solidFill>
              </a:rPr>
              <a:t>compilatore Java</a:t>
            </a:r>
            <a:r>
              <a:rPr lang="it-IT" dirty="0" smtClean="0"/>
              <a:t> e di una </a:t>
            </a:r>
            <a:r>
              <a:rPr lang="it-IT" b="1" dirty="0" smtClean="0">
                <a:solidFill>
                  <a:srgbClr val="FF0000"/>
                </a:solidFill>
              </a:rPr>
              <a:t>Java Virtual Machine (JVM)</a:t>
            </a:r>
          </a:p>
          <a:p>
            <a:r>
              <a:rPr lang="it-IT" dirty="0" smtClean="0">
                <a:solidFill>
                  <a:schemeClr val="tx1"/>
                </a:solidFill>
              </a:rPr>
              <a:t>Entrambi questi strumenti sono forniti dal </a:t>
            </a:r>
            <a:r>
              <a:rPr lang="it-IT" b="1" dirty="0" smtClean="0">
                <a:solidFill>
                  <a:srgbClr val="FF0000"/>
                </a:solidFill>
              </a:rPr>
              <a:t>Java Development Kit (JDK)</a:t>
            </a:r>
            <a:endParaRPr lang="it-IT" b="1" dirty="0">
              <a:solidFill>
                <a:srgbClr val="FF0000"/>
              </a:solidFill>
            </a:endParaRPr>
          </a:p>
          <a:p>
            <a:r>
              <a:rPr lang="it-IT" dirty="0" smtClean="0"/>
              <a:t>Il JDK è scaricabile sul sito della Oracle, al link seguente:</a:t>
            </a:r>
          </a:p>
          <a:p>
            <a:pPr lvl="1">
              <a:buFont typeface="Wingdings" pitchFamily="2" charset="2"/>
              <a:buChar char="§"/>
            </a:pPr>
            <a:r>
              <a:rPr lang="it-IT" dirty="0" smtClean="0"/>
              <a:t>http</a:t>
            </a:r>
            <a:r>
              <a:rPr lang="it-IT" dirty="0"/>
              <a:t>://</a:t>
            </a:r>
            <a:r>
              <a:rPr lang="it-IT" dirty="0" smtClean="0"/>
              <a:t>www.oracle.com/</a:t>
            </a:r>
            <a:r>
              <a:rPr lang="it-IT" dirty="0" err="1" smtClean="0"/>
              <a:t>technetwork</a:t>
            </a:r>
            <a:r>
              <a:rPr lang="it-IT" dirty="0" smtClean="0"/>
              <a:t>/java/</a:t>
            </a:r>
            <a:r>
              <a:rPr lang="it-IT" dirty="0" err="1" smtClean="0"/>
              <a:t>javase</a:t>
            </a:r>
            <a:r>
              <a:rPr lang="it-IT" dirty="0" smtClean="0"/>
              <a:t>/</a:t>
            </a:r>
            <a:r>
              <a:rPr lang="it-IT" dirty="0" err="1" smtClean="0"/>
              <a:t>downloads</a:t>
            </a:r>
            <a:r>
              <a:rPr lang="it-IT" dirty="0" smtClean="0"/>
              <a:t>/....</a:t>
            </a:r>
            <a:r>
              <a:rPr lang="it-IT" dirty="0" err="1" smtClean="0"/>
              <a:t>xxxxx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Compilare </a:t>
            </a:r>
            <a:r>
              <a:rPr lang="it-IT" dirty="0"/>
              <a:t>ed </a:t>
            </a:r>
            <a:r>
              <a:rPr lang="it-IT" dirty="0" smtClean="0"/>
              <a:t>eseguire un programma JAVA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703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Una macchina astratta: </a:t>
            </a:r>
          </a:p>
          <a:p>
            <a:pPr lvl="1">
              <a:buFont typeface="Wingdings" pitchFamily="2" charset="2"/>
              <a:buChar char="§"/>
            </a:pPr>
            <a:r>
              <a:rPr lang="it-IT" dirty="0" smtClean="0"/>
              <a:t>esegue </a:t>
            </a:r>
            <a:r>
              <a:rPr lang="it-IT" dirty="0"/>
              <a:t>codice intermedio (</a:t>
            </a:r>
            <a:r>
              <a:rPr lang="it-IT" dirty="0" err="1" smtClean="0"/>
              <a:t>bytecode</a:t>
            </a:r>
            <a:r>
              <a:rPr lang="it-IT" dirty="0" smtClean="0"/>
              <a:t>);</a:t>
            </a:r>
          </a:p>
          <a:p>
            <a:pPr lvl="1">
              <a:buFont typeface="Wingdings" pitchFamily="2" charset="2"/>
              <a:buChar char="§"/>
            </a:pPr>
            <a:r>
              <a:rPr lang="it-IT" dirty="0" smtClean="0"/>
              <a:t>specifica </a:t>
            </a:r>
            <a:r>
              <a:rPr lang="it-IT" dirty="0"/>
              <a:t>(istruzioni, registri, </a:t>
            </a:r>
            <a:r>
              <a:rPr lang="it-IT" dirty="0" err="1"/>
              <a:t>heap</a:t>
            </a:r>
            <a:r>
              <a:rPr lang="it-IT" dirty="0"/>
              <a:t>,…) indipendente dall’architettura </a:t>
            </a:r>
            <a:r>
              <a:rPr lang="it-IT" dirty="0" smtClean="0"/>
              <a:t>sottostante</a:t>
            </a:r>
          </a:p>
          <a:p>
            <a:pPr>
              <a:buFont typeface="Arial" pitchFamily="34" charset="0"/>
              <a:buChar char="•"/>
            </a:pPr>
            <a:r>
              <a:rPr lang="it-IT" dirty="0"/>
              <a:t>Indipendente dal sistema </a:t>
            </a:r>
            <a:r>
              <a:rPr lang="it-IT" dirty="0" smtClean="0"/>
              <a:t>operativo</a:t>
            </a:r>
          </a:p>
          <a:p>
            <a:pPr>
              <a:buFont typeface="Arial" pitchFamily="34" charset="0"/>
              <a:buChar char="•"/>
            </a:pPr>
            <a:r>
              <a:rPr lang="it-IT" dirty="0"/>
              <a:t>Presente nei browser più diffusi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JVM – Java 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115456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/>
              <a:t>CLASS LOADER 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carica </a:t>
            </a:r>
            <a:r>
              <a:rPr lang="it-IT" dirty="0"/>
              <a:t>in memoria tutte le classi necessarie al programma (anche quelle delle librerie usate</a:t>
            </a:r>
            <a:r>
              <a:rPr lang="it-IT" dirty="0" smtClean="0"/>
              <a:t>)</a:t>
            </a:r>
          </a:p>
          <a:p>
            <a:pPr marL="0" indent="0">
              <a:buNone/>
            </a:pPr>
            <a:endParaRPr lang="it-IT" dirty="0" smtClean="0"/>
          </a:p>
          <a:p>
            <a:r>
              <a:rPr lang="it-IT" dirty="0"/>
              <a:t>BYTECODE </a:t>
            </a:r>
            <a:r>
              <a:rPr lang="it-IT" dirty="0" smtClean="0"/>
              <a:t>VERIFIER</a:t>
            </a:r>
          </a:p>
          <a:p>
            <a:pPr marL="0" indent="0">
              <a:buNone/>
            </a:pPr>
            <a:r>
              <a:rPr lang="it-IT" dirty="0"/>
              <a:t>Controlla l’integrità degli accessi in memoria, verifica l’aderenza alla specifica della JVM, </a:t>
            </a:r>
            <a:r>
              <a:rPr lang="it-IT" dirty="0" smtClean="0"/>
              <a:t>…</a:t>
            </a:r>
          </a:p>
          <a:p>
            <a:pPr marL="0" indent="0">
              <a:buNone/>
            </a:pPr>
            <a:endParaRPr lang="it-IT" dirty="0" smtClean="0"/>
          </a:p>
          <a:p>
            <a:r>
              <a:rPr lang="it-IT" dirty="0"/>
              <a:t>SECURITY </a:t>
            </a:r>
            <a:r>
              <a:rPr lang="it-IT" dirty="0" smtClean="0"/>
              <a:t>MANAGER</a:t>
            </a:r>
          </a:p>
          <a:p>
            <a:pPr marL="0" indent="0">
              <a:buNone/>
            </a:pPr>
            <a:r>
              <a:rPr lang="it-IT" dirty="0"/>
              <a:t>verifica la sicurezza delle classi caricate a </a:t>
            </a:r>
            <a:r>
              <a:rPr lang="it-IT" dirty="0" err="1"/>
              <a:t>run</a:t>
            </a:r>
            <a:r>
              <a:rPr lang="it-IT" dirty="0"/>
              <a:t> time, controlla gli accessi ai file, …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Java Virtual Machine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1556792"/>
            <a:ext cx="2766166" cy="4557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187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 smtClean="0"/>
              <a:t>Primo passo: </a:t>
            </a:r>
            <a:r>
              <a:rPr lang="it-IT" dirty="0"/>
              <a:t>aprire il terminale/</a:t>
            </a:r>
            <a:r>
              <a:rPr lang="it-IT" dirty="0" err="1"/>
              <a:t>prompt</a:t>
            </a:r>
            <a:r>
              <a:rPr lang="it-IT" dirty="0"/>
              <a:t> dei </a:t>
            </a:r>
            <a:r>
              <a:rPr lang="it-IT" dirty="0" smtClean="0"/>
              <a:t>comandi</a:t>
            </a:r>
          </a:p>
          <a:p>
            <a:pPr marL="0" indent="0">
              <a:buNone/>
            </a:pPr>
            <a:endParaRPr lang="it-IT" b="1" dirty="0" smtClean="0"/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endParaRPr lang="it-IT" b="1" dirty="0" smtClean="0"/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endParaRPr lang="it-IT" b="1" dirty="0" smtClean="0"/>
          </a:p>
          <a:p>
            <a:pPr marL="0" indent="0">
              <a:buNone/>
            </a:pPr>
            <a:endParaRPr lang="it-IT" b="1" dirty="0" smtClean="0"/>
          </a:p>
          <a:p>
            <a:pPr marL="0" indent="0">
              <a:buNone/>
            </a:pPr>
            <a:r>
              <a:rPr lang="it-IT" b="1" dirty="0" smtClean="0"/>
              <a:t>Secondo passo: </a:t>
            </a:r>
            <a:r>
              <a:rPr lang="it-IT" dirty="0"/>
              <a:t>spostarsi nella cartella (directory) che contiene </a:t>
            </a:r>
            <a:r>
              <a:rPr lang="it-IT" dirty="0" smtClean="0"/>
              <a:t>il programma</a:t>
            </a:r>
            <a:endParaRPr lang="it-IT" b="1" dirty="0" smtClean="0"/>
          </a:p>
          <a:p>
            <a:pPr marL="0" indent="0">
              <a:buNone/>
            </a:pPr>
            <a:endParaRPr lang="it-IT" b="1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Compilare ed eseguire un programma JAVA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04864"/>
            <a:ext cx="3391374" cy="209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09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b="1" dirty="0" smtClean="0"/>
              <a:t>Terzo passo: </a:t>
            </a:r>
            <a:r>
              <a:rPr lang="it-IT" dirty="0" smtClean="0"/>
              <a:t>Raggiunta </a:t>
            </a:r>
            <a:r>
              <a:rPr lang="it-IT" dirty="0"/>
              <a:t>la directory che contiene il programma, si </a:t>
            </a:r>
            <a:r>
              <a:rPr lang="it-IT" dirty="0" smtClean="0"/>
              <a:t>può eseguire </a:t>
            </a:r>
            <a:r>
              <a:rPr lang="it-IT" dirty="0"/>
              <a:t>il compilatore Java tramite il comando </a:t>
            </a:r>
            <a:r>
              <a:rPr lang="it-IT" dirty="0" err="1" smtClean="0"/>
              <a:t>javac</a:t>
            </a: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r>
              <a:rPr lang="it-IT" b="1" dirty="0" smtClean="0"/>
              <a:t>Compilazione</a:t>
            </a:r>
          </a:p>
          <a:p>
            <a:pPr lvl="1">
              <a:buFont typeface="Wingdings" pitchFamily="2" charset="2"/>
              <a:buChar char="§"/>
            </a:pPr>
            <a:r>
              <a:rPr lang="it-IT" dirty="0" err="1">
                <a:solidFill>
                  <a:srgbClr val="FF0000"/>
                </a:solidFill>
              </a:rPr>
              <a:t>javac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/>
              <a:t>&lt;</a:t>
            </a:r>
            <a:r>
              <a:rPr lang="it-IT" dirty="0" err="1"/>
              <a:t>nomeclasse</a:t>
            </a:r>
            <a:r>
              <a:rPr lang="it-IT" dirty="0"/>
              <a:t>&gt;.</a:t>
            </a:r>
            <a:r>
              <a:rPr lang="it-IT" dirty="0" smtClean="0"/>
              <a:t>java</a:t>
            </a:r>
          </a:p>
          <a:p>
            <a:pPr>
              <a:buFont typeface="Arial" pitchFamily="34" charset="0"/>
              <a:buChar char="•"/>
            </a:pPr>
            <a:r>
              <a:rPr lang="it-IT" b="1" dirty="0" smtClean="0"/>
              <a:t>Se ha successo crea il file</a:t>
            </a:r>
            <a:endParaRPr lang="it-IT" b="1" dirty="0"/>
          </a:p>
          <a:p>
            <a:pPr lvl="1">
              <a:buFont typeface="Wingdings" pitchFamily="2" charset="2"/>
              <a:buChar char="§"/>
            </a:pPr>
            <a:r>
              <a:rPr lang="it-IT" dirty="0"/>
              <a:t>&lt;</a:t>
            </a:r>
            <a:r>
              <a:rPr lang="it-IT" dirty="0" err="1"/>
              <a:t>nomeclasse</a:t>
            </a:r>
            <a:r>
              <a:rPr lang="it-IT" dirty="0"/>
              <a:t>&gt;.</a:t>
            </a:r>
            <a:r>
              <a:rPr lang="it-IT" dirty="0" err="1" smtClean="0"/>
              <a:t>class</a:t>
            </a:r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b="1" dirty="0" smtClean="0"/>
              <a:t>Esecuzione(JAVA VIRTULA MACHINE)</a:t>
            </a:r>
          </a:p>
          <a:p>
            <a:pPr lvl="1">
              <a:buFont typeface="Wingdings" pitchFamily="2" charset="2"/>
              <a:buChar char="§"/>
            </a:pPr>
            <a:r>
              <a:rPr lang="it-IT" dirty="0">
                <a:solidFill>
                  <a:srgbClr val="FF0000"/>
                </a:solidFill>
              </a:rPr>
              <a:t>java</a:t>
            </a:r>
            <a:r>
              <a:rPr lang="it-IT" dirty="0"/>
              <a:t> &lt;</a:t>
            </a:r>
            <a:r>
              <a:rPr lang="it-IT" dirty="0" err="1"/>
              <a:t>nomeclasse</a:t>
            </a:r>
            <a:r>
              <a:rPr lang="it-IT" dirty="0"/>
              <a:t>&gt;</a:t>
            </a:r>
          </a:p>
          <a:p>
            <a:pPr lvl="1">
              <a:buFont typeface="Wingdings" pitchFamily="2" charset="2"/>
              <a:buChar char="§"/>
            </a:pPr>
            <a:endParaRPr lang="it-IT" b="1" dirty="0" smtClean="0"/>
          </a:p>
          <a:p>
            <a:pPr lvl="1">
              <a:buFont typeface="Wingdings" pitchFamily="2" charset="2"/>
              <a:buChar char="§"/>
            </a:pPr>
            <a:endParaRPr lang="it-IT" b="1" dirty="0" smtClean="0"/>
          </a:p>
          <a:p>
            <a:pPr marL="0" indent="0">
              <a:buNone/>
            </a:pPr>
            <a:r>
              <a:rPr lang="it-IT" dirty="0"/>
              <a:t>Quindi, nel caso del programma </a:t>
            </a:r>
            <a:r>
              <a:rPr lang="it-IT" dirty="0" err="1"/>
              <a:t>HelloWorld</a:t>
            </a:r>
            <a:r>
              <a:rPr lang="it-IT" dirty="0"/>
              <a:t> dovremo digitare java </a:t>
            </a:r>
            <a:r>
              <a:rPr lang="it-IT" dirty="0" err="1"/>
              <a:t>HelloWorld</a:t>
            </a:r>
            <a:r>
              <a:rPr lang="it-IT" dirty="0"/>
              <a:t> e il programma ci risponderà 			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		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		"</a:t>
            </a:r>
            <a:r>
              <a:rPr lang="it-IT" dirty="0"/>
              <a:t>Hello World!"</a:t>
            </a:r>
          </a:p>
          <a:p>
            <a:pPr>
              <a:buFont typeface="Wingdings" pitchFamily="2" charset="2"/>
              <a:buChar char="§"/>
            </a:pPr>
            <a:endParaRPr lang="it-IT" b="1" dirty="0" smtClean="0"/>
          </a:p>
          <a:p>
            <a:pPr marL="457200" lvl="1" indent="0">
              <a:buNone/>
            </a:pPr>
            <a:endParaRPr lang="it-IT" b="1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b="1" dirty="0"/>
              <a:t>	</a:t>
            </a:r>
            <a:r>
              <a:rPr lang="it-IT" b="1" dirty="0" smtClean="0"/>
              <a:t>	</a:t>
            </a:r>
            <a:endParaRPr lang="it-IT" b="1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Compilare ed eseguire un programma JAVA</a:t>
            </a:r>
          </a:p>
        </p:txBody>
      </p:sp>
    </p:spTree>
    <p:extLst>
      <p:ext uri="{BB962C8B-B14F-4D97-AF65-F5344CB8AC3E}">
        <p14:creationId xmlns:p14="http://schemas.microsoft.com/office/powerpoint/2010/main" val="382287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smtClean="0"/>
              <a:t>I </a:t>
            </a:r>
            <a:r>
              <a:rPr lang="it-IT" b="1" dirty="0" smtClean="0"/>
              <a:t>commenti</a:t>
            </a:r>
            <a:r>
              <a:rPr lang="it-IT" dirty="0" smtClean="0"/>
              <a:t> in un qualsiasi linguaggio di programmazione sono quelle parti di codice che vengono ignorate dal compilatore.</a:t>
            </a:r>
          </a:p>
          <a:p>
            <a:r>
              <a:rPr lang="it-IT" dirty="0" smtClean="0"/>
              <a:t>Sono utili per documentare una parte di codice in modo da rendere più agevole la lettura e la comprensione del codice.</a:t>
            </a:r>
          </a:p>
          <a:p>
            <a:r>
              <a:rPr lang="it-IT" dirty="0" smtClean="0"/>
              <a:t>In Java ci sono due modi per scrivere un commento:</a:t>
            </a:r>
            <a:endParaRPr lang="it-IT" dirty="0"/>
          </a:p>
          <a:p>
            <a:pPr lvl="1">
              <a:buFont typeface="Wingdings" pitchFamily="2" charset="2"/>
              <a:buChar char="§"/>
            </a:pPr>
            <a:r>
              <a:rPr lang="it-IT" b="1" dirty="0"/>
              <a:t>commento su singola linea</a:t>
            </a:r>
            <a:r>
              <a:rPr lang="it-IT" dirty="0"/>
              <a:t>: inserire la stringa </a:t>
            </a:r>
            <a:r>
              <a:rPr lang="it-IT" b="1" dirty="0">
                <a:solidFill>
                  <a:srgbClr val="FF0000"/>
                </a:solidFill>
              </a:rPr>
              <a:t>//</a:t>
            </a:r>
            <a:r>
              <a:rPr lang="it-IT" dirty="0"/>
              <a:t> prima del </a:t>
            </a:r>
            <a:r>
              <a:rPr lang="it-IT" dirty="0" smtClean="0"/>
              <a:t>commento, esempio:</a:t>
            </a:r>
          </a:p>
          <a:p>
            <a:pPr marL="457200" lvl="1" indent="0">
              <a:buNone/>
            </a:pPr>
            <a:r>
              <a:rPr lang="it-IT" i="1" dirty="0" smtClean="0"/>
              <a:t>     </a:t>
            </a:r>
            <a:r>
              <a:rPr lang="it-IT" i="1" dirty="0" err="1" smtClean="0"/>
              <a:t>String</a:t>
            </a:r>
            <a:r>
              <a:rPr lang="it-IT" i="1" dirty="0" smtClean="0"/>
              <a:t> </a:t>
            </a:r>
            <a:r>
              <a:rPr lang="it-IT" i="1" dirty="0"/>
              <a:t>s = “Ciao”; // questo è un commento su singola linea </a:t>
            </a:r>
            <a:endParaRPr lang="it-IT" i="1" dirty="0" smtClean="0"/>
          </a:p>
          <a:p>
            <a:pPr lvl="1">
              <a:buFont typeface="Wingdings" pitchFamily="2" charset="2"/>
              <a:buChar char="§"/>
            </a:pPr>
            <a:r>
              <a:rPr lang="it-IT" b="1" dirty="0" smtClean="0"/>
              <a:t>commento </a:t>
            </a:r>
            <a:r>
              <a:rPr lang="it-IT" b="1" dirty="0"/>
              <a:t>su più linee</a:t>
            </a:r>
            <a:r>
              <a:rPr lang="it-IT" dirty="0"/>
              <a:t>: inserire la stringa</a:t>
            </a:r>
            <a:r>
              <a:rPr lang="it-IT" b="1" dirty="0">
                <a:solidFill>
                  <a:srgbClr val="FF0000"/>
                </a:solidFill>
              </a:rPr>
              <a:t> /* </a:t>
            </a:r>
            <a:r>
              <a:rPr lang="it-IT" dirty="0"/>
              <a:t>per aprire la sequenza di linee di commento; inserire la stringa </a:t>
            </a:r>
            <a:r>
              <a:rPr lang="it-IT" b="1" dirty="0">
                <a:solidFill>
                  <a:srgbClr val="FF0000"/>
                </a:solidFill>
              </a:rPr>
              <a:t>*/</a:t>
            </a:r>
            <a:r>
              <a:rPr lang="it-IT" dirty="0"/>
              <a:t> per </a:t>
            </a:r>
            <a:r>
              <a:rPr lang="it-IT" dirty="0" smtClean="0"/>
              <a:t>chiudere, esempio:      	</a:t>
            </a:r>
          </a:p>
          <a:p>
            <a:pPr marL="0" indent="0">
              <a:buNone/>
            </a:pPr>
            <a:r>
              <a:rPr lang="it-IT" i="1" dirty="0"/>
              <a:t>	</a:t>
            </a:r>
            <a:r>
              <a:rPr lang="it-IT" i="1" dirty="0" err="1" smtClean="0"/>
              <a:t>String</a:t>
            </a:r>
            <a:r>
              <a:rPr lang="it-IT" i="1" dirty="0" smtClean="0"/>
              <a:t> </a:t>
            </a:r>
            <a:r>
              <a:rPr lang="it-IT" i="1" dirty="0"/>
              <a:t>s = “Ciao”; </a:t>
            </a:r>
            <a:endParaRPr lang="it-IT" dirty="0"/>
          </a:p>
          <a:p>
            <a:pPr marL="0" indent="0">
              <a:buNone/>
            </a:pPr>
            <a:r>
              <a:rPr lang="it-IT" i="1" dirty="0" smtClean="0"/>
              <a:t>	/* </a:t>
            </a:r>
            <a:r>
              <a:rPr lang="it-IT" i="1" dirty="0"/>
              <a:t>Adesso inizia la sequenza di linee di commento </a:t>
            </a:r>
            <a:endParaRPr lang="it-IT" dirty="0"/>
          </a:p>
          <a:p>
            <a:pPr marL="0" indent="0">
              <a:buNone/>
            </a:pPr>
            <a:r>
              <a:rPr lang="it-IT" i="1" dirty="0" smtClean="0"/>
              <a:t>	linea </a:t>
            </a:r>
            <a:r>
              <a:rPr lang="it-IT" i="1" dirty="0"/>
              <a:t>1 di commento </a:t>
            </a:r>
            <a:endParaRPr lang="it-IT" dirty="0"/>
          </a:p>
          <a:p>
            <a:pPr marL="0" indent="0">
              <a:buNone/>
            </a:pPr>
            <a:r>
              <a:rPr lang="it-IT" i="1" dirty="0" smtClean="0"/>
              <a:t>	linea </a:t>
            </a:r>
            <a:r>
              <a:rPr lang="it-IT" i="1" dirty="0"/>
              <a:t>2 di commento </a:t>
            </a:r>
            <a:endParaRPr lang="it-IT" dirty="0"/>
          </a:p>
          <a:p>
            <a:pPr marL="0" indent="0">
              <a:buNone/>
            </a:pPr>
            <a:r>
              <a:rPr lang="it-IT" i="1" dirty="0" smtClean="0"/>
              <a:t>	Termine </a:t>
            </a:r>
            <a:r>
              <a:rPr lang="it-IT" i="1" dirty="0"/>
              <a:t>della sequenza di linee di commento */ </a:t>
            </a:r>
            <a:endParaRPr lang="it-IT" dirty="0"/>
          </a:p>
          <a:p>
            <a:pPr marL="0" indent="0">
              <a:buNone/>
            </a:pPr>
            <a:r>
              <a:rPr lang="it-IT" i="1" dirty="0" smtClean="0"/>
              <a:t>	</a:t>
            </a:r>
            <a:r>
              <a:rPr lang="it-IT" i="1" dirty="0" err="1" smtClean="0"/>
              <a:t>String</a:t>
            </a:r>
            <a:r>
              <a:rPr lang="it-IT" i="1" dirty="0" smtClean="0"/>
              <a:t> </a:t>
            </a:r>
            <a:r>
              <a:rPr lang="it-IT" i="1" dirty="0"/>
              <a:t>s2 = “Come va?”</a:t>
            </a:r>
            <a:endParaRPr lang="it-IT" dirty="0"/>
          </a:p>
          <a:p>
            <a:pPr lvl="1">
              <a:buFont typeface="Wingdings" pitchFamily="2" charset="2"/>
              <a:buChar char="§"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Commenti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4881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Una </a:t>
            </a:r>
            <a:r>
              <a:rPr lang="it-IT" dirty="0">
                <a:solidFill>
                  <a:srgbClr val="FF0000"/>
                </a:solidFill>
              </a:rPr>
              <a:t>variabile</a:t>
            </a:r>
            <a:r>
              <a:rPr lang="it-IT" dirty="0"/>
              <a:t> è una </a:t>
            </a:r>
            <a:r>
              <a:rPr lang="it-IT" dirty="0" smtClean="0"/>
              <a:t>porzione di memoria in cui è immagazzinato un certo tipo di dato.</a:t>
            </a:r>
            <a:endParaRPr lang="it-IT" dirty="0"/>
          </a:p>
          <a:p>
            <a:r>
              <a:rPr lang="it-IT" dirty="0" smtClean="0"/>
              <a:t>Per l’utilizzo delle variabili possiamo distinguere due fasi: </a:t>
            </a:r>
          </a:p>
          <a:p>
            <a:pPr lvl="1"/>
            <a:r>
              <a:rPr lang="it-IT" b="1" dirty="0" smtClean="0">
                <a:solidFill>
                  <a:srgbClr val="FF0000"/>
                </a:solidFill>
              </a:rPr>
              <a:t>Dichiarazione</a:t>
            </a:r>
          </a:p>
          <a:p>
            <a:pPr lvl="1"/>
            <a:r>
              <a:rPr lang="it-IT" b="1" dirty="0" smtClean="0">
                <a:solidFill>
                  <a:srgbClr val="FF0000"/>
                </a:solidFill>
              </a:rPr>
              <a:t>Assegnazione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Variabili o attributi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568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La sintassi è la seguente:</a:t>
            </a:r>
          </a:p>
          <a:p>
            <a:pPr marL="0" indent="0">
              <a:buNone/>
            </a:pPr>
            <a:endParaRPr lang="it-IT" sz="2400" dirty="0" smtClean="0"/>
          </a:p>
          <a:p>
            <a:pPr marL="0" indent="0">
              <a:buNone/>
            </a:pPr>
            <a:r>
              <a:rPr lang="it-IT" sz="2400" dirty="0" smtClean="0"/>
              <a:t>[modificatori] </a:t>
            </a:r>
            <a:r>
              <a:rPr lang="it-IT" sz="2400" dirty="0" err="1" smtClean="0"/>
              <a:t>tipo_di_dato</a:t>
            </a:r>
            <a:r>
              <a:rPr lang="it-IT" sz="2400" dirty="0" smtClean="0"/>
              <a:t> </a:t>
            </a:r>
            <a:r>
              <a:rPr lang="it-IT" sz="2400" dirty="0" err="1" smtClean="0"/>
              <a:t>nome_variabile</a:t>
            </a:r>
            <a:r>
              <a:rPr lang="it-IT" sz="2400" dirty="0" smtClean="0"/>
              <a:t> [=inizializzazione]</a:t>
            </a:r>
          </a:p>
          <a:p>
            <a:pPr marL="0" indent="0">
              <a:buNone/>
            </a:pPr>
            <a:r>
              <a:rPr lang="it-IT" sz="2400" dirty="0" smtClean="0"/>
              <a:t>dove:</a:t>
            </a:r>
          </a:p>
          <a:p>
            <a:pPr>
              <a:buFont typeface="Wingdings" pitchFamily="2" charset="2"/>
              <a:buChar char="§"/>
            </a:pPr>
            <a:r>
              <a:rPr lang="it-IT" sz="2400" b="1" dirty="0"/>
              <a:t>m</a:t>
            </a:r>
            <a:r>
              <a:rPr lang="it-IT" sz="2400" b="1" dirty="0" smtClean="0"/>
              <a:t>odificatori: </a:t>
            </a:r>
            <a:r>
              <a:rPr lang="it-IT" sz="2400" dirty="0" smtClean="0"/>
              <a:t>parole chiavi di java che possono essere usate per modificare in qualche modo le funzionalità e le caratteristiche della variabile;</a:t>
            </a:r>
          </a:p>
          <a:p>
            <a:pPr>
              <a:buFont typeface="Wingdings" pitchFamily="2" charset="2"/>
              <a:buChar char="§"/>
            </a:pPr>
            <a:r>
              <a:rPr lang="it-IT" sz="2400" b="1" dirty="0"/>
              <a:t>t</a:t>
            </a:r>
            <a:r>
              <a:rPr lang="it-IT" sz="2400" b="1" dirty="0" smtClean="0"/>
              <a:t>ipo di dato: </a:t>
            </a:r>
            <a:r>
              <a:rPr lang="it-IT" sz="2400" dirty="0" smtClean="0"/>
              <a:t>il tipo di dato della variabile;</a:t>
            </a:r>
          </a:p>
          <a:p>
            <a:pPr>
              <a:buFont typeface="Wingdings" pitchFamily="2" charset="2"/>
              <a:buChar char="§"/>
            </a:pPr>
            <a:r>
              <a:rPr lang="it-IT" sz="2400" b="1" dirty="0"/>
              <a:t>n</a:t>
            </a:r>
            <a:r>
              <a:rPr lang="it-IT" sz="2400" b="1" dirty="0" smtClean="0"/>
              <a:t>ome variabile: </a:t>
            </a:r>
            <a:r>
              <a:rPr lang="it-IT" sz="2400" dirty="0" smtClean="0"/>
              <a:t>identificatore della variabile;</a:t>
            </a:r>
          </a:p>
          <a:p>
            <a:pPr>
              <a:buFont typeface="Wingdings" pitchFamily="2" charset="2"/>
              <a:buChar char="§"/>
            </a:pPr>
            <a:r>
              <a:rPr lang="it-IT" sz="2400" b="1" dirty="0"/>
              <a:t>i</a:t>
            </a:r>
            <a:r>
              <a:rPr lang="it-IT" sz="2400" b="1" dirty="0" smtClean="0"/>
              <a:t>nizializzazione: </a:t>
            </a:r>
            <a:r>
              <a:rPr lang="it-IT" sz="2400" dirty="0" smtClean="0"/>
              <a:t>valore di default con cui è possibile valorizzare una variabile</a:t>
            </a:r>
            <a:endParaRPr lang="it-IT" sz="2400" b="1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Dichiarazione di </a:t>
            </a:r>
            <a:r>
              <a:rPr lang="it-IT" dirty="0" smtClean="0"/>
              <a:t>una variabile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8022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 smtClean="0"/>
              <a:t>La convenzione Java, usata più frequentemente, prevede l’utilizzo del cosiddetto ’’</a:t>
            </a:r>
            <a:r>
              <a:rPr lang="it-IT" dirty="0" err="1" smtClean="0"/>
              <a:t>camel</a:t>
            </a:r>
            <a:r>
              <a:rPr lang="it-IT" dirty="0" smtClean="0"/>
              <a:t>-case’’ (notazione a cammello):</a:t>
            </a:r>
          </a:p>
          <a:p>
            <a:r>
              <a:rPr lang="it-IT" dirty="0" smtClean="0"/>
              <a:t>il </a:t>
            </a:r>
            <a:r>
              <a:rPr lang="it-IT" dirty="0"/>
              <a:t>primo carattere è sempre una lettera </a:t>
            </a:r>
            <a:r>
              <a:rPr lang="it-IT" dirty="0" smtClean="0"/>
              <a:t>minuscola;</a:t>
            </a:r>
          </a:p>
          <a:p>
            <a:r>
              <a:rPr lang="it-IT" dirty="0" smtClean="0"/>
              <a:t>si </a:t>
            </a:r>
            <a:r>
              <a:rPr lang="it-IT" dirty="0"/>
              <a:t>predilige l’uso solo di lettere </a:t>
            </a:r>
            <a:r>
              <a:rPr lang="it-IT" dirty="0" smtClean="0"/>
              <a:t>minuscole;</a:t>
            </a:r>
          </a:p>
          <a:p>
            <a:r>
              <a:rPr lang="it-IT" dirty="0" smtClean="0"/>
              <a:t>quando </a:t>
            </a:r>
            <a:r>
              <a:rPr lang="it-IT" dirty="0"/>
              <a:t>il nome è composto da più parole, queste si uniscono senza lasciare spazi e usando la maiuscola solo per la prima lettera di tutte le parole successive alla </a:t>
            </a:r>
            <a:r>
              <a:rPr lang="it-IT" dirty="0" smtClean="0"/>
              <a:t>prima. </a:t>
            </a:r>
            <a:endParaRPr lang="it-IT" dirty="0"/>
          </a:p>
          <a:p>
            <a:pPr marL="0" indent="0">
              <a:buNone/>
            </a:pPr>
            <a:r>
              <a:rPr lang="it-IT" dirty="0" smtClean="0"/>
              <a:t>Esempio: </a:t>
            </a:r>
            <a:r>
              <a:rPr lang="it-IT" i="1" dirty="0" err="1"/>
              <a:t>String</a:t>
            </a:r>
            <a:r>
              <a:rPr lang="it-IT" i="1" dirty="0"/>
              <a:t> nome; </a:t>
            </a:r>
            <a:r>
              <a:rPr lang="it-IT" i="1" dirty="0" err="1"/>
              <a:t>String</a:t>
            </a:r>
            <a:r>
              <a:rPr lang="it-IT" i="1" dirty="0"/>
              <a:t> </a:t>
            </a:r>
            <a:r>
              <a:rPr lang="it-IT" i="1" dirty="0" err="1"/>
              <a:t>nomeVariabile</a:t>
            </a:r>
            <a:r>
              <a:rPr lang="it-IT" i="1" dirty="0"/>
              <a:t>; </a:t>
            </a:r>
            <a:endParaRPr lang="it-IT" i="1" dirty="0" smtClean="0"/>
          </a:p>
          <a:p>
            <a:pPr marL="0" indent="0">
              <a:buNone/>
            </a:pPr>
            <a:r>
              <a:rPr lang="it-IT" i="1" dirty="0"/>
              <a:t>	</a:t>
            </a:r>
            <a:r>
              <a:rPr lang="it-IT" i="1" dirty="0" smtClean="0"/>
              <a:t>      </a:t>
            </a:r>
            <a:r>
              <a:rPr lang="it-IT" i="1" dirty="0" err="1" smtClean="0"/>
              <a:t>String</a:t>
            </a:r>
            <a:r>
              <a:rPr lang="it-IT" i="1" dirty="0" smtClean="0"/>
              <a:t> </a:t>
            </a:r>
            <a:r>
              <a:rPr lang="it-IT" i="1" dirty="0" err="1"/>
              <a:t>nomeSecondaVariabile</a:t>
            </a:r>
            <a:r>
              <a:rPr lang="it-IT" i="1" dirty="0"/>
              <a:t>; </a:t>
            </a:r>
            <a:endParaRPr lang="it-IT" dirty="0" smtClean="0"/>
          </a:p>
          <a:p>
            <a:endParaRPr lang="it-IT" dirty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Dichiarazione variabile in Java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9148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ttore 2 20"/>
          <p:cNvCxnSpPr/>
          <p:nvPr/>
        </p:nvCxnSpPr>
        <p:spPr>
          <a:xfrm>
            <a:off x="5940152" y="3693590"/>
            <a:ext cx="1188132" cy="105677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/>
          <p:cNvCxnSpPr>
            <a:stCxn id="14" idx="2"/>
          </p:cNvCxnSpPr>
          <p:nvPr/>
        </p:nvCxnSpPr>
        <p:spPr>
          <a:xfrm>
            <a:off x="5472100" y="3693590"/>
            <a:ext cx="0" cy="123886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endCxn id="1026" idx="0"/>
          </p:cNvCxnSpPr>
          <p:nvPr/>
        </p:nvCxnSpPr>
        <p:spPr>
          <a:xfrm flipH="1">
            <a:off x="3868996" y="3693590"/>
            <a:ext cx="1135052" cy="1151599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Indipendentemente dalla architettura hardware e dal sistema </a:t>
            </a:r>
            <a:r>
              <a:rPr lang="it-IT" dirty="0" smtClean="0"/>
              <a:t>operativo, grazie alla </a:t>
            </a:r>
            <a:r>
              <a:rPr lang="it-IT" dirty="0"/>
              <a:t>Java Virtual Machine </a:t>
            </a:r>
            <a:r>
              <a:rPr lang="it-IT" dirty="0" smtClean="0"/>
              <a:t>che interpreta </a:t>
            </a:r>
            <a:r>
              <a:rPr lang="it-IT" dirty="0"/>
              <a:t>il </a:t>
            </a:r>
            <a:r>
              <a:rPr lang="it-IT" dirty="0" err="1"/>
              <a:t>bytecode</a:t>
            </a:r>
            <a:r>
              <a:rPr lang="it-IT" dirty="0"/>
              <a:t> e lo esegue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Indipendente dalla piattaforma</a:t>
            </a:r>
          </a:p>
        </p:txBody>
      </p:sp>
      <p:sp>
        <p:nvSpPr>
          <p:cNvPr id="14" name="Elaborazione alternativa 13"/>
          <p:cNvSpPr/>
          <p:nvPr/>
        </p:nvSpPr>
        <p:spPr>
          <a:xfrm>
            <a:off x="4788024" y="3344985"/>
            <a:ext cx="1368152" cy="3486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Compiler</a:t>
            </a:r>
            <a:endParaRPr lang="it-IT" dirty="0"/>
          </a:p>
        </p:txBody>
      </p:sp>
      <p:sp>
        <p:nvSpPr>
          <p:cNvPr id="15" name="Elaborazione alternativa 14"/>
          <p:cNvSpPr/>
          <p:nvPr/>
        </p:nvSpPr>
        <p:spPr>
          <a:xfrm>
            <a:off x="3148608" y="4160515"/>
            <a:ext cx="1368152" cy="3486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Interpreter</a:t>
            </a:r>
            <a:endParaRPr lang="it-IT" dirty="0"/>
          </a:p>
        </p:txBody>
      </p:sp>
      <p:sp>
        <p:nvSpPr>
          <p:cNvPr id="16" name="Elaborazione alternativa 15"/>
          <p:cNvSpPr/>
          <p:nvPr/>
        </p:nvSpPr>
        <p:spPr>
          <a:xfrm>
            <a:off x="4788024" y="4160515"/>
            <a:ext cx="1368152" cy="3486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Interpreter</a:t>
            </a:r>
          </a:p>
        </p:txBody>
      </p:sp>
      <p:sp>
        <p:nvSpPr>
          <p:cNvPr id="17" name="Elaborazione alternativa 16"/>
          <p:cNvSpPr/>
          <p:nvPr/>
        </p:nvSpPr>
        <p:spPr>
          <a:xfrm>
            <a:off x="6444208" y="4160515"/>
            <a:ext cx="1368152" cy="3486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Interpreter</a:t>
            </a:r>
          </a:p>
        </p:txBody>
      </p:sp>
      <p:pic>
        <p:nvPicPr>
          <p:cNvPr id="1026" name="Picture 2" descr="C:\Users\axcent\AppData\Local\Microsoft\Windows\Temporary Internet Files\Content.IE5\QUE7100K\1343931827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418" y="4845189"/>
            <a:ext cx="753155" cy="81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CasellaDiTesto 1023"/>
          <p:cNvSpPr txBox="1"/>
          <p:nvPr/>
        </p:nvSpPr>
        <p:spPr>
          <a:xfrm>
            <a:off x="3598039" y="4870321"/>
            <a:ext cx="6475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 smtClean="0"/>
              <a:t>Hello</a:t>
            </a:r>
          </a:p>
          <a:p>
            <a:r>
              <a:rPr lang="it-IT" sz="1100" b="1" dirty="0" smtClean="0"/>
              <a:t>World!</a:t>
            </a:r>
            <a:endParaRPr lang="it-IT" sz="1100" b="1" dirty="0"/>
          </a:p>
        </p:txBody>
      </p:sp>
      <p:sp>
        <p:nvSpPr>
          <p:cNvPr id="1027" name="CasellaDiTesto 1026"/>
          <p:cNvSpPr txBox="1"/>
          <p:nvPr/>
        </p:nvSpPr>
        <p:spPr>
          <a:xfrm>
            <a:off x="3439786" y="5723964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00B0F0"/>
                </a:solidFill>
              </a:rPr>
              <a:t>Win32</a:t>
            </a:r>
            <a:endParaRPr lang="it-IT" b="1" dirty="0">
              <a:solidFill>
                <a:srgbClr val="00B0F0"/>
              </a:solidFill>
            </a:endParaRPr>
          </a:p>
        </p:txBody>
      </p:sp>
      <p:pic>
        <p:nvPicPr>
          <p:cNvPr id="1029" name="Picture 4" descr="C:\Users\axcent\AppData\Local\Microsoft\Windows\Temporary Internet Files\Content.IE5\EX9NE7ZL\Computer_n_screen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88024" y="4687401"/>
            <a:ext cx="1152128" cy="118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CasellaDiTesto 1029"/>
          <p:cNvSpPr txBox="1"/>
          <p:nvPr/>
        </p:nvSpPr>
        <p:spPr>
          <a:xfrm>
            <a:off x="5190716" y="4932457"/>
            <a:ext cx="749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Hello</a:t>
            </a:r>
          </a:p>
          <a:p>
            <a:r>
              <a:rPr lang="it-IT" sz="1600" dirty="0" smtClean="0"/>
              <a:t>World!</a:t>
            </a:r>
            <a:endParaRPr lang="it-IT" sz="1600" dirty="0"/>
          </a:p>
        </p:txBody>
      </p:sp>
      <p:sp>
        <p:nvSpPr>
          <p:cNvPr id="45" name="CasellaDiTesto 44"/>
          <p:cNvSpPr txBox="1"/>
          <p:nvPr/>
        </p:nvSpPr>
        <p:spPr>
          <a:xfrm>
            <a:off x="5010217" y="573325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 smtClean="0">
                <a:solidFill>
                  <a:srgbClr val="00B0F0"/>
                </a:solidFill>
              </a:rPr>
              <a:t>Solaris</a:t>
            </a:r>
            <a:endParaRPr lang="it-IT" b="1" dirty="0">
              <a:solidFill>
                <a:srgbClr val="00B0F0"/>
              </a:solidFill>
            </a:endParaRPr>
          </a:p>
        </p:txBody>
      </p:sp>
      <p:pic>
        <p:nvPicPr>
          <p:cNvPr id="1036" name="Picture 5" descr="C:\Users\axcent\AppData\Local\Microsoft\Windows\Temporary Internet Files\Content.IE5\GRHM37KT\mac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750367"/>
            <a:ext cx="1235043" cy="98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CasellaDiTesto 1039"/>
          <p:cNvSpPr txBox="1"/>
          <p:nvPr/>
        </p:nvSpPr>
        <p:spPr>
          <a:xfrm>
            <a:off x="6831851" y="4794571"/>
            <a:ext cx="756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Hello</a:t>
            </a:r>
          </a:p>
          <a:p>
            <a:r>
              <a:rPr lang="it-IT" dirty="0" smtClean="0"/>
              <a:t>World</a:t>
            </a:r>
          </a:p>
        </p:txBody>
      </p:sp>
      <p:sp>
        <p:nvSpPr>
          <p:cNvPr id="52" name="CasellaDiTesto 51"/>
          <p:cNvSpPr txBox="1"/>
          <p:nvPr/>
        </p:nvSpPr>
        <p:spPr>
          <a:xfrm>
            <a:off x="6781131" y="573325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 smtClean="0">
                <a:solidFill>
                  <a:srgbClr val="00B0F0"/>
                </a:solidFill>
              </a:rPr>
              <a:t>MacOS</a:t>
            </a:r>
            <a:endParaRPr lang="it-IT" b="1" dirty="0">
              <a:solidFill>
                <a:srgbClr val="00B0F0"/>
              </a:solidFill>
            </a:endParaRPr>
          </a:p>
        </p:txBody>
      </p:sp>
      <p:sp>
        <p:nvSpPr>
          <p:cNvPr id="1043" name="CasellaDiTesto 1042"/>
          <p:cNvSpPr txBox="1"/>
          <p:nvPr/>
        </p:nvSpPr>
        <p:spPr>
          <a:xfrm>
            <a:off x="952320" y="2996952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00B0F0"/>
                </a:solidFill>
              </a:rPr>
              <a:t>Java Program</a:t>
            </a:r>
            <a:endParaRPr lang="it-IT" b="1" dirty="0">
              <a:solidFill>
                <a:srgbClr val="00B0F0"/>
              </a:solidFill>
            </a:endParaRPr>
          </a:p>
        </p:txBody>
      </p:sp>
      <p:pic>
        <p:nvPicPr>
          <p:cNvPr id="1044" name="Immagine 10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18" y="3356992"/>
            <a:ext cx="2838846" cy="685896"/>
          </a:xfrm>
          <a:prstGeom prst="rect">
            <a:avLst/>
          </a:prstGeom>
        </p:spPr>
      </p:pic>
      <p:cxnSp>
        <p:nvCxnSpPr>
          <p:cNvPr id="56" name="Connettore 2 55"/>
          <p:cNvCxnSpPr/>
          <p:nvPr/>
        </p:nvCxnSpPr>
        <p:spPr>
          <a:xfrm>
            <a:off x="3347864" y="3573016"/>
            <a:ext cx="1440160" cy="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CasellaDiTesto 1047"/>
          <p:cNvSpPr txBox="1"/>
          <p:nvPr/>
        </p:nvSpPr>
        <p:spPr>
          <a:xfrm>
            <a:off x="627663" y="4042888"/>
            <a:ext cx="1887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HelloWorldApp.java</a:t>
            </a:r>
          </a:p>
        </p:txBody>
      </p:sp>
    </p:spTree>
    <p:extLst>
      <p:ext uri="{BB962C8B-B14F-4D97-AF65-F5344CB8AC3E}">
        <p14:creationId xmlns:p14="http://schemas.microsoft.com/office/powerpoint/2010/main" val="132140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dirty="0" smtClean="0"/>
              <a:t>public</a:t>
            </a:r>
            <a:r>
              <a:rPr lang="it-IT" dirty="0" smtClean="0"/>
              <a:t>: la variabile potrà essere utilizzata da qualsiasi parte del codice;</a:t>
            </a:r>
          </a:p>
          <a:p>
            <a:r>
              <a:rPr lang="it-IT" b="1" dirty="0"/>
              <a:t>p</a:t>
            </a:r>
            <a:r>
              <a:rPr lang="it-IT" b="1" dirty="0" smtClean="0"/>
              <a:t>rivate</a:t>
            </a:r>
            <a:r>
              <a:rPr lang="it-IT" dirty="0" smtClean="0"/>
              <a:t>: </a:t>
            </a:r>
            <a:r>
              <a:rPr lang="it-IT" dirty="0"/>
              <a:t>la varabile sarà visibile solo all’interno della classe;</a:t>
            </a:r>
            <a:endParaRPr lang="it-IT" dirty="0" smtClean="0"/>
          </a:p>
          <a:p>
            <a:r>
              <a:rPr lang="it-IT" b="1" dirty="0" err="1"/>
              <a:t>p</a:t>
            </a:r>
            <a:r>
              <a:rPr lang="it-IT" b="1" dirty="0" err="1" smtClean="0"/>
              <a:t>rotected</a:t>
            </a:r>
            <a:r>
              <a:rPr lang="it-IT" b="1" dirty="0" smtClean="0"/>
              <a:t>: </a:t>
            </a:r>
            <a:r>
              <a:rPr lang="it-IT" dirty="0" smtClean="0"/>
              <a:t>la variabile sarà accessibile da ogni altra classe dello stesso package della classe che contiene la variabile</a:t>
            </a:r>
          </a:p>
          <a:p>
            <a:r>
              <a:rPr lang="it-IT" dirty="0" smtClean="0"/>
              <a:t>Se non si specifica nessun modificatore la variabile avrà la visibilità di </a:t>
            </a:r>
            <a:r>
              <a:rPr lang="it-IT" b="1" dirty="0" smtClean="0"/>
              <a:t>default</a:t>
            </a:r>
            <a:r>
              <a:rPr lang="it-IT" dirty="0" smtClean="0"/>
              <a:t>, cioè accessibile da tutte le classi nel medesimo package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Modificatori di </a:t>
            </a:r>
            <a:r>
              <a:rPr lang="it-IT" dirty="0" smtClean="0"/>
              <a:t>visibilità di una variabile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454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b="1" dirty="0" smtClean="0"/>
              <a:t>Variabile di istanza</a:t>
            </a:r>
            <a:r>
              <a:rPr lang="it-IT" dirty="0" smtClean="0"/>
              <a:t> o </a:t>
            </a:r>
            <a:r>
              <a:rPr lang="it-IT" b="1" dirty="0" smtClean="0"/>
              <a:t>globale</a:t>
            </a:r>
            <a:r>
              <a:rPr lang="it-IT" dirty="0" smtClean="0"/>
              <a:t>: dichiarata in una classe ma al di fuori di un metodo;</a:t>
            </a:r>
          </a:p>
          <a:p>
            <a:r>
              <a:rPr lang="it-IT" b="1" dirty="0" smtClean="0"/>
              <a:t>Variabile locale</a:t>
            </a:r>
            <a:r>
              <a:rPr lang="it-IT" dirty="0" smtClean="0"/>
              <a:t>: dichiarata all’interno di un metodo</a:t>
            </a:r>
          </a:p>
          <a:p>
            <a:pPr marL="0" indent="0">
              <a:buNone/>
            </a:pPr>
            <a:r>
              <a:rPr lang="it-IT" dirty="0" smtClean="0"/>
              <a:t>(di </a:t>
            </a:r>
            <a:r>
              <a:rPr lang="it-IT" dirty="0" err="1" smtClean="0"/>
              <a:t>stack</a:t>
            </a:r>
            <a:r>
              <a:rPr lang="it-IT" dirty="0" smtClean="0"/>
              <a:t>, o automatica i anche temporanea), essa smetterà di esistere quando terminerà il metodo.</a:t>
            </a:r>
          </a:p>
          <a:p>
            <a:pPr marL="0" indent="0">
              <a:buNone/>
            </a:pPr>
            <a:endParaRPr lang="it-IT" dirty="0" smtClean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Classificazione delle variabili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9026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Le variabili dichiarate all’interno delle parentesi tonde di un metodo sono dette parametri o argomenti </a:t>
            </a:r>
            <a:r>
              <a:rPr lang="it-IT" dirty="0" smtClean="0"/>
              <a:t>del </a:t>
            </a:r>
            <a:r>
              <a:rPr lang="it-IT" dirty="0" smtClean="0"/>
              <a:t>metodo</a:t>
            </a:r>
          </a:p>
          <a:p>
            <a:r>
              <a:rPr lang="it-IT" b="1" dirty="0"/>
              <a:t>public </a:t>
            </a:r>
            <a:r>
              <a:rPr lang="it-IT" b="1" dirty="0" err="1"/>
              <a:t>class</a:t>
            </a:r>
            <a:r>
              <a:rPr lang="it-IT" b="1" dirty="0"/>
              <a:t> Aritmetica {</a:t>
            </a:r>
          </a:p>
          <a:p>
            <a:pPr marL="0" indent="0">
              <a:buNone/>
            </a:pPr>
            <a:r>
              <a:rPr lang="fr-FR" b="1" dirty="0" smtClean="0"/>
              <a:t>       public </a:t>
            </a:r>
            <a:r>
              <a:rPr lang="fr-FR" b="1" dirty="0" err="1"/>
              <a:t>int</a:t>
            </a:r>
            <a:r>
              <a:rPr lang="fr-FR" b="1" dirty="0"/>
              <a:t> somma (</a:t>
            </a:r>
            <a:r>
              <a:rPr lang="fr-FR" b="1" dirty="0" err="1"/>
              <a:t>int</a:t>
            </a:r>
            <a:r>
              <a:rPr lang="fr-FR" b="1" dirty="0"/>
              <a:t> x , </a:t>
            </a:r>
            <a:r>
              <a:rPr lang="fr-FR" b="1" dirty="0" err="1"/>
              <a:t>int</a:t>
            </a:r>
            <a:r>
              <a:rPr lang="fr-FR" b="1" dirty="0"/>
              <a:t> y) {</a:t>
            </a:r>
          </a:p>
          <a:p>
            <a:pPr marL="0" indent="0">
              <a:buNone/>
            </a:pPr>
            <a:r>
              <a:rPr lang="it-IT" b="1" dirty="0" smtClean="0"/>
              <a:t>       </a:t>
            </a:r>
            <a:r>
              <a:rPr lang="it-IT" b="1" dirty="0" err="1" smtClean="0"/>
              <a:t>return</a:t>
            </a:r>
            <a:r>
              <a:rPr lang="it-IT" b="1" dirty="0" smtClean="0"/>
              <a:t> </a:t>
            </a:r>
            <a:r>
              <a:rPr lang="it-IT" b="1" dirty="0"/>
              <a:t>(</a:t>
            </a:r>
            <a:r>
              <a:rPr lang="it-IT" b="1" dirty="0" err="1"/>
              <a:t>x+y</a:t>
            </a:r>
            <a:r>
              <a:rPr lang="it-IT" b="1" dirty="0"/>
              <a:t>);</a:t>
            </a:r>
          </a:p>
          <a:p>
            <a:pPr marL="0" indent="0">
              <a:buNone/>
            </a:pPr>
            <a:r>
              <a:rPr lang="it-IT" dirty="0" smtClean="0"/>
              <a:t>    }</a:t>
            </a:r>
            <a:endParaRPr lang="it-IT" dirty="0"/>
          </a:p>
          <a:p>
            <a:pPr marL="0" indent="0">
              <a:buNone/>
            </a:pPr>
            <a:r>
              <a:rPr lang="it-IT" dirty="0" smtClean="0"/>
              <a:t> }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Classificazione delle variabili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389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Per utilizzare il metodo somma : </a:t>
            </a:r>
            <a:endParaRPr lang="it-IT" dirty="0"/>
          </a:p>
          <a:p>
            <a:endParaRPr lang="it-IT" dirty="0" smtClean="0"/>
          </a:p>
          <a:p>
            <a:pPr marL="0" indent="0">
              <a:buNone/>
            </a:pPr>
            <a:r>
              <a:rPr lang="it-IT" dirty="0"/>
              <a:t>public </a:t>
            </a:r>
            <a:r>
              <a:rPr lang="it-IT" dirty="0" err="1"/>
              <a:t>class</a:t>
            </a:r>
            <a:r>
              <a:rPr lang="it-IT" dirty="0"/>
              <a:t> Principale </a:t>
            </a:r>
            <a:r>
              <a:rPr lang="it-IT" dirty="0" smtClean="0"/>
              <a:t>{</a:t>
            </a:r>
          </a:p>
          <a:p>
            <a:pPr marL="0" indent="0">
              <a:buNone/>
            </a:pPr>
            <a:r>
              <a:rPr lang="it-IT" dirty="0"/>
              <a:t> </a:t>
            </a:r>
            <a:r>
              <a:rPr lang="it-IT" dirty="0" smtClean="0"/>
              <a:t>           public </a:t>
            </a:r>
            <a:r>
              <a:rPr lang="it-IT" dirty="0" err="1"/>
              <a:t>static</a:t>
            </a:r>
            <a:r>
              <a:rPr lang="it-IT" dirty="0"/>
              <a:t> </a:t>
            </a:r>
            <a:r>
              <a:rPr lang="it-IT" dirty="0" err="1"/>
              <a:t>void</a:t>
            </a:r>
            <a:r>
              <a:rPr lang="it-IT" dirty="0"/>
              <a:t> </a:t>
            </a:r>
            <a:r>
              <a:rPr lang="it-IT" dirty="0" err="1"/>
              <a:t>main</a:t>
            </a:r>
            <a:r>
              <a:rPr lang="it-IT" dirty="0"/>
              <a:t>(</a:t>
            </a:r>
            <a:r>
              <a:rPr lang="it-IT" dirty="0" err="1"/>
              <a:t>String</a:t>
            </a:r>
            <a:r>
              <a:rPr lang="it-IT" dirty="0"/>
              <a:t>[] </a:t>
            </a:r>
            <a:r>
              <a:rPr lang="it-IT" dirty="0" err="1"/>
              <a:t>args</a:t>
            </a:r>
            <a:r>
              <a:rPr lang="it-IT" dirty="0"/>
              <a:t>) {</a:t>
            </a:r>
          </a:p>
          <a:p>
            <a:pPr marL="0" indent="0">
              <a:buNone/>
            </a:pPr>
            <a:r>
              <a:rPr lang="it-IT" dirty="0"/>
              <a:t>		Aritmetica calcola= new Aritmetica();</a:t>
            </a:r>
          </a:p>
          <a:p>
            <a:pPr marL="0" indent="0">
              <a:buNone/>
            </a:pPr>
            <a:r>
              <a:rPr lang="it-IT" dirty="0"/>
              <a:t>		</a:t>
            </a:r>
            <a:r>
              <a:rPr lang="it-IT" dirty="0" err="1"/>
              <a:t>int</a:t>
            </a:r>
            <a:r>
              <a:rPr lang="it-IT" dirty="0"/>
              <a:t> totale=	</a:t>
            </a:r>
            <a:r>
              <a:rPr lang="it-IT" dirty="0" err="1"/>
              <a:t>calcola.somma</a:t>
            </a:r>
            <a:r>
              <a:rPr lang="it-IT" dirty="0"/>
              <a:t>(5,7 );</a:t>
            </a:r>
          </a:p>
          <a:p>
            <a:pPr marL="0" indent="0">
              <a:buNone/>
            </a:pPr>
            <a:r>
              <a:rPr lang="it-IT" dirty="0"/>
              <a:t>		</a:t>
            </a:r>
            <a:r>
              <a:rPr lang="it-IT" dirty="0" err="1"/>
              <a:t>System.out.println</a:t>
            </a:r>
            <a:r>
              <a:rPr lang="it-IT" dirty="0"/>
              <a:t>(totale);	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}</a:t>
            </a:r>
          </a:p>
          <a:p>
            <a:pPr marL="0" indent="0">
              <a:buNone/>
            </a:pPr>
            <a:r>
              <a:rPr lang="it-IT" dirty="0" smtClean="0"/>
              <a:t>}</a:t>
            </a:r>
            <a:endParaRPr lang="it-IT" dirty="0"/>
          </a:p>
          <a:p>
            <a:pPr marL="0" indent="0">
              <a:buNone/>
            </a:pPr>
            <a:r>
              <a:rPr lang="it-IT" dirty="0" smtClean="0"/>
              <a:t>All’interno del metodo somma, la variabile x varrà 5, mentre y varra6.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Classificazione delle variabili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977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Poiché il passaggio di parametri avviene sempre PER VALORE, potremmo anche scrivere  :</a:t>
            </a:r>
          </a:p>
          <a:p>
            <a:r>
              <a:rPr lang="it-IT" dirty="0"/>
              <a:t> </a:t>
            </a:r>
            <a:r>
              <a:rPr lang="it-IT" dirty="0" err="1" smtClean="0"/>
              <a:t>int</a:t>
            </a:r>
            <a:r>
              <a:rPr lang="it-IT" dirty="0" smtClean="0"/>
              <a:t> a=5, b=6;</a:t>
            </a:r>
          </a:p>
          <a:p>
            <a:r>
              <a:rPr lang="it-IT" dirty="0" err="1"/>
              <a:t>int</a:t>
            </a:r>
            <a:r>
              <a:rPr lang="it-IT" dirty="0"/>
              <a:t> </a:t>
            </a:r>
            <a:r>
              <a:rPr lang="it-IT" dirty="0" smtClean="0"/>
              <a:t>totale=</a:t>
            </a:r>
            <a:r>
              <a:rPr lang="it-IT" dirty="0" err="1" smtClean="0"/>
              <a:t>calcola.somma</a:t>
            </a:r>
            <a:r>
              <a:rPr lang="it-IT" dirty="0" smtClean="0"/>
              <a:t>(</a:t>
            </a:r>
            <a:r>
              <a:rPr lang="it-IT" dirty="0" err="1" smtClean="0"/>
              <a:t>a,b</a:t>
            </a:r>
            <a:r>
              <a:rPr lang="it-IT" dirty="0" smtClean="0"/>
              <a:t> );</a:t>
            </a:r>
          </a:p>
          <a:p>
            <a:pPr marL="0" indent="0">
              <a:buNone/>
            </a:pPr>
            <a:r>
              <a:rPr lang="it-IT" dirty="0" smtClean="0"/>
              <a:t>e ottenere lo stesso risultato</a:t>
            </a:r>
          </a:p>
          <a:p>
            <a:endParaRPr lang="it-IT" dirty="0" smtClean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Classificazione delle variabili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230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 dichiarazioni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492896"/>
            <a:ext cx="6344536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Per memorizzare un valore in una variabile deve essere </a:t>
            </a:r>
            <a:r>
              <a:rPr lang="it-IT" dirty="0" smtClean="0"/>
              <a:t>usato l’operatore di assegnamento ( = ):</a:t>
            </a:r>
          </a:p>
          <a:p>
            <a:pPr marL="457200" lvl="1" indent="0" algn="ctr">
              <a:buNone/>
            </a:pPr>
            <a:endParaRPr lang="it-IT" dirty="0" smtClean="0"/>
          </a:p>
          <a:p>
            <a:pPr marL="457200" lvl="1" indent="0" algn="ctr">
              <a:buNone/>
            </a:pPr>
            <a:r>
              <a:rPr lang="it-IT" dirty="0" smtClean="0"/>
              <a:t>&lt;</a:t>
            </a:r>
            <a:r>
              <a:rPr lang="it-IT" dirty="0" err="1"/>
              <a:t>nome_variabile</a:t>
            </a:r>
            <a:r>
              <a:rPr lang="it-IT" dirty="0"/>
              <a:t>&gt; = &lt;espressione</a:t>
            </a:r>
            <a:r>
              <a:rPr lang="it-IT" dirty="0" smtClean="0"/>
              <a:t>&gt;;</a:t>
            </a:r>
          </a:p>
          <a:p>
            <a:pPr marL="457200" lvl="1" indent="0" algn="ctr">
              <a:buNone/>
            </a:pPr>
            <a:endParaRPr lang="it-IT" dirty="0" smtClean="0"/>
          </a:p>
          <a:p>
            <a:r>
              <a:rPr lang="it-IT" dirty="0"/>
              <a:t>Una variabile per essere assegnata </a:t>
            </a:r>
            <a:r>
              <a:rPr lang="it-IT" dirty="0" smtClean="0"/>
              <a:t>deve prima </a:t>
            </a:r>
            <a:r>
              <a:rPr lang="it-IT" dirty="0"/>
              <a:t>essere stata dichiarata;</a:t>
            </a:r>
          </a:p>
          <a:p>
            <a:r>
              <a:rPr lang="it-IT" dirty="0" smtClean="0"/>
              <a:t>È </a:t>
            </a:r>
            <a:r>
              <a:rPr lang="it-IT" dirty="0"/>
              <a:t>lecito combinare dichiarazioni </a:t>
            </a:r>
            <a:r>
              <a:rPr lang="it-IT" dirty="0" smtClean="0"/>
              <a:t>con assegnamenti</a:t>
            </a:r>
            <a:r>
              <a:rPr lang="it-IT" dirty="0"/>
              <a:t>. La sintassi è la seguente:</a:t>
            </a:r>
          </a:p>
          <a:p>
            <a:pPr marL="0" indent="0" algn="ctr">
              <a:buNone/>
            </a:pPr>
            <a:endParaRPr lang="it-IT" dirty="0" smtClean="0"/>
          </a:p>
          <a:p>
            <a:pPr marL="0" indent="0" algn="ctr">
              <a:buNone/>
            </a:pPr>
            <a:r>
              <a:rPr lang="it-IT" dirty="0" smtClean="0"/>
              <a:t>&lt;</a:t>
            </a:r>
            <a:r>
              <a:rPr lang="it-IT" dirty="0"/>
              <a:t>tipo&gt; &lt;</a:t>
            </a:r>
            <a:r>
              <a:rPr lang="it-IT" dirty="0" err="1"/>
              <a:t>nome_variabile</a:t>
            </a:r>
            <a:r>
              <a:rPr lang="it-IT" dirty="0"/>
              <a:t>&gt; = &lt;espressione</a:t>
            </a:r>
            <a:r>
              <a:rPr lang="it-IT" dirty="0" smtClean="0"/>
              <a:t>&gt;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Assegnazione di una variabile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553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smtClean="0"/>
              <a:t>Gli identificatori, (nomi) dei metodi, delle classi, degli oggetti, delle costanti( delle interfacce, delle enumerazioni, e delle annotazioni che </a:t>
            </a:r>
            <a:r>
              <a:rPr lang="it-IT" dirty="0" smtClean="0"/>
              <a:t>vedremo </a:t>
            </a:r>
            <a:r>
              <a:rPr lang="it-IT" dirty="0" err="1" smtClean="0"/>
              <a:t>piu</a:t>
            </a:r>
            <a:r>
              <a:rPr lang="it-IT" dirty="0" smtClean="0"/>
              <a:t> avanti)hanno due regole da rispettare: 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 Un identificatore non può coincidere con una parola chiave (keyword)di java.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In un identificatore:  </a:t>
            </a:r>
          </a:p>
          <a:p>
            <a:r>
              <a:rPr lang="it-IT" dirty="0"/>
              <a:t> </a:t>
            </a:r>
            <a:r>
              <a:rPr lang="it-IT" dirty="0" smtClean="0"/>
              <a:t>        il primo carattere può essere A-Z, a-z,_,$</a:t>
            </a:r>
          </a:p>
          <a:p>
            <a:r>
              <a:rPr lang="it-IT" dirty="0" smtClean="0"/>
              <a:t>Il secondo e il successivo possono essere A-Z, </a:t>
            </a:r>
            <a:r>
              <a:rPr lang="it-IT" dirty="0"/>
              <a:t>a-z</a:t>
            </a:r>
            <a:r>
              <a:rPr lang="it-IT" dirty="0" smtClean="0"/>
              <a:t>,_,$,0-9</a:t>
            </a:r>
          </a:p>
          <a:p>
            <a:pPr marL="0" indent="0">
              <a:buNone/>
            </a:pPr>
            <a:endParaRPr lang="it-IT" dirty="0"/>
          </a:p>
          <a:p>
            <a:endParaRPr lang="it-IT" dirty="0" smtClean="0"/>
          </a:p>
          <a:p>
            <a:pPr marL="0" indent="0">
              <a:buNone/>
            </a:pPr>
            <a:r>
              <a:rPr lang="it-IT" dirty="0"/>
              <a:t> </a:t>
            </a:r>
            <a:r>
              <a:rPr lang="it-IT" dirty="0" smtClean="0"/>
              <a:t>       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Regole per gli identificatori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217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egnaposto numero diapositiva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685817" indent="-263776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055103" indent="-211021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477145" indent="-211021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99186" indent="-211021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85A065D-CF4E-4035-9C2E-40BF062B31BB}" type="slidenum">
              <a:rPr lang="it-IT" altLang="it-IT">
                <a:solidFill>
                  <a:schemeClr val="bg1"/>
                </a:solidFill>
              </a:rPr>
              <a:pPr/>
              <a:t>88</a:t>
            </a:fld>
            <a:endParaRPr lang="it-IT" altLang="it-IT">
              <a:solidFill>
                <a:schemeClr val="bg1"/>
              </a:solidFill>
            </a:endParaRPr>
          </a:p>
        </p:txBody>
      </p:sp>
      <p:pic>
        <p:nvPicPr>
          <p:cNvPr id="52227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0226"/>
            <a:ext cx="9144000" cy="521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38307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 di assegnamento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76872"/>
            <a:ext cx="6458852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21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Otterremo così un file che non è un eseguibile (ovvero la traduzione da codice sorgente a linguaggio macchina), ma un file che contiene la traduzione del nostro listato in un linguaggio molto vicino al linguaggio macchina detto : </a:t>
            </a:r>
            <a:r>
              <a:rPr lang="it-IT" dirty="0" err="1"/>
              <a:t>bytecode</a:t>
            </a:r>
            <a:r>
              <a:rPr lang="it-IT" dirty="0"/>
              <a:t>.</a:t>
            </a:r>
          </a:p>
          <a:p>
            <a:r>
              <a:rPr lang="it-IT" dirty="0"/>
              <a:t>Una volta ottenuto questo file, la JVM interpreterà il </a:t>
            </a:r>
            <a:r>
              <a:rPr lang="it-IT" dirty="0" err="1"/>
              <a:t>bytecode</a:t>
            </a:r>
            <a:r>
              <a:rPr lang="it-IT" dirty="0"/>
              <a:t> e il programma andrà in esecuzione.</a:t>
            </a:r>
          </a:p>
          <a:p>
            <a:r>
              <a:rPr lang="it-IT" dirty="0"/>
              <a:t>Se una qualsiasi piattaforma possiede una JVM, ciò sarà sufficiente per renderla esecutrice di </a:t>
            </a:r>
            <a:r>
              <a:rPr lang="it-IT" dirty="0" err="1"/>
              <a:t>bytecode</a:t>
            </a:r>
            <a:r>
              <a:rPr lang="it-IT" dirty="0"/>
              <a:t>.</a:t>
            </a:r>
          </a:p>
          <a:p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Indipendenza dalla piattaforma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0449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smtClean="0"/>
              <a:t>Java definisce solamente otto tipi di dati primitivi: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 smtClean="0"/>
              <a:t>Tipi interi: byte, short, </a:t>
            </a:r>
            <a:r>
              <a:rPr lang="it-IT" dirty="0" err="1" smtClean="0"/>
              <a:t>int</a:t>
            </a:r>
            <a:r>
              <a:rPr lang="it-IT" dirty="0" smtClean="0"/>
              <a:t>, long.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 smtClean="0"/>
              <a:t>Tipi </a:t>
            </a:r>
            <a:r>
              <a:rPr lang="it-IT" dirty="0" err="1" smtClean="0"/>
              <a:t>floating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: float e double.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 smtClean="0"/>
              <a:t>Tipo testuale: </a:t>
            </a:r>
            <a:r>
              <a:rPr lang="it-IT" dirty="0" err="1" smtClean="0"/>
              <a:t>char</a:t>
            </a:r>
            <a:endParaRPr lang="it-IT" dirty="0" smtClean="0"/>
          </a:p>
          <a:p>
            <a:pPr lvl="1">
              <a:buFont typeface="Wingdings" pitchFamily="2" charset="2"/>
              <a:buChar char="Ø"/>
            </a:pPr>
            <a:r>
              <a:rPr lang="it-IT" dirty="0" smtClean="0"/>
              <a:t>Tipo logico-booleano: </a:t>
            </a:r>
            <a:r>
              <a:rPr lang="it-IT" dirty="0" err="1" smtClean="0"/>
              <a:t>boolean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Tipi primitivi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844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/>
              <a:t>Per garantire la portabilità del </a:t>
            </a:r>
            <a:r>
              <a:rPr lang="it-IT" dirty="0" err="1"/>
              <a:t>Bytecode</a:t>
            </a:r>
            <a:r>
              <a:rPr lang="it-IT" dirty="0"/>
              <a:t> da una piattaforma ad </a:t>
            </a:r>
            <a:r>
              <a:rPr lang="it-IT" dirty="0" smtClean="0"/>
              <a:t>un’altra </a:t>
            </a:r>
            <a:r>
              <a:rPr lang="it-IT" dirty="0"/>
              <a:t>Java fissa le dimensioni di ogni dato primitivo </a:t>
            </a:r>
          </a:p>
          <a:p>
            <a:pPr marL="0" indent="0">
              <a:buNone/>
            </a:pPr>
            <a:endParaRPr lang="it-IT" dirty="0" smtClean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Tipi primitivi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717032"/>
            <a:ext cx="6458852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5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it-IT" dirty="0" smtClean="0"/>
          </a:p>
          <a:p>
            <a:r>
              <a:rPr lang="it-IT" dirty="0"/>
              <a:t>Per garantire la portabilità del </a:t>
            </a:r>
            <a:r>
              <a:rPr lang="it-IT" dirty="0" err="1"/>
              <a:t>Bytecode</a:t>
            </a:r>
            <a:r>
              <a:rPr lang="it-IT" dirty="0"/>
              <a:t> da una piattaforma ad </a:t>
            </a:r>
            <a:r>
              <a:rPr lang="it-IT" dirty="0" smtClean="0"/>
              <a:t>un’altra </a:t>
            </a:r>
            <a:r>
              <a:rPr lang="it-IT" dirty="0"/>
              <a:t>Java fissa le dimensioni di ogni dato primitivo </a:t>
            </a:r>
            <a:endParaRPr lang="it-IT" dirty="0" smtClean="0"/>
          </a:p>
          <a:p>
            <a:pPr fontAlgn="base"/>
            <a:r>
              <a:rPr lang="it-IT" b="1" dirty="0"/>
              <a:t>byte</a:t>
            </a:r>
            <a:r>
              <a:rPr lang="it-IT" dirty="0"/>
              <a:t> = 8 bit = valori da -128 a 127 incluso</a:t>
            </a:r>
          </a:p>
          <a:p>
            <a:pPr fontAlgn="base"/>
            <a:r>
              <a:rPr lang="it-IT" b="1" dirty="0"/>
              <a:t>short</a:t>
            </a:r>
            <a:r>
              <a:rPr lang="it-IT" dirty="0"/>
              <a:t> = 16 bit = da -32768 a 32767 incluso</a:t>
            </a:r>
          </a:p>
          <a:p>
            <a:pPr fontAlgn="base"/>
            <a:r>
              <a:rPr lang="it-IT" b="1" dirty="0" err="1"/>
              <a:t>int</a:t>
            </a:r>
            <a:r>
              <a:rPr lang="it-IT" dirty="0"/>
              <a:t> = 32 bit = da -2147483648 a 2147483647 incluso</a:t>
            </a:r>
          </a:p>
          <a:p>
            <a:pPr fontAlgn="base"/>
            <a:r>
              <a:rPr lang="it-IT" b="1" dirty="0"/>
              <a:t>long</a:t>
            </a:r>
            <a:r>
              <a:rPr lang="it-IT" dirty="0"/>
              <a:t> = 64 bit = da -9223372036854775808 a 9223372036854775807 incluso</a:t>
            </a:r>
          </a:p>
          <a:p>
            <a:pPr fontAlgn="base"/>
            <a:r>
              <a:rPr lang="it-IT" b="1" dirty="0" err="1"/>
              <a:t>char</a:t>
            </a:r>
            <a:r>
              <a:rPr lang="it-IT" dirty="0"/>
              <a:t> = 16 bit, interi senza segno che rappresentano un carattere </a:t>
            </a:r>
            <a:r>
              <a:rPr lang="it-IT" dirty="0" err="1"/>
              <a:t>Unicode</a:t>
            </a:r>
            <a:r>
              <a:rPr lang="it-IT" dirty="0"/>
              <a:t> = da '\u0000' a '\</a:t>
            </a:r>
            <a:r>
              <a:rPr lang="it-IT" dirty="0" err="1"/>
              <a:t>uffff</a:t>
            </a:r>
            <a:r>
              <a:rPr lang="it-IT" dirty="0"/>
              <a:t>'</a:t>
            </a:r>
          </a:p>
          <a:p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Tipi primitivi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4318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</a:t>
            </a:r>
            <a:r>
              <a:rPr lang="it-IT" dirty="0" smtClean="0"/>
              <a:t>l </a:t>
            </a:r>
            <a:r>
              <a:rPr lang="it-IT" dirty="0"/>
              <a:t>tipo </a:t>
            </a:r>
            <a:r>
              <a:rPr lang="it-IT" b="1" dirty="0" err="1"/>
              <a:t>int</a:t>
            </a:r>
            <a:r>
              <a:rPr lang="it-IT" b="1" dirty="0"/>
              <a:t> </a:t>
            </a:r>
            <a:r>
              <a:rPr lang="it-IT" dirty="0"/>
              <a:t>è senza dubbio il tipo primitivo più usato, per ragioni di praticità e di efficienza. </a:t>
            </a:r>
            <a:r>
              <a:rPr lang="it-IT" dirty="0" smtClean="0"/>
              <a:t>Può </a:t>
            </a:r>
            <a:r>
              <a:rPr lang="it-IT" dirty="0"/>
              <a:t>contenere qualunque numero intero </a:t>
            </a:r>
            <a:r>
              <a:rPr lang="it-IT" dirty="0" smtClean="0"/>
              <a:t>rappresentabile </a:t>
            </a:r>
            <a:r>
              <a:rPr lang="it-IT" dirty="0"/>
              <a:t>con una cella di memoria a 32 </a:t>
            </a:r>
            <a:r>
              <a:rPr lang="it-IT" dirty="0" smtClean="0"/>
              <a:t>bit;</a:t>
            </a:r>
            <a:endParaRPr lang="it-IT" dirty="0"/>
          </a:p>
          <a:p>
            <a:r>
              <a:rPr lang="it-IT" dirty="0" smtClean="0"/>
              <a:t>Il </a:t>
            </a:r>
            <a:r>
              <a:rPr lang="it-IT" dirty="0"/>
              <a:t>tipo </a:t>
            </a:r>
            <a:r>
              <a:rPr lang="it-IT" b="1" dirty="0"/>
              <a:t>byte </a:t>
            </a:r>
            <a:r>
              <a:rPr lang="it-IT" dirty="0"/>
              <a:t>permette di operare su numeri compresi tra -128 e 127, che sono i numeri che è possibile rappresentare con cifre da 8 </a:t>
            </a:r>
            <a:r>
              <a:rPr lang="it-IT" dirty="0" smtClean="0"/>
              <a:t>bit; </a:t>
            </a:r>
            <a:endParaRPr lang="it-IT" dirty="0"/>
          </a:p>
          <a:p>
            <a:r>
              <a:rPr lang="it-IT" dirty="0"/>
              <a:t>I</a:t>
            </a:r>
            <a:r>
              <a:rPr lang="it-IT" dirty="0" smtClean="0"/>
              <a:t>l </a:t>
            </a:r>
            <a:r>
              <a:rPr lang="it-IT" dirty="0"/>
              <a:t>tipo </a:t>
            </a:r>
            <a:r>
              <a:rPr lang="it-IT" b="1" dirty="0"/>
              <a:t>short </a:t>
            </a:r>
            <a:r>
              <a:rPr lang="it-IT" dirty="0"/>
              <a:t>permette di trattare numeri a 16 </a:t>
            </a:r>
            <a:r>
              <a:rPr lang="it-IT" dirty="0" smtClean="0"/>
              <a:t>bit, </a:t>
            </a:r>
            <a:r>
              <a:rPr lang="it-IT" dirty="0"/>
              <a:t>è in assoluto il formato meno usato in </a:t>
            </a:r>
            <a:r>
              <a:rPr lang="it-IT" dirty="0" smtClean="0"/>
              <a:t>Java; </a:t>
            </a:r>
            <a:endParaRPr lang="it-IT" dirty="0"/>
          </a:p>
          <a:p>
            <a:r>
              <a:rPr lang="it-IT" dirty="0"/>
              <a:t>I</a:t>
            </a:r>
            <a:r>
              <a:rPr lang="it-IT" dirty="0" smtClean="0"/>
              <a:t>l </a:t>
            </a:r>
            <a:r>
              <a:rPr lang="it-IT" dirty="0"/>
              <a:t>tipo </a:t>
            </a:r>
            <a:r>
              <a:rPr lang="it-IT" b="1" dirty="0"/>
              <a:t>long </a:t>
            </a:r>
            <a:r>
              <a:rPr lang="it-IT" dirty="0"/>
              <a:t>a 64 </a:t>
            </a:r>
            <a:r>
              <a:rPr lang="it-IT" dirty="0" smtClean="0"/>
              <a:t>bit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Numeri interi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709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Il tipo </a:t>
            </a:r>
            <a:r>
              <a:rPr lang="it-IT" b="1" dirty="0" smtClean="0"/>
              <a:t>float</a:t>
            </a:r>
            <a:r>
              <a:rPr lang="it-IT" dirty="0" smtClean="0"/>
              <a:t> può </a:t>
            </a:r>
            <a:r>
              <a:rPr lang="it-IT" dirty="0"/>
              <a:t>contenere numeri positivi e </a:t>
            </a:r>
            <a:r>
              <a:rPr lang="it-IT" dirty="0" smtClean="0"/>
              <a:t>negativi </a:t>
            </a:r>
            <a:r>
              <a:rPr lang="it-IT" dirty="0"/>
              <a:t>a 32 </a:t>
            </a:r>
            <a:r>
              <a:rPr lang="it-IT" dirty="0" smtClean="0"/>
              <a:t>bit</a:t>
            </a:r>
            <a:r>
              <a:rPr lang="it-IT" dirty="0"/>
              <a:t>;</a:t>
            </a:r>
            <a:endParaRPr lang="it-IT" dirty="0" smtClean="0"/>
          </a:p>
          <a:p>
            <a:r>
              <a:rPr lang="it-IT" dirty="0" smtClean="0"/>
              <a:t>Il </a:t>
            </a:r>
            <a:r>
              <a:rPr lang="it-IT" dirty="0"/>
              <a:t>tipo </a:t>
            </a:r>
            <a:r>
              <a:rPr lang="it-IT" b="1" dirty="0"/>
              <a:t>double </a:t>
            </a:r>
            <a:r>
              <a:rPr lang="it-IT" dirty="0" smtClean="0"/>
              <a:t>può </a:t>
            </a:r>
            <a:r>
              <a:rPr lang="it-IT" dirty="0"/>
              <a:t>lavorare su numeri positivi e negativi a 64 </a:t>
            </a:r>
            <a:r>
              <a:rPr lang="it-IT" dirty="0" smtClean="0"/>
              <a:t>bit;</a:t>
            </a:r>
          </a:p>
          <a:p>
            <a:pPr marL="0" indent="0">
              <a:buNone/>
            </a:pPr>
            <a:r>
              <a:rPr lang="it-IT" dirty="0" smtClean="0"/>
              <a:t>Esempio:</a:t>
            </a:r>
            <a:endParaRPr lang="it-IT" dirty="0"/>
          </a:p>
          <a:p>
            <a:r>
              <a:rPr lang="it-IT" dirty="0"/>
              <a:t>float </a:t>
            </a:r>
            <a:r>
              <a:rPr lang="it-IT" dirty="0" err="1"/>
              <a:t>number</a:t>
            </a:r>
            <a:r>
              <a:rPr lang="it-IT" dirty="0"/>
              <a:t> = 1.56e3F; </a:t>
            </a:r>
          </a:p>
          <a:p>
            <a:r>
              <a:rPr lang="it-IT" dirty="0"/>
              <a:t>double </a:t>
            </a:r>
            <a:r>
              <a:rPr lang="it-IT" dirty="0" err="1"/>
              <a:t>bigNumber</a:t>
            </a:r>
            <a:r>
              <a:rPr lang="it-IT" dirty="0"/>
              <a:t> = 5.23423e102;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Numeri </a:t>
            </a:r>
            <a:r>
              <a:rPr lang="it-IT" dirty="0" err="1"/>
              <a:t>floating</a:t>
            </a:r>
            <a:r>
              <a:rPr lang="it-IT" dirty="0"/>
              <a:t> </a:t>
            </a:r>
            <a:r>
              <a:rPr lang="it-IT" dirty="0" err="1"/>
              <a:t>point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992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Una variabile booleana può assumere solamente due valori: '</a:t>
            </a:r>
            <a:r>
              <a:rPr lang="it-IT" dirty="0" err="1"/>
              <a:t>true</a:t>
            </a:r>
            <a:r>
              <a:rPr lang="it-IT" dirty="0"/>
              <a:t>' o </a:t>
            </a:r>
            <a:r>
              <a:rPr lang="it-IT" dirty="0" smtClean="0"/>
              <a:t>'false’</a:t>
            </a:r>
          </a:p>
          <a:p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Esempio</a:t>
            </a:r>
          </a:p>
          <a:p>
            <a:pPr marL="0" indent="0">
              <a:buNone/>
            </a:pPr>
            <a:endParaRPr lang="it-IT" dirty="0"/>
          </a:p>
          <a:p>
            <a:pPr marL="400050" lvl="1" indent="0">
              <a:buNone/>
            </a:pPr>
            <a:r>
              <a:rPr lang="it-IT" dirty="0" err="1"/>
              <a:t>boolean</a:t>
            </a:r>
            <a:r>
              <a:rPr lang="it-IT" dirty="0"/>
              <a:t> a = </a:t>
            </a:r>
            <a:r>
              <a:rPr lang="it-IT" dirty="0" err="1"/>
              <a:t>true</a:t>
            </a:r>
            <a:r>
              <a:rPr lang="it-IT" dirty="0"/>
              <a:t>; </a:t>
            </a:r>
          </a:p>
          <a:p>
            <a:pPr marL="400050" lvl="1" indent="0">
              <a:buNone/>
            </a:pPr>
            <a:r>
              <a:rPr lang="it-IT" dirty="0" err="1"/>
              <a:t>boolean</a:t>
            </a:r>
            <a:r>
              <a:rPr lang="it-IT" dirty="0"/>
              <a:t> b = false; </a:t>
            </a:r>
            <a:endParaRPr lang="it-IT" dirty="0" smtClean="0"/>
          </a:p>
          <a:p>
            <a:pPr marL="400050" lvl="1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boolean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775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Il tipo '</a:t>
            </a:r>
            <a:r>
              <a:rPr lang="it-IT" dirty="0" err="1"/>
              <a:t>char</a:t>
            </a:r>
            <a:r>
              <a:rPr lang="it-IT" dirty="0"/>
              <a:t>' può contenere un carattere in formato </a:t>
            </a:r>
            <a:r>
              <a:rPr lang="it-IT" dirty="0" err="1"/>
              <a:t>Unicode</a:t>
            </a:r>
            <a:r>
              <a:rPr lang="it-IT" dirty="0"/>
              <a:t> che comprende decine di migliaia di caratteri, vale a dire gli alfabeti più diffusi nel mondo. </a:t>
            </a:r>
          </a:p>
          <a:p>
            <a:r>
              <a:rPr lang="it-IT" dirty="0" smtClean="0"/>
              <a:t>Il </a:t>
            </a:r>
            <a:r>
              <a:rPr lang="it-IT" dirty="0"/>
              <a:t>tipo </a:t>
            </a:r>
            <a:r>
              <a:rPr lang="it-IT" dirty="0" err="1"/>
              <a:t>char</a:t>
            </a:r>
            <a:r>
              <a:rPr lang="it-IT" dirty="0"/>
              <a:t> è un intero a 16 bit privo di segno: pertanto esso può assumere qualunque valore tra 0 e 65535 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Esempio: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	</a:t>
            </a:r>
            <a:r>
              <a:rPr lang="it-IT" dirty="0" err="1" smtClean="0"/>
              <a:t>char</a:t>
            </a:r>
            <a:r>
              <a:rPr lang="it-IT" dirty="0" smtClean="0"/>
              <a:t> </a:t>
            </a:r>
            <a:r>
              <a:rPr lang="it-IT" dirty="0"/>
              <a:t>carattere = 'a';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char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508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Per </a:t>
            </a:r>
            <a:r>
              <a:rPr lang="it-IT" dirty="0"/>
              <a:t>definire una costante in Java si utilizza la parola </a:t>
            </a:r>
            <a:r>
              <a:rPr lang="it-IT" dirty="0" smtClean="0"/>
              <a:t>riservata </a:t>
            </a:r>
            <a:r>
              <a:rPr lang="it-IT" b="1" dirty="0" err="1" smtClean="0"/>
              <a:t>final</a:t>
            </a:r>
            <a:r>
              <a:rPr lang="it-IT" b="1" dirty="0"/>
              <a:t>. </a:t>
            </a:r>
            <a:endParaRPr lang="it-IT" b="1" dirty="0" smtClean="0"/>
          </a:p>
          <a:p>
            <a:r>
              <a:rPr lang="it-IT" dirty="0"/>
              <a:t>Il valore di una variabile definita come </a:t>
            </a:r>
            <a:r>
              <a:rPr lang="it-IT" dirty="0" err="1"/>
              <a:t>final</a:t>
            </a:r>
            <a:r>
              <a:rPr lang="it-IT" dirty="0"/>
              <a:t> non può più essere </a:t>
            </a:r>
            <a:r>
              <a:rPr lang="it-IT" dirty="0" smtClean="0"/>
              <a:t>modificato.</a:t>
            </a:r>
            <a:endParaRPr lang="it-IT" dirty="0"/>
          </a:p>
          <a:p>
            <a:r>
              <a:rPr lang="it-IT" dirty="0"/>
              <a:t>Per convenzione nella definizione del nome di una costante si usano solo lettere maiuscole. </a:t>
            </a:r>
            <a:endParaRPr lang="it-IT" dirty="0" smtClean="0"/>
          </a:p>
          <a:p>
            <a:r>
              <a:rPr lang="it-IT" dirty="0"/>
              <a:t>Le costanti possono essere definite </a:t>
            </a:r>
            <a:r>
              <a:rPr lang="it-IT" b="1" dirty="0"/>
              <a:t>private</a:t>
            </a:r>
            <a:r>
              <a:rPr lang="it-IT" dirty="0"/>
              <a:t> o </a:t>
            </a:r>
            <a:r>
              <a:rPr lang="it-IT" b="1" dirty="0" smtClean="0"/>
              <a:t>public.</a:t>
            </a:r>
          </a:p>
          <a:p>
            <a:r>
              <a:rPr lang="it-IT" u="sng" dirty="0" smtClean="0"/>
              <a:t>Ovviamente</a:t>
            </a:r>
            <a:r>
              <a:rPr lang="it-IT" u="sng" dirty="0"/>
              <a:t>, essendo una dichiarazione di costante, la dichiarazione richiede </a:t>
            </a:r>
            <a:r>
              <a:rPr lang="it-IT" b="1" u="sng" dirty="0"/>
              <a:t>l’inizializzazione della variabile</a:t>
            </a:r>
          </a:p>
          <a:p>
            <a:pPr marL="0" indent="0">
              <a:buNone/>
            </a:pPr>
            <a:endParaRPr lang="it-IT" dirty="0" smtClean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Costanti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774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u="sng" dirty="0" smtClean="0"/>
              <a:t>Esempio</a:t>
            </a:r>
          </a:p>
          <a:p>
            <a:pPr marL="0" indent="0">
              <a:buNone/>
            </a:pPr>
            <a:endParaRPr lang="it-IT" u="sng" dirty="0" smtClean="0"/>
          </a:p>
          <a:p>
            <a:pPr>
              <a:buFont typeface="Wingdings" pitchFamily="2" charset="2"/>
              <a:buChar char="Ø"/>
            </a:pPr>
            <a:r>
              <a:rPr lang="it-IT" dirty="0" smtClean="0"/>
              <a:t> Dichiarazione: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>
              <a:buFont typeface="Wingdings" pitchFamily="2" charset="2"/>
              <a:buChar char="Ø"/>
            </a:pPr>
            <a:endParaRPr lang="it-IT" dirty="0" smtClean="0"/>
          </a:p>
          <a:p>
            <a:pPr>
              <a:buFont typeface="Wingdings" pitchFamily="2" charset="2"/>
              <a:buChar char="Ø"/>
            </a:pPr>
            <a:r>
              <a:rPr lang="it-IT" dirty="0" smtClean="0"/>
              <a:t>Accesso </a:t>
            </a:r>
            <a:r>
              <a:rPr lang="it-IT" dirty="0"/>
              <a:t>alla variabile</a:t>
            </a:r>
            <a:r>
              <a:rPr lang="it-IT" dirty="0" smtClean="0"/>
              <a:t>:</a:t>
            </a:r>
          </a:p>
          <a:p>
            <a:pPr>
              <a:buFont typeface="Wingdings" pitchFamily="2" charset="2"/>
              <a:buChar char="Ø"/>
            </a:pPr>
            <a:endParaRPr lang="it-IT" dirty="0" smtClean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Costanti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068960"/>
            <a:ext cx="4972680" cy="1063867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797152"/>
            <a:ext cx="4972680" cy="1362231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4211960" y="4422018"/>
            <a:ext cx="4680520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Riferimento </a:t>
            </a:r>
            <a:r>
              <a:rPr lang="it-IT" dirty="0"/>
              <a:t>costante, l’oggetto è modificabile</a:t>
            </a:r>
          </a:p>
        </p:txBody>
      </p:sp>
      <p:cxnSp>
        <p:nvCxnSpPr>
          <p:cNvPr id="10" name="Connettore 2 9"/>
          <p:cNvCxnSpPr>
            <a:stCxn id="6" idx="1"/>
          </p:cNvCxnSpPr>
          <p:nvPr/>
        </p:nvCxnSpPr>
        <p:spPr>
          <a:xfrm flipH="1">
            <a:off x="1979712" y="4602038"/>
            <a:ext cx="2232248" cy="4111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8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 volte è necessario assegnare espressioni </a:t>
            </a:r>
            <a:r>
              <a:rPr lang="it-IT" dirty="0" smtClean="0"/>
              <a:t>di tipo </a:t>
            </a:r>
            <a:r>
              <a:rPr lang="it-IT" dirty="0"/>
              <a:t>T1 a variabili di tipo T2, con T1 e T2 </a:t>
            </a:r>
            <a:r>
              <a:rPr lang="it-IT" dirty="0" smtClean="0"/>
              <a:t>tipi di </a:t>
            </a:r>
            <a:r>
              <a:rPr lang="it-IT" dirty="0"/>
              <a:t>dato distinti. È sempre possibile?</a:t>
            </a:r>
          </a:p>
          <a:p>
            <a:r>
              <a:rPr lang="it-IT" dirty="0" smtClean="0"/>
              <a:t>L’operazione </a:t>
            </a:r>
            <a:r>
              <a:rPr lang="it-IT" dirty="0"/>
              <a:t>di conversione di tipo </a:t>
            </a:r>
            <a:r>
              <a:rPr lang="it-IT" dirty="0" smtClean="0"/>
              <a:t>è chiamata </a:t>
            </a:r>
            <a:r>
              <a:rPr lang="it-IT" b="1" dirty="0">
                <a:solidFill>
                  <a:srgbClr val="FF0000"/>
                </a:solidFill>
              </a:rPr>
              <a:t>casting</a:t>
            </a:r>
            <a:r>
              <a:rPr lang="it-IT" dirty="0"/>
              <a:t> e può essere </a:t>
            </a:r>
            <a:r>
              <a:rPr lang="it-IT" b="1" dirty="0"/>
              <a:t>implicita</a:t>
            </a:r>
            <a:r>
              <a:rPr lang="it-IT" dirty="0"/>
              <a:t> </a:t>
            </a:r>
            <a:r>
              <a:rPr lang="it-IT" dirty="0" smtClean="0"/>
              <a:t>o </a:t>
            </a:r>
            <a:r>
              <a:rPr lang="it-IT" b="1" dirty="0" smtClean="0"/>
              <a:t>esplicita</a:t>
            </a:r>
            <a:r>
              <a:rPr lang="it-IT" dirty="0"/>
              <a:t>.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Conversioni di tipo</a:t>
            </a:r>
          </a:p>
        </p:txBody>
      </p:sp>
    </p:spTree>
    <p:extLst>
      <p:ext uri="{BB962C8B-B14F-4D97-AF65-F5344CB8AC3E}">
        <p14:creationId xmlns:p14="http://schemas.microsoft.com/office/powerpoint/2010/main" val="349741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za struttur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824B64D-DCD6-401C-B5F4-5E582A7E544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0</TotalTime>
  <Words>9713</Words>
  <Application>Microsoft Office PowerPoint</Application>
  <PresentationFormat>Presentazione su schermo (4:3)</PresentationFormat>
  <Paragraphs>1580</Paragraphs>
  <Slides>210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210</vt:i4>
      </vt:variant>
    </vt:vector>
  </HeadingPairs>
  <TitlesOfParts>
    <vt:vector size="221" baseType="lpstr">
      <vt:lpstr>MS PGothic</vt:lpstr>
      <vt:lpstr>Arial</vt:lpstr>
      <vt:lpstr>Calibri</vt:lpstr>
      <vt:lpstr>Corbel</vt:lpstr>
      <vt:lpstr>Courier New</vt:lpstr>
      <vt:lpstr>楷体_GB2312</vt:lpstr>
      <vt:lpstr>Times New Roman</vt:lpstr>
      <vt:lpstr>Wingdings</vt:lpstr>
      <vt:lpstr>DesignTemplate</vt:lpstr>
      <vt:lpstr>1_Personalizza struttura</vt:lpstr>
      <vt:lpstr>Personalizza struttura</vt:lpstr>
      <vt:lpstr>Corso di formazione JAVA</vt:lpstr>
      <vt:lpstr>Caratteristiche principali di Java</vt:lpstr>
      <vt:lpstr>Cos’è JAVA</vt:lpstr>
      <vt:lpstr>Principali caratteristiche del linguaggio</vt:lpstr>
      <vt:lpstr>Orientato agli oggetti</vt:lpstr>
      <vt:lpstr>Semplice</vt:lpstr>
      <vt:lpstr>Indipendenza dalla piattaforma</vt:lpstr>
      <vt:lpstr>Indipendente dalla piattaforma</vt:lpstr>
      <vt:lpstr>Indipendenza dalla piattaforma</vt:lpstr>
      <vt:lpstr>Indipendenza dalla piattaforma</vt:lpstr>
      <vt:lpstr>Caratteristiche del linguaggio </vt:lpstr>
      <vt:lpstr>JVM</vt:lpstr>
      <vt:lpstr> Ambiente di sviluppo </vt:lpstr>
      <vt:lpstr> Ambiente di sviluppo </vt:lpstr>
      <vt:lpstr> Ambiente di sviluppo </vt:lpstr>
      <vt:lpstr> Ambiente di sviluppo </vt:lpstr>
      <vt:lpstr> Ambiente di sviluppo </vt:lpstr>
      <vt:lpstr> Ambiente di sviluppo </vt:lpstr>
      <vt:lpstr> JDK esiste in diverse Edition </vt:lpstr>
      <vt:lpstr> Ambiente di sviluppo </vt:lpstr>
      <vt:lpstr> Ambiente di sviluppo </vt:lpstr>
      <vt:lpstr> Ambiente di sviluppo </vt:lpstr>
      <vt:lpstr> Ambiente di sviluppo </vt:lpstr>
      <vt:lpstr> Ambiente di sviluppo </vt:lpstr>
      <vt:lpstr> JDK esiste in diverse Edition </vt:lpstr>
      <vt:lpstr>Sicuro</vt:lpstr>
      <vt:lpstr>MultiThreading </vt:lpstr>
      <vt:lpstr>Dinamico </vt:lpstr>
      <vt:lpstr>Variabile d’ambiente</vt:lpstr>
      <vt:lpstr>Componenti fondamentali di un programma java</vt:lpstr>
      <vt:lpstr>Primo approccio al codice </vt:lpstr>
      <vt:lpstr>Primo programma in java</vt:lpstr>
      <vt:lpstr>Primo approccio al codice</vt:lpstr>
      <vt:lpstr>Modello base</vt:lpstr>
      <vt:lpstr>Tipi primitivi </vt:lpstr>
      <vt:lpstr>Sintassi</vt:lpstr>
      <vt:lpstr>Componenti fondamentali di un programma java </vt:lpstr>
      <vt:lpstr>Classi e oggetti </vt:lpstr>
      <vt:lpstr>Buone abitudini </vt:lpstr>
      <vt:lpstr>Classi e oggetti</vt:lpstr>
      <vt:lpstr>Classi e oggetti</vt:lpstr>
      <vt:lpstr>Classi e oggetti in JAVA</vt:lpstr>
      <vt:lpstr>Classi e oggetti in JAVA</vt:lpstr>
      <vt:lpstr>Classi e oggetti in JAVA</vt:lpstr>
      <vt:lpstr>Classi e oggetti</vt:lpstr>
      <vt:lpstr>Classi e oggetti</vt:lpstr>
      <vt:lpstr>Classi e oggetti</vt:lpstr>
      <vt:lpstr>Classi e oggetti</vt:lpstr>
      <vt:lpstr>Package</vt:lpstr>
      <vt:lpstr>Package</vt:lpstr>
      <vt:lpstr>Usando il nome completo</vt:lpstr>
      <vt:lpstr>Usando il nome della singola classe </vt:lpstr>
      <vt:lpstr>Importando l’intero package </vt:lpstr>
      <vt:lpstr>Design Pattern - Singleton</vt:lpstr>
      <vt:lpstr>Implementazione Singleton</vt:lpstr>
      <vt:lpstr>Esempio Singleton</vt:lpstr>
      <vt:lpstr>Metodi</vt:lpstr>
      <vt:lpstr>Metodi</vt:lpstr>
      <vt:lpstr>Metodi</vt:lpstr>
      <vt:lpstr>Metodi </vt:lpstr>
      <vt:lpstr>Metodi </vt:lpstr>
      <vt:lpstr>Metodi </vt:lpstr>
      <vt:lpstr>Metodi </vt:lpstr>
      <vt:lpstr>Metodi</vt:lpstr>
      <vt:lpstr>Invocazione di metodi</vt:lpstr>
      <vt:lpstr>Costruttori </vt:lpstr>
      <vt:lpstr>Costruttori </vt:lpstr>
      <vt:lpstr>Il metodo main</vt:lpstr>
      <vt:lpstr>Il metodo main, compilazione ed esecuzione </vt:lpstr>
      <vt:lpstr>Il metodo main</vt:lpstr>
      <vt:lpstr>Compilare ed eseguire un programma JAVA</vt:lpstr>
      <vt:lpstr>JVM – Java Virtual Machine</vt:lpstr>
      <vt:lpstr>Java Virtual Machine</vt:lpstr>
      <vt:lpstr>Compilare ed eseguire un programma JAVA</vt:lpstr>
      <vt:lpstr>Compilare ed eseguire un programma JAVA</vt:lpstr>
      <vt:lpstr>Commenti</vt:lpstr>
      <vt:lpstr>Variabili o attributi</vt:lpstr>
      <vt:lpstr>Dichiarazione di una variabile</vt:lpstr>
      <vt:lpstr>Dichiarazione variabile in Java</vt:lpstr>
      <vt:lpstr>Modificatori di visibilità di una variabile</vt:lpstr>
      <vt:lpstr>Classificazione delle variabili</vt:lpstr>
      <vt:lpstr>Classificazione delle variabili</vt:lpstr>
      <vt:lpstr>Classificazione delle variabili</vt:lpstr>
      <vt:lpstr>Classificazione delle variabili</vt:lpstr>
      <vt:lpstr>Esempi dichiarazioni</vt:lpstr>
      <vt:lpstr>Assegnazione di una variabile</vt:lpstr>
      <vt:lpstr>Regole per gli identificatori</vt:lpstr>
      <vt:lpstr>Presentazione standard di PowerPoint</vt:lpstr>
      <vt:lpstr>Esempi di assegnamento</vt:lpstr>
      <vt:lpstr>Tipi primitivi</vt:lpstr>
      <vt:lpstr>Tipi primitivi</vt:lpstr>
      <vt:lpstr>Tipi primitivi</vt:lpstr>
      <vt:lpstr>Numeri interi</vt:lpstr>
      <vt:lpstr>Numeri floating point</vt:lpstr>
      <vt:lpstr>boolean</vt:lpstr>
      <vt:lpstr>char</vt:lpstr>
      <vt:lpstr>Costanti</vt:lpstr>
      <vt:lpstr>Costanti</vt:lpstr>
      <vt:lpstr>Conversioni di tipo</vt:lpstr>
      <vt:lpstr>Casting implicito e promotion</vt:lpstr>
      <vt:lpstr>Casting esplicito</vt:lpstr>
      <vt:lpstr>Tipo di dato non primitivo: reference</vt:lpstr>
      <vt:lpstr>Operatori</vt:lpstr>
      <vt:lpstr>Operatori</vt:lpstr>
      <vt:lpstr>Operatori aritmetici</vt:lpstr>
      <vt:lpstr>Operatori di confronto</vt:lpstr>
      <vt:lpstr>Operatori logici</vt:lpstr>
      <vt:lpstr>Api Java</vt:lpstr>
      <vt:lpstr>Api Java</vt:lpstr>
      <vt:lpstr>Il package java.lang </vt:lpstr>
      <vt:lpstr>Classi Wrapper</vt:lpstr>
      <vt:lpstr>Classi Wrapper</vt:lpstr>
      <vt:lpstr>Classe String</vt:lpstr>
      <vt:lpstr>Classe String</vt:lpstr>
      <vt:lpstr>Array</vt:lpstr>
      <vt:lpstr>Array</vt:lpstr>
      <vt:lpstr>Dichiarazione Array</vt:lpstr>
      <vt:lpstr>Creazione Array</vt:lpstr>
      <vt:lpstr>Inizializzazione di un Array</vt:lpstr>
      <vt:lpstr>Gestione del flusso</vt:lpstr>
      <vt:lpstr>Costrutti decisionali</vt:lpstr>
      <vt:lpstr>If-else</vt:lpstr>
      <vt:lpstr>If-else</vt:lpstr>
      <vt:lpstr>If-else</vt:lpstr>
      <vt:lpstr>If-else</vt:lpstr>
      <vt:lpstr>If-else</vt:lpstr>
      <vt:lpstr>If-else annidati</vt:lpstr>
      <vt:lpstr>If-else concatenati</vt:lpstr>
      <vt:lpstr>L’operatore ternario</vt:lpstr>
      <vt:lpstr>switch-case</vt:lpstr>
      <vt:lpstr>switch-case</vt:lpstr>
      <vt:lpstr>switch-case</vt:lpstr>
      <vt:lpstr>I Cicli iterativi </vt:lpstr>
      <vt:lpstr>Il costrutto while</vt:lpstr>
      <vt:lpstr>Il costrutto while</vt:lpstr>
      <vt:lpstr>Il costrutto while</vt:lpstr>
      <vt:lpstr>Il costrutto while</vt:lpstr>
      <vt:lpstr>Il costrutto do-while</vt:lpstr>
      <vt:lpstr>Il costrutto for</vt:lpstr>
      <vt:lpstr>Il costrutto for</vt:lpstr>
      <vt:lpstr>Foreach-enhanced for loop</vt:lpstr>
      <vt:lpstr>Foreach-enhanced for loop</vt:lpstr>
      <vt:lpstr>OOP = OBJECT ORIENTED PROGRAMMING</vt:lpstr>
      <vt:lpstr>Incapsulamento</vt:lpstr>
      <vt:lpstr>Incapsulamento</vt:lpstr>
      <vt:lpstr>Incapsulamento</vt:lpstr>
      <vt:lpstr>Parametro implicito this</vt:lpstr>
      <vt:lpstr>Parametro implicito this</vt:lpstr>
      <vt:lpstr>Riusare il software</vt:lpstr>
      <vt:lpstr>Ereditarietà: in cosa consiste?</vt:lpstr>
      <vt:lpstr>Ereditarietà</vt:lpstr>
      <vt:lpstr>Sottoclassi e Superclassi</vt:lpstr>
      <vt:lpstr>Ereditarietà - Esempio</vt:lpstr>
      <vt:lpstr>Ereditarietà - Gerarchia</vt:lpstr>
      <vt:lpstr>Gerarchie di classi</vt:lpstr>
      <vt:lpstr>Gerarchie di classi</vt:lpstr>
      <vt:lpstr>Gerarchia di classi</vt:lpstr>
      <vt:lpstr>Ereditarietà: estensione e ridefinizione</vt:lpstr>
      <vt:lpstr>Ereditarietà singola-multipla</vt:lpstr>
      <vt:lpstr>Ereditarietà singola</vt:lpstr>
      <vt:lpstr>Ereditarietà multipla</vt:lpstr>
      <vt:lpstr>Ridefinizione</vt:lpstr>
      <vt:lpstr>Parametro implicito this</vt:lpstr>
      <vt:lpstr>Overloading</vt:lpstr>
      <vt:lpstr>Binding Dinamico e binding statico</vt:lpstr>
      <vt:lpstr>Overriding e overloading</vt:lpstr>
      <vt:lpstr>Accedere alla superclasse</vt:lpstr>
      <vt:lpstr>Vantaggi dell’ereditarietà</vt:lpstr>
      <vt:lpstr>Ereditarietà in codice Java</vt:lpstr>
      <vt:lpstr>Classi astratte</vt:lpstr>
      <vt:lpstr>Una gerarchia con classe astratta</vt:lpstr>
      <vt:lpstr>Classi astratte</vt:lpstr>
      <vt:lpstr>Classi astratte</vt:lpstr>
      <vt:lpstr>Classi astratte</vt:lpstr>
      <vt:lpstr>Metodi astratti</vt:lpstr>
      <vt:lpstr>Polimorfismo</vt:lpstr>
      <vt:lpstr>Polimorfismo</vt:lpstr>
      <vt:lpstr>Polimorfismo - classificazione</vt:lpstr>
      <vt:lpstr>Polimorfismo per metodi mediante overriding</vt:lpstr>
      <vt:lpstr>Polimorfismo per metodi mediante overriding</vt:lpstr>
      <vt:lpstr>Polimorfismo mediante overloading di metodi</vt:lpstr>
      <vt:lpstr>Polimorfismo mediante overloading di metodi</vt:lpstr>
      <vt:lpstr>Polimorfismo per dati</vt:lpstr>
      <vt:lpstr>Il casting</vt:lpstr>
      <vt:lpstr>Casting implicito – Casting esplicito</vt:lpstr>
      <vt:lpstr>Polimorfismo in codice Java</vt:lpstr>
      <vt:lpstr>Polimorfismo</vt:lpstr>
      <vt:lpstr>Interfacce</vt:lpstr>
      <vt:lpstr>Interfacce</vt:lpstr>
      <vt:lpstr>Interfacce</vt:lpstr>
      <vt:lpstr>La gestione degli errori</vt:lpstr>
      <vt:lpstr>Le eccezioni</vt:lpstr>
      <vt:lpstr>Le eccezioni</vt:lpstr>
      <vt:lpstr>Eccezioni</vt:lpstr>
      <vt:lpstr>Eccezioni &gt; try/catch</vt:lpstr>
      <vt:lpstr>Eccezioni - Esempio</vt:lpstr>
      <vt:lpstr>Eccezioni - Esempio</vt:lpstr>
      <vt:lpstr>Eccezioni &gt; finally</vt:lpstr>
      <vt:lpstr>Eccezioni &gt; finally</vt:lpstr>
      <vt:lpstr>Eccezioni &gt; Gerarchia</vt:lpstr>
      <vt:lpstr>Classe Throwable</vt:lpstr>
      <vt:lpstr>Eccezioni &gt; Error</vt:lpstr>
      <vt:lpstr>Eccezioni &gt; Exception</vt:lpstr>
      <vt:lpstr>Eccezioni &gt; throws</vt:lpstr>
      <vt:lpstr>Esempio1</vt:lpstr>
      <vt:lpstr>Esempio1</vt:lpstr>
      <vt:lpstr>Eccezioni &gt; Metodi di Throwable</vt:lpstr>
      <vt:lpstr>Esempio</vt:lpstr>
      <vt:lpstr>Eccezioni &gt; Eccezioni personalizzate</vt:lpstr>
      <vt:lpstr>Esempio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2017-02-01T13:51:05Z</dcterms:created>
  <dcterms:modified xsi:type="dcterms:W3CDTF">2019-07-29T09:36:56Z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