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7" r:id="rId3"/>
    <p:sldId id="279" r:id="rId4"/>
    <p:sldId id="299" r:id="rId5"/>
    <p:sldId id="282" r:id="rId6"/>
    <p:sldId id="263" r:id="rId7"/>
    <p:sldId id="283" r:id="rId8"/>
    <p:sldId id="296" r:id="rId9"/>
    <p:sldId id="281" r:id="rId10"/>
    <p:sldId id="284" r:id="rId11"/>
    <p:sldId id="297" r:id="rId12"/>
    <p:sldId id="294" r:id="rId13"/>
    <p:sldId id="295" r:id="rId14"/>
    <p:sldId id="286" r:id="rId15"/>
    <p:sldId id="287" r:id="rId16"/>
    <p:sldId id="288" r:id="rId17"/>
    <p:sldId id="289" r:id="rId18"/>
    <p:sldId id="290" r:id="rId19"/>
    <p:sldId id="291" r:id="rId20"/>
    <p:sldId id="29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11" autoAdjust="0"/>
  </p:normalViewPr>
  <p:slideViewPr>
    <p:cSldViewPr>
      <p:cViewPr>
        <p:scale>
          <a:sx n="100" d="100"/>
          <a:sy n="100" d="100"/>
        </p:scale>
        <p:origin x="94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39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9" y="0"/>
            <a:ext cx="3038475" cy="466725"/>
          </a:xfrm>
          <a:prstGeom prst="rect">
            <a:avLst/>
          </a:prstGeom>
        </p:spPr>
        <p:txBody>
          <a:bodyPr vert="horz" lIns="91440" tIns="45720" rIns="91440" bIns="45720" rtlCol="0"/>
          <a:lstStyle>
            <a:lvl1pPr algn="r">
              <a:defRPr sz="1200"/>
            </a:lvl1pPr>
          </a:lstStyle>
          <a:p>
            <a:fld id="{2C1358FC-052D-4BB6-ABAA-3586EE2F3C2A}" type="datetimeFigureOut">
              <a:rPr lang="en-US" smtClean="0"/>
              <a:t>1/25/2024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6" y="4473576"/>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9" y="8829676"/>
            <a:ext cx="3038475" cy="466725"/>
          </a:xfrm>
          <a:prstGeom prst="rect">
            <a:avLst/>
          </a:prstGeom>
        </p:spPr>
        <p:txBody>
          <a:bodyPr vert="horz" lIns="91440" tIns="45720" rIns="91440" bIns="45720" rtlCol="0" anchor="b"/>
          <a:lstStyle>
            <a:lvl1pPr algn="r">
              <a:defRPr sz="1200"/>
            </a:lvl1pPr>
          </a:lstStyle>
          <a:p>
            <a:fld id="{01A0DD41-4A22-4FC4-A29F-2422AF778DE6}" type="slidenum">
              <a:rPr lang="en-US" smtClean="0"/>
              <a:t>‹#›</a:t>
            </a:fld>
            <a:endParaRPr lang="en-US"/>
          </a:p>
        </p:txBody>
      </p:sp>
    </p:spTree>
    <p:extLst>
      <p:ext uri="{BB962C8B-B14F-4D97-AF65-F5344CB8AC3E}">
        <p14:creationId xmlns:p14="http://schemas.microsoft.com/office/powerpoint/2010/main" val="2921367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A0DD41-4A22-4FC4-A29F-2422AF778DE6}" type="slidenum">
              <a:rPr lang="en-US" smtClean="0"/>
              <a:t>1</a:t>
            </a:fld>
            <a:endParaRPr lang="en-US"/>
          </a:p>
        </p:txBody>
      </p:sp>
    </p:spTree>
    <p:extLst>
      <p:ext uri="{BB962C8B-B14F-4D97-AF65-F5344CB8AC3E}">
        <p14:creationId xmlns:p14="http://schemas.microsoft.com/office/powerpoint/2010/main" val="137976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10</a:t>
            </a:fld>
            <a:endParaRPr lang="en-US"/>
          </a:p>
        </p:txBody>
      </p:sp>
    </p:spTree>
    <p:extLst>
      <p:ext uri="{BB962C8B-B14F-4D97-AF65-F5344CB8AC3E}">
        <p14:creationId xmlns:p14="http://schemas.microsoft.com/office/powerpoint/2010/main" val="235262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11</a:t>
            </a:fld>
            <a:endParaRPr lang="en-US"/>
          </a:p>
        </p:txBody>
      </p:sp>
    </p:spTree>
    <p:extLst>
      <p:ext uri="{BB962C8B-B14F-4D97-AF65-F5344CB8AC3E}">
        <p14:creationId xmlns:p14="http://schemas.microsoft.com/office/powerpoint/2010/main" val="251401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A0DD41-4A22-4FC4-A29F-2422AF778DE6}" type="slidenum">
              <a:rPr lang="en-US" smtClean="0"/>
              <a:t>12</a:t>
            </a:fld>
            <a:endParaRPr lang="en-US"/>
          </a:p>
        </p:txBody>
      </p:sp>
    </p:spTree>
    <p:extLst>
      <p:ext uri="{BB962C8B-B14F-4D97-AF65-F5344CB8AC3E}">
        <p14:creationId xmlns:p14="http://schemas.microsoft.com/office/powerpoint/2010/main" val="1885830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A0DD41-4A22-4FC4-A29F-2422AF778DE6}" type="slidenum">
              <a:rPr lang="en-US" smtClean="0"/>
              <a:t>13</a:t>
            </a:fld>
            <a:endParaRPr lang="en-US"/>
          </a:p>
        </p:txBody>
      </p:sp>
    </p:spTree>
    <p:extLst>
      <p:ext uri="{BB962C8B-B14F-4D97-AF65-F5344CB8AC3E}">
        <p14:creationId xmlns:p14="http://schemas.microsoft.com/office/powerpoint/2010/main" val="2354319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6" y="4473576"/>
            <a:ext cx="5607050" cy="3660403"/>
          </a:xfrm>
        </p:spPr>
        <p:txBody>
          <a:bodyPr/>
          <a:lstStyle/>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imported the libraries (panda to read data from csv, Matplotlib for graphs &amp; charts) and our dataset.</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Defined which data to be included (Department, Recruitment Source, then counted the number of employees in each group. The unstack() function is used to convert the resulting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into a more readable format. </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Created a stacked bar chart to visualize the recruitment source distribution by department. The kind='bar' parameter specifies that a bar chart should be created. The stacked=True parameter specifies that the bars should be stacked on top of each other.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figsize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 6) parameter sets the figure size to 10 inches by 6 inches. The colormap='Paired' parameter specifies that the paired colormap should be used to color the bars.</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Set the x-axis label to "Department “&amp; y-axis label to "Count".</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Set the title of the chart to "Recruitment Source Distribution by Department (Stacked Bar Chart)".</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Rotated the x-axis labels by 45 degrees to make them more readable.</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Added a legend to the chart, with the title "Recruitment Source". The loc='upper right' parameter specifies that the legend should be placed in the upper right corner of the chart.</a:t>
            </a:r>
          </a:p>
          <a:p>
            <a:pPr marL="342900" lvl="0" indent="-342900" algn="just">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Displayed the chart.</a:t>
            </a:r>
          </a:p>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14</a:t>
            </a:fld>
            <a:endParaRPr lang="en-US" dirty="0"/>
          </a:p>
        </p:txBody>
      </p:sp>
    </p:spTree>
    <p:extLst>
      <p:ext uri="{BB962C8B-B14F-4D97-AF65-F5344CB8AC3E}">
        <p14:creationId xmlns:p14="http://schemas.microsoft.com/office/powerpoint/2010/main" val="166165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4" y="4473203"/>
            <a:ext cx="5607050" cy="3660775"/>
          </a:xfrm>
        </p:spPr>
        <p:txBody>
          <a:bodyPr/>
          <a:lstStyle/>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imported the libraries (panda to read data from csv,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squarify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create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treemeap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Matplotlib for graphs &amp; charts) and our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Calculated the department sizes by counting the number of employees in each department.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Created labels for each department using the index attribute of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department_sizes</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Created a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using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squarify.plot</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The sizes parameter specifies the sizes of the squares in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label parameter specifies the labels for the squares in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alpha parameter specifies the transparency of the squares in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Alpha 0.7 value of 0.7 is a common choice for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treemaps</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 it provides a good balance of visual appeal and clarity.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Annotated each square in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with the number of employees in the corresponding department. The enumerate() function is used to iterate over the labels and the corresponding indices.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ax.patches</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get_bbox</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().bounds property returns the bounding box of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i-th</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square in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plt.text</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is used to add text to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Turns off the axes of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Sets the title of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"Employee Breakdown by Department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Displays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treemap</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15</a:t>
            </a:fld>
            <a:endParaRPr lang="en-US"/>
          </a:p>
        </p:txBody>
      </p:sp>
    </p:spTree>
    <p:extLst>
      <p:ext uri="{BB962C8B-B14F-4D97-AF65-F5344CB8AC3E}">
        <p14:creationId xmlns:p14="http://schemas.microsoft.com/office/powerpoint/2010/main" val="227171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imported the libraries (panda to read data from csv, Matplotlib for graphs &amp; charts,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Statsmodels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statistical functions for data analysis and modeling)  and our dataset.</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Created a new figure window with a size of 10 inches by 6 inches.</a:t>
            </a:r>
          </a:p>
          <a:p>
            <a:pPr marL="342900" lvl="0" indent="-342900" algn="just">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Called the mosaic() function from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statsmodels.graphics.mosaicplot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module to create a mosaic plot of the employee data. The mosaic() function takes the following arguments: 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employee_data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['Gender', 'Department']: to create the mosaic plot, adding as title for mosaic plot='Mosaic Plot: Gender vs. Department.</a:t>
            </a:r>
          </a:p>
          <a:p>
            <a:pPr marL="342900" lvl="0" indent="-342900" algn="just">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Displayed the mosaic plot.</a:t>
            </a:r>
          </a:p>
        </p:txBody>
      </p:sp>
      <p:sp>
        <p:nvSpPr>
          <p:cNvPr id="4" name="Slide Number Placeholder 3"/>
          <p:cNvSpPr>
            <a:spLocks noGrp="1"/>
          </p:cNvSpPr>
          <p:nvPr>
            <p:ph type="sldNum" sz="quarter" idx="5"/>
          </p:nvPr>
        </p:nvSpPr>
        <p:spPr/>
        <p:txBody>
          <a:bodyPr/>
          <a:lstStyle/>
          <a:p>
            <a:fld id="{01A0DD41-4A22-4FC4-A29F-2422AF778DE6}" type="slidenum">
              <a:rPr lang="en-US" smtClean="0"/>
              <a:t>16</a:t>
            </a:fld>
            <a:endParaRPr lang="en-US"/>
          </a:p>
        </p:txBody>
      </p:sp>
    </p:spTree>
    <p:extLst>
      <p:ext uri="{BB962C8B-B14F-4D97-AF65-F5344CB8AC3E}">
        <p14:creationId xmlns:p14="http://schemas.microsoft.com/office/powerpoint/2010/main" val="203955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6" y="4434147"/>
            <a:ext cx="5607050" cy="4356100"/>
          </a:xfrm>
        </p:spPr>
        <p:txBody>
          <a:bodyPr/>
          <a:lstStyle/>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imported the libraries (panda to read data from csv, Matplotlib for graphs &amp; charts, Seaborn for data visualization) and our dataset.</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Selected the 'Satisfaction Rate (%)', 'Tenure', 'Engagement Score', 'Productivity' and 'Salary' columns to investigate their relationship.</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Calculated the correlation matrix between 'Satisfaction Rate (%)', 'Tenure', 'Engagement Score', 'Productivity' and 'Salary'. The correlation matrix is a numerical representation of how strongly two variables are related.</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Created &amp; displayed a heatmap based on the correlation matrix. The heatmap uses a color scale to represent the strength of correlation, from blue (strong) to yellow (weak).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annot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=True' option displays the correlation values on the cells,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YlGnBu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option specifies the colormap,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fmt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='.2f' option formats the correlation values to two decimal places, and the 'cbar=True' option shows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colorbar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interpreting the color scale. The title 'Correlation Heatmap of Employee Metrics' provides context. </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Set the title and labels of the chart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plt.title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plt.xlabel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plt.ylabel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functions.</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Displayed the chart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plt.show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a:t>
            </a:r>
          </a:p>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17</a:t>
            </a:fld>
            <a:endParaRPr lang="en-US"/>
          </a:p>
        </p:txBody>
      </p:sp>
    </p:spTree>
    <p:extLst>
      <p:ext uri="{BB962C8B-B14F-4D97-AF65-F5344CB8AC3E}">
        <p14:creationId xmlns:p14="http://schemas.microsoft.com/office/powerpoint/2010/main" val="173572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imported the libraries (panda to read data from csv, Matplotlib for graphs &amp; charts, Seaborn for data visualization) and our dataset.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Created a box plot to visualize the distribution of employee engagement scores across different departments.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plt.figure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function sets the figure size to 12 inches wide and 6 inches tall.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sns.boxplot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function generates a box plot using the employee data, grouped by the 'Department' column and measuring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EngagementScore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'palette='Set2'' option specifies the color scheme for the boxes.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Customize plot: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tabLst>
                <a:tab pos="914400" algn="l"/>
              </a:tabLst>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xticks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(rotation=45)': Rotates the labels on the x-</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axis'plt.xlabel</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('Department')': Adds a label 'Department' to the x-axis.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plt.ylabel</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('Engagement Score')': Adds a label 'Engagement Score' to the y-axis.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plt.title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('Engagement Score by Department (Box Plot)')': Adds a title 'Engagement Score by Department (Box Plot)' to the plot.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plt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45 degrees for better readability.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Displayed the chart using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plt.show</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function.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18</a:t>
            </a:fld>
            <a:endParaRPr lang="en-US"/>
          </a:p>
        </p:txBody>
      </p:sp>
    </p:spTree>
    <p:extLst>
      <p:ext uri="{BB962C8B-B14F-4D97-AF65-F5344CB8AC3E}">
        <p14:creationId xmlns:p14="http://schemas.microsoft.com/office/powerpoint/2010/main" val="172410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imported the library (panda to read data from csv, and our dataset.</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Filtered employee data set to select only employees with a salary greater than $100,000.</a:t>
            </a:r>
            <a:r>
              <a:rPr lang="en-US" sz="1800" kern="100" dirty="0">
                <a:solidFill>
                  <a:srgbClr val="1F1F1F"/>
                </a:solidFill>
                <a:effectLst/>
                <a:latin typeface="Google Sans"/>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resulting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stored in a variable named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high_salary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Created a new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only includes the "Department" and "Salary" columns from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high_salary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resulting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stored in a variable named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high_salary_df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Created a bar chart of the salary distribution for high-salary employees across departments. The chart is titled "High-Salaried vs. Departments" and has a figure size of 12x6 inches.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sns.barplot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is used to create the bar chart, and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high_salary_departments_df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used to provide the data for the chart. The chart is then displayed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plt.show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chart title is "High-Salaried vs. Departments", and the x-axis shows the department, while the y-axis shows the salary.</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Displayed the box plot.</a:t>
            </a:r>
          </a:p>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19</a:t>
            </a:fld>
            <a:endParaRPr lang="en-US"/>
          </a:p>
        </p:txBody>
      </p:sp>
    </p:spTree>
    <p:extLst>
      <p:ext uri="{BB962C8B-B14F-4D97-AF65-F5344CB8AC3E}">
        <p14:creationId xmlns:p14="http://schemas.microsoft.com/office/powerpoint/2010/main" val="317224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A0DD41-4A22-4FC4-A29F-2422AF778DE6}" type="slidenum">
              <a:rPr lang="en-US" smtClean="0"/>
              <a:t>2</a:t>
            </a:fld>
            <a:endParaRPr lang="en-US"/>
          </a:p>
        </p:txBody>
      </p:sp>
    </p:spTree>
    <p:extLst>
      <p:ext uri="{BB962C8B-B14F-4D97-AF65-F5344CB8AC3E}">
        <p14:creationId xmlns:p14="http://schemas.microsoft.com/office/powerpoint/2010/main" val="1779674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imported the libraries (panda to read data from csv, Matplotlib for graphs &amp; charts) and our dataset.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Defined the function called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calculate_average_salary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that calculates the average salary for a specific gender. It takes two arguments: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the gender. It filters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only include employees of the specified gender and then calculates the average salary for that group. If there are no employees of the specified gender, it returns 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Created a pie chart that compares the average salaries of male and female employees: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tabLst>
                <a:tab pos="914400" algn="l"/>
              </a:tabLst>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average_salary_male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average salary for male employees.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tabLst>
                <a:tab pos="914400" algn="l"/>
              </a:tabLst>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average_salary_female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average salary for female employees.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Created a list of labels for the pie chart. The labels are "Male" and "Female".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Created a list of the average salaries for male and female employees. The list is created by assigning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average_salary_male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average_salary_female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variables to the list.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Created a pie chart that shows the percentage of employees in each gender and their corresponding average salaries. It uses the Matplotlib library to create the chart. The chart title is "Average Salary Comparison (Male vs Female)", and the x-axis shows the gender, while the y-axis shows the average salary.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Created the pie chart.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20</a:t>
            </a:fld>
            <a:endParaRPr lang="en-US"/>
          </a:p>
        </p:txBody>
      </p:sp>
    </p:spTree>
    <p:extLst>
      <p:ext uri="{BB962C8B-B14F-4D97-AF65-F5344CB8AC3E}">
        <p14:creationId xmlns:p14="http://schemas.microsoft.com/office/powerpoint/2010/main" val="356240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A0DD41-4A22-4FC4-A29F-2422AF778DE6}" type="slidenum">
              <a:rPr lang="en-US" smtClean="0"/>
              <a:t>3</a:t>
            </a:fld>
            <a:endParaRPr lang="en-US"/>
          </a:p>
        </p:txBody>
      </p:sp>
    </p:spTree>
    <p:extLst>
      <p:ext uri="{BB962C8B-B14F-4D97-AF65-F5344CB8AC3E}">
        <p14:creationId xmlns:p14="http://schemas.microsoft.com/office/powerpoint/2010/main" val="261879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A0DD41-4A22-4FC4-A29F-2422AF778DE6}" type="slidenum">
              <a:rPr lang="en-US" smtClean="0"/>
              <a:t>4</a:t>
            </a:fld>
            <a:endParaRPr lang="en-US"/>
          </a:p>
        </p:txBody>
      </p:sp>
    </p:spTree>
    <p:extLst>
      <p:ext uri="{BB962C8B-B14F-4D97-AF65-F5344CB8AC3E}">
        <p14:creationId xmlns:p14="http://schemas.microsoft.com/office/powerpoint/2010/main" val="48263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6" y="4473576"/>
            <a:ext cx="5607050" cy="3660403"/>
          </a:xfrm>
        </p:spPr>
        <p:txBody>
          <a:bodyPr/>
          <a:lstStyle/>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5</a:t>
            </a:fld>
            <a:endParaRPr lang="en-US" dirty="0"/>
          </a:p>
        </p:txBody>
      </p:sp>
    </p:spTree>
    <p:extLst>
      <p:ext uri="{BB962C8B-B14F-4D97-AF65-F5344CB8AC3E}">
        <p14:creationId xmlns:p14="http://schemas.microsoft.com/office/powerpoint/2010/main" val="148731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4" y="4473203"/>
            <a:ext cx="5607050" cy="3660775"/>
          </a:xfrm>
        </p:spPr>
        <p:txBody>
          <a:bodyPr/>
          <a:lstStyle/>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6</a:t>
            </a:fld>
            <a:endParaRPr lang="en-US"/>
          </a:p>
        </p:txBody>
      </p:sp>
    </p:spTree>
    <p:extLst>
      <p:ext uri="{BB962C8B-B14F-4D97-AF65-F5344CB8AC3E}">
        <p14:creationId xmlns:p14="http://schemas.microsoft.com/office/powerpoint/2010/main" val="214595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7</a:t>
            </a:fld>
            <a:endParaRPr lang="en-US"/>
          </a:p>
        </p:txBody>
      </p:sp>
    </p:spTree>
    <p:extLst>
      <p:ext uri="{BB962C8B-B14F-4D97-AF65-F5344CB8AC3E}">
        <p14:creationId xmlns:p14="http://schemas.microsoft.com/office/powerpoint/2010/main" val="103286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6" y="4434147"/>
            <a:ext cx="5607050" cy="4356100"/>
          </a:xfrm>
        </p:spPr>
        <p:txBody>
          <a:bodyPr/>
          <a:lstStyle/>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8</a:t>
            </a:fld>
            <a:endParaRPr lang="en-US"/>
          </a:p>
        </p:txBody>
      </p:sp>
    </p:spTree>
    <p:extLst>
      <p:ext uri="{BB962C8B-B14F-4D97-AF65-F5344CB8AC3E}">
        <p14:creationId xmlns:p14="http://schemas.microsoft.com/office/powerpoint/2010/main" val="103143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A0DD41-4A22-4FC4-A29F-2422AF778DE6}" type="slidenum">
              <a:rPr lang="en-US" smtClean="0"/>
              <a:t>9</a:t>
            </a:fld>
            <a:endParaRPr lang="en-US"/>
          </a:p>
        </p:txBody>
      </p:sp>
    </p:spTree>
    <p:extLst>
      <p:ext uri="{BB962C8B-B14F-4D97-AF65-F5344CB8AC3E}">
        <p14:creationId xmlns:p14="http://schemas.microsoft.com/office/powerpoint/2010/main" val="193281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293338"/>
            <a:ext cx="6858000" cy="3274592"/>
          </a:xfrm>
        </p:spPr>
        <p:txBody>
          <a:bodyPr anchor="ctr">
            <a:normAutofit/>
          </a:bodyPr>
          <a:lstStyle/>
          <a:p>
            <a:r>
              <a:rPr lang="en-US" sz="3200" b="0" i="0" dirty="0">
                <a:solidFill>
                  <a:schemeClr val="accent4">
                    <a:lumMod val="75000"/>
                  </a:schemeClr>
                </a:solidFill>
                <a:effectLst/>
                <a:latin typeface="Google Sans"/>
              </a:rPr>
              <a:t>Data-Driven Talent Management: The Blueprint for Building a High-Performing Organization</a:t>
            </a:r>
          </a:p>
        </p:txBody>
      </p:sp>
      <p:sp>
        <p:nvSpPr>
          <p:cNvPr id="3" name="Subtitle 2"/>
          <p:cNvSpPr>
            <a:spLocks noGrp="1"/>
          </p:cNvSpPr>
          <p:nvPr>
            <p:ph type="subTitle" idx="1"/>
          </p:nvPr>
        </p:nvSpPr>
        <p:spPr>
          <a:xfrm>
            <a:off x="1143000" y="5514052"/>
            <a:ext cx="6858000" cy="651910"/>
          </a:xfrm>
        </p:spPr>
        <p:txBody>
          <a:bodyPr anchor="ctr">
            <a:normAutofit fontScale="70000" lnSpcReduction="20000"/>
          </a:bodyPr>
          <a:lstStyle/>
          <a:p>
            <a:r>
              <a:rPr lang="en-US" dirty="0"/>
              <a:t>Research Methods</a:t>
            </a:r>
          </a:p>
          <a:p>
            <a:pPr algn="r"/>
            <a:r>
              <a:rPr lang="en-US" sz="2200" b="1" i="1" dirty="0"/>
              <a:t>January 2024</a:t>
            </a:r>
          </a:p>
        </p:txBody>
      </p:sp>
      <p:cxnSp>
        <p:nvCxnSpPr>
          <p:cNvPr id="23" name="Straight Connector 2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B30FB30-9D9F-171A-169B-C135BA2BA4E3}"/>
              </a:ext>
            </a:extLst>
          </p:cNvPr>
          <p:cNvPicPr>
            <a:picLocks noChangeAspect="1"/>
          </p:cNvPicPr>
          <p:nvPr/>
        </p:nvPicPr>
        <p:blipFill>
          <a:blip r:embed="rId3"/>
          <a:stretch>
            <a:fillRect/>
          </a:stretch>
        </p:blipFill>
        <p:spPr>
          <a:xfrm>
            <a:off x="476655" y="551961"/>
            <a:ext cx="1733145" cy="11944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955" y="223943"/>
            <a:ext cx="2569369" cy="2371148"/>
          </a:xfrm>
        </p:spPr>
        <p:txBody>
          <a:bodyPr vert="horz" lIns="91440" tIns="45720" rIns="91440" bIns="45720" rtlCol="0" anchor="ctr">
            <a:normAutofit/>
          </a:bodyPr>
          <a:lstStyle/>
          <a:p>
            <a:r>
              <a:rPr lang="en-US" sz="3200" b="1" dirty="0">
                <a:solidFill>
                  <a:schemeClr val="bg1"/>
                </a:solidFill>
              </a:rPr>
              <a:t>Hight Salary Distribution</a:t>
            </a:r>
          </a:p>
        </p:txBody>
      </p:sp>
      <p:pic>
        <p:nvPicPr>
          <p:cNvPr id="4" name="Picture 3">
            <a:extLst>
              <a:ext uri="{FF2B5EF4-FFF2-40B4-BE49-F238E27FC236}">
                <a16:creationId xmlns:a16="http://schemas.microsoft.com/office/drawing/2014/main" id="{6C9AE444-E062-4280-D841-F3DD94EFE7DD}"/>
              </a:ext>
            </a:extLst>
          </p:cNvPr>
          <p:cNvPicPr>
            <a:picLocks noChangeAspect="1"/>
          </p:cNvPicPr>
          <p:nvPr/>
        </p:nvPicPr>
        <p:blipFill>
          <a:blip r:embed="rId3" cstate="print"/>
          <a:srcRect/>
          <a:stretch>
            <a:fillRect/>
          </a:stretch>
        </p:blipFill>
        <p:spPr bwMode="auto">
          <a:xfrm>
            <a:off x="3200400" y="1251239"/>
            <a:ext cx="5705476" cy="3112600"/>
          </a:xfrm>
          <a:prstGeom prst="rect">
            <a:avLst/>
          </a:prstGeom>
          <a:noFill/>
          <a:ln w="9525">
            <a:noFill/>
            <a:miter lim="800000"/>
            <a:headEnd/>
            <a:tailEnd/>
          </a:ln>
        </p:spPr>
      </p:pic>
      <p:sp>
        <p:nvSpPr>
          <p:cNvPr id="3" name="TextBox 2">
            <a:extLst>
              <a:ext uri="{FF2B5EF4-FFF2-40B4-BE49-F238E27FC236}">
                <a16:creationId xmlns:a16="http://schemas.microsoft.com/office/drawing/2014/main" id="{46785736-4D0E-3447-7D90-AD24D60880A0}"/>
              </a:ext>
            </a:extLst>
          </p:cNvPr>
          <p:cNvSpPr txBox="1"/>
          <p:nvPr/>
        </p:nvSpPr>
        <p:spPr>
          <a:xfrm>
            <a:off x="2867861" y="381000"/>
            <a:ext cx="6324600" cy="707886"/>
          </a:xfrm>
          <a:prstGeom prst="rect">
            <a:avLst/>
          </a:prstGeom>
          <a:noFill/>
        </p:spPr>
        <p:txBody>
          <a:bodyPr wrap="square" rtlCol="0">
            <a:spAutoFit/>
          </a:bodyPr>
          <a:lstStyle/>
          <a:p>
            <a:pPr marL="342900" marR="0" lvl="0" indent="-342900" algn="l" defTabSz="914400" rtl="0" eaLnBrk="0" fontAlgn="base" latinLnBrk="0" hangingPunct="0">
              <a:spcBef>
                <a:spcPts val="600"/>
              </a:spcBef>
              <a:spcAft>
                <a:spcPct val="0"/>
              </a:spcAft>
              <a:buClrTx/>
              <a:buSzTx/>
              <a:buFont typeface="Wingdings" panose="05000000000000000000" pitchFamily="2" charset="2"/>
              <a:buChar char="q"/>
              <a:tabLst/>
            </a:pPr>
            <a:r>
              <a:rPr lang="en-US" altLang="en-US" sz="2000" dirty="0">
                <a:solidFill>
                  <a:schemeClr val="bg1">
                    <a:lumMod val="95000"/>
                  </a:schemeClr>
                </a:solidFill>
              </a:rPr>
              <a:t>Is there a discrepancies in high salaries across different department?</a:t>
            </a:r>
            <a:endParaRPr kumimoji="0" lang="en-US" altLang="en-US" sz="2000" b="0" i="0" u="none" strike="noStrike" cap="none" normalizeH="0" baseline="0" dirty="0">
              <a:ln>
                <a:noFill/>
              </a:ln>
              <a:solidFill>
                <a:schemeClr val="bg1">
                  <a:lumMod val="95000"/>
                </a:schemeClr>
              </a:solidFill>
              <a:effectLst/>
              <a:latin typeface="+mn-lt"/>
            </a:endParaRPr>
          </a:p>
        </p:txBody>
      </p:sp>
      <p:sp>
        <p:nvSpPr>
          <p:cNvPr id="5" name="TextBox 4">
            <a:extLst>
              <a:ext uri="{FF2B5EF4-FFF2-40B4-BE49-F238E27FC236}">
                <a16:creationId xmlns:a16="http://schemas.microsoft.com/office/drawing/2014/main" id="{E68A41B3-E187-7222-AB6E-2241A182967B}"/>
              </a:ext>
            </a:extLst>
          </p:cNvPr>
          <p:cNvSpPr txBox="1"/>
          <p:nvPr/>
        </p:nvSpPr>
        <p:spPr>
          <a:xfrm>
            <a:off x="48460" y="4648200"/>
            <a:ext cx="9144001" cy="1631216"/>
          </a:xfrm>
          <a:prstGeom prst="rect">
            <a:avLst/>
          </a:prstGeom>
          <a:noFill/>
        </p:spPr>
        <p:txBody>
          <a:bodyPr wrap="square" rtlCol="0">
            <a:spAutoFit/>
          </a:bodyPr>
          <a:lstStyle/>
          <a:p>
            <a:pPr marL="57150" indent="-342900" algn="just">
              <a:spcBef>
                <a:spcPts val="600"/>
              </a:spcBef>
              <a:spcAft>
                <a:spcPts val="600"/>
              </a:spcAft>
              <a:buFont typeface="Wingdings" panose="05000000000000000000" pitchFamily="2" charset="2"/>
              <a:buChar char="q"/>
            </a:pPr>
            <a:r>
              <a:rPr lang="en-US" sz="2000" dirty="0">
                <a:solidFill>
                  <a:schemeClr val="bg1"/>
                </a:solidFill>
              </a:rPr>
              <a:t>Sales &amp; Finance are the 2 departments with the highest salaries in this company. </a:t>
            </a:r>
          </a:p>
          <a:p>
            <a:pPr marL="57150" indent="-342900" algn="just">
              <a:spcBef>
                <a:spcPts val="600"/>
              </a:spcBef>
              <a:spcAft>
                <a:spcPts val="600"/>
              </a:spcAft>
              <a:buFont typeface="Wingdings" panose="05000000000000000000" pitchFamily="2" charset="2"/>
              <a:buChar char="q"/>
            </a:pPr>
            <a:r>
              <a:rPr lang="en-US" sz="2000" dirty="0">
                <a:solidFill>
                  <a:schemeClr val="bg1"/>
                </a:solidFill>
              </a:rPr>
              <a:t>Marketing &amp; HR have lower salaries, but there is still a wide range of salaries within each department.</a:t>
            </a:r>
          </a:p>
          <a:p>
            <a:pPr marL="57150" indent="-342900" algn="just">
              <a:spcBef>
                <a:spcPts val="600"/>
              </a:spcBef>
              <a:spcAft>
                <a:spcPts val="600"/>
              </a:spcAft>
              <a:buFont typeface="Wingdings" panose="05000000000000000000" pitchFamily="2" charset="2"/>
              <a:buChar char="q"/>
            </a:pPr>
            <a:r>
              <a:rPr lang="en-US" sz="2000" dirty="0">
                <a:solidFill>
                  <a:schemeClr val="bg1"/>
                </a:solidFill>
              </a:rPr>
              <a:t>Overall, there is no high </a:t>
            </a:r>
            <a:r>
              <a:rPr lang="en-US" altLang="en-US" sz="2000" dirty="0">
                <a:solidFill>
                  <a:schemeClr val="bg1">
                    <a:lumMod val="95000"/>
                  </a:schemeClr>
                </a:solidFill>
              </a:rPr>
              <a:t>discrepancies across different departments.</a:t>
            </a:r>
            <a:endParaRPr lang="en-US" sz="2000" dirty="0">
              <a:solidFill>
                <a:schemeClr val="bg1"/>
              </a:solidFill>
            </a:endParaRPr>
          </a:p>
        </p:txBody>
      </p:sp>
    </p:spTree>
    <p:extLst>
      <p:ext uri="{BB962C8B-B14F-4D97-AF65-F5344CB8AC3E}">
        <p14:creationId xmlns:p14="http://schemas.microsoft.com/office/powerpoint/2010/main" val="5864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955" y="223943"/>
            <a:ext cx="2569369" cy="2371148"/>
          </a:xfrm>
        </p:spPr>
        <p:txBody>
          <a:bodyPr vert="horz" lIns="91440" tIns="45720" rIns="91440" bIns="45720" rtlCol="0" anchor="ctr">
            <a:normAutofit/>
          </a:bodyPr>
          <a:lstStyle/>
          <a:p>
            <a:r>
              <a:rPr lang="en-US" sz="3200" b="1" dirty="0">
                <a:solidFill>
                  <a:schemeClr val="bg1"/>
                </a:solidFill>
              </a:rPr>
              <a:t>Average Salaries Distribution</a:t>
            </a:r>
          </a:p>
        </p:txBody>
      </p:sp>
      <p:sp>
        <p:nvSpPr>
          <p:cNvPr id="4" name="TextBox 3">
            <a:extLst>
              <a:ext uri="{FF2B5EF4-FFF2-40B4-BE49-F238E27FC236}">
                <a16:creationId xmlns:a16="http://schemas.microsoft.com/office/drawing/2014/main" id="{2D24E699-6098-122D-13FE-D3A281924A3B}"/>
              </a:ext>
            </a:extLst>
          </p:cNvPr>
          <p:cNvSpPr txBox="1"/>
          <p:nvPr/>
        </p:nvSpPr>
        <p:spPr>
          <a:xfrm>
            <a:off x="3048000" y="371530"/>
            <a:ext cx="5867400" cy="400110"/>
          </a:xfrm>
          <a:prstGeom prst="rect">
            <a:avLst/>
          </a:prstGeom>
          <a:noFill/>
        </p:spPr>
        <p:txBody>
          <a:bodyPr wrap="square" rtlCol="0">
            <a:spAutoFit/>
          </a:bodyPr>
          <a:lstStyle/>
          <a:p>
            <a:pPr marL="342900" marR="0" lvl="0" indent="-342900" algn="l" defTabSz="914400" rtl="0" eaLnBrk="0" fontAlgn="base" latinLnBrk="0" hangingPunct="0">
              <a:spcBef>
                <a:spcPts val="60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latin typeface="+mn-lt"/>
              </a:rPr>
              <a:t>Is there a gender pay gap in the organization?</a:t>
            </a:r>
          </a:p>
        </p:txBody>
      </p:sp>
      <p:pic>
        <p:nvPicPr>
          <p:cNvPr id="6" name="Picture 5" descr="A blue and orange pie chart&#10;&#10;Description automatically generated">
            <a:extLst>
              <a:ext uri="{FF2B5EF4-FFF2-40B4-BE49-F238E27FC236}">
                <a16:creationId xmlns:a16="http://schemas.microsoft.com/office/drawing/2014/main" id="{90050362-B83E-DF07-B4DA-F18F561F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6" y="912610"/>
            <a:ext cx="5195888" cy="4421783"/>
          </a:xfrm>
          <a:prstGeom prst="rect">
            <a:avLst/>
          </a:prstGeom>
        </p:spPr>
      </p:pic>
      <p:sp>
        <p:nvSpPr>
          <p:cNvPr id="5" name="TextBox 4">
            <a:extLst>
              <a:ext uri="{FF2B5EF4-FFF2-40B4-BE49-F238E27FC236}">
                <a16:creationId xmlns:a16="http://schemas.microsoft.com/office/drawing/2014/main" id="{4C106621-BB8F-531B-3C14-804802ECEA1A}"/>
              </a:ext>
            </a:extLst>
          </p:cNvPr>
          <p:cNvSpPr txBox="1"/>
          <p:nvPr/>
        </p:nvSpPr>
        <p:spPr>
          <a:xfrm>
            <a:off x="25121" y="5334393"/>
            <a:ext cx="9078930" cy="1015663"/>
          </a:xfrm>
          <a:prstGeom prst="rect">
            <a:avLst/>
          </a:prstGeom>
          <a:noFill/>
        </p:spPr>
        <p:txBody>
          <a:bodyPr wrap="square" rtlCol="0">
            <a:spAutoFit/>
          </a:bodyPr>
          <a:lstStyle/>
          <a:p>
            <a:pPr marL="57150" indent="-342900" algn="just">
              <a:spcBef>
                <a:spcPts val="1800"/>
              </a:spcBef>
              <a:spcAft>
                <a:spcPts val="1800"/>
              </a:spcAft>
              <a:buFont typeface="Wingdings" panose="05000000000000000000" pitchFamily="2" charset="2"/>
              <a:buChar char="q"/>
            </a:pPr>
            <a:r>
              <a:rPr lang="en-US" sz="2000" dirty="0">
                <a:solidFill>
                  <a:schemeClr val="bg1"/>
                </a:solidFill>
              </a:rPr>
              <a:t>The average salary distribution shows a surprising trend: women earn slightly more than men in our company. This could be due to the fact that women are more likely to have a college degree and work in professional occupations.</a:t>
            </a:r>
            <a:endParaRPr lang="en-US" dirty="0"/>
          </a:p>
        </p:txBody>
      </p:sp>
    </p:spTree>
    <p:extLst>
      <p:ext uri="{BB962C8B-B14F-4D97-AF65-F5344CB8AC3E}">
        <p14:creationId xmlns:p14="http://schemas.microsoft.com/office/powerpoint/2010/main" val="211824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B8BF-74E4-13C2-529F-D75E61944E85}"/>
              </a:ext>
            </a:extLst>
          </p:cNvPr>
          <p:cNvSpPr>
            <a:spLocks noGrp="1"/>
          </p:cNvSpPr>
          <p:nvPr>
            <p:ph type="title"/>
          </p:nvPr>
        </p:nvSpPr>
        <p:spPr>
          <a:xfrm>
            <a:off x="1" y="64460"/>
            <a:ext cx="9144000" cy="1143000"/>
          </a:xfrm>
        </p:spPr>
        <p:txBody>
          <a:bodyPr>
            <a:normAutofit/>
          </a:bodyPr>
          <a:lstStyle/>
          <a:p>
            <a:r>
              <a:rPr lang="en-US" sz="3600" b="0" i="0" dirty="0">
                <a:solidFill>
                  <a:schemeClr val="bg1">
                    <a:lumMod val="95000"/>
                  </a:schemeClr>
                </a:solidFill>
                <a:effectLst/>
                <a:latin typeface="Google Sans"/>
              </a:rPr>
              <a:t>Our HR Recommended Strategy Going Forward:</a:t>
            </a:r>
            <a:endParaRPr lang="en-US"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9FDACC47-6872-DB98-5064-7D099E98FA40}"/>
              </a:ext>
            </a:extLst>
          </p:cNvPr>
          <p:cNvSpPr>
            <a:spLocks noGrp="1"/>
          </p:cNvSpPr>
          <p:nvPr>
            <p:ph idx="1"/>
          </p:nvPr>
        </p:nvSpPr>
        <p:spPr>
          <a:xfrm>
            <a:off x="457200" y="1066800"/>
            <a:ext cx="8229600" cy="5562600"/>
          </a:xfrm>
          <a:solidFill>
            <a:schemeClr val="accent4">
              <a:lumMod val="40000"/>
              <a:lumOff val="60000"/>
            </a:schemeClr>
          </a:solidFill>
        </p:spPr>
        <p:txBody>
          <a:bodyPr>
            <a:noAutofit/>
          </a:bodyPr>
          <a:lstStyle/>
          <a:p>
            <a:pPr marL="0" indent="0" algn="just">
              <a:spcBef>
                <a:spcPts val="0"/>
              </a:spcBef>
              <a:spcAft>
                <a:spcPts val="600"/>
              </a:spcAft>
              <a:buNone/>
            </a:pPr>
            <a:r>
              <a:rPr lang="en-US" sz="1400" b="1" u="sng"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Recruitment and Hiring</a:t>
            </a:r>
            <a:endParaRPr lang="en-US" sz="14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Focus on referrals &amp; employee networks</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implement referral bonus program to incentivize employees to refer friends &amp; colleagues.</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Increase use of online job platforms</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job postings - well-written, up-to-date &amp; posted on relevant job platforms.</a:t>
            </a:r>
          </a:p>
          <a:p>
            <a:pPr marL="0" indent="0" algn="just">
              <a:spcBef>
                <a:spcPts val="0"/>
              </a:spcBef>
              <a:spcAft>
                <a:spcPts val="600"/>
              </a:spcAft>
              <a:buNone/>
            </a:pPr>
            <a:r>
              <a:rPr lang="en-US" sz="1400" b="1" u="sng" kern="100" dirty="0">
                <a:solidFill>
                  <a:schemeClr val="accent4">
                    <a:lumMod val="50000"/>
                  </a:schemeClr>
                </a:solidFill>
                <a:latin typeface="Calibri" panose="020F0502020204030204" pitchFamily="34" charset="0"/>
                <a:cs typeface="Times New Roman" panose="02020603050405020304" pitchFamily="18" charset="0"/>
              </a:rPr>
              <a:t>Departmental Distribution</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Review departmental distribution: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keeping it flexible and aligned with company strategic goals. </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Continue to have a balanced departmental distribution: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 reduce risk of silos &amp; promote collaboration across company but considering company strategic evolving needs.</a:t>
            </a:r>
          </a:p>
          <a:p>
            <a:pPr marL="0" indent="0" algn="just">
              <a:spcBef>
                <a:spcPts val="0"/>
              </a:spcBef>
              <a:spcAft>
                <a:spcPts val="600"/>
              </a:spcAft>
              <a:buNone/>
            </a:pPr>
            <a:r>
              <a:rPr lang="en-US" sz="1400" b="1" u="sng" kern="100" dirty="0">
                <a:solidFill>
                  <a:schemeClr val="accent4">
                    <a:lumMod val="50000"/>
                  </a:schemeClr>
                </a:solidFill>
                <a:latin typeface="Calibri" panose="020F0502020204030204" pitchFamily="34" charset="0"/>
                <a:cs typeface="Times New Roman" panose="02020603050405020304" pitchFamily="18" charset="0"/>
              </a:rPr>
              <a:t>Gender Diversity</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Review company's recruiting &amp; hiring practices: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ensure job descriptions are not gender-biased.</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Create a more inclusive work culture: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foster a culture that is welcoming &amp; supportive for all employees, regardless of gender. Introducing Leadership programs that can focus on developing inclusive decision-making strategies to involve diverse perspectives and ensure all voices are heard and valued. </a:t>
            </a:r>
          </a:p>
          <a:p>
            <a:pPr marL="0" indent="0" algn="just">
              <a:spcBef>
                <a:spcPts val="0"/>
              </a:spcBef>
              <a:spcAft>
                <a:spcPts val="600"/>
              </a:spcAft>
              <a:buNone/>
            </a:pPr>
            <a:r>
              <a:rPr lang="en-US" sz="1400" b="1" u="sng" kern="100" dirty="0">
                <a:solidFill>
                  <a:schemeClr val="accent4">
                    <a:lumMod val="50000"/>
                  </a:schemeClr>
                </a:solidFill>
                <a:latin typeface="Calibri" panose="020F0502020204030204" pitchFamily="34" charset="0"/>
                <a:cs typeface="Times New Roman" panose="02020603050405020304" pitchFamily="18" charset="0"/>
              </a:rPr>
              <a:t>Employee Retention Metrics</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Focus on improving employee satisfaction: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providing opportunities for professional development, offering flexible work arrangements, recognizing, and rewarding employees for their contributions</a:t>
            </a: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Increase employee engagement: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investing in training and development, creating positive &amp; supportive culture, providing opportunities to participate in decision-making.</a:t>
            </a:r>
          </a:p>
          <a:p>
            <a:pPr marL="0" indent="0" algn="just">
              <a:spcBef>
                <a:spcPts val="0"/>
              </a:spcBef>
              <a:spcAft>
                <a:spcPts val="600"/>
              </a:spcAft>
              <a:buNone/>
            </a:pPr>
            <a:r>
              <a:rPr lang="en-US" sz="1400" b="1" u="sng" kern="100" dirty="0">
                <a:solidFill>
                  <a:schemeClr val="accent4">
                    <a:lumMod val="50000"/>
                  </a:schemeClr>
                </a:solidFill>
                <a:latin typeface="Calibri" panose="020F0502020204030204" pitchFamily="34" charset="0"/>
                <a:cs typeface="Times New Roman" panose="02020603050405020304" pitchFamily="18" charset="0"/>
              </a:rPr>
              <a:t>Salary</a:t>
            </a:r>
          </a:p>
          <a:p>
            <a:pPr marL="342900" lvl="0" indent="-342900" algn="just">
              <a:spcBef>
                <a:spcPts val="0"/>
              </a:spcBef>
              <a:spcAft>
                <a:spcPts val="600"/>
              </a:spcAft>
              <a:buFont typeface="Wingdings" panose="05000000000000000000" pitchFamily="2" charset="2"/>
              <a:buChar char=""/>
              <a:tabLst>
                <a:tab pos="457200" algn="l"/>
              </a:tabLst>
            </a:pPr>
            <a:r>
              <a:rPr lang="en-US" sz="1300" i="1"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Review the company's salary structure: </a:t>
            </a:r>
            <a:r>
              <a:rPr lang="en-US" sz="1300" kern="1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ensure that salary structure is fair &amp; equitable &amp; does not discriminate based on gender or any other protected characteristic.</a:t>
            </a:r>
          </a:p>
        </p:txBody>
      </p:sp>
      <p:sp>
        <p:nvSpPr>
          <p:cNvPr id="4" name="Rectangle 1">
            <a:extLst>
              <a:ext uri="{FF2B5EF4-FFF2-40B4-BE49-F238E27FC236}">
                <a16:creationId xmlns:a16="http://schemas.microsoft.com/office/drawing/2014/main" id="{95E7B1F2-D208-CD0F-19C8-8B18C5F4158F}"/>
              </a:ext>
            </a:extLst>
          </p:cNvPr>
          <p:cNvSpPr>
            <a:spLocks noChangeArrowheads="1"/>
          </p:cNvSpPr>
          <p:nvPr/>
        </p:nvSpPr>
        <p:spPr bwMode="auto">
          <a:xfrm>
            <a:off x="0" y="64460"/>
            <a:ext cx="65" cy="328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3381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B8BF-74E4-13C2-529F-D75E61944E85}"/>
              </a:ext>
            </a:extLst>
          </p:cNvPr>
          <p:cNvSpPr>
            <a:spLocks noGrp="1"/>
          </p:cNvSpPr>
          <p:nvPr>
            <p:ph type="title"/>
          </p:nvPr>
        </p:nvSpPr>
        <p:spPr/>
        <p:txBody>
          <a:bodyPr>
            <a:normAutofit/>
          </a:bodyPr>
          <a:lstStyle/>
          <a:p>
            <a:r>
              <a:rPr lang="en-US" sz="3600" dirty="0">
                <a:solidFill>
                  <a:schemeClr val="bg1">
                    <a:lumMod val="95000"/>
                  </a:schemeClr>
                </a:solidFill>
                <a:latin typeface="Google Sans"/>
              </a:rPr>
              <a:t>Additional slides</a:t>
            </a:r>
            <a:r>
              <a:rPr lang="en-US" sz="3600" b="0" i="0" dirty="0">
                <a:solidFill>
                  <a:schemeClr val="bg1">
                    <a:lumMod val="95000"/>
                  </a:schemeClr>
                </a:solidFill>
                <a:effectLst/>
                <a:latin typeface="Google Sans"/>
              </a:rPr>
              <a:t>:</a:t>
            </a:r>
            <a:endParaRPr lang="en-US"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9FDACC47-6872-DB98-5064-7D099E98FA40}"/>
              </a:ext>
            </a:extLst>
          </p:cNvPr>
          <p:cNvSpPr>
            <a:spLocks noGrp="1"/>
          </p:cNvSpPr>
          <p:nvPr>
            <p:ph idx="1"/>
          </p:nvPr>
        </p:nvSpPr>
        <p:spPr>
          <a:xfrm>
            <a:off x="457200" y="2286000"/>
            <a:ext cx="8229600" cy="3840163"/>
          </a:xfrm>
          <a:solidFill>
            <a:schemeClr val="accent4">
              <a:lumMod val="40000"/>
              <a:lumOff val="60000"/>
            </a:schemeClr>
          </a:solidFill>
        </p:spPr>
        <p:txBody>
          <a:bodyPr>
            <a:normAutofit/>
          </a:bodyPr>
          <a:lstStyle/>
          <a:p>
            <a:pPr eaLnBrk="0" fontAlgn="base" hangingPunct="0">
              <a:lnSpc>
                <a:spcPct val="120000"/>
              </a:lnSpc>
              <a:spcBef>
                <a:spcPts val="0"/>
              </a:spcBef>
              <a:spcAft>
                <a:spcPct val="0"/>
              </a:spcAft>
              <a:buFont typeface="Wingdings" panose="05000000000000000000" pitchFamily="2" charset="2"/>
              <a:buChar char="q"/>
            </a:pPr>
            <a:r>
              <a:rPr lang="en-US" sz="2400" dirty="0">
                <a:solidFill>
                  <a:srgbClr val="7030A0"/>
                </a:solidFill>
              </a:rPr>
              <a:t>Code created in </a:t>
            </a:r>
            <a:r>
              <a:rPr lang="en-US" sz="2400" dirty="0" err="1">
                <a:solidFill>
                  <a:srgbClr val="7030A0"/>
                </a:solidFill>
              </a:rPr>
              <a:t>Pyton</a:t>
            </a:r>
            <a:endParaRPr lang="en-US" sz="2400" dirty="0">
              <a:solidFill>
                <a:srgbClr val="7030A0"/>
              </a:solidFill>
            </a:endParaRPr>
          </a:p>
          <a:p>
            <a:pPr marL="400050" lvl="1" indent="0">
              <a:buNone/>
            </a:pPr>
            <a:endParaRPr lang="en-US" sz="2400" dirty="0">
              <a:solidFill>
                <a:schemeClr val="accent4">
                  <a:lumMod val="50000"/>
                </a:schemeClr>
              </a:solidFill>
            </a:endParaRPr>
          </a:p>
          <a:p>
            <a:endParaRPr lang="en-US" dirty="0"/>
          </a:p>
        </p:txBody>
      </p:sp>
      <p:sp>
        <p:nvSpPr>
          <p:cNvPr id="4" name="Rectangle 1">
            <a:extLst>
              <a:ext uri="{FF2B5EF4-FFF2-40B4-BE49-F238E27FC236}">
                <a16:creationId xmlns:a16="http://schemas.microsoft.com/office/drawing/2014/main" id="{95E7B1F2-D208-CD0F-19C8-8B18C5F4158F}"/>
              </a:ext>
            </a:extLst>
          </p:cNvPr>
          <p:cNvSpPr>
            <a:spLocks noChangeArrowheads="1"/>
          </p:cNvSpPr>
          <p:nvPr/>
        </p:nvSpPr>
        <p:spPr bwMode="auto">
          <a:xfrm>
            <a:off x="0" y="64460"/>
            <a:ext cx="65" cy="328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3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49" y="171162"/>
            <a:ext cx="2280155" cy="2371148"/>
          </a:xfrm>
        </p:spPr>
        <p:txBody>
          <a:bodyPr vert="horz" lIns="91440" tIns="45720" rIns="91440" bIns="45720" rtlCol="0" anchor="ctr">
            <a:normAutofit/>
          </a:bodyPr>
          <a:lstStyle/>
          <a:p>
            <a:pPr>
              <a:lnSpc>
                <a:spcPct val="90000"/>
              </a:lnSpc>
            </a:pPr>
            <a:r>
              <a:rPr lang="en-US" sz="3200" b="1" dirty="0">
                <a:solidFill>
                  <a:schemeClr val="bg1"/>
                </a:solidFill>
              </a:rPr>
              <a:t>Recruitment Source</a:t>
            </a:r>
          </a:p>
        </p:txBody>
      </p:sp>
      <p:pic>
        <p:nvPicPr>
          <p:cNvPr id="5" name="Picture 2">
            <a:extLst>
              <a:ext uri="{FF2B5EF4-FFF2-40B4-BE49-F238E27FC236}">
                <a16:creationId xmlns:a16="http://schemas.microsoft.com/office/drawing/2014/main" id="{A31A8799-55D7-1EB5-9C02-CDCEAD1D0315}"/>
              </a:ext>
            </a:extLst>
          </p:cNvPr>
          <p:cNvPicPr>
            <a:picLocks noGrp="1" noChangeAspect="1" noChangeArrowheads="1"/>
          </p:cNvPicPr>
          <p:nvPr>
            <p:ph idx="1"/>
          </p:nvPr>
        </p:nvPicPr>
        <p:blipFill>
          <a:blip r:embed="rId3" cstate="print"/>
          <a:srcRect/>
          <a:stretch>
            <a:fillRect/>
          </a:stretch>
        </p:blipFill>
        <p:spPr bwMode="auto">
          <a:xfrm>
            <a:off x="3826311" y="228403"/>
            <a:ext cx="4689040" cy="3182148"/>
          </a:xfrm>
          <a:prstGeom prst="rect">
            <a:avLst/>
          </a:prstGeom>
          <a:noFill/>
          <a:ln w="9525">
            <a:noFill/>
            <a:miter lim="800000"/>
            <a:headEnd/>
            <a:tailEnd/>
          </a:ln>
        </p:spPr>
      </p:pic>
      <p:pic>
        <p:nvPicPr>
          <p:cNvPr id="8" name="Picture 2">
            <a:extLst>
              <a:ext uri="{FF2B5EF4-FFF2-40B4-BE49-F238E27FC236}">
                <a16:creationId xmlns:a16="http://schemas.microsoft.com/office/drawing/2014/main" id="{A3B4806D-9707-713C-8428-87B5D8673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18" y="3810000"/>
            <a:ext cx="8483964" cy="267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242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22EBBA5-5BAC-F406-864F-C537EFFBE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63" y="3473147"/>
            <a:ext cx="7784273" cy="321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0F821373-119E-C9A0-0C0A-552C64BE8978}"/>
              </a:ext>
            </a:extLst>
          </p:cNvPr>
          <p:cNvPicPr>
            <a:picLocks noGrp="1" noChangeAspect="1" noChangeArrowheads="1"/>
          </p:cNvPicPr>
          <p:nvPr>
            <p:ph idx="1"/>
          </p:nvPr>
        </p:nvPicPr>
        <p:blipFill>
          <a:blip r:embed="rId4" cstate="print"/>
          <a:srcRect/>
          <a:stretch>
            <a:fillRect/>
          </a:stretch>
        </p:blipFill>
        <p:spPr bwMode="auto">
          <a:xfrm>
            <a:off x="3931154" y="381000"/>
            <a:ext cx="4532982" cy="2801281"/>
          </a:xfrm>
          <a:prstGeom prst="rect">
            <a:avLst/>
          </a:prstGeom>
        </p:spPr>
      </p:pic>
      <p:sp>
        <p:nvSpPr>
          <p:cNvPr id="2" name="Title 1"/>
          <p:cNvSpPr>
            <a:spLocks noGrp="1"/>
          </p:cNvSpPr>
          <p:nvPr>
            <p:ph type="title"/>
          </p:nvPr>
        </p:nvSpPr>
        <p:spPr>
          <a:xfrm>
            <a:off x="452673" y="171162"/>
            <a:ext cx="2586037" cy="2371148"/>
          </a:xfrm>
        </p:spPr>
        <p:txBody>
          <a:bodyPr vert="horz" lIns="91440" tIns="45720" rIns="91440" bIns="45720" rtlCol="0" anchor="ctr">
            <a:normAutofit/>
          </a:bodyPr>
          <a:lstStyle/>
          <a:p>
            <a:pPr>
              <a:lnSpc>
                <a:spcPct val="90000"/>
              </a:lnSpc>
            </a:pPr>
            <a:r>
              <a:rPr lang="en-US" sz="3200" b="1" dirty="0">
                <a:solidFill>
                  <a:schemeClr val="bg1"/>
                </a:solidFill>
              </a:rPr>
              <a:t>Departmental Distribution</a:t>
            </a:r>
          </a:p>
        </p:txBody>
      </p:sp>
    </p:spTree>
    <p:extLst>
      <p:ext uri="{BB962C8B-B14F-4D97-AF65-F5344CB8AC3E}">
        <p14:creationId xmlns:p14="http://schemas.microsoft.com/office/powerpoint/2010/main" val="1296068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49" y="171162"/>
            <a:ext cx="2280155" cy="2371148"/>
          </a:xfrm>
        </p:spPr>
        <p:txBody>
          <a:bodyPr vert="horz" lIns="91440" tIns="45720" rIns="91440" bIns="45720" rtlCol="0" anchor="ctr">
            <a:normAutofit/>
          </a:bodyPr>
          <a:lstStyle/>
          <a:p>
            <a:pPr>
              <a:lnSpc>
                <a:spcPct val="90000"/>
              </a:lnSpc>
            </a:pPr>
            <a:r>
              <a:rPr lang="en-US" sz="3200" b="1" dirty="0">
                <a:solidFill>
                  <a:schemeClr val="bg1"/>
                </a:solidFill>
              </a:rPr>
              <a:t>Gender Distribution</a:t>
            </a:r>
          </a:p>
        </p:txBody>
      </p:sp>
      <p:pic>
        <p:nvPicPr>
          <p:cNvPr id="5" name="Picture 4">
            <a:extLst>
              <a:ext uri="{FF2B5EF4-FFF2-40B4-BE49-F238E27FC236}">
                <a16:creationId xmlns:a16="http://schemas.microsoft.com/office/drawing/2014/main" id="{9F7D6A0B-0DC6-9537-F2CA-3CB74E042346}"/>
              </a:ext>
            </a:extLst>
          </p:cNvPr>
          <p:cNvPicPr>
            <a:picLocks noChangeAspect="1"/>
          </p:cNvPicPr>
          <p:nvPr/>
        </p:nvPicPr>
        <p:blipFill>
          <a:blip r:embed="rId3"/>
          <a:stretch>
            <a:fillRect/>
          </a:stretch>
        </p:blipFill>
        <p:spPr>
          <a:xfrm>
            <a:off x="3505200" y="365835"/>
            <a:ext cx="5105400" cy="3292982"/>
          </a:xfrm>
          <a:prstGeom prst="rect">
            <a:avLst/>
          </a:prstGeom>
        </p:spPr>
      </p:pic>
      <p:pic>
        <p:nvPicPr>
          <p:cNvPr id="8" name="Content Placeholder 3">
            <a:extLst>
              <a:ext uri="{FF2B5EF4-FFF2-40B4-BE49-F238E27FC236}">
                <a16:creationId xmlns:a16="http://schemas.microsoft.com/office/drawing/2014/main" id="{B5F63B31-A991-43F1-66D7-B5B90D14A0D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71063" y="3886200"/>
            <a:ext cx="8239537" cy="237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6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8631" y="186735"/>
            <a:ext cx="2436019" cy="2371148"/>
          </a:xfrm>
        </p:spPr>
        <p:txBody>
          <a:bodyPr vert="horz" lIns="91440" tIns="45720" rIns="91440" bIns="45720" rtlCol="0" anchor="ctr">
            <a:normAutofit/>
          </a:bodyPr>
          <a:lstStyle/>
          <a:p>
            <a:r>
              <a:rPr lang="en-US" sz="3200" b="1" dirty="0">
                <a:solidFill>
                  <a:schemeClr val="bg1"/>
                </a:solidFill>
              </a:rPr>
              <a:t>Employee Retention Metrics</a:t>
            </a:r>
          </a:p>
        </p:txBody>
      </p:sp>
      <p:pic>
        <p:nvPicPr>
          <p:cNvPr id="1026" name="Picture 2">
            <a:extLst>
              <a:ext uri="{FF2B5EF4-FFF2-40B4-BE49-F238E27FC236}">
                <a16:creationId xmlns:a16="http://schemas.microsoft.com/office/drawing/2014/main" id="{C51B221A-7934-604C-00E0-7B76428D2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58092"/>
            <a:ext cx="5025044" cy="291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40E6E35E-B4FF-8713-7011-FC407EAD4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44" y="3587161"/>
            <a:ext cx="7772400" cy="30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10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955" y="223943"/>
            <a:ext cx="2569369" cy="2371148"/>
          </a:xfrm>
        </p:spPr>
        <p:txBody>
          <a:bodyPr vert="horz" lIns="91440" tIns="45720" rIns="91440" bIns="45720" rtlCol="0" anchor="ctr">
            <a:normAutofit/>
          </a:bodyPr>
          <a:lstStyle/>
          <a:p>
            <a:r>
              <a:rPr lang="en-US" sz="3200" b="1" dirty="0">
                <a:solidFill>
                  <a:schemeClr val="bg1"/>
                </a:solidFill>
              </a:rPr>
              <a:t>Engagement Level</a:t>
            </a:r>
          </a:p>
        </p:txBody>
      </p:sp>
      <p:pic>
        <p:nvPicPr>
          <p:cNvPr id="6" name="Picture 2">
            <a:extLst>
              <a:ext uri="{FF2B5EF4-FFF2-40B4-BE49-F238E27FC236}">
                <a16:creationId xmlns:a16="http://schemas.microsoft.com/office/drawing/2014/main" id="{72CB346C-71F9-7A83-B508-5E262E5C934F}"/>
              </a:ext>
            </a:extLst>
          </p:cNvPr>
          <p:cNvPicPr>
            <a:picLocks noGrp="1" noChangeAspect="1" noChangeArrowheads="1"/>
          </p:cNvPicPr>
          <p:nvPr>
            <p:ph idx="1"/>
          </p:nvPr>
        </p:nvPicPr>
        <p:blipFill>
          <a:blip r:embed="rId3" cstate="print"/>
          <a:srcRect/>
          <a:stretch>
            <a:fillRect/>
          </a:stretch>
        </p:blipFill>
        <p:spPr bwMode="auto">
          <a:xfrm>
            <a:off x="3429000" y="468028"/>
            <a:ext cx="5057320" cy="2930827"/>
          </a:xfrm>
          <a:prstGeom prst="rect">
            <a:avLst/>
          </a:prstGeom>
          <a:noFill/>
          <a:ln w="9525">
            <a:noFill/>
            <a:miter lim="800000"/>
            <a:headEnd/>
            <a:tailEnd/>
          </a:ln>
        </p:spPr>
      </p:pic>
      <p:pic>
        <p:nvPicPr>
          <p:cNvPr id="7" name="Picture 3">
            <a:extLst>
              <a:ext uri="{FF2B5EF4-FFF2-40B4-BE49-F238E27FC236}">
                <a16:creationId xmlns:a16="http://schemas.microsoft.com/office/drawing/2014/main" id="{205BD153-F97B-248C-844E-4558F65D0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63" y="3733800"/>
            <a:ext cx="7610757" cy="272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75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955" y="223943"/>
            <a:ext cx="2569369" cy="2371148"/>
          </a:xfrm>
        </p:spPr>
        <p:txBody>
          <a:bodyPr vert="horz" lIns="91440" tIns="45720" rIns="91440" bIns="45720" rtlCol="0" anchor="ctr">
            <a:normAutofit/>
          </a:bodyPr>
          <a:lstStyle/>
          <a:p>
            <a:r>
              <a:rPr lang="en-US" sz="3200" b="1" dirty="0">
                <a:solidFill>
                  <a:schemeClr val="bg1"/>
                </a:solidFill>
              </a:rPr>
              <a:t>Hight Salary Distribution</a:t>
            </a:r>
          </a:p>
        </p:txBody>
      </p:sp>
      <p:pic>
        <p:nvPicPr>
          <p:cNvPr id="4" name="Picture 3">
            <a:extLst>
              <a:ext uri="{FF2B5EF4-FFF2-40B4-BE49-F238E27FC236}">
                <a16:creationId xmlns:a16="http://schemas.microsoft.com/office/drawing/2014/main" id="{6C9AE444-E062-4280-D841-F3DD94EFE7DD}"/>
              </a:ext>
            </a:extLst>
          </p:cNvPr>
          <p:cNvPicPr>
            <a:picLocks noChangeAspect="1"/>
          </p:cNvPicPr>
          <p:nvPr/>
        </p:nvPicPr>
        <p:blipFill>
          <a:blip r:embed="rId3" cstate="print"/>
          <a:srcRect/>
          <a:stretch>
            <a:fillRect/>
          </a:stretch>
        </p:blipFill>
        <p:spPr bwMode="auto">
          <a:xfrm>
            <a:off x="3101112" y="355790"/>
            <a:ext cx="5433287" cy="2776432"/>
          </a:xfrm>
          <a:prstGeom prst="rect">
            <a:avLst/>
          </a:prstGeom>
          <a:noFill/>
          <a:ln w="9525">
            <a:noFill/>
            <a:miter lim="800000"/>
            <a:headEnd/>
            <a:tailEnd/>
          </a:ln>
        </p:spPr>
      </p:pic>
      <p:pic>
        <p:nvPicPr>
          <p:cNvPr id="5" name="Picture 4">
            <a:extLst>
              <a:ext uri="{FF2B5EF4-FFF2-40B4-BE49-F238E27FC236}">
                <a16:creationId xmlns:a16="http://schemas.microsoft.com/office/drawing/2014/main" id="{9AB0C10A-3EB6-ED22-8FF7-A87B794A4BAE}"/>
              </a:ext>
            </a:extLst>
          </p:cNvPr>
          <p:cNvPicPr>
            <a:picLocks noChangeAspect="1"/>
          </p:cNvPicPr>
          <p:nvPr/>
        </p:nvPicPr>
        <p:blipFill>
          <a:blip r:embed="rId4" cstate="print"/>
          <a:srcRect/>
          <a:stretch>
            <a:fillRect/>
          </a:stretch>
        </p:blipFill>
        <p:spPr bwMode="auto">
          <a:xfrm>
            <a:off x="838201" y="3517778"/>
            <a:ext cx="7696198" cy="2993788"/>
          </a:xfrm>
          <a:prstGeom prst="rect">
            <a:avLst/>
          </a:prstGeom>
          <a:noFill/>
          <a:ln w="9525">
            <a:noFill/>
            <a:miter lim="800000"/>
            <a:headEnd/>
            <a:tailEnd/>
          </a:ln>
        </p:spPr>
      </p:pic>
    </p:spTree>
    <p:extLst>
      <p:ext uri="{BB962C8B-B14F-4D97-AF65-F5344CB8AC3E}">
        <p14:creationId xmlns:p14="http://schemas.microsoft.com/office/powerpoint/2010/main" val="333908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erson with long hair smiling&#10;&#10;Description automatically generated">
            <a:extLst>
              <a:ext uri="{FF2B5EF4-FFF2-40B4-BE49-F238E27FC236}">
                <a16:creationId xmlns:a16="http://schemas.microsoft.com/office/drawing/2014/main" id="{60E3A11A-F02E-3F4D-AF41-1034ECFFFA7D}"/>
              </a:ext>
            </a:extLst>
          </p:cNvPr>
          <p:cNvPicPr>
            <a:picLocks noChangeAspect="1"/>
          </p:cNvPicPr>
          <p:nvPr/>
        </p:nvPicPr>
        <p:blipFill rotWithShape="1">
          <a:blip r:embed="rId3"/>
          <a:srcRect l="14099" r="2" b="2"/>
          <a:stretch/>
        </p:blipFill>
        <p:spPr>
          <a:xfrm>
            <a:off x="721453" y="1062038"/>
            <a:ext cx="2270825" cy="3069520"/>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10" name="Content Placeholder 2">
            <a:extLst>
              <a:ext uri="{FF2B5EF4-FFF2-40B4-BE49-F238E27FC236}">
                <a16:creationId xmlns:a16="http://schemas.microsoft.com/office/drawing/2014/main" id="{2F74AF80-FFC4-82D1-CFA7-D0457EE8A6FC}"/>
              </a:ext>
            </a:extLst>
          </p:cNvPr>
          <p:cNvSpPr txBox="1">
            <a:spLocks/>
          </p:cNvSpPr>
          <p:nvPr/>
        </p:nvSpPr>
        <p:spPr>
          <a:xfrm>
            <a:off x="482600" y="3956050"/>
            <a:ext cx="2676525" cy="723900"/>
          </a:xfrm>
          <a:prstGeom prst="rect">
            <a:avLst/>
          </a:prstGeom>
          <a:solidFill>
            <a:srgbClr val="000000">
              <a:alpha val="50000"/>
            </a:srgbClr>
          </a:solidFill>
          <a:ln>
            <a:noFill/>
          </a:ln>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21582">
              <a:lnSpc>
                <a:spcPct val="80000"/>
              </a:lnSpc>
              <a:spcBef>
                <a:spcPts val="1008"/>
              </a:spcBef>
              <a:buNone/>
            </a:pPr>
            <a:r>
              <a:rPr lang="en-US" sz="1300" b="1">
                <a:solidFill>
                  <a:srgbClr val="FFFFFF"/>
                </a:solidFill>
              </a:rPr>
              <a:t>Adam Lorena </a:t>
            </a:r>
          </a:p>
        </p:txBody>
      </p:sp>
      <p:pic>
        <p:nvPicPr>
          <p:cNvPr id="8" name="Picture 7" descr="A person smiling at the camera&#10;&#10;Description automatically generated">
            <a:extLst>
              <a:ext uri="{FF2B5EF4-FFF2-40B4-BE49-F238E27FC236}">
                <a16:creationId xmlns:a16="http://schemas.microsoft.com/office/drawing/2014/main" id="{E6BEC7CB-E0F4-D382-48C0-E28CDD360B89}"/>
              </a:ext>
            </a:extLst>
          </p:cNvPr>
          <p:cNvPicPr>
            <a:picLocks noChangeAspect="1"/>
          </p:cNvPicPr>
          <p:nvPr/>
        </p:nvPicPr>
        <p:blipFill rotWithShape="1">
          <a:blip r:embed="rId4"/>
          <a:srcRect l="9358" r="4" b="4"/>
          <a:stretch/>
        </p:blipFill>
        <p:spPr>
          <a:xfrm>
            <a:off x="3333443" y="1062038"/>
            <a:ext cx="2270824" cy="3069519"/>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11" name="Content Placeholder 2">
            <a:extLst>
              <a:ext uri="{FF2B5EF4-FFF2-40B4-BE49-F238E27FC236}">
                <a16:creationId xmlns:a16="http://schemas.microsoft.com/office/drawing/2014/main" id="{98E4FB66-C265-22F2-F55B-EF68CC0E3E24}"/>
              </a:ext>
            </a:extLst>
          </p:cNvPr>
          <p:cNvSpPr txBox="1">
            <a:spLocks/>
          </p:cNvSpPr>
          <p:nvPr/>
        </p:nvSpPr>
        <p:spPr>
          <a:xfrm>
            <a:off x="3233738" y="3956050"/>
            <a:ext cx="2676525" cy="723900"/>
          </a:xfrm>
          <a:prstGeom prst="rect">
            <a:avLst/>
          </a:prstGeom>
          <a:solidFill>
            <a:srgbClr val="000000">
              <a:alpha val="50000"/>
            </a:srgbClr>
          </a:solidFill>
          <a:ln>
            <a:noFill/>
          </a:ln>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21582">
              <a:spcBef>
                <a:spcPts val="1008"/>
              </a:spcBef>
              <a:buNone/>
            </a:pPr>
            <a:r>
              <a:rPr lang="en-US" sz="1300" b="1" err="1">
                <a:solidFill>
                  <a:srgbClr val="FFFFFF"/>
                </a:solidFill>
              </a:rPr>
              <a:t>Cazan</a:t>
            </a:r>
            <a:r>
              <a:rPr lang="en-US" sz="1300" b="1">
                <a:solidFill>
                  <a:srgbClr val="FFFFFF"/>
                </a:solidFill>
              </a:rPr>
              <a:t> Anca</a:t>
            </a:r>
          </a:p>
        </p:txBody>
      </p:sp>
      <p:pic>
        <p:nvPicPr>
          <p:cNvPr id="9" name="Picture 8">
            <a:extLst>
              <a:ext uri="{FF2B5EF4-FFF2-40B4-BE49-F238E27FC236}">
                <a16:creationId xmlns:a16="http://schemas.microsoft.com/office/drawing/2014/main" id="{F0DB94E2-076E-B8B9-4C8C-6F3D66B3E4FB}"/>
              </a:ext>
            </a:extLst>
          </p:cNvPr>
          <p:cNvPicPr>
            <a:picLocks noChangeAspect="1"/>
          </p:cNvPicPr>
          <p:nvPr/>
        </p:nvPicPr>
        <p:blipFill rotWithShape="1">
          <a:blip r:embed="rId5"/>
          <a:srcRect l="13098" r="2400" b="5"/>
          <a:stretch/>
        </p:blipFill>
        <p:spPr>
          <a:xfrm>
            <a:off x="6084581" y="1062038"/>
            <a:ext cx="2270825" cy="3069520"/>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12" name="Content Placeholder 2">
            <a:extLst>
              <a:ext uri="{FF2B5EF4-FFF2-40B4-BE49-F238E27FC236}">
                <a16:creationId xmlns:a16="http://schemas.microsoft.com/office/drawing/2014/main" id="{549923CF-59C0-850B-BE8C-6B9210A5F6BE}"/>
              </a:ext>
            </a:extLst>
          </p:cNvPr>
          <p:cNvSpPr txBox="1">
            <a:spLocks/>
          </p:cNvSpPr>
          <p:nvPr/>
        </p:nvSpPr>
        <p:spPr>
          <a:xfrm>
            <a:off x="5984875" y="3956050"/>
            <a:ext cx="2676525" cy="723900"/>
          </a:xfrm>
          <a:prstGeom prst="rect">
            <a:avLst/>
          </a:prstGeom>
          <a:solidFill>
            <a:srgbClr val="000000">
              <a:alpha val="50000"/>
            </a:srgbClr>
          </a:solidFill>
          <a:ln>
            <a:noFill/>
          </a:ln>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21582">
              <a:spcBef>
                <a:spcPts val="1008"/>
              </a:spcBef>
              <a:buNone/>
            </a:pPr>
            <a:r>
              <a:rPr lang="en-US" sz="1300" b="1" kern="1200" err="1">
                <a:solidFill>
                  <a:srgbClr val="FFFFFF"/>
                </a:solidFill>
                <a:latin typeface="+mn-lt"/>
                <a:ea typeface="+mn-ea"/>
                <a:cs typeface="+mn-cs"/>
              </a:rPr>
              <a:t>Malecu</a:t>
            </a:r>
            <a:r>
              <a:rPr lang="en-US" sz="1300" b="1" kern="1200">
                <a:solidFill>
                  <a:srgbClr val="FFFFFF"/>
                </a:solidFill>
                <a:latin typeface="+mn-lt"/>
                <a:ea typeface="+mn-ea"/>
                <a:cs typeface="+mn-cs"/>
              </a:rPr>
              <a:t> Laura</a:t>
            </a:r>
            <a:endParaRPr lang="en-US" sz="1300" b="1">
              <a:solidFill>
                <a:srgbClr val="FFFFFF"/>
              </a:solidFill>
            </a:endParaRPr>
          </a:p>
        </p:txBody>
      </p:sp>
      <p:sp>
        <p:nvSpPr>
          <p:cNvPr id="2" name="Title 1">
            <a:extLst>
              <a:ext uri="{FF2B5EF4-FFF2-40B4-BE49-F238E27FC236}">
                <a16:creationId xmlns:a16="http://schemas.microsoft.com/office/drawing/2014/main" id="{E8286A5E-31A6-5394-00BC-6C364EE0D9B8}"/>
              </a:ext>
            </a:extLst>
          </p:cNvPr>
          <p:cNvSpPr>
            <a:spLocks noGrp="1"/>
          </p:cNvSpPr>
          <p:nvPr>
            <p:ph type="title"/>
          </p:nvPr>
        </p:nvSpPr>
        <p:spPr>
          <a:xfrm>
            <a:off x="628650" y="5358141"/>
            <a:ext cx="7886700" cy="942664"/>
          </a:xfrm>
        </p:spPr>
        <p:txBody>
          <a:bodyPr vert="horz" lIns="91440" tIns="45720" rIns="91440" bIns="45720" rtlCol="0" anchor="ctr">
            <a:normAutofit/>
          </a:bodyPr>
          <a:lstStyle/>
          <a:p>
            <a:pPr>
              <a:lnSpc>
                <a:spcPct val="90000"/>
              </a:lnSpc>
            </a:pPr>
            <a:r>
              <a:rPr lang="en-US" sz="3600" b="1" kern="1200" dirty="0">
                <a:solidFill>
                  <a:schemeClr val="accent4">
                    <a:lumMod val="50000"/>
                  </a:schemeClr>
                </a:solidFill>
                <a:latin typeface="+mj-lt"/>
                <a:ea typeface="+mj-ea"/>
                <a:cs typeface="+mj-cs"/>
              </a:rPr>
              <a:t>Project Team</a:t>
            </a:r>
          </a:p>
        </p:txBody>
      </p:sp>
    </p:spTree>
    <p:extLst>
      <p:ext uri="{BB962C8B-B14F-4D97-AF65-F5344CB8AC3E}">
        <p14:creationId xmlns:p14="http://schemas.microsoft.com/office/powerpoint/2010/main" val="1692560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955" y="223943"/>
            <a:ext cx="2569369" cy="2371148"/>
          </a:xfrm>
        </p:spPr>
        <p:txBody>
          <a:bodyPr vert="horz" lIns="91440" tIns="45720" rIns="91440" bIns="45720" rtlCol="0" anchor="ctr">
            <a:normAutofit/>
          </a:bodyPr>
          <a:lstStyle/>
          <a:p>
            <a:r>
              <a:rPr lang="en-US" sz="3200" b="1" dirty="0">
                <a:solidFill>
                  <a:schemeClr val="bg1"/>
                </a:solidFill>
              </a:rPr>
              <a:t>Average Salary Distribution</a:t>
            </a:r>
          </a:p>
        </p:txBody>
      </p:sp>
      <p:pic>
        <p:nvPicPr>
          <p:cNvPr id="8" name="Picture 7" descr="A computer screen shot of a program code&#10;&#10;Description automatically generated">
            <a:extLst>
              <a:ext uri="{FF2B5EF4-FFF2-40B4-BE49-F238E27FC236}">
                <a16:creationId xmlns:a16="http://schemas.microsoft.com/office/drawing/2014/main" id="{2BA91154-C4DB-F2BA-7279-D8889B5F3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2" y="3389540"/>
            <a:ext cx="7496175" cy="3415978"/>
          </a:xfrm>
          <a:prstGeom prst="rect">
            <a:avLst/>
          </a:prstGeom>
        </p:spPr>
      </p:pic>
      <p:pic>
        <p:nvPicPr>
          <p:cNvPr id="6" name="Picture 5" descr="A blue and orange pie chart&#10;&#10;Description automatically generated">
            <a:extLst>
              <a:ext uri="{FF2B5EF4-FFF2-40B4-BE49-F238E27FC236}">
                <a16:creationId xmlns:a16="http://schemas.microsoft.com/office/drawing/2014/main" id="{90050362-B83E-DF07-B4DA-F18F561FA7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112" y="223943"/>
            <a:ext cx="3609975" cy="3072146"/>
          </a:xfrm>
          <a:prstGeom prst="rect">
            <a:avLst/>
          </a:prstGeom>
        </p:spPr>
      </p:pic>
    </p:spTree>
    <p:extLst>
      <p:ext uri="{BB962C8B-B14F-4D97-AF65-F5344CB8AC3E}">
        <p14:creationId xmlns:p14="http://schemas.microsoft.com/office/powerpoint/2010/main" val="364281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B8BF-74E4-13C2-529F-D75E61944E85}"/>
              </a:ext>
            </a:extLst>
          </p:cNvPr>
          <p:cNvSpPr>
            <a:spLocks noGrp="1"/>
          </p:cNvSpPr>
          <p:nvPr>
            <p:ph type="title"/>
          </p:nvPr>
        </p:nvSpPr>
        <p:spPr>
          <a:xfrm>
            <a:off x="457200" y="392739"/>
            <a:ext cx="8229600" cy="1143000"/>
          </a:xfrm>
        </p:spPr>
        <p:txBody>
          <a:bodyPr>
            <a:normAutofit/>
          </a:bodyPr>
          <a:lstStyle/>
          <a:p>
            <a:r>
              <a:rPr lang="en-US" sz="3600" b="1" dirty="0">
                <a:solidFill>
                  <a:schemeClr val="bg1"/>
                </a:solidFill>
              </a:rPr>
              <a:t>Our Research question:</a:t>
            </a:r>
          </a:p>
        </p:txBody>
      </p:sp>
      <p:sp>
        <p:nvSpPr>
          <p:cNvPr id="3" name="Content Placeholder 2">
            <a:extLst>
              <a:ext uri="{FF2B5EF4-FFF2-40B4-BE49-F238E27FC236}">
                <a16:creationId xmlns:a16="http://schemas.microsoft.com/office/drawing/2014/main" id="{9FDACC47-6872-DB98-5064-7D099E98FA40}"/>
              </a:ext>
            </a:extLst>
          </p:cNvPr>
          <p:cNvSpPr>
            <a:spLocks noGrp="1"/>
          </p:cNvSpPr>
          <p:nvPr>
            <p:ph idx="1"/>
          </p:nvPr>
        </p:nvSpPr>
        <p:spPr>
          <a:xfrm>
            <a:off x="914400" y="2362200"/>
            <a:ext cx="7467600" cy="2438400"/>
          </a:xfrm>
          <a:solidFill>
            <a:schemeClr val="accent4">
              <a:lumMod val="40000"/>
              <a:lumOff val="60000"/>
            </a:schemeClr>
          </a:solidFill>
        </p:spPr>
        <p:txBody>
          <a:bodyPr>
            <a:normAutofit fontScale="85000" lnSpcReduction="10000"/>
          </a:bodyPr>
          <a:lstStyle/>
          <a:p>
            <a:pPr marR="0" lvl="0" defTabSz="914400" rtl="0" eaLnBrk="0" fontAlgn="base" latinLnBrk="0" hangingPunct="0">
              <a:lnSpc>
                <a:spcPct val="120000"/>
              </a:lnSpc>
              <a:spcBef>
                <a:spcPts val="1200"/>
              </a:spcBef>
              <a:spcAft>
                <a:spcPct val="0"/>
              </a:spcAft>
              <a:buClrTx/>
              <a:buSzTx/>
              <a:buFont typeface="Wingdings" panose="05000000000000000000" pitchFamily="2" charset="2"/>
              <a:buChar char="q"/>
              <a:tabLst/>
            </a:pPr>
            <a:r>
              <a:rPr lang="en-US" sz="2400" dirty="0">
                <a:solidFill>
                  <a:srgbClr val="7030A0"/>
                </a:solidFill>
              </a:rPr>
              <a:t>How can we </a:t>
            </a:r>
            <a:r>
              <a:rPr lang="en-US" sz="2500" dirty="0">
                <a:solidFill>
                  <a:srgbClr val="7030A0"/>
                </a:solidFill>
              </a:rPr>
              <a:t>leverage data-driven insights such as recruitment sources, departmental distribution, gender balance, employee tenure, satisfaction levels, engagement metrics, productivity measures, and compensation structures, to unlock strategies to elevate our overall performance and establish as a high-performing talent magnet?</a:t>
            </a:r>
          </a:p>
          <a:p>
            <a:pPr marR="0" lvl="0" defTabSz="914400" rtl="0" eaLnBrk="0" fontAlgn="base" latinLnBrk="0" hangingPunct="0">
              <a:lnSpc>
                <a:spcPct val="120000"/>
              </a:lnSpc>
              <a:spcBef>
                <a:spcPts val="1200"/>
              </a:spcBef>
              <a:spcAft>
                <a:spcPct val="0"/>
              </a:spcAft>
              <a:buClrTx/>
              <a:buSzTx/>
              <a:buFont typeface="Wingdings" panose="05000000000000000000" pitchFamily="2" charset="2"/>
              <a:buChar char="q"/>
              <a:tabLst/>
            </a:pPr>
            <a:endParaRPr lang="en-US" sz="2400" dirty="0">
              <a:solidFill>
                <a:srgbClr val="7030A0"/>
              </a:solidFill>
            </a:endParaRPr>
          </a:p>
          <a:p>
            <a:pPr marL="0" indent="0">
              <a:buNone/>
            </a:pPr>
            <a:endParaRPr lang="en-US" dirty="0"/>
          </a:p>
        </p:txBody>
      </p:sp>
      <p:sp>
        <p:nvSpPr>
          <p:cNvPr id="4" name="Rectangle 1">
            <a:extLst>
              <a:ext uri="{FF2B5EF4-FFF2-40B4-BE49-F238E27FC236}">
                <a16:creationId xmlns:a16="http://schemas.microsoft.com/office/drawing/2014/main" id="{95E7B1F2-D208-CD0F-19C8-8B18C5F4158F}"/>
              </a:ext>
            </a:extLst>
          </p:cNvPr>
          <p:cNvSpPr>
            <a:spLocks noChangeArrowheads="1"/>
          </p:cNvSpPr>
          <p:nvPr/>
        </p:nvSpPr>
        <p:spPr bwMode="auto">
          <a:xfrm>
            <a:off x="0" y="64460"/>
            <a:ext cx="65" cy="328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640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B8BF-74E4-13C2-529F-D75E61944E85}"/>
              </a:ext>
            </a:extLst>
          </p:cNvPr>
          <p:cNvSpPr>
            <a:spLocks noGrp="1"/>
          </p:cNvSpPr>
          <p:nvPr>
            <p:ph type="title"/>
          </p:nvPr>
        </p:nvSpPr>
        <p:spPr>
          <a:xfrm>
            <a:off x="450954" y="64460"/>
            <a:ext cx="8229600" cy="1143000"/>
          </a:xfrm>
        </p:spPr>
        <p:txBody>
          <a:bodyPr>
            <a:normAutofit/>
          </a:bodyPr>
          <a:lstStyle/>
          <a:p>
            <a:r>
              <a:rPr lang="en-US" sz="3600" b="1" dirty="0">
                <a:solidFill>
                  <a:schemeClr val="bg1"/>
                </a:solidFill>
              </a:rPr>
              <a:t>Our Research Methodology:</a:t>
            </a:r>
          </a:p>
        </p:txBody>
      </p:sp>
      <p:sp>
        <p:nvSpPr>
          <p:cNvPr id="3" name="Content Placeholder 2">
            <a:extLst>
              <a:ext uri="{FF2B5EF4-FFF2-40B4-BE49-F238E27FC236}">
                <a16:creationId xmlns:a16="http://schemas.microsoft.com/office/drawing/2014/main" id="{9FDACC47-6872-DB98-5064-7D099E98FA40}"/>
              </a:ext>
            </a:extLst>
          </p:cNvPr>
          <p:cNvSpPr>
            <a:spLocks noGrp="1"/>
          </p:cNvSpPr>
          <p:nvPr>
            <p:ph idx="1"/>
          </p:nvPr>
        </p:nvSpPr>
        <p:spPr>
          <a:xfrm>
            <a:off x="533400" y="990600"/>
            <a:ext cx="8125918" cy="5562600"/>
          </a:xfrm>
          <a:solidFill>
            <a:schemeClr val="accent4">
              <a:lumMod val="40000"/>
              <a:lumOff val="60000"/>
            </a:schemeClr>
          </a:solidFill>
        </p:spPr>
        <p:txBody>
          <a:bodyPr>
            <a:noAutofit/>
          </a:bodyPr>
          <a:lstStyle/>
          <a:p>
            <a:pPr marL="0" marR="0" lvl="0" indent="0" algn="l" defTabSz="914400" rtl="0" eaLnBrk="0" fontAlgn="base" latinLnBrk="0" hangingPunct="0">
              <a:spcBef>
                <a:spcPts val="600"/>
              </a:spcBef>
              <a:spcAft>
                <a:spcPts val="600"/>
              </a:spcAft>
              <a:buClrTx/>
              <a:buSzTx/>
              <a:buNone/>
              <a:tabLst/>
            </a:pPr>
            <a:r>
              <a:rPr lang="en-US" sz="1800" b="1" u="sng" dirty="0">
                <a:solidFill>
                  <a:srgbClr val="7030A0"/>
                </a:solidFill>
              </a:rPr>
              <a:t>Data Collection:</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Collected HR data from the past year, including employee demographics, recruitment sources, departmental distribution, tenure, productivity, satisfaction surveys, engagement surveys &amp; salary data.</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Ensured data quality &amp; consistency by validating and cleaning the data.</a:t>
            </a:r>
          </a:p>
          <a:p>
            <a:pPr marL="0" indent="0" eaLnBrk="0" fontAlgn="base" hangingPunct="0">
              <a:spcBef>
                <a:spcPts val="600"/>
              </a:spcBef>
              <a:spcAft>
                <a:spcPts val="600"/>
              </a:spcAft>
              <a:buNone/>
            </a:pPr>
            <a:r>
              <a:rPr lang="en-US" sz="1800" b="1" u="sng" dirty="0">
                <a:solidFill>
                  <a:srgbClr val="7030A0"/>
                </a:solidFill>
              </a:rPr>
              <a:t>Data Analysis:</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Conducted quantitative analysis using statistical methods to identify correlations &amp; trends between the variables of interest.</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Used visualization tools to present data findings in a clear and understandable manner.</a:t>
            </a:r>
          </a:p>
          <a:p>
            <a:pPr marL="0" marR="0" lvl="0" indent="0" eaLnBrk="0" fontAlgn="base" hangingPunct="0">
              <a:spcBef>
                <a:spcPts val="600"/>
              </a:spcBef>
              <a:spcAft>
                <a:spcPts val="600"/>
              </a:spcAft>
              <a:buClrTx/>
              <a:buSzTx/>
              <a:buNone/>
              <a:tabLst/>
            </a:pPr>
            <a:r>
              <a:rPr lang="en-US" sz="1800" b="1" u="sng" dirty="0">
                <a:solidFill>
                  <a:srgbClr val="7030A0"/>
                </a:solidFill>
              </a:rPr>
              <a:t>Interpretation &amp; Recommendations:</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Interpreted data findings &amp; developed actionable recommendations based on the research outcomes.</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Provided insights into how the HR department can improve recruiting, retention, engagement, and employee performance based on the research findings.</a:t>
            </a:r>
          </a:p>
          <a:p>
            <a:pPr marL="0" indent="0" eaLnBrk="0" fontAlgn="base" hangingPunct="0">
              <a:spcBef>
                <a:spcPts val="600"/>
              </a:spcBef>
              <a:spcAft>
                <a:spcPts val="600"/>
              </a:spcAft>
              <a:buNone/>
            </a:pPr>
            <a:r>
              <a:rPr lang="en-US" sz="1800" b="1" u="sng" dirty="0">
                <a:solidFill>
                  <a:srgbClr val="7030A0"/>
                </a:solidFill>
              </a:rPr>
              <a:t>Dissemination:</a:t>
            </a:r>
          </a:p>
          <a:p>
            <a:pPr marR="0" lvl="0" algn="l" defTabSz="914400" rtl="0" eaLnBrk="0" fontAlgn="base" latinLnBrk="0" hangingPunct="0">
              <a:spcBef>
                <a:spcPts val="0"/>
              </a:spcBef>
              <a:spcAft>
                <a:spcPct val="0"/>
              </a:spcAft>
              <a:buClrTx/>
              <a:buSzTx/>
              <a:buFont typeface="Wingdings" panose="05000000000000000000" pitchFamily="2" charset="2"/>
              <a:buChar char="q"/>
              <a:tabLst/>
            </a:pPr>
            <a:r>
              <a:rPr lang="en-US" sz="1800" dirty="0">
                <a:solidFill>
                  <a:srgbClr val="7030A0"/>
                </a:solidFill>
              </a:rPr>
              <a:t>Presented the research findings to Board of Directors to recommend talent management strategies.</a:t>
            </a:r>
          </a:p>
        </p:txBody>
      </p:sp>
      <p:sp>
        <p:nvSpPr>
          <p:cNvPr id="4" name="Rectangle 1">
            <a:extLst>
              <a:ext uri="{FF2B5EF4-FFF2-40B4-BE49-F238E27FC236}">
                <a16:creationId xmlns:a16="http://schemas.microsoft.com/office/drawing/2014/main" id="{95E7B1F2-D208-CD0F-19C8-8B18C5F4158F}"/>
              </a:ext>
            </a:extLst>
          </p:cNvPr>
          <p:cNvSpPr>
            <a:spLocks noChangeArrowheads="1"/>
          </p:cNvSpPr>
          <p:nvPr/>
        </p:nvSpPr>
        <p:spPr bwMode="auto">
          <a:xfrm>
            <a:off x="0" y="64460"/>
            <a:ext cx="65" cy="328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904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3245" y="228600"/>
            <a:ext cx="2646790" cy="2371148"/>
          </a:xfrm>
        </p:spPr>
        <p:txBody>
          <a:bodyPr vert="horz" lIns="91440" tIns="45720" rIns="91440" bIns="45720" rtlCol="0" anchor="ctr">
            <a:normAutofit/>
          </a:bodyPr>
          <a:lstStyle/>
          <a:p>
            <a:pPr>
              <a:lnSpc>
                <a:spcPct val="90000"/>
              </a:lnSpc>
            </a:pPr>
            <a:r>
              <a:rPr lang="en-US" sz="3200" b="1" dirty="0">
                <a:solidFill>
                  <a:schemeClr val="bg1"/>
                </a:solidFill>
              </a:rPr>
              <a:t>Recruitment Source</a:t>
            </a:r>
          </a:p>
        </p:txBody>
      </p:sp>
      <p:pic>
        <p:nvPicPr>
          <p:cNvPr id="5" name="Picture 2">
            <a:extLst>
              <a:ext uri="{FF2B5EF4-FFF2-40B4-BE49-F238E27FC236}">
                <a16:creationId xmlns:a16="http://schemas.microsoft.com/office/drawing/2014/main" id="{A31A8799-55D7-1EB5-9C02-CDCEAD1D0315}"/>
              </a:ext>
            </a:extLst>
          </p:cNvPr>
          <p:cNvPicPr>
            <a:picLocks noGrp="1" noChangeAspect="1" noChangeArrowheads="1"/>
          </p:cNvPicPr>
          <p:nvPr>
            <p:ph idx="1"/>
          </p:nvPr>
        </p:nvPicPr>
        <p:blipFill>
          <a:blip r:embed="rId3" cstate="print"/>
          <a:srcRect/>
          <a:stretch>
            <a:fillRect/>
          </a:stretch>
        </p:blipFill>
        <p:spPr bwMode="auto">
          <a:xfrm>
            <a:off x="3347862" y="908878"/>
            <a:ext cx="5186538" cy="3519768"/>
          </a:xfrm>
          <a:prstGeom prst="rect">
            <a:avLst/>
          </a:prstGeom>
          <a:noFill/>
          <a:ln w="9525">
            <a:noFill/>
            <a:miter lim="800000"/>
            <a:headEnd/>
            <a:tailEnd/>
          </a:ln>
        </p:spPr>
      </p:pic>
      <p:sp>
        <p:nvSpPr>
          <p:cNvPr id="9" name="TextBox 8">
            <a:extLst>
              <a:ext uri="{FF2B5EF4-FFF2-40B4-BE49-F238E27FC236}">
                <a16:creationId xmlns:a16="http://schemas.microsoft.com/office/drawing/2014/main" id="{C77E5F35-41F2-295C-3B03-E1F345966F88}"/>
              </a:ext>
            </a:extLst>
          </p:cNvPr>
          <p:cNvSpPr txBox="1"/>
          <p:nvPr/>
        </p:nvSpPr>
        <p:spPr>
          <a:xfrm>
            <a:off x="2926079" y="94584"/>
            <a:ext cx="6172200" cy="984885"/>
          </a:xfrm>
          <a:prstGeom prst="rect">
            <a:avLst/>
          </a:prstGeom>
          <a:noFill/>
        </p:spPr>
        <p:txBody>
          <a:bodyPr wrap="square" rtlCol="0">
            <a:spAutoFit/>
          </a:bodyPr>
          <a:lstStyle/>
          <a:p>
            <a:pPr marL="342900" indent="-342900" eaLnBrk="0" fontAlgn="base" hangingPunct="0">
              <a:spcBef>
                <a:spcPts val="600"/>
              </a:spcBef>
              <a:spcAft>
                <a:spcPct val="0"/>
              </a:spcAft>
              <a:buFont typeface="Wingdings" panose="05000000000000000000" pitchFamily="2" charset="2"/>
              <a:buChar char="q"/>
            </a:pPr>
            <a:r>
              <a:rPr lang="en-US" sz="2000" dirty="0">
                <a:solidFill>
                  <a:schemeClr val="bg1">
                    <a:lumMod val="95000"/>
                  </a:schemeClr>
                </a:solidFill>
              </a:rPr>
              <a:t>Which recruitment sources are most effective for each department?</a:t>
            </a:r>
          </a:p>
          <a:p>
            <a:endParaRPr lang="en-US" sz="1800" b="1" dirty="0">
              <a:solidFill>
                <a:schemeClr val="bg1"/>
              </a:solidFill>
            </a:endParaRPr>
          </a:p>
        </p:txBody>
      </p:sp>
      <p:sp>
        <p:nvSpPr>
          <p:cNvPr id="3" name="TextBox 2">
            <a:extLst>
              <a:ext uri="{FF2B5EF4-FFF2-40B4-BE49-F238E27FC236}">
                <a16:creationId xmlns:a16="http://schemas.microsoft.com/office/drawing/2014/main" id="{E756B128-B38B-F659-7C29-D7437C7E2898}"/>
              </a:ext>
            </a:extLst>
          </p:cNvPr>
          <p:cNvSpPr txBox="1"/>
          <p:nvPr/>
        </p:nvSpPr>
        <p:spPr>
          <a:xfrm>
            <a:off x="1" y="4521988"/>
            <a:ext cx="9143999" cy="1246495"/>
          </a:xfrm>
          <a:prstGeom prst="rect">
            <a:avLst/>
          </a:prstGeom>
          <a:noFill/>
        </p:spPr>
        <p:txBody>
          <a:bodyPr wrap="square" rtlCol="0">
            <a:spAutoFit/>
          </a:bodyPr>
          <a:lstStyle/>
          <a:p>
            <a:pPr marL="342900" lvl="0" indent="-342900" algn="just">
              <a:spcBef>
                <a:spcPts val="600"/>
              </a:spcBef>
              <a:buSzPts val="1000"/>
              <a:buFont typeface="Wingdings" panose="05000000000000000000" pitchFamily="2" charset="2"/>
              <a:buChar char="ü"/>
              <a:tabLst>
                <a:tab pos="457200" algn="l"/>
              </a:tabLst>
            </a:pPr>
            <a:r>
              <a:rPr lang="en-US" sz="1400" dirty="0">
                <a:solidFill>
                  <a:schemeClr val="bg1"/>
                </a:solidFill>
              </a:rPr>
              <a:t>IT department - highest percentage of employees who were recruited through referrals. This suggests that the company's employees are particularly well-connected in the IT industry.</a:t>
            </a:r>
          </a:p>
          <a:p>
            <a:pPr marL="342900" lvl="0" indent="-342900" algn="just">
              <a:spcBef>
                <a:spcPts val="600"/>
              </a:spcBef>
              <a:buSzPts val="1000"/>
              <a:buFont typeface="Wingdings" panose="05000000000000000000" pitchFamily="2" charset="2"/>
              <a:buChar char="ü"/>
              <a:tabLst>
                <a:tab pos="457200" algn="l"/>
              </a:tabLst>
            </a:pPr>
            <a:r>
              <a:rPr lang="en-US" sz="1400" dirty="0">
                <a:solidFill>
                  <a:schemeClr val="bg1"/>
                </a:solidFill>
              </a:rPr>
              <a:t>Sales &amp; Marketing departments have the highest percentage of employees who were recruited through online job platforms. This suggests that the company should focus more on using this channels for future recruitments for the 2 departments, but also on increasing referral. </a:t>
            </a:r>
            <a:endParaRPr lang="en-US" dirty="0"/>
          </a:p>
        </p:txBody>
      </p:sp>
      <p:sp>
        <p:nvSpPr>
          <p:cNvPr id="4" name="TextBox 3">
            <a:extLst>
              <a:ext uri="{FF2B5EF4-FFF2-40B4-BE49-F238E27FC236}">
                <a16:creationId xmlns:a16="http://schemas.microsoft.com/office/drawing/2014/main" id="{F80E1C25-6298-FE5E-2710-82A29C4F6F50}"/>
              </a:ext>
            </a:extLst>
          </p:cNvPr>
          <p:cNvSpPr txBox="1"/>
          <p:nvPr/>
        </p:nvSpPr>
        <p:spPr>
          <a:xfrm>
            <a:off x="0" y="5861825"/>
            <a:ext cx="9144001" cy="707886"/>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q"/>
            </a:pPr>
            <a:r>
              <a:rPr lang="en-US" sz="2000" dirty="0">
                <a:solidFill>
                  <a:schemeClr val="bg1"/>
                </a:solidFill>
              </a:rPr>
              <a:t>Overall, the graph suggests that the company is using a variety of recruitment sources to attract a diverse group of talent, but there is room for improvement.</a:t>
            </a:r>
          </a:p>
        </p:txBody>
      </p:sp>
    </p:spTree>
    <p:extLst>
      <p:ext uri="{BB962C8B-B14F-4D97-AF65-F5344CB8AC3E}">
        <p14:creationId xmlns:p14="http://schemas.microsoft.com/office/powerpoint/2010/main" val="80921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0F821373-119E-C9A0-0C0A-552C64BE8978}"/>
              </a:ext>
            </a:extLst>
          </p:cNvPr>
          <p:cNvPicPr>
            <a:picLocks noGrp="1" noChangeAspect="1" noChangeArrowheads="1"/>
          </p:cNvPicPr>
          <p:nvPr>
            <p:ph idx="1"/>
          </p:nvPr>
        </p:nvPicPr>
        <p:blipFill>
          <a:blip r:embed="rId3" cstate="print"/>
          <a:srcRect/>
          <a:stretch>
            <a:fillRect/>
          </a:stretch>
        </p:blipFill>
        <p:spPr bwMode="auto">
          <a:xfrm>
            <a:off x="3171014" y="893729"/>
            <a:ext cx="5816638" cy="3594551"/>
          </a:xfrm>
          <a:prstGeom prst="rect">
            <a:avLst/>
          </a:prstGeom>
        </p:spPr>
      </p:pic>
      <p:sp>
        <p:nvSpPr>
          <p:cNvPr id="2" name="Title 1"/>
          <p:cNvSpPr>
            <a:spLocks noGrp="1"/>
          </p:cNvSpPr>
          <p:nvPr>
            <p:ph type="title"/>
          </p:nvPr>
        </p:nvSpPr>
        <p:spPr>
          <a:xfrm>
            <a:off x="304800" y="171162"/>
            <a:ext cx="2759869" cy="2371148"/>
          </a:xfrm>
        </p:spPr>
        <p:txBody>
          <a:bodyPr vert="horz" lIns="91440" tIns="45720" rIns="91440" bIns="45720" rtlCol="0" anchor="ctr">
            <a:normAutofit/>
          </a:bodyPr>
          <a:lstStyle/>
          <a:p>
            <a:pPr>
              <a:lnSpc>
                <a:spcPct val="90000"/>
              </a:lnSpc>
            </a:pPr>
            <a:r>
              <a:rPr lang="en-US" sz="3200" b="1" dirty="0">
                <a:solidFill>
                  <a:schemeClr val="bg1"/>
                </a:solidFill>
              </a:rPr>
              <a:t>Departmental Distribution</a:t>
            </a:r>
          </a:p>
        </p:txBody>
      </p:sp>
      <p:sp>
        <p:nvSpPr>
          <p:cNvPr id="3" name="TextBox 2">
            <a:extLst>
              <a:ext uri="{FF2B5EF4-FFF2-40B4-BE49-F238E27FC236}">
                <a16:creationId xmlns:a16="http://schemas.microsoft.com/office/drawing/2014/main" id="{BCE6F9DE-F274-21C0-E29A-CCCA17CCD51B}"/>
              </a:ext>
            </a:extLst>
          </p:cNvPr>
          <p:cNvSpPr txBox="1"/>
          <p:nvPr/>
        </p:nvSpPr>
        <p:spPr>
          <a:xfrm>
            <a:off x="2964658" y="141017"/>
            <a:ext cx="6229350" cy="707886"/>
          </a:xfrm>
          <a:prstGeom prst="rect">
            <a:avLst/>
          </a:prstGeom>
          <a:noFill/>
        </p:spPr>
        <p:txBody>
          <a:bodyPr wrap="square" rtlCol="0">
            <a:spAutoFit/>
          </a:bodyPr>
          <a:lstStyle/>
          <a:p>
            <a:pPr marL="342900" marR="0" lvl="0" indent="-342900" eaLnBrk="0" fontAlgn="base" hangingPunct="0">
              <a:spcBef>
                <a:spcPts val="600"/>
              </a:spcBef>
              <a:spcAft>
                <a:spcPct val="0"/>
              </a:spcAft>
              <a:buClrTx/>
              <a:buSzTx/>
              <a:buFont typeface="Wingdings" panose="05000000000000000000" pitchFamily="2" charset="2"/>
              <a:buChar char="q"/>
              <a:tabLst/>
            </a:pPr>
            <a:r>
              <a:rPr lang="en-US" altLang="en-US" sz="2000" dirty="0">
                <a:solidFill>
                  <a:schemeClr val="bg1">
                    <a:lumMod val="95000"/>
                  </a:schemeClr>
                </a:solidFill>
              </a:rPr>
              <a:t>What is the number of employees in each department?</a:t>
            </a:r>
          </a:p>
        </p:txBody>
      </p:sp>
      <p:sp>
        <p:nvSpPr>
          <p:cNvPr id="4" name="TextBox 3">
            <a:extLst>
              <a:ext uri="{FF2B5EF4-FFF2-40B4-BE49-F238E27FC236}">
                <a16:creationId xmlns:a16="http://schemas.microsoft.com/office/drawing/2014/main" id="{2574C1B0-0B4B-095C-660E-46EDAD860FD0}"/>
              </a:ext>
            </a:extLst>
          </p:cNvPr>
          <p:cNvSpPr txBox="1"/>
          <p:nvPr/>
        </p:nvSpPr>
        <p:spPr>
          <a:xfrm>
            <a:off x="53273" y="5074392"/>
            <a:ext cx="9090725" cy="1323439"/>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solidFill>
                  <a:schemeClr val="bg1"/>
                </a:solidFill>
              </a:rPr>
              <a:t>Our company's departmental distribution aligns with its identity as a consulting firm. The relatively even distribution of employees across IT, Finance, HR, Marketing &amp; Sales reflects the company's focus on providing comprehensive professional services to its clients.</a:t>
            </a:r>
          </a:p>
        </p:txBody>
      </p:sp>
      <p:sp>
        <p:nvSpPr>
          <p:cNvPr id="5" name="TextBox 4">
            <a:extLst>
              <a:ext uri="{FF2B5EF4-FFF2-40B4-BE49-F238E27FC236}">
                <a16:creationId xmlns:a16="http://schemas.microsoft.com/office/drawing/2014/main" id="{B649D221-FDD5-96F6-B041-F6F8C00D1772}"/>
              </a:ext>
            </a:extLst>
          </p:cNvPr>
          <p:cNvSpPr txBox="1"/>
          <p:nvPr/>
        </p:nvSpPr>
        <p:spPr>
          <a:xfrm>
            <a:off x="28991" y="4627447"/>
            <a:ext cx="9101611" cy="307777"/>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solidFill>
                  <a:schemeClr val="bg1"/>
                </a:solidFill>
              </a:rPr>
              <a:t>Our company has a well-structured and balanced departmental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2786" y="171162"/>
            <a:ext cx="2436019" cy="2371148"/>
          </a:xfrm>
        </p:spPr>
        <p:txBody>
          <a:bodyPr vert="horz" lIns="91440" tIns="45720" rIns="91440" bIns="45720" rtlCol="0" anchor="ctr">
            <a:normAutofit/>
          </a:bodyPr>
          <a:lstStyle/>
          <a:p>
            <a:pPr>
              <a:lnSpc>
                <a:spcPct val="90000"/>
              </a:lnSpc>
            </a:pPr>
            <a:r>
              <a:rPr lang="en-US" sz="3200" b="1" dirty="0">
                <a:solidFill>
                  <a:schemeClr val="bg1"/>
                </a:solidFill>
              </a:rPr>
              <a:t>Gender Distribution</a:t>
            </a:r>
          </a:p>
        </p:txBody>
      </p:sp>
      <p:pic>
        <p:nvPicPr>
          <p:cNvPr id="5" name="Picture 4">
            <a:extLst>
              <a:ext uri="{FF2B5EF4-FFF2-40B4-BE49-F238E27FC236}">
                <a16:creationId xmlns:a16="http://schemas.microsoft.com/office/drawing/2014/main" id="{9F7D6A0B-0DC6-9537-F2CA-3CB74E042346}"/>
              </a:ext>
            </a:extLst>
          </p:cNvPr>
          <p:cNvPicPr>
            <a:picLocks noChangeAspect="1"/>
          </p:cNvPicPr>
          <p:nvPr/>
        </p:nvPicPr>
        <p:blipFill>
          <a:blip r:embed="rId3"/>
          <a:stretch>
            <a:fillRect/>
          </a:stretch>
        </p:blipFill>
        <p:spPr>
          <a:xfrm>
            <a:off x="3372341" y="946856"/>
            <a:ext cx="5375086" cy="3466930"/>
          </a:xfrm>
          <a:prstGeom prst="rect">
            <a:avLst/>
          </a:prstGeom>
        </p:spPr>
      </p:pic>
      <p:sp>
        <p:nvSpPr>
          <p:cNvPr id="3" name="Content Placeholder 2">
            <a:extLst>
              <a:ext uri="{FF2B5EF4-FFF2-40B4-BE49-F238E27FC236}">
                <a16:creationId xmlns:a16="http://schemas.microsoft.com/office/drawing/2014/main" id="{F061ABA2-9D85-81C1-7081-99AD9B1B89B3}"/>
              </a:ext>
            </a:extLst>
          </p:cNvPr>
          <p:cNvSpPr>
            <a:spLocks noGrp="1"/>
          </p:cNvSpPr>
          <p:nvPr>
            <p:ph idx="1"/>
          </p:nvPr>
        </p:nvSpPr>
        <p:spPr>
          <a:xfrm>
            <a:off x="3074031" y="152740"/>
            <a:ext cx="5715000" cy="838200"/>
          </a:xfrm>
        </p:spPr>
        <p:txBody>
          <a:bodyPr>
            <a:noAutofit/>
          </a:bodyPr>
          <a:lstStyle/>
          <a:p>
            <a:pPr marR="0" lvl="0" algn="l" defTabSz="914400" rtl="0" eaLnBrk="0" fontAlgn="base" latinLnBrk="0" hangingPunct="0">
              <a:spcBef>
                <a:spcPts val="600"/>
              </a:spcBef>
              <a:spcAft>
                <a:spcPct val="0"/>
              </a:spcAft>
              <a:buClrTx/>
              <a:buSzTx/>
              <a:buFont typeface="Wingdings" panose="05000000000000000000" pitchFamily="2" charset="2"/>
              <a:buChar char="q"/>
              <a:tabLst/>
            </a:pPr>
            <a:r>
              <a:rPr lang="en-US" altLang="en-US" sz="2000" dirty="0">
                <a:solidFill>
                  <a:schemeClr val="bg1">
                    <a:lumMod val="95000"/>
                  </a:schemeClr>
                </a:solidFill>
              </a:rPr>
              <a:t>Is there a gender imbalance in the distribution of employees across different departments?</a:t>
            </a:r>
          </a:p>
        </p:txBody>
      </p:sp>
      <p:sp>
        <p:nvSpPr>
          <p:cNvPr id="4" name="TextBox 3">
            <a:extLst>
              <a:ext uri="{FF2B5EF4-FFF2-40B4-BE49-F238E27FC236}">
                <a16:creationId xmlns:a16="http://schemas.microsoft.com/office/drawing/2014/main" id="{B184A546-F8F3-4820-9818-BAF7EADCFD40}"/>
              </a:ext>
            </a:extLst>
          </p:cNvPr>
          <p:cNvSpPr txBox="1"/>
          <p:nvPr/>
        </p:nvSpPr>
        <p:spPr>
          <a:xfrm>
            <a:off x="0" y="5803574"/>
            <a:ext cx="9144000" cy="707886"/>
          </a:xfrm>
          <a:prstGeom prst="rect">
            <a:avLst/>
          </a:prstGeom>
          <a:noFill/>
        </p:spPr>
        <p:txBody>
          <a:bodyPr wrap="square" rtlCol="0">
            <a:spAutoFit/>
          </a:bodyPr>
          <a:lstStyle/>
          <a:p>
            <a:pPr marL="57150" indent="-342900" algn="just">
              <a:buFont typeface="Wingdings" panose="05000000000000000000" pitchFamily="2" charset="2"/>
              <a:buChar char="q"/>
            </a:pPr>
            <a:r>
              <a:rPr lang="en-US" sz="2000" dirty="0">
                <a:solidFill>
                  <a:schemeClr val="bg1"/>
                </a:solidFill>
              </a:rPr>
              <a:t>Our company demonstrates a well-established &amp; balanced gender representation across its departments. </a:t>
            </a:r>
          </a:p>
        </p:txBody>
      </p:sp>
      <p:sp>
        <p:nvSpPr>
          <p:cNvPr id="6" name="TextBox 5">
            <a:extLst>
              <a:ext uri="{FF2B5EF4-FFF2-40B4-BE49-F238E27FC236}">
                <a16:creationId xmlns:a16="http://schemas.microsoft.com/office/drawing/2014/main" id="{7AEF63E7-A2FE-2095-758B-9B253F7C1C1A}"/>
              </a:ext>
            </a:extLst>
          </p:cNvPr>
          <p:cNvSpPr txBox="1"/>
          <p:nvPr/>
        </p:nvSpPr>
        <p:spPr>
          <a:xfrm>
            <a:off x="132276" y="4554682"/>
            <a:ext cx="3906324" cy="1107996"/>
          </a:xfrm>
          <a:prstGeom prst="rect">
            <a:avLst/>
          </a:prstGeom>
          <a:noFill/>
        </p:spPr>
        <p:txBody>
          <a:bodyPr wrap="square" rtlCol="0">
            <a:spAutoFit/>
          </a:bodyPr>
          <a:lstStyle/>
          <a:p>
            <a:pPr algn="just">
              <a:spcBef>
                <a:spcPts val="600"/>
              </a:spcBef>
              <a:buSzPts val="1000"/>
              <a:tabLst>
                <a:tab pos="457200" algn="l"/>
              </a:tabLst>
            </a:pPr>
            <a:r>
              <a:rPr lang="en-US" sz="1400" b="1" u="sng" dirty="0">
                <a:solidFill>
                  <a:schemeClr val="bg1"/>
                </a:solidFill>
              </a:rPr>
              <a:t>Alignment with industry norms for consulting firms </a:t>
            </a:r>
          </a:p>
          <a:p>
            <a:pPr marL="28575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Finance department (slight male majority) </a:t>
            </a:r>
          </a:p>
          <a:p>
            <a:pPr marL="28575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HR department (slight female majority) </a:t>
            </a:r>
          </a:p>
        </p:txBody>
      </p:sp>
      <p:sp>
        <p:nvSpPr>
          <p:cNvPr id="10" name="TextBox 9">
            <a:extLst>
              <a:ext uri="{FF2B5EF4-FFF2-40B4-BE49-F238E27FC236}">
                <a16:creationId xmlns:a16="http://schemas.microsoft.com/office/drawing/2014/main" id="{3BC98500-E793-E699-78EF-A20A3F4F2809}"/>
              </a:ext>
            </a:extLst>
          </p:cNvPr>
          <p:cNvSpPr txBox="1"/>
          <p:nvPr/>
        </p:nvSpPr>
        <p:spPr>
          <a:xfrm>
            <a:off x="4572000" y="4554682"/>
            <a:ext cx="4175427" cy="1231106"/>
          </a:xfrm>
          <a:prstGeom prst="rect">
            <a:avLst/>
          </a:prstGeom>
          <a:noFill/>
        </p:spPr>
        <p:txBody>
          <a:bodyPr wrap="square" rtlCol="0">
            <a:spAutoFit/>
          </a:bodyPr>
          <a:lstStyle/>
          <a:p>
            <a:pPr algn="just">
              <a:spcBef>
                <a:spcPts val="600"/>
              </a:spcBef>
              <a:buSzPts val="1000"/>
              <a:tabLst>
                <a:tab pos="457200" algn="l"/>
              </a:tabLst>
            </a:pPr>
            <a:r>
              <a:rPr lang="en-US" sz="1400" b="1" u="sng" dirty="0">
                <a:solidFill>
                  <a:schemeClr val="bg1"/>
                </a:solidFill>
              </a:rPr>
              <a:t>Significant gender disparity compared to the industry standard </a:t>
            </a:r>
          </a:p>
          <a:p>
            <a:pPr marL="171450" indent="-171450" algn="just">
              <a:spcBef>
                <a:spcPts val="600"/>
              </a:spcBef>
              <a:buSzPts val="1000"/>
              <a:buFont typeface="Wingdings" panose="05000000000000000000" pitchFamily="2" charset="2"/>
              <a:buChar char="ü"/>
              <a:tabLst>
                <a:tab pos="457200" algn="l"/>
              </a:tabLst>
            </a:pPr>
            <a:r>
              <a:rPr lang="en-US" sz="1200" dirty="0">
                <a:solidFill>
                  <a:schemeClr val="bg1"/>
                </a:solidFill>
              </a:rPr>
              <a:t>Marketing department deviates from the norm with a higher proportion of women</a:t>
            </a:r>
          </a:p>
          <a:p>
            <a:pPr marL="171450" indent="-171450" algn="just">
              <a:spcBef>
                <a:spcPts val="600"/>
              </a:spcBef>
              <a:buSzPts val="1000"/>
              <a:buFont typeface="Wingdings" panose="05000000000000000000" pitchFamily="2" charset="2"/>
              <a:buChar char="ü"/>
              <a:tabLst>
                <a:tab pos="457200" algn="l"/>
              </a:tabLst>
            </a:pPr>
            <a:r>
              <a:rPr lang="en-US" sz="1200" dirty="0">
                <a:solidFill>
                  <a:schemeClr val="bg1"/>
                </a:solidFill>
              </a:rPr>
              <a:t>IT department displays a less significant gender disparity</a:t>
            </a:r>
            <a:endParaRPr lang="en-US" dirty="0"/>
          </a:p>
        </p:txBody>
      </p:sp>
    </p:spTree>
    <p:extLst>
      <p:ext uri="{BB962C8B-B14F-4D97-AF65-F5344CB8AC3E}">
        <p14:creationId xmlns:p14="http://schemas.microsoft.com/office/powerpoint/2010/main" val="356509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8631" y="186735"/>
            <a:ext cx="2436019" cy="2371148"/>
          </a:xfrm>
        </p:spPr>
        <p:txBody>
          <a:bodyPr vert="horz" lIns="91440" tIns="45720" rIns="91440" bIns="45720" rtlCol="0" anchor="ctr">
            <a:normAutofit/>
          </a:bodyPr>
          <a:lstStyle/>
          <a:p>
            <a:r>
              <a:rPr lang="en-US" sz="3200" b="1" dirty="0">
                <a:solidFill>
                  <a:schemeClr val="bg1"/>
                </a:solidFill>
              </a:rPr>
              <a:t>Employee Retention Metrics</a:t>
            </a:r>
          </a:p>
        </p:txBody>
      </p:sp>
      <p:pic>
        <p:nvPicPr>
          <p:cNvPr id="1026" name="Picture 2">
            <a:extLst>
              <a:ext uri="{FF2B5EF4-FFF2-40B4-BE49-F238E27FC236}">
                <a16:creationId xmlns:a16="http://schemas.microsoft.com/office/drawing/2014/main" id="{C51B221A-7934-604C-00E0-7B76428D2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268" y="1070622"/>
            <a:ext cx="5628112"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BCB24D1-0D31-8DE5-D75F-8F8B93023562}"/>
              </a:ext>
            </a:extLst>
          </p:cNvPr>
          <p:cNvSpPr txBox="1"/>
          <p:nvPr/>
        </p:nvSpPr>
        <p:spPr>
          <a:xfrm>
            <a:off x="2914649" y="181368"/>
            <a:ext cx="6229351" cy="707886"/>
          </a:xfrm>
          <a:prstGeom prst="rect">
            <a:avLst/>
          </a:prstGeom>
          <a:noFill/>
        </p:spPr>
        <p:txBody>
          <a:bodyPr wrap="square" rtlCol="0">
            <a:spAutoFit/>
          </a:bodyPr>
          <a:lstStyle/>
          <a:p>
            <a:pPr marL="342900" indent="-342900" eaLnBrk="0" fontAlgn="base" hangingPunct="0">
              <a:spcBef>
                <a:spcPts val="600"/>
              </a:spcBef>
              <a:spcAft>
                <a:spcPct val="0"/>
              </a:spcAft>
              <a:buFont typeface="Wingdings" panose="05000000000000000000" pitchFamily="2" charset="2"/>
              <a:buChar char="q"/>
            </a:pPr>
            <a:r>
              <a:rPr lang="en-US" altLang="en-US" sz="2000" dirty="0">
                <a:solidFill>
                  <a:schemeClr val="bg1">
                    <a:lumMod val="95000"/>
                  </a:schemeClr>
                </a:solidFill>
              </a:rPr>
              <a:t>Are there any interactions between tenure, satisfaction, engagement, productivity &amp; salary?</a:t>
            </a:r>
          </a:p>
        </p:txBody>
      </p:sp>
      <p:sp>
        <p:nvSpPr>
          <p:cNvPr id="4" name="TextBox 3">
            <a:extLst>
              <a:ext uri="{FF2B5EF4-FFF2-40B4-BE49-F238E27FC236}">
                <a16:creationId xmlns:a16="http://schemas.microsoft.com/office/drawing/2014/main" id="{A1A7BB98-C10F-BC30-D97B-B0BD23EF8A8F}"/>
              </a:ext>
            </a:extLst>
          </p:cNvPr>
          <p:cNvSpPr txBox="1"/>
          <p:nvPr/>
        </p:nvSpPr>
        <p:spPr>
          <a:xfrm>
            <a:off x="24284" y="4349216"/>
            <a:ext cx="9067799" cy="892552"/>
          </a:xfrm>
          <a:prstGeom prst="rect">
            <a:avLst/>
          </a:prstGeom>
          <a:noFill/>
        </p:spPr>
        <p:txBody>
          <a:bodyPr wrap="square" rtlCol="0">
            <a:spAutoFit/>
          </a:bodyPr>
          <a:lstStyle/>
          <a:p>
            <a:pPr marL="285750" marR="0" lvl="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Tenure &amp; Salary are positively correlated, with a correlation coefficient of 0.82. </a:t>
            </a:r>
          </a:p>
          <a:p>
            <a:pPr marL="285750" marR="0" lvl="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Satisfaction &amp; Productivity are positively correlated, with a correlation coefficient of 0.48. </a:t>
            </a:r>
          </a:p>
          <a:p>
            <a:pPr marL="285750" marR="0" lvl="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Employee Engagement &amp; Productivity are positively correlated, with a correlation coefficient of 0.40. </a:t>
            </a:r>
          </a:p>
        </p:txBody>
      </p:sp>
      <p:sp>
        <p:nvSpPr>
          <p:cNvPr id="5" name="TextBox 4">
            <a:extLst>
              <a:ext uri="{FF2B5EF4-FFF2-40B4-BE49-F238E27FC236}">
                <a16:creationId xmlns:a16="http://schemas.microsoft.com/office/drawing/2014/main" id="{45266F81-9B5E-8BF7-23A8-0E1043DD5E29}"/>
              </a:ext>
            </a:extLst>
          </p:cNvPr>
          <p:cNvSpPr txBox="1"/>
          <p:nvPr/>
        </p:nvSpPr>
        <p:spPr>
          <a:xfrm>
            <a:off x="24284" y="5414632"/>
            <a:ext cx="9067800" cy="1015663"/>
          </a:xfrm>
          <a:prstGeom prst="rect">
            <a:avLst/>
          </a:prstGeom>
          <a:noFill/>
        </p:spPr>
        <p:txBody>
          <a:bodyPr wrap="square" rtlCol="0">
            <a:spAutoFit/>
          </a:bodyPr>
          <a:lstStyle/>
          <a:p>
            <a:pPr marL="57150" marR="0" indent="-342900" algn="just">
              <a:spcBef>
                <a:spcPts val="1800"/>
              </a:spcBef>
              <a:spcAft>
                <a:spcPts val="1800"/>
              </a:spcAft>
              <a:buFont typeface="Wingdings" panose="05000000000000000000" pitchFamily="2" charset="2"/>
              <a:buChar char="q"/>
            </a:pPr>
            <a:r>
              <a:rPr lang="en-US" sz="2000" dirty="0">
                <a:solidFill>
                  <a:schemeClr val="bg1"/>
                </a:solidFill>
              </a:rPr>
              <a:t>The graph indicates that there is a strong positive correlation between Employee Satisfaction, Engagement, &amp; Salary. This suggests that these factors are interdependent &amp; that improving one factor can lead to improvements in others.</a:t>
            </a:r>
          </a:p>
        </p:txBody>
      </p:sp>
    </p:spTree>
    <p:extLst>
      <p:ext uri="{BB962C8B-B14F-4D97-AF65-F5344CB8AC3E}">
        <p14:creationId xmlns:p14="http://schemas.microsoft.com/office/powerpoint/2010/main" val="225284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2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955" y="223943"/>
            <a:ext cx="2569369" cy="2371148"/>
          </a:xfrm>
        </p:spPr>
        <p:txBody>
          <a:bodyPr vert="horz" lIns="91440" tIns="45720" rIns="91440" bIns="45720" rtlCol="0" anchor="ctr">
            <a:normAutofit/>
          </a:bodyPr>
          <a:lstStyle/>
          <a:p>
            <a:r>
              <a:rPr lang="en-US" sz="3200" b="1" dirty="0">
                <a:solidFill>
                  <a:schemeClr val="bg1"/>
                </a:solidFill>
              </a:rPr>
              <a:t>Engagement Level</a:t>
            </a:r>
          </a:p>
        </p:txBody>
      </p:sp>
      <p:pic>
        <p:nvPicPr>
          <p:cNvPr id="6" name="Picture 2">
            <a:extLst>
              <a:ext uri="{FF2B5EF4-FFF2-40B4-BE49-F238E27FC236}">
                <a16:creationId xmlns:a16="http://schemas.microsoft.com/office/drawing/2014/main" id="{72CB346C-71F9-7A83-B508-5E262E5C934F}"/>
              </a:ext>
            </a:extLst>
          </p:cNvPr>
          <p:cNvPicPr>
            <a:picLocks noGrp="1" noChangeAspect="1" noChangeArrowheads="1"/>
          </p:cNvPicPr>
          <p:nvPr>
            <p:ph idx="1"/>
          </p:nvPr>
        </p:nvPicPr>
        <p:blipFill>
          <a:blip r:embed="rId3" cstate="print"/>
          <a:srcRect/>
          <a:stretch>
            <a:fillRect/>
          </a:stretch>
        </p:blipFill>
        <p:spPr bwMode="auto">
          <a:xfrm>
            <a:off x="3157426" y="1062053"/>
            <a:ext cx="5743481" cy="3328472"/>
          </a:xfrm>
          <a:prstGeom prst="rect">
            <a:avLst/>
          </a:prstGeom>
          <a:noFill/>
          <a:ln w="9525">
            <a:noFill/>
            <a:miter lim="800000"/>
            <a:headEnd/>
            <a:tailEnd/>
          </a:ln>
        </p:spPr>
      </p:pic>
      <p:sp>
        <p:nvSpPr>
          <p:cNvPr id="3" name="TextBox 2">
            <a:extLst>
              <a:ext uri="{FF2B5EF4-FFF2-40B4-BE49-F238E27FC236}">
                <a16:creationId xmlns:a16="http://schemas.microsoft.com/office/drawing/2014/main" id="{3999D6C1-F183-1869-EF1C-706A7F4E3BCC}"/>
              </a:ext>
            </a:extLst>
          </p:cNvPr>
          <p:cNvSpPr txBox="1"/>
          <p:nvPr/>
        </p:nvSpPr>
        <p:spPr>
          <a:xfrm>
            <a:off x="2914650" y="177527"/>
            <a:ext cx="6229350" cy="707886"/>
          </a:xfrm>
          <a:prstGeom prst="rect">
            <a:avLst/>
          </a:prstGeom>
          <a:noFill/>
        </p:spPr>
        <p:txBody>
          <a:bodyPr wrap="square" rtlCol="0">
            <a:spAutoFit/>
          </a:bodyPr>
          <a:lstStyle/>
          <a:p>
            <a:pPr marL="342900" marR="0" lvl="0" indent="-342900" algn="l" defTabSz="914400" rtl="0" eaLnBrk="0" fontAlgn="base" latinLnBrk="0" hangingPunct="0">
              <a:spcBef>
                <a:spcPts val="60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latin typeface="+mn-lt"/>
              </a:rPr>
              <a:t>Which are the departments with the highest engagement score within our organization?</a:t>
            </a:r>
          </a:p>
        </p:txBody>
      </p:sp>
      <p:sp>
        <p:nvSpPr>
          <p:cNvPr id="4" name="TextBox 3">
            <a:extLst>
              <a:ext uri="{FF2B5EF4-FFF2-40B4-BE49-F238E27FC236}">
                <a16:creationId xmlns:a16="http://schemas.microsoft.com/office/drawing/2014/main" id="{7548C67B-6256-C74C-25EA-7C2E45F1FC73}"/>
              </a:ext>
            </a:extLst>
          </p:cNvPr>
          <p:cNvSpPr txBox="1"/>
          <p:nvPr/>
        </p:nvSpPr>
        <p:spPr>
          <a:xfrm>
            <a:off x="152400" y="5410200"/>
            <a:ext cx="8991600" cy="1323439"/>
          </a:xfrm>
          <a:prstGeom prst="rect">
            <a:avLst/>
          </a:prstGeom>
          <a:noFill/>
        </p:spPr>
        <p:txBody>
          <a:bodyPr wrap="square" rtlCol="0">
            <a:spAutoFit/>
          </a:bodyPr>
          <a:lstStyle/>
          <a:p>
            <a:pPr marL="57150" indent="-342900" algn="just">
              <a:spcBef>
                <a:spcPts val="1800"/>
              </a:spcBef>
              <a:spcAft>
                <a:spcPts val="1800"/>
              </a:spcAft>
              <a:buFont typeface="Wingdings" panose="05000000000000000000" pitchFamily="2" charset="2"/>
              <a:buChar char="q"/>
            </a:pPr>
            <a:r>
              <a:rPr lang="en-US" sz="2000" dirty="0">
                <a:solidFill>
                  <a:schemeClr val="bg1"/>
                </a:solidFill>
              </a:rPr>
              <a:t>Overall, the graph indicates that there is some variation in engagement scores across different departments in the company. Sales &amp; Marketing have the lowest engagement score overall. This can be caused by leadership, workload, cultural factors and this is where we should consider improvement measures.</a:t>
            </a:r>
          </a:p>
        </p:txBody>
      </p:sp>
      <p:sp>
        <p:nvSpPr>
          <p:cNvPr id="5" name="TextBox 4">
            <a:extLst>
              <a:ext uri="{FF2B5EF4-FFF2-40B4-BE49-F238E27FC236}">
                <a16:creationId xmlns:a16="http://schemas.microsoft.com/office/drawing/2014/main" id="{73A17327-BF91-1ADD-23C9-A3707C14592C}"/>
              </a:ext>
            </a:extLst>
          </p:cNvPr>
          <p:cNvSpPr txBox="1"/>
          <p:nvPr/>
        </p:nvSpPr>
        <p:spPr>
          <a:xfrm>
            <a:off x="0" y="4688040"/>
            <a:ext cx="9144000" cy="600164"/>
          </a:xfrm>
          <a:prstGeom prst="rect">
            <a:avLst/>
          </a:prstGeom>
          <a:noFill/>
        </p:spPr>
        <p:txBody>
          <a:bodyPr wrap="square" rtlCol="0">
            <a:spAutoFit/>
          </a:bodyPr>
          <a:lstStyle/>
          <a:p>
            <a:pPr marL="285750" marR="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The Finance department has the highest median engagement score, followed by the IT &amp; Marketing departments. </a:t>
            </a:r>
          </a:p>
          <a:p>
            <a:pPr marL="285750" marR="0" indent="-285750" algn="just">
              <a:spcBef>
                <a:spcPts val="600"/>
              </a:spcBef>
              <a:buSzPts val="1000"/>
              <a:buFont typeface="Wingdings" panose="05000000000000000000" pitchFamily="2" charset="2"/>
              <a:buChar char="ü"/>
              <a:tabLst>
                <a:tab pos="457200" algn="l"/>
              </a:tabLst>
            </a:pPr>
            <a:r>
              <a:rPr lang="en-US" sz="1400" dirty="0">
                <a:solidFill>
                  <a:schemeClr val="bg1"/>
                </a:solidFill>
              </a:rPr>
              <a:t>The Sales and HR departments have the lowest median engagement scores. </a:t>
            </a:r>
          </a:p>
        </p:txBody>
      </p:sp>
    </p:spTree>
    <p:extLst>
      <p:ext uri="{BB962C8B-B14F-4D97-AF65-F5344CB8AC3E}">
        <p14:creationId xmlns:p14="http://schemas.microsoft.com/office/powerpoint/2010/main" val="404334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2191</TotalTime>
  <Words>2500</Words>
  <Application>Microsoft Office PowerPoint</Application>
  <PresentationFormat>On-screen Show (4:3)</PresentationFormat>
  <Paragraphs>151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Google Sans</vt:lpstr>
      <vt:lpstr>Symbol</vt:lpstr>
      <vt:lpstr>Wingdings</vt:lpstr>
      <vt:lpstr>Office Theme</vt:lpstr>
      <vt:lpstr>Data-Driven Talent Management: The Blueprint for Building a High-Performing Organization</vt:lpstr>
      <vt:lpstr>Project Team</vt:lpstr>
      <vt:lpstr>Our Research question:</vt:lpstr>
      <vt:lpstr>Our Research Methodology:</vt:lpstr>
      <vt:lpstr>Recruitment Source</vt:lpstr>
      <vt:lpstr>Departmental Distribution</vt:lpstr>
      <vt:lpstr>Gender Distribution</vt:lpstr>
      <vt:lpstr>Employee Retention Metrics</vt:lpstr>
      <vt:lpstr>Engagement Level</vt:lpstr>
      <vt:lpstr>Hight Salary Distribution</vt:lpstr>
      <vt:lpstr>Average Salaries Distribution</vt:lpstr>
      <vt:lpstr>Our HR Recommended Strategy Going Forward:</vt:lpstr>
      <vt:lpstr>Additional slides:</vt:lpstr>
      <vt:lpstr>Recruitment Source</vt:lpstr>
      <vt:lpstr>Departmental Distribution</vt:lpstr>
      <vt:lpstr>Gender Distribution</vt:lpstr>
      <vt:lpstr>Employee Retention Metrics</vt:lpstr>
      <vt:lpstr>Engagement Level</vt:lpstr>
      <vt:lpstr>Hight Salary Distribution</vt:lpstr>
      <vt:lpstr>Average Salary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Productivity and Satisfaction HR Data</dc:title>
  <dc:creator>Anca</dc:creator>
  <cp:lastModifiedBy>Anca Neacsu</cp:lastModifiedBy>
  <cp:revision>81</cp:revision>
  <cp:lastPrinted>2024-01-22T07:16:30Z</cp:lastPrinted>
  <dcterms:created xsi:type="dcterms:W3CDTF">2006-08-16T00:00:00Z</dcterms:created>
  <dcterms:modified xsi:type="dcterms:W3CDTF">2024-01-25T07:28:18Z</dcterms:modified>
</cp:coreProperties>
</file>