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38350112e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3835011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Similar mean and standard deviation between churned and active accounts.</a:t>
            </a:r>
            <a:b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total most accounts were &gt; 1 year. We also saw that churn rate was higher for accounts &gt;1 year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38350112e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38350112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Greater mean and standard deviation for churned accounts.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Accounts of $70+ significantly higher churn rate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38350112e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38350112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International plan True = greater churn rate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Number of CS calls &gt;4 significantly increases churn rate (33% increase from 3 calls).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38350112e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3835011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38350112e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38350112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38350112e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3835011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38350112e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3835011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d15df4313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d15df431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Industry: Telecommunications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trying to accomplish? Decrease churn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factors involved in the business task?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trends in churned customer accounts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Extrapolating this to current accounts to identify churn risk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these trends for outreach and proactive retention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</a:t>
            </a:r>
            <a:r>
              <a:rPr lang="en"/>
              <a:t>will be appropriate for the analysis?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will you obtain that data?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internal databases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this is an example, the data is from online opensource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@misc{customer-churn-prediction-2020, author = {Kostas Diamantaras}, title = {Customer Churn Prediction 2020}, publisher = {Kaggle}, year = {2020}, url = {https://kaggle.com/competitions/customer-churn-prediction-2020}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your audience, and what materials will help you present to them efectively?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 is the Director of Customer Services, Manager of Support/ Retentions, Manager of 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Slideshow and visualisations with clear business outcomes in number format can ensure clarity and effective communication.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b="1" lang="en" sz="10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How do I define success for this project?</a:t>
            </a:r>
            <a:endParaRPr b="1" sz="10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en" sz="10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What kind of results are needed?</a:t>
            </a:r>
            <a:endParaRPr sz="10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en" sz="10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Who will be informed?</a:t>
            </a:r>
            <a:endParaRPr sz="10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en" sz="10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Am I answering the question being asked?</a:t>
            </a:r>
            <a:endParaRPr sz="10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en" sz="10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How quickly does a decision need to be made?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d15df4313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d15df431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38350112e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38350112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d15df4313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d15df431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Churn Prevention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7419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 Brown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2245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length key findings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159075" y="1287300"/>
            <a:ext cx="3669600" cy="3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Account Length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Table 1: Churn rate by account length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Table 2: Comparison of account length distribution between churn (false and true)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Segments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0 - 4 years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4 - 8 years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8 - 12 years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12 - 16 years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16 - 20 years</a:t>
            </a:r>
            <a:endParaRPr sz="1600"/>
          </a:p>
        </p:txBody>
      </p:sp>
      <p:sp>
        <p:nvSpPr>
          <p:cNvPr id="166" name="Google Shape;166;p22"/>
          <p:cNvSpPr txBox="1"/>
          <p:nvPr/>
        </p:nvSpPr>
        <p:spPr>
          <a:xfrm>
            <a:off x="7568525" y="1276175"/>
            <a:ext cx="14571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5003150" y="1276175"/>
            <a:ext cx="16077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6244" l="0" r="29671" t="4676"/>
          <a:stretch/>
        </p:blipFill>
        <p:spPr>
          <a:xfrm>
            <a:off x="4911050" y="1605650"/>
            <a:ext cx="1501728" cy="35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 rotWithShape="1">
          <a:blip r:embed="rId4">
            <a:alphaModFix/>
          </a:blip>
          <a:srcRect b="0" l="0" r="0" t="3707"/>
          <a:stretch/>
        </p:blipFill>
        <p:spPr>
          <a:xfrm>
            <a:off x="7077703" y="1605650"/>
            <a:ext cx="2066297" cy="353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3179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YRR key findings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0" y="1323900"/>
            <a:ext cx="32097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YRR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1: Churn rate by yrr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2: Comparison of yrr distribution between churn (false and true)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Segments: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$20.00 - $39.99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$40.00 - $59.99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$60.00 - $79.99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$80.00 - $99.99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6262850" y="1276175"/>
            <a:ext cx="2914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3449950" y="1276175"/>
            <a:ext cx="2914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 b="0" l="0" r="21321" t="8079"/>
          <a:stretch/>
        </p:blipFill>
        <p:spPr>
          <a:xfrm>
            <a:off x="3463265" y="1613400"/>
            <a:ext cx="2215511" cy="35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 b="0" l="0" r="0" t="5078"/>
          <a:stretch/>
        </p:blipFill>
        <p:spPr>
          <a:xfrm>
            <a:off x="6364150" y="1671843"/>
            <a:ext cx="2779851" cy="347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3179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Type </a:t>
            </a:r>
            <a:r>
              <a:rPr lang="en"/>
              <a:t>key findings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6262850" y="1276175"/>
            <a:ext cx="2914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3449950" y="1276175"/>
            <a:ext cx="2914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0" y="1422175"/>
            <a:ext cx="2456700" cy="3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 Type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1: Churn rate by number of Customer Service Calls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2: International Plan and Voicemail plan Churn Rate comparison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Segments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International Plan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Voicemail Plan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Number of CS calls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3091" t="5401"/>
          <a:stretch/>
        </p:blipFill>
        <p:spPr>
          <a:xfrm>
            <a:off x="2456825" y="1848650"/>
            <a:ext cx="4493512" cy="32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b="0" l="0" r="0" t="6733"/>
          <a:stretch/>
        </p:blipFill>
        <p:spPr>
          <a:xfrm>
            <a:off x="7072050" y="1703525"/>
            <a:ext cx="918800" cy="34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 rotWithShape="1">
          <a:blip r:embed="rId5">
            <a:alphaModFix/>
          </a:blip>
          <a:srcRect b="0" l="0" r="0" t="6733"/>
          <a:stretch/>
        </p:blipFill>
        <p:spPr>
          <a:xfrm>
            <a:off x="8225200" y="1703525"/>
            <a:ext cx="918800" cy="34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Rate Dashboard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210675" y="2039850"/>
            <a:ext cx="178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Access will be provided  for: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Retentions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11621" l="16696" r="1012" t="26592"/>
          <a:stretch/>
        </p:blipFill>
        <p:spPr>
          <a:xfrm>
            <a:off x="1930350" y="1552525"/>
            <a:ext cx="7213651" cy="326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4277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Rate Analysis Insights</a:t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0" y="1264500"/>
            <a:ext cx="2253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Churn Rate </a:t>
            </a:r>
            <a:r>
              <a:rPr b="1" lang="en" sz="1200"/>
              <a:t>Insights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</a:t>
            </a:r>
            <a:r>
              <a:rPr lang="en" sz="1200"/>
              <a:t>e have identified </a:t>
            </a:r>
            <a:r>
              <a:rPr lang="en" sz="1200"/>
              <a:t>3 segments with high churn rate. They are;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 calls &gt;=4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yrr_group = $80.00 - $99.99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account_length_group_years = 16-20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Filtering for the above shows extremely high churn rate (67%)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Two other segments show above average churn rate: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International plan = True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yrr_group = $60.00 - $79.99</a:t>
            </a:r>
            <a:endParaRPr sz="1200"/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11777" l="16440" r="778" t="27164"/>
          <a:stretch/>
        </p:blipFill>
        <p:spPr>
          <a:xfrm>
            <a:off x="2180650" y="1640150"/>
            <a:ext cx="6963350" cy="288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3774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Risk Dashboard</a:t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0" y="1354050"/>
            <a:ext cx="2240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Churn Risk Factors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the 5 identified factors </a:t>
            </a:r>
            <a:r>
              <a:rPr lang="en" sz="1200"/>
              <a:t>a churn risk score was created: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1 point</a:t>
            </a:r>
            <a:endParaRPr sz="1200" u="sng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CS calls &gt;=4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yrr_group = $80.00 - $99.99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account_length_group_years = 16-20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half a point</a:t>
            </a:r>
            <a:r>
              <a:rPr lang="en" sz="1200"/>
              <a:t> 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International plan = True</a:t>
            </a:r>
            <a:endParaRPr sz="1200"/>
          </a:p>
          <a:p>
            <a:pPr indent="-304800" lvl="0" marL="2857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yrr_group = $60.00 - $79.99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dashboard shows active accounts filtered and sorted for high churn risk score.</a:t>
            </a:r>
            <a:endParaRPr sz="1200"/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/>
          </a:blip>
          <a:srcRect b="12143" l="16971" r="879" t="26738"/>
          <a:stretch/>
        </p:blipFill>
        <p:spPr>
          <a:xfrm>
            <a:off x="2368450" y="1842700"/>
            <a:ext cx="6775550" cy="283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13" y="336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Retention Plan</a:t>
            </a:r>
            <a:endParaRPr/>
          </a:p>
        </p:txBody>
      </p:sp>
      <p:grpSp>
        <p:nvGrpSpPr>
          <p:cNvPr id="217" name="Google Shape;217;p28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218" name="Google Shape;218;p2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8"/>
          <p:cNvSpPr txBox="1"/>
          <p:nvPr>
            <p:ph idx="4294967295" type="body"/>
          </p:nvPr>
        </p:nvSpPr>
        <p:spPr>
          <a:xfrm>
            <a:off x="424775" y="1254200"/>
            <a:ext cx="30558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r>
              <a:rPr b="1" lang="en">
                <a:solidFill>
                  <a:schemeClr val="lt1"/>
                </a:solidFill>
              </a:rPr>
              <a:t>	Identify customers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1" name="Google Shape;221;p28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Use churn risk dashboard to </a:t>
            </a:r>
            <a:r>
              <a:rPr lang="en">
                <a:solidFill>
                  <a:schemeClr val="lt1"/>
                </a:solidFill>
              </a:rPr>
              <a:t>identify</a:t>
            </a:r>
            <a:r>
              <a:rPr lang="en">
                <a:solidFill>
                  <a:schemeClr val="lt1"/>
                </a:solidFill>
              </a:rPr>
              <a:t> customers at highest risk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2" name="Google Shape;222;p28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23" name="Google Shape;223;p2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8"/>
          <p:cNvSpPr txBox="1"/>
          <p:nvPr>
            <p:ph idx="4294967295" type="body"/>
          </p:nvPr>
        </p:nvSpPr>
        <p:spPr>
          <a:xfrm>
            <a:off x="424775" y="2127450"/>
            <a:ext cx="30558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Analyse cs calls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6" name="Google Shape;226;p28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Analyse customer service calls of at risk customers and address any outstanding issues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28" name="Google Shape;228;p28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8"/>
          <p:cNvSpPr txBox="1"/>
          <p:nvPr>
            <p:ph idx="4294967295" type="body"/>
          </p:nvPr>
        </p:nvSpPr>
        <p:spPr>
          <a:xfrm>
            <a:off x="424775" y="3000775"/>
            <a:ext cx="30558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	</a:t>
            </a:r>
            <a:r>
              <a:rPr b="1" lang="en">
                <a:solidFill>
                  <a:schemeClr val="lt1"/>
                </a:solidFill>
              </a:rPr>
              <a:t>Review cost/plan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1" name="Google Shape;231;p28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Review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cost/plan type to ensure high risk customers feel valued and are maximising product use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2" name="Google Shape;232;p28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233" name="Google Shape;233;p28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28"/>
          <p:cNvSpPr txBox="1"/>
          <p:nvPr>
            <p:ph idx="4294967295" type="body"/>
          </p:nvPr>
        </p:nvSpPr>
        <p:spPr>
          <a:xfrm>
            <a:off x="424825" y="3874100"/>
            <a:ext cx="30558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	</a:t>
            </a:r>
            <a:r>
              <a:rPr b="1" lang="en">
                <a:solidFill>
                  <a:schemeClr val="lt1"/>
                </a:solidFill>
              </a:rPr>
              <a:t>Customer outreach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28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Schedule email/call outreach to discuss issues and optimise account costs and plan types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13" y="3774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recommendations</a:t>
            </a:r>
            <a:endParaRPr/>
          </a:p>
        </p:txBody>
      </p:sp>
      <p:grpSp>
        <p:nvGrpSpPr>
          <p:cNvPr id="242" name="Google Shape;242;p29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243" name="Google Shape;243;p2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9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</a:t>
            </a:r>
            <a:r>
              <a:rPr lang="en">
                <a:solidFill>
                  <a:schemeClr val="lt1"/>
                </a:solidFill>
              </a:rPr>
              <a:t> 1	 </a:t>
            </a:r>
            <a:r>
              <a:rPr b="1" lang="en">
                <a:solidFill>
                  <a:schemeClr val="lt1"/>
                </a:solidFill>
              </a:rPr>
              <a:t>Include time series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6" name="Google Shape;246;p29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Gather and include time series data to enable linear regression models for better forecasting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7" name="Google Shape;247;p29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48" name="Google Shape;248;p29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9"/>
          <p:cNvSpPr txBox="1"/>
          <p:nvPr>
            <p:ph idx="4294967295" type="body"/>
          </p:nvPr>
        </p:nvSpPr>
        <p:spPr>
          <a:xfrm>
            <a:off x="539675" y="2127450"/>
            <a:ext cx="26961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</a:t>
            </a:r>
            <a:r>
              <a:rPr lang="en">
                <a:solidFill>
                  <a:schemeClr val="lt1"/>
                </a:solidFill>
              </a:rPr>
              <a:t>2	     </a:t>
            </a:r>
            <a:r>
              <a:rPr b="1" lang="en">
                <a:solidFill>
                  <a:schemeClr val="lt1"/>
                </a:solidFill>
              </a:rPr>
              <a:t>Include more data for analysis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1" name="Google Shape;251;p29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1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Qualitative data: reason for CS call, reason for churn,  month subscription started, month churned</a:t>
            </a:r>
            <a:endParaRPr>
              <a:solidFill>
                <a:schemeClr val="lt1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Quantitative data: NPS score, how many times X feature is used</a:t>
            </a:r>
            <a:endParaRPr>
              <a:solidFill>
                <a:schemeClr val="lt1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Boolean variables: do they have an overdue balance, have they churned and resigned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52" name="Google Shape;252;p29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53" name="Google Shape;253;p29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9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</a:t>
            </a:r>
            <a:r>
              <a:rPr lang="en">
                <a:solidFill>
                  <a:schemeClr val="lt1"/>
                </a:solidFill>
              </a:rPr>
              <a:t>3	</a:t>
            </a:r>
            <a:r>
              <a:rPr b="1" lang="en">
                <a:solidFill>
                  <a:schemeClr val="lt1"/>
                </a:solidFill>
              </a:rPr>
              <a:t>Monitor Results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6" name="Google Shape;256;p29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Monitor future churn rate and account data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Is the retention plan making a difference on churn rate?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57" name="Google Shape;257;p29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258" name="Google Shape;258;p29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9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</a:t>
            </a:r>
            <a:r>
              <a:rPr lang="en">
                <a:solidFill>
                  <a:schemeClr val="lt1"/>
                </a:solidFill>
              </a:rPr>
              <a:t>4	</a:t>
            </a:r>
            <a:r>
              <a:rPr b="1" lang="en">
                <a:solidFill>
                  <a:schemeClr val="lt1"/>
                </a:solidFill>
              </a:rPr>
              <a:t>Review &amp; Adjust Process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1" name="Google Shape;261;p29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Review results and adjust churn risk analysis and retention plan to optimise results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311675" y="798600"/>
            <a:ext cx="8410800" cy="3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80"/>
              <a:t>Conclusion:</a:t>
            </a:r>
            <a:endParaRPr b="1" sz="33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79"/>
              <a:t>Churn rate is highest among the accounts that have the greatest total charges, the most customer service calls and the longest account length.</a:t>
            </a:r>
            <a:endParaRPr sz="18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79"/>
              <a:t>Speaking to customers with these attributes and addressing their issues and maximising their cost/value could help prevent churn.</a:t>
            </a:r>
            <a:endParaRPr sz="18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675" y="798600"/>
            <a:ext cx="8000100" cy="3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80"/>
              <a:t>Project objective: </a:t>
            </a:r>
            <a:endParaRPr b="1" sz="33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To decrease churn rate by identifying at risk customers and using proactive retention care.</a:t>
            </a:r>
            <a:endParaRPr sz="33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4572024" y="199425"/>
            <a:ext cx="4323242" cy="1377834"/>
            <a:chOff x="431925" y="1304875"/>
            <a:chExt cx="2628910" cy="3416400"/>
          </a:xfrm>
        </p:grpSpPr>
        <p:sp>
          <p:nvSpPr>
            <p:cNvPr id="77" name="Google Shape;77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31935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4572000" y="199400"/>
            <a:ext cx="4323300" cy="37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580950" y="579150"/>
            <a:ext cx="4246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 churn rate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Reactive retention care is ineffective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Voluntary churn is not being prevented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4572024" y="1868074"/>
            <a:ext cx="4323242" cy="1401749"/>
            <a:chOff x="431925" y="1304875"/>
            <a:chExt cx="2628910" cy="34164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31935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/>
        </p:nvSpPr>
        <p:spPr>
          <a:xfrm>
            <a:off x="4572000" y="1880013"/>
            <a:ext cx="4323300" cy="37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Outcome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580950" y="3940500"/>
            <a:ext cx="4246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Customer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Support team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Sales team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Director of Customer Services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4580977" y="3560654"/>
            <a:ext cx="4323235" cy="1377834"/>
            <a:chOff x="431920" y="1304751"/>
            <a:chExt cx="2628905" cy="3416400"/>
          </a:xfrm>
        </p:grpSpPr>
        <p:sp>
          <p:nvSpPr>
            <p:cNvPr id="87" name="Google Shape;87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31920" y="1304751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5"/>
          <p:cNvSpPr txBox="1"/>
          <p:nvPr/>
        </p:nvSpPr>
        <p:spPr>
          <a:xfrm>
            <a:off x="4580938" y="3560638"/>
            <a:ext cx="4323300" cy="37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Stakeholders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580950" y="2259825"/>
            <a:ext cx="4246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Provide a list of customers at risk of churn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Provide possible reasons for dissatisfaction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the above to create a retention plan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Monitor churn rate and review process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7" name="Google Shape;97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High Churn Rate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Companies</a:t>
            </a:r>
            <a:r>
              <a:rPr lang="en" sz="1600"/>
              <a:t> current churn rate is 14%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Churn rate </a:t>
            </a:r>
            <a:r>
              <a:rPr lang="en" sz="1600"/>
              <a:t>calculation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Customers churned/ Total customers *100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Goal Churn rate is &lt;10%</a:t>
            </a:r>
            <a:endParaRPr b="1" sz="1600"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2" name="Google Shape;102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Reactive Vs Proactive Retention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Reactive retention is often too late. The customers have another provider.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Proactive retention can eliminate</a:t>
            </a:r>
            <a:r>
              <a:rPr lang="en" sz="1600"/>
              <a:t> voluntary churn reasons and show customers</a:t>
            </a:r>
            <a:r>
              <a:rPr lang="en" sz="1600"/>
              <a:t> they are valued</a:t>
            </a:r>
            <a:endParaRPr sz="1600"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7" name="Google Shape;107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Voluntary Churn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Focusing on preventable churn puts the company in control.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Voluntary churn reasons: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Issues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Service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461375" y="3503775"/>
            <a:ext cx="42627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Success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82050" y="282775"/>
            <a:ext cx="64695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Churn Risk Dashboard with list of high risk customers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Churn Rate Dashboard with list of churn reasons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Process defined and implemented for retention plan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Monitor future churn rate and iterate on process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All Stakeholders informed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Outcome</a:t>
            </a:r>
            <a:endParaRPr/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4879025" y="500925"/>
            <a:ext cx="3954000" cy="4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21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900">
                <a:solidFill>
                  <a:srgbClr val="000000"/>
                </a:solidFill>
              </a:rPr>
              <a:t>Churn Rate Dashboard</a:t>
            </a:r>
            <a:endParaRPr b="1"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dashboard that uses segmentation to identify what factors most impact churn risk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221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900">
                <a:solidFill>
                  <a:srgbClr val="000000"/>
                </a:solidFill>
              </a:rPr>
              <a:t>Churn Risk Dashboard</a:t>
            </a:r>
            <a:endParaRPr b="1"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dashboard that shows customers at highest churn risk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221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900">
                <a:solidFill>
                  <a:srgbClr val="000000"/>
                </a:solidFill>
              </a:rPr>
              <a:t>Proposed Retention Plan </a:t>
            </a:r>
            <a:r>
              <a:rPr lang="en" sz="1900">
                <a:solidFill>
                  <a:srgbClr val="000000"/>
                </a:solidFill>
              </a:rPr>
              <a:t>based on the churn risk factors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221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900">
                <a:solidFill>
                  <a:srgbClr val="000000"/>
                </a:solidFill>
              </a:rPr>
              <a:t>Future recommendations </a:t>
            </a:r>
            <a:r>
              <a:rPr lang="en" sz="1900">
                <a:solidFill>
                  <a:srgbClr val="000000"/>
                </a:solidFill>
              </a:rPr>
              <a:t>for</a:t>
            </a:r>
            <a:r>
              <a:rPr b="1" lang="en" sz="1900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churn rate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571950" y="798600"/>
            <a:ext cx="8000100" cy="3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Churn Rate Analysis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Rate Analysis Process</a:t>
            </a:r>
            <a:endParaRPr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134" name="Google Shape;134;p2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Step 1	</a:t>
            </a:r>
            <a:r>
              <a:rPr b="1" lang="en" sz="1400">
                <a:solidFill>
                  <a:schemeClr val="lt1"/>
                </a:solidFill>
              </a:rPr>
              <a:t>Define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137" name="Google Shape;137;p20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Obtain </a:t>
            </a:r>
            <a:r>
              <a:rPr lang="en">
                <a:solidFill>
                  <a:schemeClr val="lt1"/>
                </a:solidFill>
              </a:rPr>
              <a:t>recent</a:t>
            </a:r>
            <a:r>
              <a:rPr lang="en">
                <a:solidFill>
                  <a:schemeClr val="lt1"/>
                </a:solidFill>
              </a:rPr>
              <a:t> account data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Define business goals, stakeholders and key metrics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8" name="Google Shape;138;p20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39" name="Google Shape;139;p2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0"/>
          <p:cNvSpPr txBox="1"/>
          <p:nvPr>
            <p:ph idx="4294967295" type="body"/>
          </p:nvPr>
        </p:nvSpPr>
        <p:spPr>
          <a:xfrm>
            <a:off x="539675" y="2127450"/>
            <a:ext cx="29409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Step </a:t>
            </a:r>
            <a:r>
              <a:rPr lang="en" sz="1400">
                <a:solidFill>
                  <a:schemeClr val="lt1"/>
                </a:solidFill>
              </a:rPr>
              <a:t>2	</a:t>
            </a:r>
            <a:r>
              <a:rPr b="1" lang="en" sz="1400">
                <a:solidFill>
                  <a:schemeClr val="lt1"/>
                </a:solidFill>
              </a:rPr>
              <a:t>Clean  &amp; Validate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142" name="Google Shape;142;p20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Use Big Query SQL to review data types, names, attribute length</a:t>
            </a:r>
            <a:endParaRPr>
              <a:solidFill>
                <a:schemeClr val="lt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Remove duplicates, null values, outliers</a:t>
            </a:r>
            <a:endParaRPr>
              <a:solidFill>
                <a:schemeClr val="lt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Create </a:t>
            </a:r>
            <a:r>
              <a:rPr lang="en">
                <a:solidFill>
                  <a:schemeClr val="lt1"/>
                </a:solidFill>
              </a:rPr>
              <a:t>columns and segments to aid in analysis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44" name="Google Shape;144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0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Step </a:t>
            </a:r>
            <a:r>
              <a:rPr lang="en" sz="1400">
                <a:solidFill>
                  <a:schemeClr val="lt1"/>
                </a:solidFill>
              </a:rPr>
              <a:t>3	</a:t>
            </a:r>
            <a:r>
              <a:rPr b="1" lang="en" sz="1400">
                <a:solidFill>
                  <a:schemeClr val="lt1"/>
                </a:solidFill>
              </a:rPr>
              <a:t>Analyse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Basic statistical analysis (mean, median, mode, stddev)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Segmentation analysis: Plan type, yrr, account length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Location specific analysis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8" name="Google Shape;148;p20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49" name="Google Shape;149;p20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539675" y="3874100"/>
            <a:ext cx="29409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Step 4	</a:t>
            </a:r>
            <a:r>
              <a:rPr b="1" lang="en" sz="1400">
                <a:solidFill>
                  <a:schemeClr val="lt1"/>
                </a:solidFill>
              </a:rPr>
              <a:t>Visualise &amp; Share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152" name="Google Shape;152;p20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Build churn rate dashboard based on statistical analysis and </a:t>
            </a:r>
            <a:r>
              <a:rPr lang="en">
                <a:solidFill>
                  <a:schemeClr val="lt1"/>
                </a:solidFill>
              </a:rPr>
              <a:t>segments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Build churn risk dashboard based on </a:t>
            </a:r>
            <a:r>
              <a:rPr lang="en">
                <a:solidFill>
                  <a:schemeClr val="lt1"/>
                </a:solidFill>
              </a:rPr>
              <a:t>segment</a:t>
            </a:r>
            <a:r>
              <a:rPr lang="en">
                <a:solidFill>
                  <a:schemeClr val="lt1"/>
                </a:solidFill>
              </a:rPr>
              <a:t> analysis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80700" y="0"/>
            <a:ext cx="83826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Segmentation</a:t>
            </a:r>
            <a:r>
              <a:rPr b="1" lang="en" sz="4200"/>
              <a:t> Analysis</a:t>
            </a:r>
            <a:endParaRPr b="1" sz="2033"/>
          </a:p>
        </p:txBody>
      </p:sp>
      <p:sp>
        <p:nvSpPr>
          <p:cNvPr id="158" name="Google Shape;158;p21"/>
          <p:cNvSpPr txBox="1"/>
          <p:nvPr/>
        </p:nvSpPr>
        <p:spPr>
          <a:xfrm>
            <a:off x="224200" y="1869000"/>
            <a:ext cx="41856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771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3"/>
              <a:buFont typeface="Merriweather"/>
              <a:buChar char="●"/>
            </a:pPr>
            <a:r>
              <a:rPr lang="en" sz="2033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Account length</a:t>
            </a:r>
            <a:endParaRPr sz="2033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771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3"/>
              <a:buFont typeface="Merriweather"/>
              <a:buChar char="●"/>
            </a:pPr>
            <a:r>
              <a:rPr lang="en" sz="2033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YRR</a:t>
            </a:r>
            <a:endParaRPr sz="2033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771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3"/>
              <a:buFont typeface="Merriweather"/>
              <a:buChar char="●"/>
            </a:pPr>
            <a:r>
              <a:rPr lang="en" sz="2033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International Plan</a:t>
            </a:r>
            <a:endParaRPr sz="2033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771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3"/>
              <a:buFont typeface="Merriweather"/>
              <a:buChar char="●"/>
            </a:pPr>
            <a:r>
              <a:rPr lang="en" sz="2033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Voicemail Plan</a:t>
            </a:r>
            <a:endParaRPr sz="2033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771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3"/>
              <a:buFont typeface="Merriweather"/>
              <a:buChar char="●"/>
            </a:pPr>
            <a:r>
              <a:rPr lang="en" sz="2033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Number of Customer Service calls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4572000" y="1869000"/>
            <a:ext cx="421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segments chosen are modelled on industry standard telecommunication segmentation and the available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