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38350112e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38350112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Similar mean and standard deviation between churned and active accounts.</a:t>
            </a:r>
            <a:b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 total most accounts were &gt; 1 year. We also saw that churn rate was higher for accounts &gt;1 year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38350112e_0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938350112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Greater mean and standard deviation for churned accounts.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Accounts of $70+ significantly higher churn rate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938350112e_0_1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938350112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International plan True = greater churn rate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Number of CS calls &gt;4 significantly increases churn rate (33% increase from 3 calls).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38350112e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938350112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938350112e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938350112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938350112e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938350112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938350112e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938350112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5d15df4313_1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5d15df4313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Industry: Telecommunications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trying to accomplish? Decrease churn 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factors involved in the business task?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trends in churned customer accounts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Extrapolating this to current accounts to identify churn risk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these trends for outreach and proactive retention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data </a:t>
            </a:r>
            <a:r>
              <a:rPr lang="en"/>
              <a:t>will be appropriate for the analysis?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will you obtain that data?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internal databases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this is an example, the data is from online opensource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@misc{customer-churn-prediction-2020, author = {Kostas Diamantaras}, title = {Customer Churn Prediction 2020}, publisher = {Kaggle}, year = {2020}, url = {https://kaggle.com/competitions/customer-churn-prediction-2020}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your audience, and what materials will help you present to them efectively?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Audience is the Director of Customer Services, Manager of Support/ Retentions, Manager of sales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Slideshow and visualisations with clear business outcomes in number format can ensure clarity and effective communication.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●"/>
            </a:pPr>
            <a:r>
              <a:rPr b="1" lang="en" sz="10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How do I define success for this project?</a:t>
            </a:r>
            <a:endParaRPr b="1" sz="100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●"/>
            </a:pPr>
            <a:r>
              <a:rPr lang="en" sz="10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What kind of results are needed?</a:t>
            </a:r>
            <a:endParaRPr sz="100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●"/>
            </a:pPr>
            <a:r>
              <a:rPr lang="en" sz="10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Who will be informed?</a:t>
            </a:r>
            <a:endParaRPr sz="100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●"/>
            </a:pPr>
            <a:r>
              <a:rPr lang="en" sz="10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Am I answering the question being asked?</a:t>
            </a:r>
            <a:endParaRPr sz="100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●"/>
            </a:pPr>
            <a:r>
              <a:rPr lang="en" sz="10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How quickly does a decision need to be made?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●"/>
            </a:pPr>
            <a:r>
              <a:t/>
            </a:r>
            <a:endParaRPr sz="9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d15df4313_1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d15df431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38350112e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938350112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d15df4313_1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5d15df431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Churn Prevention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74198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Laura Brown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October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311700" y="2245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length key findings</a:t>
            </a:r>
            <a:endParaRPr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159075" y="1287300"/>
            <a:ext cx="3669600" cy="3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Account Length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Table 1: Churn rate by account length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Table 2: Comparison of account length distribution between churn (true and false)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Segments</a:t>
            </a:r>
            <a:r>
              <a:rPr b="1" lang="en" sz="1600"/>
              <a:t>:</a:t>
            </a:r>
            <a:endParaRPr b="1"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&lt;2 months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2-6 months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6-12 months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1-3 years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3-5 years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5-10 years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10+ years</a:t>
            </a:r>
            <a:endParaRPr sz="1600"/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 b="0" l="0" r="0" t="4607"/>
          <a:stretch/>
        </p:blipFill>
        <p:spPr>
          <a:xfrm>
            <a:off x="6633175" y="1605650"/>
            <a:ext cx="2510826" cy="351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 rotWithShape="1">
          <a:blip r:embed="rId4">
            <a:alphaModFix/>
          </a:blip>
          <a:srcRect b="5419" l="0" r="0" t="3646"/>
          <a:stretch/>
        </p:blipFill>
        <p:spPr>
          <a:xfrm>
            <a:off x="3840473" y="1625675"/>
            <a:ext cx="2565478" cy="351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 txBox="1"/>
          <p:nvPr/>
        </p:nvSpPr>
        <p:spPr>
          <a:xfrm>
            <a:off x="6262850" y="1276175"/>
            <a:ext cx="29142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Table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3449950" y="1276175"/>
            <a:ext cx="29142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Table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311700" y="3179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YRR key findings</a:t>
            </a:r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0" y="1323900"/>
            <a:ext cx="3209700" cy="3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YRR</a:t>
            </a:r>
            <a:endParaRPr b="1"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Table 1: Churn rate by yrr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Table 2: Comparison of yrr distribution between churn (true and false)</a:t>
            </a:r>
            <a:endParaRPr b="1"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Segments: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&lt;$30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$30-$49.99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$50-$69.99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$70+</a:t>
            </a: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0" r="0" t="4342"/>
          <a:stretch/>
        </p:blipFill>
        <p:spPr>
          <a:xfrm>
            <a:off x="6229825" y="1514125"/>
            <a:ext cx="2914176" cy="362937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/>
        </p:nvSpPr>
        <p:spPr>
          <a:xfrm>
            <a:off x="6262850" y="1276175"/>
            <a:ext cx="29142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Table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3449950" y="1276175"/>
            <a:ext cx="29142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Table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9" name="Google Shape;179;p23"/>
          <p:cNvPicPr preferRelativeResize="0"/>
          <p:nvPr/>
        </p:nvPicPr>
        <p:blipFill rotWithShape="1">
          <a:blip r:embed="rId4">
            <a:alphaModFix/>
          </a:blip>
          <a:srcRect b="0" l="0" r="0" t="3119"/>
          <a:stretch/>
        </p:blipFill>
        <p:spPr>
          <a:xfrm>
            <a:off x="3718822" y="1613400"/>
            <a:ext cx="2645328" cy="353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311700" y="3179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Type </a:t>
            </a:r>
            <a:r>
              <a:rPr lang="en"/>
              <a:t>key findings</a:t>
            </a:r>
            <a:endParaRPr/>
          </a:p>
        </p:txBody>
      </p:sp>
      <p:sp>
        <p:nvSpPr>
          <p:cNvPr id="185" name="Google Shape;185;p24"/>
          <p:cNvSpPr txBox="1"/>
          <p:nvPr/>
        </p:nvSpPr>
        <p:spPr>
          <a:xfrm>
            <a:off x="6262850" y="1276175"/>
            <a:ext cx="29142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Table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3449950" y="1276175"/>
            <a:ext cx="29142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Table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0" y="1422175"/>
            <a:ext cx="2456700" cy="3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 Type</a:t>
            </a:r>
            <a:endParaRPr b="1"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Table 1: Churn rate by number of Customer Service Calls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Table 2: International Plan and Voicemail plan Churn Rate comparison</a:t>
            </a:r>
            <a:endParaRPr b="1"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Segments</a:t>
            </a: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International Plan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Voicemail Plan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Number of CS calls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8" name="Google Shape;188;p24"/>
          <p:cNvPicPr preferRelativeResize="0"/>
          <p:nvPr/>
        </p:nvPicPr>
        <p:blipFill rotWithShape="1">
          <a:blip r:embed="rId3">
            <a:alphaModFix/>
          </a:blip>
          <a:srcRect b="0" l="0" r="3091" t="5401"/>
          <a:stretch/>
        </p:blipFill>
        <p:spPr>
          <a:xfrm>
            <a:off x="2456825" y="1848650"/>
            <a:ext cx="4493512" cy="329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 rotWithShape="1">
          <a:blip r:embed="rId4">
            <a:alphaModFix/>
          </a:blip>
          <a:srcRect b="0" l="0" r="0" t="6733"/>
          <a:stretch/>
        </p:blipFill>
        <p:spPr>
          <a:xfrm>
            <a:off x="7072050" y="1703525"/>
            <a:ext cx="918800" cy="343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4"/>
          <p:cNvPicPr preferRelativeResize="0"/>
          <p:nvPr/>
        </p:nvPicPr>
        <p:blipFill rotWithShape="1">
          <a:blip r:embed="rId5">
            <a:alphaModFix/>
          </a:blip>
          <a:srcRect b="0" l="0" r="0" t="6733"/>
          <a:stretch/>
        </p:blipFill>
        <p:spPr>
          <a:xfrm>
            <a:off x="8225200" y="1703525"/>
            <a:ext cx="918800" cy="343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Churn Rate Dashboard</a:t>
            </a:r>
            <a:endParaRPr/>
          </a:p>
        </p:txBody>
      </p:sp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 b="11144" l="19788" r="0" t="9647"/>
          <a:stretch/>
        </p:blipFill>
        <p:spPr>
          <a:xfrm>
            <a:off x="2186563" y="1279025"/>
            <a:ext cx="6957427" cy="38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 txBox="1"/>
          <p:nvPr/>
        </p:nvSpPr>
        <p:spPr>
          <a:xfrm>
            <a:off x="210675" y="2039850"/>
            <a:ext cx="1783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Access will be provided  for: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Management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Retentions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Sales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Support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311700" y="4277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Churn Rate Analysis Insights</a:t>
            </a:r>
            <a:endParaRPr/>
          </a:p>
        </p:txBody>
      </p:sp>
      <p:sp>
        <p:nvSpPr>
          <p:cNvPr id="203" name="Google Shape;203;p26"/>
          <p:cNvSpPr txBox="1"/>
          <p:nvPr/>
        </p:nvSpPr>
        <p:spPr>
          <a:xfrm>
            <a:off x="0" y="1327375"/>
            <a:ext cx="2253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Churn Rate </a:t>
            </a:r>
            <a:r>
              <a:rPr b="1" lang="en"/>
              <a:t>Insights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e have identified 4 segments with high churn rate: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CS calls &gt;=4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International plan = True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YRR &gt;= 70+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Account length &gt;= 1 year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 for the above shows extremely high churn rate (76%)</a:t>
            </a:r>
            <a:endParaRPr/>
          </a:p>
        </p:txBody>
      </p:sp>
      <p:pic>
        <p:nvPicPr>
          <p:cNvPr id="204" name="Google Shape;204;p26"/>
          <p:cNvPicPr preferRelativeResize="0"/>
          <p:nvPr/>
        </p:nvPicPr>
        <p:blipFill rotWithShape="1">
          <a:blip r:embed="rId3">
            <a:alphaModFix/>
          </a:blip>
          <a:srcRect b="11151" l="20375" r="0" t="25484"/>
          <a:stretch/>
        </p:blipFill>
        <p:spPr>
          <a:xfrm>
            <a:off x="2472975" y="1642075"/>
            <a:ext cx="6671026" cy="31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311700" y="3774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Churn Risk Dashboard</a:t>
            </a:r>
            <a:endParaRPr/>
          </a:p>
        </p:txBody>
      </p:sp>
      <p:sp>
        <p:nvSpPr>
          <p:cNvPr id="210" name="Google Shape;210;p27"/>
          <p:cNvSpPr txBox="1"/>
          <p:nvPr/>
        </p:nvSpPr>
        <p:spPr>
          <a:xfrm>
            <a:off x="0" y="1354050"/>
            <a:ext cx="2240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Churn Risk Factors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4 identified factors: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CS calls &gt;=4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International plan = True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YRR &gt;= 70+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Account length &gt;= 1 year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churn risk score was created with 1 point for each variable.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dashboard shows active accounts filtered and sorted for high churn risk score.</a:t>
            </a:r>
            <a:endParaRPr/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700" y="1730691"/>
            <a:ext cx="6903300" cy="2879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311713" y="3363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Retention Plan</a:t>
            </a:r>
            <a:endParaRPr/>
          </a:p>
        </p:txBody>
      </p:sp>
      <p:grpSp>
        <p:nvGrpSpPr>
          <p:cNvPr id="217" name="Google Shape;217;p28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218" name="Google Shape;218;p28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28"/>
          <p:cNvSpPr txBox="1"/>
          <p:nvPr>
            <p:ph idx="4294967295" type="body"/>
          </p:nvPr>
        </p:nvSpPr>
        <p:spPr>
          <a:xfrm>
            <a:off x="424775" y="1254200"/>
            <a:ext cx="30558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1</a:t>
            </a:r>
            <a:r>
              <a:rPr b="1" lang="en">
                <a:solidFill>
                  <a:schemeClr val="lt1"/>
                </a:solidFill>
              </a:rPr>
              <a:t>	Identify customers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21" name="Google Shape;221;p28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Use churn risk dashboard to </a:t>
            </a:r>
            <a:r>
              <a:rPr lang="en">
                <a:solidFill>
                  <a:schemeClr val="lt1"/>
                </a:solidFill>
              </a:rPr>
              <a:t>identify</a:t>
            </a:r>
            <a:r>
              <a:rPr lang="en">
                <a:solidFill>
                  <a:schemeClr val="lt1"/>
                </a:solidFill>
              </a:rPr>
              <a:t> customers at highest risk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22" name="Google Shape;222;p28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223" name="Google Shape;223;p28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28"/>
          <p:cNvSpPr txBox="1"/>
          <p:nvPr>
            <p:ph idx="4294967295" type="body"/>
          </p:nvPr>
        </p:nvSpPr>
        <p:spPr>
          <a:xfrm>
            <a:off x="424775" y="2127450"/>
            <a:ext cx="30558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2</a:t>
            </a:r>
            <a:r>
              <a:rPr lang="en">
                <a:solidFill>
                  <a:schemeClr val="lt1"/>
                </a:solidFill>
              </a:rPr>
              <a:t>	</a:t>
            </a:r>
            <a:r>
              <a:rPr b="1" lang="en">
                <a:solidFill>
                  <a:schemeClr val="lt1"/>
                </a:solidFill>
              </a:rPr>
              <a:t>Analyse cs calls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26" name="Google Shape;226;p28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Analyse customer service calls of at risk customers and address any outstanding issues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27" name="Google Shape;227;p28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228" name="Google Shape;228;p28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28"/>
          <p:cNvSpPr txBox="1"/>
          <p:nvPr>
            <p:ph idx="4294967295" type="body"/>
          </p:nvPr>
        </p:nvSpPr>
        <p:spPr>
          <a:xfrm>
            <a:off x="424775" y="3000775"/>
            <a:ext cx="30558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3	</a:t>
            </a:r>
            <a:r>
              <a:rPr b="1" lang="en">
                <a:solidFill>
                  <a:schemeClr val="lt1"/>
                </a:solidFill>
              </a:rPr>
              <a:t>Review cost/plan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1" name="Google Shape;231;p28"/>
          <p:cNvSpPr txBox="1"/>
          <p:nvPr>
            <p:ph idx="4294967295" type="body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Review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cost/plan type to ensure high risk customers feel valued and are maximising product use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32" name="Google Shape;232;p28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233" name="Google Shape;233;p28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" name="Google Shape;235;p28"/>
          <p:cNvSpPr txBox="1"/>
          <p:nvPr>
            <p:ph idx="4294967295" type="body"/>
          </p:nvPr>
        </p:nvSpPr>
        <p:spPr>
          <a:xfrm>
            <a:off x="424825" y="3874100"/>
            <a:ext cx="30558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4	</a:t>
            </a:r>
            <a:r>
              <a:rPr b="1" lang="en">
                <a:solidFill>
                  <a:schemeClr val="lt1"/>
                </a:solidFill>
              </a:rPr>
              <a:t>Customer outreach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6" name="Google Shape;236;p28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Schedule email/call outreach to discuss issues and optimise account costs and plan types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311713" y="3774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recommendations</a:t>
            </a:r>
            <a:endParaRPr/>
          </a:p>
        </p:txBody>
      </p:sp>
      <p:grpSp>
        <p:nvGrpSpPr>
          <p:cNvPr id="242" name="Google Shape;242;p29"/>
          <p:cNvGrpSpPr/>
          <p:nvPr/>
        </p:nvGrpSpPr>
        <p:grpSpPr>
          <a:xfrm>
            <a:off x="424825" y="1253973"/>
            <a:ext cx="8294371" cy="799416"/>
            <a:chOff x="424813" y="1177875"/>
            <a:chExt cx="8294371" cy="849900"/>
          </a:xfrm>
        </p:grpSpPr>
        <p:sp>
          <p:nvSpPr>
            <p:cNvPr id="243" name="Google Shape;243;p29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29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Recommendation</a:t>
            </a:r>
            <a:r>
              <a:rPr lang="en">
                <a:solidFill>
                  <a:schemeClr val="lt1"/>
                </a:solidFill>
              </a:rPr>
              <a:t> 1	 </a:t>
            </a:r>
            <a:r>
              <a:rPr b="1" lang="en">
                <a:solidFill>
                  <a:schemeClr val="lt1"/>
                </a:solidFill>
              </a:rPr>
              <a:t>Include time series data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46" name="Google Shape;246;p29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Gather and include time series data to enable linear regression models for better forecasting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47" name="Google Shape;247;p29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248" name="Google Shape;248;p29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29"/>
          <p:cNvSpPr txBox="1"/>
          <p:nvPr>
            <p:ph idx="4294967295" type="body"/>
          </p:nvPr>
        </p:nvSpPr>
        <p:spPr>
          <a:xfrm>
            <a:off x="539675" y="2127450"/>
            <a:ext cx="26961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Recommendation </a:t>
            </a:r>
            <a:r>
              <a:rPr lang="en">
                <a:solidFill>
                  <a:schemeClr val="lt1"/>
                </a:solidFill>
              </a:rPr>
              <a:t>2	     </a:t>
            </a:r>
            <a:r>
              <a:rPr b="1" lang="en">
                <a:solidFill>
                  <a:schemeClr val="lt1"/>
                </a:solidFill>
              </a:rPr>
              <a:t>Include more data for analysis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51" name="Google Shape;251;p29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10000"/>
          </a:bodyPr>
          <a:lstStyle/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Qualitative data: reason for CS call, reason for churn,  month subscription started, month churned</a:t>
            </a:r>
            <a:endParaRPr>
              <a:solidFill>
                <a:schemeClr val="lt1"/>
              </a:solidFill>
            </a:endParaRPr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Quantitative data: NPS score, how many times X feature is used</a:t>
            </a:r>
            <a:endParaRPr>
              <a:solidFill>
                <a:schemeClr val="lt1"/>
              </a:solidFill>
            </a:endParaRPr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Boolean variables: do they have an overdue balance, have they churned and resigned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52" name="Google Shape;252;p29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253" name="Google Shape;253;p29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29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Recommendation </a:t>
            </a:r>
            <a:r>
              <a:rPr lang="en">
                <a:solidFill>
                  <a:schemeClr val="lt1"/>
                </a:solidFill>
              </a:rPr>
              <a:t>3	</a:t>
            </a:r>
            <a:r>
              <a:rPr b="1" lang="en">
                <a:solidFill>
                  <a:schemeClr val="lt1"/>
                </a:solidFill>
              </a:rPr>
              <a:t>Monitor Results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56" name="Google Shape;256;p29"/>
          <p:cNvSpPr txBox="1"/>
          <p:nvPr>
            <p:ph idx="4294967295" type="body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Monitor future churn rate and account data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Is the retention plan making a difference on churn rate?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57" name="Google Shape;257;p29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258" name="Google Shape;258;p29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29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Recommendation </a:t>
            </a:r>
            <a:r>
              <a:rPr lang="en">
                <a:solidFill>
                  <a:schemeClr val="lt1"/>
                </a:solidFill>
              </a:rPr>
              <a:t>4	</a:t>
            </a:r>
            <a:r>
              <a:rPr b="1" lang="en">
                <a:solidFill>
                  <a:schemeClr val="lt1"/>
                </a:solidFill>
              </a:rPr>
              <a:t>Review &amp; Adjust Process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61" name="Google Shape;261;p29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Review results and adjust churn risk analysis and retention plan to optimise results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/>
          <p:nvPr>
            <p:ph type="title"/>
          </p:nvPr>
        </p:nvSpPr>
        <p:spPr>
          <a:xfrm>
            <a:off x="311675" y="798600"/>
            <a:ext cx="8410800" cy="31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380"/>
              <a:t>Conclusion:</a:t>
            </a:r>
            <a:endParaRPr b="1" sz="33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79"/>
              <a:t>Churn rate is highest among the accounts that have the greatest total charges, the longest account length and the most customer service calls. </a:t>
            </a:r>
            <a:endParaRPr sz="18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79"/>
              <a:t>Speaking to customers with these attributes and addressing their issues and maximising their cost/value could help reduce churn rate.</a:t>
            </a:r>
            <a:endParaRPr sz="1879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675" y="798600"/>
            <a:ext cx="8000100" cy="31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380"/>
              <a:t>Project objective: </a:t>
            </a:r>
            <a:endParaRPr b="1" sz="33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80"/>
              <a:t>To decrease churn rate by identifying at risk customers and using proactive retention care.</a:t>
            </a:r>
            <a:endParaRPr sz="338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grpSp>
        <p:nvGrpSpPr>
          <p:cNvPr id="76" name="Google Shape;76;p15"/>
          <p:cNvGrpSpPr/>
          <p:nvPr/>
        </p:nvGrpSpPr>
        <p:grpSpPr>
          <a:xfrm>
            <a:off x="4572024" y="199425"/>
            <a:ext cx="4323242" cy="1377834"/>
            <a:chOff x="431925" y="1304875"/>
            <a:chExt cx="2628910" cy="3416400"/>
          </a:xfrm>
        </p:grpSpPr>
        <p:sp>
          <p:nvSpPr>
            <p:cNvPr id="77" name="Google Shape;77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rgbClr val="2A3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31935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4572000" y="199400"/>
            <a:ext cx="4323300" cy="37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580950" y="579150"/>
            <a:ext cx="42465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High churn rate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Reactive retention care is ineffective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Voluntary churn is not being prevented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1" name="Google Shape;81;p15"/>
          <p:cNvGrpSpPr/>
          <p:nvPr/>
        </p:nvGrpSpPr>
        <p:grpSpPr>
          <a:xfrm>
            <a:off x="4572024" y="1868074"/>
            <a:ext cx="4323242" cy="1401749"/>
            <a:chOff x="431925" y="1304875"/>
            <a:chExt cx="2628910" cy="3416400"/>
          </a:xfrm>
        </p:grpSpPr>
        <p:sp>
          <p:nvSpPr>
            <p:cNvPr id="82" name="Google Shape;82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rgbClr val="2A3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431935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5"/>
          <p:cNvSpPr txBox="1"/>
          <p:nvPr/>
        </p:nvSpPr>
        <p:spPr>
          <a:xfrm>
            <a:off x="4572000" y="1880013"/>
            <a:ext cx="4323300" cy="37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Outcome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4580950" y="3940500"/>
            <a:ext cx="42465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Customer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Support team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Sales team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Director of Customer Services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6" name="Google Shape;86;p15"/>
          <p:cNvGrpSpPr/>
          <p:nvPr/>
        </p:nvGrpSpPr>
        <p:grpSpPr>
          <a:xfrm>
            <a:off x="4580977" y="3560654"/>
            <a:ext cx="4323235" cy="1377834"/>
            <a:chOff x="431920" y="1304751"/>
            <a:chExt cx="2628905" cy="3416400"/>
          </a:xfrm>
        </p:grpSpPr>
        <p:sp>
          <p:nvSpPr>
            <p:cNvPr id="87" name="Google Shape;87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rgbClr val="2A3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431920" y="1304751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5"/>
          <p:cNvSpPr txBox="1"/>
          <p:nvPr/>
        </p:nvSpPr>
        <p:spPr>
          <a:xfrm>
            <a:off x="4580938" y="3560638"/>
            <a:ext cx="4323300" cy="37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Stakeholders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4580950" y="2259825"/>
            <a:ext cx="42465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Provide a list of customers at risk of churn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Provide possible reasons for dissatisfaction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 the above to create a retention plan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Monitor churn rate and review process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</a:t>
            </a:r>
            <a:endParaRPr/>
          </a:p>
        </p:txBody>
      </p:sp>
      <p:grpSp>
        <p:nvGrpSpPr>
          <p:cNvPr id="96" name="Google Shape;96;p16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7" name="Google Shape;97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6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High Churn Rate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6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Companies</a:t>
            </a:r>
            <a:r>
              <a:rPr lang="en" sz="1600"/>
              <a:t> current churn rate is 14%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Churn rate </a:t>
            </a:r>
            <a:r>
              <a:rPr lang="en" sz="1600"/>
              <a:t>calculation</a:t>
            </a:r>
            <a:r>
              <a:rPr lang="en" sz="1600"/>
              <a:t>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Customers churned/ Total customers *100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Goal Churn rate is &lt;10%</a:t>
            </a:r>
            <a:endParaRPr b="1" sz="1600"/>
          </a:p>
        </p:txBody>
      </p:sp>
      <p:grpSp>
        <p:nvGrpSpPr>
          <p:cNvPr id="101" name="Google Shape;101;p16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2" name="Google Shape;102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6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Reactive Vs Proactive Retention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6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Reactive retention is often too late. The customers have another provider.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Proactive retention can eliminate</a:t>
            </a:r>
            <a:r>
              <a:rPr lang="en" sz="1600"/>
              <a:t> voluntary churn reasons and show customers</a:t>
            </a:r>
            <a:r>
              <a:rPr lang="en" sz="1600"/>
              <a:t> they are valued</a:t>
            </a:r>
            <a:endParaRPr sz="1600"/>
          </a:p>
        </p:txBody>
      </p:sp>
      <p:grpSp>
        <p:nvGrpSpPr>
          <p:cNvPr id="106" name="Google Shape;106;p16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7" name="Google Shape;107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6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Voluntary Churn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16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Focusing on preventable churn puts the company in control.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Voluntary churn reasons: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Features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Issues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Service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4461375" y="3503775"/>
            <a:ext cx="42627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Success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682050" y="282775"/>
            <a:ext cx="6469500" cy="24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AutoNum type="arabicPeriod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Churn Risk Dashboard with list of high risk customers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AutoNum type="arabicPeriod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Churn Rate Dashboard with list of churn reasons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AutoNum type="arabicPeriod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Process defined and implemented for retention plan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AutoNum type="arabicPeriod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Monitor future churn rate and iterate on process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AutoNum type="arabicPeriod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All Stakeholders informed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Outcome</a:t>
            </a:r>
            <a:endParaRPr/>
          </a:p>
        </p:txBody>
      </p:sp>
      <p:sp>
        <p:nvSpPr>
          <p:cNvPr id="122" name="Google Shape;122;p18"/>
          <p:cNvSpPr txBox="1"/>
          <p:nvPr>
            <p:ph idx="2" type="body"/>
          </p:nvPr>
        </p:nvSpPr>
        <p:spPr>
          <a:xfrm>
            <a:off x="4879025" y="500925"/>
            <a:ext cx="3954000" cy="42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2210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1900">
                <a:solidFill>
                  <a:srgbClr val="000000"/>
                </a:solidFill>
              </a:rPr>
              <a:t>Churn Rate Dashboard</a:t>
            </a:r>
            <a:endParaRPr b="1" sz="19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A dashboard that uses segmentation to identify what factors most impact churn risk</a:t>
            </a:r>
            <a:endParaRPr sz="19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-32210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1900">
                <a:solidFill>
                  <a:srgbClr val="000000"/>
                </a:solidFill>
              </a:rPr>
              <a:t>Churn Risk Dashboard</a:t>
            </a:r>
            <a:endParaRPr b="1" sz="19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A dashboard that shows customers at highest churn risk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-32210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1900">
                <a:solidFill>
                  <a:srgbClr val="000000"/>
                </a:solidFill>
              </a:rPr>
              <a:t>Proposed Retention Plan </a:t>
            </a:r>
            <a:r>
              <a:rPr lang="en" sz="1900">
                <a:solidFill>
                  <a:srgbClr val="000000"/>
                </a:solidFill>
              </a:rPr>
              <a:t>based on the churn risk factors</a:t>
            </a:r>
            <a:endParaRPr sz="19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-32210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1900">
                <a:solidFill>
                  <a:srgbClr val="000000"/>
                </a:solidFill>
              </a:rPr>
              <a:t>Future recommendations </a:t>
            </a:r>
            <a:r>
              <a:rPr lang="en" sz="1900">
                <a:solidFill>
                  <a:srgbClr val="000000"/>
                </a:solidFill>
              </a:rPr>
              <a:t>for</a:t>
            </a:r>
            <a:r>
              <a:rPr b="1" lang="en" sz="1900">
                <a:solidFill>
                  <a:srgbClr val="000000"/>
                </a:solidFill>
              </a:rPr>
              <a:t> </a:t>
            </a:r>
            <a:r>
              <a:rPr lang="en" sz="1900">
                <a:solidFill>
                  <a:srgbClr val="000000"/>
                </a:solidFill>
              </a:rPr>
              <a:t>churn rate 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571950" y="798600"/>
            <a:ext cx="8000100" cy="31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Churn Rate Analysis</a:t>
            </a:r>
            <a:endParaRPr sz="4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Churn Rate Analysis Process</a:t>
            </a:r>
            <a:endParaRPr/>
          </a:p>
        </p:txBody>
      </p:sp>
      <p:grpSp>
        <p:nvGrpSpPr>
          <p:cNvPr id="133" name="Google Shape;133;p20"/>
          <p:cNvGrpSpPr/>
          <p:nvPr/>
        </p:nvGrpSpPr>
        <p:grpSpPr>
          <a:xfrm>
            <a:off x="424825" y="1253973"/>
            <a:ext cx="8294371" cy="799416"/>
            <a:chOff x="424813" y="1177875"/>
            <a:chExt cx="8294371" cy="849900"/>
          </a:xfrm>
        </p:grpSpPr>
        <p:sp>
          <p:nvSpPr>
            <p:cNvPr id="134" name="Google Shape;134;p20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Step 1	</a:t>
            </a:r>
            <a:r>
              <a:rPr b="1" lang="en" sz="1400">
                <a:solidFill>
                  <a:schemeClr val="lt1"/>
                </a:solidFill>
              </a:rPr>
              <a:t>Define</a:t>
            </a:r>
            <a:endParaRPr b="1" sz="1400">
              <a:solidFill>
                <a:schemeClr val="lt1"/>
              </a:solidFill>
            </a:endParaRPr>
          </a:p>
        </p:txBody>
      </p:sp>
      <p:sp>
        <p:nvSpPr>
          <p:cNvPr id="137" name="Google Shape;137;p20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Obtain </a:t>
            </a:r>
            <a:r>
              <a:rPr lang="en">
                <a:solidFill>
                  <a:schemeClr val="lt1"/>
                </a:solidFill>
              </a:rPr>
              <a:t>recent</a:t>
            </a:r>
            <a:r>
              <a:rPr lang="en">
                <a:solidFill>
                  <a:schemeClr val="lt1"/>
                </a:solidFill>
              </a:rPr>
              <a:t> account data 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Define business goals, stakeholders and key metrics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38" name="Google Shape;138;p20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139" name="Google Shape;139;p20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20"/>
          <p:cNvSpPr txBox="1"/>
          <p:nvPr>
            <p:ph idx="4294967295" type="body"/>
          </p:nvPr>
        </p:nvSpPr>
        <p:spPr>
          <a:xfrm>
            <a:off x="539675" y="2127450"/>
            <a:ext cx="29409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Step </a:t>
            </a:r>
            <a:r>
              <a:rPr lang="en" sz="1400">
                <a:solidFill>
                  <a:schemeClr val="lt1"/>
                </a:solidFill>
              </a:rPr>
              <a:t>2	</a:t>
            </a:r>
            <a:r>
              <a:rPr b="1" lang="en" sz="1400">
                <a:solidFill>
                  <a:schemeClr val="lt1"/>
                </a:solidFill>
              </a:rPr>
              <a:t>Clean  &amp; Validate</a:t>
            </a:r>
            <a:endParaRPr b="1" sz="1400">
              <a:solidFill>
                <a:schemeClr val="lt1"/>
              </a:solidFill>
            </a:endParaRPr>
          </a:p>
        </p:txBody>
      </p:sp>
      <p:sp>
        <p:nvSpPr>
          <p:cNvPr id="142" name="Google Shape;142;p20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Use Big Query SQL to review data types, names, attribute length</a:t>
            </a:r>
            <a:endParaRPr>
              <a:solidFill>
                <a:schemeClr val="lt1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Remove duplicates, null values, outliers</a:t>
            </a:r>
            <a:endParaRPr>
              <a:solidFill>
                <a:schemeClr val="lt1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Create </a:t>
            </a:r>
            <a:r>
              <a:rPr lang="en">
                <a:solidFill>
                  <a:schemeClr val="lt1"/>
                </a:solidFill>
              </a:rPr>
              <a:t>columns to aid in analysis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3" name="Google Shape;143;p20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144" name="Google Shape;144;p20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20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Step </a:t>
            </a:r>
            <a:r>
              <a:rPr lang="en" sz="1400">
                <a:solidFill>
                  <a:schemeClr val="lt1"/>
                </a:solidFill>
              </a:rPr>
              <a:t>3	</a:t>
            </a:r>
            <a:r>
              <a:rPr b="1" lang="en" sz="1400">
                <a:solidFill>
                  <a:schemeClr val="lt1"/>
                </a:solidFill>
              </a:rPr>
              <a:t>Analyse</a:t>
            </a:r>
            <a:endParaRPr b="1" sz="1400">
              <a:solidFill>
                <a:schemeClr val="lt1"/>
              </a:solidFill>
            </a:endParaRPr>
          </a:p>
        </p:txBody>
      </p:sp>
      <p:sp>
        <p:nvSpPr>
          <p:cNvPr id="147" name="Google Shape;147;p20"/>
          <p:cNvSpPr txBox="1"/>
          <p:nvPr>
            <p:ph idx="4294967295" type="body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Basic statistical analysis (mean, median, mode, stddev)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Segmentation analysis: Plan type, yrr, account length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Location specific analysis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8" name="Google Shape;148;p20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149" name="Google Shape;149;p20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20"/>
          <p:cNvSpPr txBox="1"/>
          <p:nvPr>
            <p:ph idx="4294967295" type="body"/>
          </p:nvPr>
        </p:nvSpPr>
        <p:spPr>
          <a:xfrm>
            <a:off x="539675" y="3874100"/>
            <a:ext cx="29409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Step 4	</a:t>
            </a:r>
            <a:r>
              <a:rPr b="1" lang="en" sz="1400">
                <a:solidFill>
                  <a:schemeClr val="lt1"/>
                </a:solidFill>
              </a:rPr>
              <a:t>Visualise &amp; Share</a:t>
            </a:r>
            <a:endParaRPr b="1" sz="1400">
              <a:solidFill>
                <a:schemeClr val="lt1"/>
              </a:solidFill>
            </a:endParaRPr>
          </a:p>
        </p:txBody>
      </p:sp>
      <p:sp>
        <p:nvSpPr>
          <p:cNvPr id="152" name="Google Shape;152;p20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Build churn rate dashboard based on statistical analysis and </a:t>
            </a:r>
            <a:r>
              <a:rPr lang="en">
                <a:solidFill>
                  <a:schemeClr val="lt1"/>
                </a:solidFill>
              </a:rPr>
              <a:t>segments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Build churn risk dashboard based on </a:t>
            </a:r>
            <a:r>
              <a:rPr lang="en">
                <a:solidFill>
                  <a:schemeClr val="lt1"/>
                </a:solidFill>
              </a:rPr>
              <a:t>segment</a:t>
            </a:r>
            <a:r>
              <a:rPr lang="en">
                <a:solidFill>
                  <a:schemeClr val="lt1"/>
                </a:solidFill>
              </a:rPr>
              <a:t> analysis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380700" y="0"/>
            <a:ext cx="8382600" cy="18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Segmentation</a:t>
            </a:r>
            <a:r>
              <a:rPr b="1" lang="en" sz="4200"/>
              <a:t> Analysis</a:t>
            </a:r>
            <a:endParaRPr b="1" sz="2033"/>
          </a:p>
        </p:txBody>
      </p:sp>
      <p:sp>
        <p:nvSpPr>
          <p:cNvPr id="158" name="Google Shape;158;p21"/>
          <p:cNvSpPr txBox="1"/>
          <p:nvPr/>
        </p:nvSpPr>
        <p:spPr>
          <a:xfrm>
            <a:off x="224200" y="1869000"/>
            <a:ext cx="41856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7716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33"/>
              <a:buFont typeface="Merriweather"/>
              <a:buChar char="●"/>
            </a:pPr>
            <a:r>
              <a:rPr lang="en" sz="2033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Account length</a:t>
            </a:r>
            <a:endParaRPr sz="2033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7716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33"/>
              <a:buFont typeface="Merriweather"/>
              <a:buChar char="●"/>
            </a:pPr>
            <a:r>
              <a:rPr lang="en" sz="2033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YRR</a:t>
            </a:r>
            <a:endParaRPr sz="2033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7716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33"/>
              <a:buFont typeface="Merriweather"/>
              <a:buChar char="●"/>
            </a:pPr>
            <a:r>
              <a:rPr lang="en" sz="2033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International Plan</a:t>
            </a:r>
            <a:endParaRPr sz="2033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7716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33"/>
              <a:buFont typeface="Merriweather"/>
              <a:buChar char="●"/>
            </a:pPr>
            <a:r>
              <a:rPr lang="en" sz="2033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Voicemail Plan</a:t>
            </a:r>
            <a:endParaRPr sz="2033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7716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33"/>
              <a:buFont typeface="Merriweather"/>
              <a:buChar char="●"/>
            </a:pPr>
            <a:r>
              <a:rPr lang="en" sz="2033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Number of Customer Service calls</a:t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4572000" y="1869000"/>
            <a:ext cx="4215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segments chosen are modelled on industry standard telecommunication segmentation and the available data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