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38350112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3835011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Similar mean and standard deviation between churned and active accounts.</a:t>
            </a: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total most accounts were &gt; 1 year. We also saw that churn rate was higher for accounts &gt;1 year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38350112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3835011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Greater mean and standard deviation for churned accounts.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Accounts of $70+ significantly higher churn rate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38350112e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38350112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International plan True = greater churn rate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 of CS calls &gt;4 significantly increases churn rate (33% increase from 3 calls).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38350112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3835011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38350112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3835011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8350112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835011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38350112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3835011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Telecommunications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accomplish? Decrease churn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 involved in the business task?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trends in churned customer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Extrapolating this to current accounts to identify churn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these trends for outreach and proactive retention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</a:t>
            </a:r>
            <a:r>
              <a:rPr lang="en"/>
              <a:t>will be appropriate for the analysis?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 you obtain that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internal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this is an example, the data is from online opensource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@misc{customer-churn-prediction-2020, author = {Kostas Diamantaras}, title = {Customer Churn Prediction 2020}, publisher = {Kaggle}, year = {2020}, url = {https://kaggle.com/competitions/customer-churn-prediction-2020}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your audience, and what materials will help you present to them efectively?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is the Director of Customer Services, Manager of Support/ Retentions, Manager of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Slideshow and visualisations with clear business outcomes in number format can ensure clarity and effective communication.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b="1"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How do I define success for this project?</a:t>
            </a:r>
            <a:endParaRPr b="1"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What kind of results are needed?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Who will be informed?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Am I answering the question being asked?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How quickly does a decision need to be made?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15df4313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15df43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38350112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3835011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15df4313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d15df43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Prevention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741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224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length key findings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59075" y="1287300"/>
            <a:ext cx="3669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Account Length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Table 1: Churn rate by account length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Table 2: Comparison of account length distribution between churn (true and false)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Segments</a:t>
            </a:r>
            <a:r>
              <a:rPr b="1" lang="en" sz="1600"/>
              <a:t>:</a:t>
            </a:r>
            <a:endParaRPr b="1"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&lt;2 months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2-6 months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6-12 months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1-3 years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3-5 years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5-10 years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10+ years</a:t>
            </a:r>
            <a:endParaRPr sz="1600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4607"/>
          <a:stretch/>
        </p:blipFill>
        <p:spPr>
          <a:xfrm>
            <a:off x="6633175" y="1605650"/>
            <a:ext cx="2510826" cy="35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5419" l="0" r="0" t="3646"/>
          <a:stretch/>
        </p:blipFill>
        <p:spPr>
          <a:xfrm>
            <a:off x="3840473" y="1625675"/>
            <a:ext cx="2565478" cy="3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31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YRR key findings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1323900"/>
            <a:ext cx="32097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YRR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1: Churn rate by yrr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2: Comparison of yrr distribution between churn (true and false)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Segments: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&lt;$30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$30-$49.99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$50-$69.99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$70+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4342"/>
          <a:stretch/>
        </p:blipFill>
        <p:spPr>
          <a:xfrm>
            <a:off x="6229825" y="1514125"/>
            <a:ext cx="2914176" cy="36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3119"/>
          <a:stretch/>
        </p:blipFill>
        <p:spPr>
          <a:xfrm>
            <a:off x="3718822" y="1613400"/>
            <a:ext cx="2645328" cy="35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31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Type </a:t>
            </a:r>
            <a:r>
              <a:rPr lang="en"/>
              <a:t>key findings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1422175"/>
            <a:ext cx="24567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 Type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1: Churn rate by number of Customer Service Calls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2: International Plan and Voicemail plan Churn Rate comparison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Segments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International Plan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Voicemail Plan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CS calls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3091" t="5401"/>
          <a:stretch/>
        </p:blipFill>
        <p:spPr>
          <a:xfrm>
            <a:off x="2456825" y="1848650"/>
            <a:ext cx="4493512" cy="3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6733"/>
          <a:stretch/>
        </p:blipFill>
        <p:spPr>
          <a:xfrm>
            <a:off x="7072050" y="1703525"/>
            <a:ext cx="918800" cy="34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b="0" l="0" r="0" t="6733"/>
          <a:stretch/>
        </p:blipFill>
        <p:spPr>
          <a:xfrm>
            <a:off x="8225200" y="1703525"/>
            <a:ext cx="918800" cy="3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Dashboard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11144" l="19788" r="0" t="9647"/>
          <a:stretch/>
        </p:blipFill>
        <p:spPr>
          <a:xfrm>
            <a:off x="2186563" y="1279025"/>
            <a:ext cx="6957427" cy="38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210675" y="2039850"/>
            <a:ext cx="178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will be provided  for: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Retentions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27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 Insights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0" y="1327375"/>
            <a:ext cx="2253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Churn Rate </a:t>
            </a:r>
            <a:r>
              <a:rPr b="1" lang="en"/>
              <a:t>Insights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have identified 4 segments with high churn rate: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 calls &gt;=4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International plan =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YRR &gt;= 70+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 length &gt;= 1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for the above shows extremely high churn rate (76%)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11151" l="20375" r="0" t="25484"/>
          <a:stretch/>
        </p:blipFill>
        <p:spPr>
          <a:xfrm>
            <a:off x="2472975" y="1642075"/>
            <a:ext cx="6671026" cy="31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37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Risk Dashboard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0" y="1354050"/>
            <a:ext cx="2240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Churn Risk Factors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4 identified factors: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 calls &gt;=4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International plan =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YRR &gt;= 70+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 length &gt;= 1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churn risk score was created with 1 point for each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 shows active accounts filtered and sorted for high churn risk score.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00" y="1730691"/>
            <a:ext cx="6903300" cy="287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13" y="336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Retention Plan</a:t>
            </a:r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18" name="Google Shape;218;p2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8"/>
          <p:cNvSpPr txBox="1"/>
          <p:nvPr>
            <p:ph idx="4294967295" type="body"/>
          </p:nvPr>
        </p:nvSpPr>
        <p:spPr>
          <a:xfrm>
            <a:off x="424775" y="125420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r>
              <a:rPr b="1" lang="en">
                <a:solidFill>
                  <a:schemeClr val="lt1"/>
                </a:solidFill>
              </a:rPr>
              <a:t>	Identify customers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Use churn risk dashboard to </a:t>
            </a:r>
            <a:r>
              <a:rPr lang="en">
                <a:solidFill>
                  <a:schemeClr val="lt1"/>
                </a:solidFill>
              </a:rPr>
              <a:t>identify</a:t>
            </a:r>
            <a:r>
              <a:rPr lang="en">
                <a:solidFill>
                  <a:schemeClr val="lt1"/>
                </a:solidFill>
              </a:rPr>
              <a:t> customers at highest risk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23" name="Google Shape;223;p2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424775" y="212745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Analyse cs calls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Analyse customer service calls of at risk customers and address any outstanding issues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28" name="Google Shape;228;p2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424775" y="3000775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	</a:t>
            </a:r>
            <a:r>
              <a:rPr b="1" lang="en">
                <a:solidFill>
                  <a:schemeClr val="lt1"/>
                </a:solidFill>
              </a:rPr>
              <a:t>Review cost/plan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Review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cost/plan type to ensure high risk customers feel valued and are maximising product use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33" name="Google Shape;233;p2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424825" y="387410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	</a:t>
            </a:r>
            <a:r>
              <a:rPr b="1" lang="en">
                <a:solidFill>
                  <a:schemeClr val="lt1"/>
                </a:solidFill>
              </a:rPr>
              <a:t>Customer outreach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Schedule email/call outreach to discuss issues and optimise account costs and plan types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13" y="37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243" name="Google Shape;243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1	 </a:t>
            </a:r>
            <a:r>
              <a:rPr b="1" lang="en">
                <a:solidFill>
                  <a:schemeClr val="lt1"/>
                </a:solidFill>
              </a:rPr>
              <a:t>Include time series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6" name="Google Shape;246;p2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Gather and include time series data to enable linear regression models for better forecasting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48" name="Google Shape;248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9"/>
          <p:cNvSpPr txBox="1"/>
          <p:nvPr>
            <p:ph idx="4294967295" type="body"/>
          </p:nvPr>
        </p:nvSpPr>
        <p:spPr>
          <a:xfrm>
            <a:off x="539675" y="2127450"/>
            <a:ext cx="2696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2	     </a:t>
            </a:r>
            <a:r>
              <a:rPr b="1" lang="en">
                <a:solidFill>
                  <a:schemeClr val="lt1"/>
                </a:solidFill>
              </a:rPr>
              <a:t>Include more data for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Qualitative data: reason for CS call, reason for churn,  month subscription started, month churned</a:t>
            </a:r>
            <a:endParaRPr>
              <a:solidFill>
                <a:schemeClr val="lt1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Quantitative data: NPS score, how many times X feature is used</a:t>
            </a:r>
            <a:endParaRPr>
              <a:solidFill>
                <a:schemeClr val="lt1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Boolean variables: do they have an overdue balance, have they churned and resigned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2" name="Google Shape;252;p2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53" name="Google Shape;253;p2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3	</a:t>
            </a:r>
            <a:r>
              <a:rPr b="1" lang="en">
                <a:solidFill>
                  <a:schemeClr val="lt1"/>
                </a:solidFill>
              </a:rPr>
              <a:t>Monitor 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p2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Monitor future churn rate and account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Is the retention plan making a difference on churn rate?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7" name="Google Shape;257;p2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58" name="Google Shape;258;p2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4	</a:t>
            </a:r>
            <a:r>
              <a:rPr b="1" lang="en">
                <a:solidFill>
                  <a:schemeClr val="lt1"/>
                </a:solidFill>
              </a:rPr>
              <a:t>Review &amp; Adjust Process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9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Review results and adjust churn risk analysis and retention plan to optimise 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80001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Project objective: </a:t>
            </a:r>
            <a:endParaRPr b="1" sz="3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To decrease churn rate by identifying at risk customers and using proactive retention care.</a:t>
            </a:r>
            <a:endParaRPr sz="33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4572024" y="199425"/>
            <a:ext cx="4323242" cy="1377834"/>
            <a:chOff x="431925" y="1304875"/>
            <a:chExt cx="2628910" cy="34164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31935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4572000" y="199400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580950" y="579150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churn 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Reactive retention care is ineffective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Voluntary churn is not being prevented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572024" y="1868074"/>
            <a:ext cx="4323242" cy="1401749"/>
            <a:chOff x="431925" y="1304875"/>
            <a:chExt cx="2628910" cy="34164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31935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4572000" y="1880013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580950" y="3940500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Customer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 team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 team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Director of Customer 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4580977" y="3560654"/>
            <a:ext cx="4323235" cy="1377834"/>
            <a:chOff x="431920" y="1304751"/>
            <a:chExt cx="2628905" cy="3416400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31920" y="1304751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4580938" y="3560638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80950" y="2259825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a list of customers at risk of churn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possible reasons for dissatisfaction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the above to create a retention plan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Monitor churn rate and review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Churn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Companies</a:t>
            </a:r>
            <a:r>
              <a:rPr lang="en" sz="1600"/>
              <a:t> current churn rate is 14%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Churn rate </a:t>
            </a:r>
            <a:r>
              <a:rPr lang="en" sz="1600"/>
              <a:t>calculation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Customers churned/ Total customers *100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Goal Churn rate is &lt;10%</a:t>
            </a:r>
            <a:endParaRPr b="1" sz="16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Reactive Vs Proactive Retention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Reactive retention is often too late. The customers have another provider.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Proactive retention can eliminate</a:t>
            </a:r>
            <a:r>
              <a:rPr lang="en" sz="1600"/>
              <a:t> voluntary churn reasons and show customers</a:t>
            </a:r>
            <a:r>
              <a:rPr lang="en" sz="1600"/>
              <a:t> they are valued</a:t>
            </a:r>
            <a:endParaRPr sz="16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7" name="Google Shape;10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Voluntary Churn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Focusing on preventable churn puts the company in control.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Voluntary churn reasons: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461375" y="3503775"/>
            <a:ext cx="4262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Success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82050" y="282775"/>
            <a:ext cx="646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Churn Risk Dashboard with list of high risk customers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Churn Rate Dashboard with list of churn reasons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Process defined and implemented for retention plan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Monitor future churn rate and iterate on process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All Stakeholders informed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879025" y="500925"/>
            <a:ext cx="39540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Churn Rate Dashboard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dashboard that uses segmentation to identify what factors most impact churn risk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Churn Risk Dashboard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dashboard that shows customers at highest churn risk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Proposed Retention Plan </a:t>
            </a:r>
            <a:r>
              <a:rPr lang="en" sz="1900">
                <a:solidFill>
                  <a:srgbClr val="000000"/>
                </a:solidFill>
              </a:rPr>
              <a:t>based on the churn risk factors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Future recommendations </a:t>
            </a:r>
            <a:r>
              <a:rPr lang="en" sz="1900">
                <a:solidFill>
                  <a:srgbClr val="000000"/>
                </a:solidFill>
              </a:rPr>
              <a:t>for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churn rate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71950" y="798600"/>
            <a:ext cx="80001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Churn Rate Analysis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 Process</a:t>
            </a:r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34" name="Google Shape;134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1	</a:t>
            </a:r>
            <a:r>
              <a:rPr b="1" lang="en" sz="1400">
                <a:solidFill>
                  <a:schemeClr val="lt1"/>
                </a:solidFill>
              </a:rPr>
              <a:t>Define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Obtain </a:t>
            </a:r>
            <a:r>
              <a:rPr lang="en">
                <a:solidFill>
                  <a:schemeClr val="lt1"/>
                </a:solidFill>
              </a:rPr>
              <a:t>recent</a:t>
            </a:r>
            <a:r>
              <a:rPr lang="en">
                <a:solidFill>
                  <a:schemeClr val="lt1"/>
                </a:solidFill>
              </a:rPr>
              <a:t> account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Define business goals, stakeholders and key metrics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9" name="Google Shape;139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539675" y="2127450"/>
            <a:ext cx="2940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</a:t>
            </a:r>
            <a:r>
              <a:rPr lang="en" sz="1400">
                <a:solidFill>
                  <a:schemeClr val="lt1"/>
                </a:solidFill>
              </a:rPr>
              <a:t>2	</a:t>
            </a:r>
            <a:r>
              <a:rPr b="1" lang="en" sz="1400">
                <a:solidFill>
                  <a:schemeClr val="lt1"/>
                </a:solidFill>
              </a:rPr>
              <a:t>Clean  &amp; Validate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Use Big Query SQL to review data types, names, attribute length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Remove duplicates, null values, outliers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Create </a:t>
            </a:r>
            <a:r>
              <a:rPr lang="en">
                <a:solidFill>
                  <a:schemeClr val="lt1"/>
                </a:solidFill>
              </a:rPr>
              <a:t>columns to aid in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4" name="Google Shape;144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</a:t>
            </a:r>
            <a:r>
              <a:rPr lang="en" sz="1400">
                <a:solidFill>
                  <a:schemeClr val="lt1"/>
                </a:solidFill>
              </a:rPr>
              <a:t>3	</a:t>
            </a:r>
            <a:r>
              <a:rPr b="1" lang="en" sz="1400">
                <a:solidFill>
                  <a:schemeClr val="lt1"/>
                </a:solidFill>
              </a:rPr>
              <a:t>Analyse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Basic statistical analysis (mean, median, mode, stddev)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Segmentation analysis: Plan type, yrr, account length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Location specific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9" name="Google Shape;149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539675" y="3874100"/>
            <a:ext cx="2940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4	</a:t>
            </a:r>
            <a:r>
              <a:rPr b="1" lang="en" sz="1400">
                <a:solidFill>
                  <a:schemeClr val="lt1"/>
                </a:solidFill>
              </a:rPr>
              <a:t>Visualise &amp; Share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Build churn rate dashboard based on statistical analysis and </a:t>
            </a:r>
            <a:r>
              <a:rPr lang="en">
                <a:solidFill>
                  <a:schemeClr val="lt1"/>
                </a:solidFill>
              </a:rPr>
              <a:t>segments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Build churn risk dashboard based on </a:t>
            </a:r>
            <a:r>
              <a:rPr lang="en">
                <a:solidFill>
                  <a:schemeClr val="lt1"/>
                </a:solidFill>
              </a:rPr>
              <a:t>segment</a:t>
            </a:r>
            <a:r>
              <a:rPr lang="en">
                <a:solidFill>
                  <a:schemeClr val="lt1"/>
                </a:solidFill>
              </a:rPr>
              <a:t> 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0700" y="0"/>
            <a:ext cx="8382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Segmentation</a:t>
            </a:r>
            <a:r>
              <a:rPr b="1" lang="en" sz="4200"/>
              <a:t> Analysis</a:t>
            </a:r>
            <a:endParaRPr b="1" sz="2033"/>
          </a:p>
        </p:txBody>
      </p:sp>
      <p:sp>
        <p:nvSpPr>
          <p:cNvPr id="158" name="Google Shape;158;p21"/>
          <p:cNvSpPr txBox="1"/>
          <p:nvPr/>
        </p:nvSpPr>
        <p:spPr>
          <a:xfrm>
            <a:off x="224200" y="1869000"/>
            <a:ext cx="4185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 length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YRR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International Plan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Voicemail Plan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of Customer Service calls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572000" y="1869000"/>
            <a:ext cx="42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segments chosen are modelled on industry standard telecommunication segmentation and the available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