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66" r:id="rId4"/>
    <p:sldId id="265" r:id="rId5"/>
    <p:sldId id="259" r:id="rId6"/>
    <p:sldId id="263" r:id="rId7"/>
    <p:sldId id="262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BB862-FAC7-5E9C-9F8D-E521452727DF}" v="938" dt="2021-10-16T03:58:26.176"/>
    <p1510:client id="{0C898981-BE8F-6A9F-0AB7-C13FC700A68C}" v="1034" dt="2021-10-12T03:05:26.415"/>
    <p1510:client id="{54B7395B-625E-EB5B-182B-D03EC266ABA0}" v="4" dt="2021-10-23T21:15:52.692"/>
    <p1510:client id="{9EA098EF-A940-4279-A07A-8A216B104D24}" v="1026" dt="2021-10-11T00:20:05.365"/>
    <p1510:client id="{AEE766C3-EE63-8560-C0C8-C8BF28C95E07}" v="8" dt="2021-10-23T18:28:31.277"/>
    <p1510:client id="{D6DE7AEE-B9F8-8BE9-961D-BD8C1A11616A}" v="900" dt="2021-10-23T18:15:44.780"/>
    <p1510:client id="{EA94BD5D-94D2-D492-F59A-88683071879C}" v="874" dt="2021-10-22T04:46:34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8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2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6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4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uple of mugs of beer&#10;&#10;Description automatically generated with low confidence">
            <a:extLst>
              <a:ext uri="{FF2B5EF4-FFF2-40B4-BE49-F238E27FC236}">
                <a16:creationId xmlns:a16="http://schemas.microsoft.com/office/drawing/2014/main" id="{DFE9C724-B9DC-264C-B2C8-600CFB46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Breweries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by:</a:t>
            </a:r>
          </a:p>
          <a:p>
            <a:r>
              <a:rPr lang="en-US" dirty="0">
                <a:solidFill>
                  <a:srgbClr val="FFFFFF"/>
                </a:solidFill>
              </a:rPr>
              <a:t>Laura Ahumada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0DE-6503-4767-9109-66D04F6E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89A0-10ED-497A-9D0D-BD737FA5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702" y="4201064"/>
            <a:ext cx="5820530" cy="1979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Laura Ahumada and Jordan Eaddy</a:t>
            </a:r>
          </a:p>
          <a:p>
            <a:r>
              <a:rPr lang="en-US" dirty="0"/>
              <a:t>Emails: Lauraah10@gmail.com</a:t>
            </a:r>
          </a:p>
        </p:txBody>
      </p:sp>
    </p:spTree>
    <p:extLst>
      <p:ext uri="{BB962C8B-B14F-4D97-AF65-F5344CB8AC3E}">
        <p14:creationId xmlns:p14="http://schemas.microsoft.com/office/powerpoint/2010/main" val="338980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E4A-4196-4587-8787-4B6604E9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09" y="5692"/>
            <a:ext cx="10515600" cy="1057796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 Number of breweries per state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D92CE5-F694-4729-B4BC-6DB8A6E9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1127798"/>
            <a:ext cx="8666672" cy="5493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DADBC-1551-4540-A3E2-455F02B36477}"/>
              </a:ext>
            </a:extLst>
          </p:cNvPr>
          <p:cNvSpPr txBox="1"/>
          <p:nvPr/>
        </p:nvSpPr>
        <p:spPr>
          <a:xfrm>
            <a:off x="8606287" y="1719532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There is a range of 1-47 Breweries per State</a:t>
            </a:r>
            <a:endParaRPr lang="en-US"/>
          </a:p>
          <a:p>
            <a:pPr marL="285750" indent="-285750">
              <a:buFont typeface="Wingdings"/>
              <a:buChar char="v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Colorado is the state with most breweries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Texas is the 5th State with most Breweries. </a:t>
            </a:r>
            <a:endParaRPr lang="en-US"/>
          </a:p>
          <a:p>
            <a:pPr marL="285750" indent="-285750">
              <a:buFont typeface="Wingdings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E4A-4196-4587-8787-4B6604E9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8" y="5692"/>
            <a:ext cx="10515600" cy="1052482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Total missing 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DFBF-D073-4C64-B7B3-74A7D5D57E37}"/>
              </a:ext>
            </a:extLst>
          </p:cNvPr>
          <p:cNvSpPr txBox="1"/>
          <p:nvPr/>
        </p:nvSpPr>
        <p:spPr>
          <a:xfrm>
            <a:off x="109268" y="828135"/>
            <a:ext cx="607874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/>
              <a:buChar char="v"/>
            </a:pPr>
            <a:endParaRPr lang="en-US" sz="2000" dirty="0">
              <a:latin typeface="Neue Haas Grotesk Text Pro"/>
              <a:ea typeface="+mn-lt"/>
              <a:cs typeface="Arial"/>
            </a:endParaRPr>
          </a:p>
          <a:p>
            <a:pPr marL="800100" lvl="1" indent="-342900">
              <a:buFont typeface="Wingdings"/>
              <a:buChar char="v"/>
            </a:pPr>
            <a:r>
              <a:rPr lang="en-US" sz="2000" dirty="0">
                <a:latin typeface="Neue Haas Grotesk Text Pro"/>
                <a:ea typeface="+mn-lt"/>
                <a:cs typeface="Arial"/>
              </a:rPr>
              <a:t>Brewery data size is  2,410</a:t>
            </a:r>
            <a:endParaRPr lang="en-US" sz="2000" dirty="0">
              <a:latin typeface="Neue Haas Grotesk Text Pro"/>
              <a:cs typeface="Arial"/>
            </a:endParaRPr>
          </a:p>
          <a:p>
            <a:pPr marL="800100" lvl="1" indent="-342900">
              <a:buFont typeface="Wingdings"/>
              <a:buChar char="v"/>
            </a:pPr>
            <a:endParaRPr lang="en-US" sz="2000" dirty="0">
              <a:latin typeface="Neue Haas Grotesk Text Pro"/>
              <a:cs typeface="Arial"/>
            </a:endParaRPr>
          </a:p>
          <a:p>
            <a:pPr marL="800100" lvl="1" indent="-342900">
              <a:buFont typeface="Wingdings"/>
              <a:buChar char="v"/>
            </a:pPr>
            <a:endParaRPr lang="en-US" sz="2000" dirty="0">
              <a:latin typeface="Neue Haas Grotesk Text Pro"/>
              <a:cs typeface="Arial"/>
            </a:endParaRPr>
          </a:p>
          <a:p>
            <a:pPr marL="800100" lvl="1" indent="-342900">
              <a:buFont typeface="Wingdings"/>
              <a:buChar char="v"/>
            </a:pPr>
            <a:endParaRPr lang="en-US" sz="2000" dirty="0">
              <a:latin typeface="Neue Haas Grotesk Text Pro"/>
              <a:cs typeface="Arial"/>
            </a:endParaRPr>
          </a:p>
        </p:txBody>
      </p:sp>
      <p:pic>
        <p:nvPicPr>
          <p:cNvPr id="3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29EFEA4-64D5-4C28-BA55-39FF1BC3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810367"/>
            <a:ext cx="10003765" cy="49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85D-A59F-4E95-9BC9-DC72AA5E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63" y="-151825"/>
            <a:ext cx="9692640" cy="1095525"/>
          </a:xfrm>
        </p:spPr>
        <p:txBody>
          <a:bodyPr/>
          <a:lstStyle/>
          <a:p>
            <a:r>
              <a:rPr lang="en-US"/>
              <a:t>Dealing with the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11B-C82A-4B09-BD12-05F7DC92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119196"/>
            <a:ext cx="10449460" cy="2068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Alcohol by Volume was the chosen column to help fill the missing values for bitterness. 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Correlation between Bitterness vs Alcohol is 67% per </a:t>
            </a:r>
            <a:r>
              <a:rPr lang="en-US" dirty="0" err="1">
                <a:ea typeface="+mn-lt"/>
                <a:cs typeface="+mn-lt"/>
              </a:rPr>
              <a:t>pairplot</a:t>
            </a:r>
            <a:endParaRPr lang="en-US" dirty="0" err="1"/>
          </a:p>
          <a:p>
            <a:pPr>
              <a:buSzPct val="114999"/>
            </a:pPr>
            <a:endParaRPr lang="en-US" dirty="0">
              <a:ea typeface="+mn-lt"/>
              <a:cs typeface="+mn-lt"/>
            </a:endParaRPr>
          </a:p>
          <a:p>
            <a:pPr>
              <a:buSzPct val="114999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2FA489AC-BA18-4992-9E09-A98D02C0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0" y="2218980"/>
            <a:ext cx="4986067" cy="451913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F5A0466-646E-4E81-91EB-FABE23A3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7" y="2212802"/>
            <a:ext cx="4928558" cy="45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49D-B39B-4E1E-9CC3-2472DC0C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23" y="76358"/>
            <a:ext cx="4723980" cy="635261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Alcohol Average per  State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C0A784-0FDD-432A-9958-4D4ECEB212C4}"/>
              </a:ext>
            </a:extLst>
          </p:cNvPr>
          <p:cNvSpPr txBox="1">
            <a:spLocks/>
          </p:cNvSpPr>
          <p:nvPr/>
        </p:nvSpPr>
        <p:spPr>
          <a:xfrm>
            <a:off x="96331" y="70605"/>
            <a:ext cx="5069036" cy="635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262626"/>
                </a:solidFill>
              </a:rPr>
              <a:t>Bitterness Average per  State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D302D94-FD4E-4ECE-954A-AA47757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" y="715967"/>
            <a:ext cx="10463841" cy="4865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069BD-2013-444E-8EB1-DEDE25214213}"/>
              </a:ext>
            </a:extLst>
          </p:cNvPr>
          <p:cNvSpPr txBox="1"/>
          <p:nvPr/>
        </p:nvSpPr>
        <p:spPr>
          <a:xfrm>
            <a:off x="324928" y="5932098"/>
            <a:ext cx="106507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highest mean bitterness unit average state is Nevada while the lowest is </a:t>
            </a:r>
            <a:r>
              <a:rPr lang="en-US" dirty="0">
                <a:ea typeface="+mn-lt"/>
                <a:cs typeface="+mn-lt"/>
              </a:rPr>
              <a:t>Wisconsin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State with the highest alcohol average per state is Nevada and lowest is UTAH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There are 6 states that are in common appear in the top 10 states for both IBU and ABV </a:t>
            </a:r>
          </a:p>
        </p:txBody>
      </p:sp>
    </p:spTree>
    <p:extLst>
      <p:ext uri="{BB962C8B-B14F-4D97-AF65-F5344CB8AC3E}">
        <p14:creationId xmlns:p14="http://schemas.microsoft.com/office/powerpoint/2010/main" val="38627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83D4-687F-4073-A3B5-BB01D907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39" y="105113"/>
            <a:ext cx="5920491" cy="1487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Alcohol Volume per beer Distribution</a:t>
            </a:r>
          </a:p>
        </p:txBody>
      </p: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742C84EE-B724-45C3-BB3F-03BB9D53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975" y="1718740"/>
            <a:ext cx="2429855" cy="4696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v"/>
            </a:pPr>
            <a:r>
              <a:rPr lang="en-US" dirty="0">
                <a:solidFill>
                  <a:srgbClr val="262626"/>
                </a:solidFill>
              </a:rPr>
              <a:t>The alcohol volume is Right skewed </a:t>
            </a:r>
            <a:endParaRPr lang="en-US" spc="0" dirty="0">
              <a:solidFill>
                <a:srgbClr val="262626"/>
              </a:solidFill>
            </a:endParaRPr>
          </a:p>
          <a:p>
            <a:pPr>
              <a:buFont typeface="Wingdings"/>
              <a:buChar char="v"/>
            </a:pPr>
            <a:r>
              <a:rPr lang="en-US" spc="0" dirty="0">
                <a:ea typeface="+mn-lt"/>
                <a:cs typeface="+mn-lt"/>
              </a:rPr>
              <a:t>There are outlier on both edges.</a:t>
            </a:r>
            <a:endParaRPr lang="en-US" spc="0" dirty="0"/>
          </a:p>
          <a:p>
            <a:pPr>
              <a:buFont typeface="Wingdings"/>
              <a:buChar char="v"/>
            </a:pPr>
            <a:r>
              <a:rPr lang="en-US" spc="0" dirty="0">
                <a:ea typeface="+mn-lt"/>
                <a:cs typeface="+mn-lt"/>
              </a:rPr>
              <a:t>There is only 1 outlier beneath the lower fence is 0.001 in California 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v"/>
            </a:pPr>
            <a:r>
              <a:rPr lang="en-US" spc="0" dirty="0">
                <a:ea typeface="+mn-lt"/>
                <a:cs typeface="+mn-lt"/>
              </a:rPr>
              <a:t>The highest alcohol volume is 13%.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v"/>
            </a:pPr>
            <a:r>
              <a:rPr lang="en-US" spc="0" dirty="0">
                <a:ea typeface="+mn-lt"/>
                <a:cs typeface="+mn-lt"/>
              </a:rPr>
              <a:t> There we have 585 outliers on the top edge</a:t>
            </a:r>
            <a:endParaRPr lang="en-US" dirty="0"/>
          </a:p>
          <a:p>
            <a:pPr lvl="1">
              <a:buFont typeface="Wingdings"/>
              <a:buChar char="v"/>
            </a:pPr>
            <a:endParaRPr lang="en-US" dirty="0"/>
          </a:p>
          <a:p>
            <a:pPr marL="742950" lvl="1" indent="-285750">
              <a:buSzPct val="114999"/>
              <a:buFont typeface="Wingdings" pitchFamily="18" charset="2"/>
              <a:buChar char="v"/>
            </a:pPr>
            <a:endParaRPr lang="en-US" dirty="0">
              <a:solidFill>
                <a:srgbClr val="262626"/>
              </a:solidFill>
            </a:endParaRPr>
          </a:p>
          <a:p>
            <a:pPr>
              <a:buFont typeface="Wingdings"/>
              <a:buChar char="v"/>
            </a:pPr>
            <a:endParaRPr lang="en-US" dirty="0"/>
          </a:p>
        </p:txBody>
      </p:sp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57C2A2E-CB40-4010-850D-6CB21484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9" y="1707926"/>
            <a:ext cx="4109048" cy="4635468"/>
          </a:xfrm>
          <a:prstGeom prst="rect">
            <a:avLst/>
          </a:prstGeom>
        </p:spPr>
      </p:pic>
      <p:pic>
        <p:nvPicPr>
          <p:cNvPr id="3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A8A097-4B17-460E-A132-9F6BA767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893174"/>
            <a:ext cx="4191000" cy="45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6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6585-0E69-49F0-9D0A-1914EA0F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08" y="92590"/>
            <a:ext cx="9692640" cy="1196166"/>
          </a:xfrm>
        </p:spPr>
        <p:txBody>
          <a:bodyPr>
            <a:normAutofit fontScale="90000"/>
          </a:bodyPr>
          <a:lstStyle/>
          <a:p>
            <a:r>
              <a:rPr lang="en-US"/>
              <a:t>Relationship between the </a:t>
            </a:r>
            <a:r>
              <a:rPr lang="en-US" dirty="0"/>
              <a:t>bitterness of the beer and its alcoholic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18B2-9B49-41CC-9EAF-D0E12422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52" y="1343311"/>
            <a:ext cx="9444987" cy="9007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Font typeface="Wingdings"/>
              <a:buChar char="v"/>
            </a:pPr>
            <a:r>
              <a:rPr lang="en-US" sz="1400" dirty="0"/>
              <a:t>Initial analysis suggest , YES</a:t>
            </a:r>
          </a:p>
          <a:p>
            <a:pPr algn="ctr">
              <a:buFont typeface="Wingdings"/>
              <a:buChar char="v"/>
            </a:pPr>
            <a:r>
              <a:rPr lang="en-US" sz="1400" dirty="0"/>
              <a:t>The correlation went up 10 points, from 68% to 78% per </a:t>
            </a:r>
            <a:r>
              <a:rPr lang="en-US" sz="1400" dirty="0" err="1"/>
              <a:t>pairplot</a:t>
            </a:r>
            <a:endParaRPr lang="en-US" sz="1400" dirty="0"/>
          </a:p>
          <a:p>
            <a:pPr algn="ctr">
              <a:buFont typeface="Wingdings"/>
              <a:buChar char="v"/>
            </a:pPr>
            <a:r>
              <a:rPr lang="en-US" sz="1400" dirty="0" err="1">
                <a:ea typeface="+mn-lt"/>
                <a:cs typeface="+mn-lt"/>
              </a:rPr>
              <a:t>Corr_test</a:t>
            </a:r>
            <a:r>
              <a:rPr lang="en-US" sz="1400" dirty="0">
                <a:ea typeface="+mn-lt"/>
                <a:cs typeface="+mn-lt"/>
              </a:rPr>
              <a:t> using Spearman return a p-value 2.2e-16^.</a:t>
            </a:r>
          </a:p>
        </p:txBody>
      </p:sp>
      <p:pic>
        <p:nvPicPr>
          <p:cNvPr id="4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7C8CCA3-050A-4C03-B2DE-6C9B9191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4" y="2979980"/>
            <a:ext cx="4439727" cy="3874155"/>
          </a:xfrm>
          <a:prstGeom prst="rect">
            <a:avLst/>
          </a:prstGeom>
        </p:spPr>
      </p:pic>
      <p:pic>
        <p:nvPicPr>
          <p:cNvPr id="6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12D52D-4BAB-4AEB-AC43-20A21406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2973649"/>
            <a:ext cx="5000445" cy="3886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EC7FC-89D7-4B08-B70A-AC2546E16FA7}"/>
              </a:ext>
            </a:extLst>
          </p:cNvPr>
          <p:cNvSpPr txBox="1"/>
          <p:nvPr/>
        </p:nvSpPr>
        <p:spPr>
          <a:xfrm>
            <a:off x="396816" y="2625305"/>
            <a:ext cx="426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F0"/>
                </a:solidFill>
              </a:rPr>
              <a:t>Data with missing </a:t>
            </a:r>
            <a:r>
              <a:rPr lang="en-US" b="1" dirty="0">
                <a:solidFill>
                  <a:srgbClr val="00B0F0"/>
                </a:solidFill>
              </a:rPr>
              <a:t>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F6E8F-F867-48B0-B962-65FDAE5225D2}"/>
              </a:ext>
            </a:extLst>
          </p:cNvPr>
          <p:cNvSpPr txBox="1"/>
          <p:nvPr/>
        </p:nvSpPr>
        <p:spPr>
          <a:xfrm>
            <a:off x="7053533" y="2625306"/>
            <a:ext cx="4382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After missing values were updated</a:t>
            </a:r>
          </a:p>
        </p:txBody>
      </p:sp>
    </p:spTree>
    <p:extLst>
      <p:ext uri="{BB962C8B-B14F-4D97-AF65-F5344CB8AC3E}">
        <p14:creationId xmlns:p14="http://schemas.microsoft.com/office/powerpoint/2010/main" val="12027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8D35-E079-4317-80EF-02E17893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IPAs (India Pale Ales) and other </a:t>
            </a:r>
            <a:r>
              <a:rPr lang="en-US" dirty="0">
                <a:ea typeface="+mj-lt"/>
                <a:cs typeface="+mj-lt"/>
              </a:rPr>
              <a:t>types of 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088D-DBF2-4FB7-BCA0-B28A0F9A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1" y="1828800"/>
            <a:ext cx="1027751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KNN model returned an accuracy of 83%, sensitivity of 87%, and specificity of 76%. </a:t>
            </a:r>
          </a:p>
          <a:p>
            <a:r>
              <a:rPr lang="en-US" dirty="0"/>
              <a:t>Naïve Bayes model had an accuracy of 78%, sensitivity of 85% and specificity of 85%</a:t>
            </a:r>
          </a:p>
          <a:p>
            <a:r>
              <a:rPr lang="en-US" dirty="0"/>
              <a:t>Showing that there is a difference between IBU and ABV between IPA beer and the rest of the Ale beers. Based on the IBU and ABV combination KNN was able to predict the </a:t>
            </a:r>
            <a:r>
              <a:rPr lang="en-US" dirty="0" err="1"/>
              <a:t>the</a:t>
            </a:r>
            <a:r>
              <a:rPr lang="en-US" dirty="0"/>
              <a:t> style of the beer.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0DC85A-1C29-4252-AF0B-E7DFE4CE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504"/>
              </p:ext>
            </p:extLst>
          </p:nvPr>
        </p:nvGraphicFramePr>
        <p:xfrm>
          <a:off x="2051021" y="4016837"/>
          <a:ext cx="6600825" cy="169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112872767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1145347949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262323904"/>
                    </a:ext>
                  </a:extLst>
                </a:gridCol>
              </a:tblGrid>
              <a:tr h="63011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Beer Style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Mean IBU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Mean ABV</a:t>
                      </a: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228304650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-Ale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36.72559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0.05681330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524947207"/>
                  </a:ext>
                </a:extLst>
              </a:tr>
              <a:tr h="54168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IPA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70.98929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0.06879286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3349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0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97F1-0DCF-43EC-9E48-A157BCF4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20" y="117281"/>
            <a:ext cx="9692640" cy="764846"/>
          </a:xfrm>
        </p:spPr>
        <p:txBody>
          <a:bodyPr/>
          <a:lstStyle/>
          <a:p>
            <a:pPr algn="ctr"/>
            <a:r>
              <a:rPr lang="en-US" dirty="0"/>
              <a:t>Favorite style beer per state </a:t>
            </a:r>
          </a:p>
        </p:txBody>
      </p:sp>
      <p:pic>
        <p:nvPicPr>
          <p:cNvPr id="11" name="Picture 11" descr="Map&#10;&#10;Description automatically generated">
            <a:extLst>
              <a:ext uri="{FF2B5EF4-FFF2-40B4-BE49-F238E27FC236}">
                <a16:creationId xmlns:a16="http://schemas.microsoft.com/office/drawing/2014/main" id="{29E361A8-CC03-4A63-958F-9ED34052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9" y="1937254"/>
            <a:ext cx="10455421" cy="4666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E5A32-36A6-4567-9CE4-D7436092873C}"/>
              </a:ext>
            </a:extLst>
          </p:cNvPr>
          <p:cNvSpPr txBox="1"/>
          <p:nvPr/>
        </p:nvSpPr>
        <p:spPr>
          <a:xfrm>
            <a:off x="784105" y="1014143"/>
            <a:ext cx="92705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Most states have more –ale beers than India Pale ale</a:t>
            </a:r>
            <a:endParaRPr lang="en-US"/>
          </a:p>
          <a:p>
            <a:pPr marL="285750" indent="-285750">
              <a:buFont typeface="Wingdings"/>
              <a:buChar char="v"/>
            </a:pPr>
            <a:r>
              <a:rPr lang="en-US" dirty="0"/>
              <a:t>4 states have the same amount of IPA beers and the rest of the –ale beers</a:t>
            </a:r>
          </a:p>
          <a:p>
            <a:pPr marL="285750" indent="-285750">
              <a:buFont typeface="Wingdings"/>
              <a:buChar char="v"/>
            </a:pPr>
            <a:r>
              <a:rPr lang="en-US" dirty="0"/>
              <a:t>4 states in the north-east have more IPA beers than –ale beers</a:t>
            </a:r>
          </a:p>
        </p:txBody>
      </p:sp>
    </p:spTree>
    <p:extLst>
      <p:ext uri="{BB962C8B-B14F-4D97-AF65-F5344CB8AC3E}">
        <p14:creationId xmlns:p14="http://schemas.microsoft.com/office/powerpoint/2010/main" val="19060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269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Breweries</vt:lpstr>
      <vt:lpstr> Number of breweries per state</vt:lpstr>
      <vt:lpstr>Total missing values</vt:lpstr>
      <vt:lpstr>Dealing with the missing Values</vt:lpstr>
      <vt:lpstr>Alcohol Average per  State</vt:lpstr>
      <vt:lpstr>Alcohol Volume per beer Distribution</vt:lpstr>
      <vt:lpstr>Relationship between the bitterness of the beer and its alcoholic content?</vt:lpstr>
      <vt:lpstr>IPAs (India Pale Ales) and other types of Ale</vt:lpstr>
      <vt:lpstr>Favorite style beer per state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Ahumada, Laura</cp:lastModifiedBy>
  <cp:revision>1101</cp:revision>
  <dcterms:created xsi:type="dcterms:W3CDTF">2021-10-06T00:39:54Z</dcterms:created>
  <dcterms:modified xsi:type="dcterms:W3CDTF">2021-10-23T21:15:54Z</dcterms:modified>
</cp:coreProperties>
</file>