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69" r:id="rId9"/>
    <p:sldId id="272" r:id="rId10"/>
    <p:sldId id="263" r:id="rId11"/>
    <p:sldId id="270" r:id="rId12"/>
    <p:sldId id="266" r:id="rId13"/>
    <p:sldId id="267" r:id="rId14"/>
    <p:sldId id="268" r:id="rId15"/>
    <p:sldId id="264" r:id="rId16"/>
    <p:sldId id="26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A7A"/>
    <a:srgbClr val="0963A4"/>
    <a:srgbClr val="AC6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5"/>
    <p:restoredTop sz="94661"/>
  </p:normalViewPr>
  <p:slideViewPr>
    <p:cSldViewPr snapToGrid="0">
      <p:cViewPr varScale="1">
        <p:scale>
          <a:sx n="127" d="100"/>
          <a:sy n="127" d="100"/>
        </p:scale>
        <p:origin x="184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520ecc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520ecc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0520ecc9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0520ecc9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0520ecc9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0520ecc9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569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0520ecc9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0520ecc9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9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0520ecc9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0520ecc9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060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0520ecc9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0520ecc9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379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0520ecc9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0520ecc9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0520ecc9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0520ecc9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0520ecc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0520ecc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1ac3373c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1ac3373c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1ac3373c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1ac3373c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1ac3373c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1ac3373c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0520ecc9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0520ecc9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0520ecc9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0520ecc9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001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0520ecc9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0520ecc9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147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0520ecc9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0520ecc9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95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solidFill>
          <a:srgbClr val="AC62A6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/>
          <p:nvPr/>
        </p:nvSpPr>
        <p:spPr>
          <a:xfrm>
            <a:off x="1134075" y="1589475"/>
            <a:ext cx="70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Placeholder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AC62A6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/>
          <p:nvPr/>
        </p:nvSpPr>
        <p:spPr>
          <a:xfrm>
            <a:off x="1134075" y="1589475"/>
            <a:ext cx="70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Lorem ipum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AC62A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/>
          <p:nvPr/>
        </p:nvSpPr>
        <p:spPr>
          <a:xfrm>
            <a:off x="1134075" y="1589475"/>
            <a:ext cx="70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Lorem ipum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rgbClr val="AC62A6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C16E1-DAD0-9C45-A3CF-3AC868B249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0125" y="1700213"/>
            <a:ext cx="7186613" cy="2543175"/>
          </a:xfrm>
        </p:spPr>
        <p:txBody>
          <a:bodyPr/>
          <a:lstStyle>
            <a:lvl1pPr marL="114300" indent="0">
              <a:buNone/>
              <a:defRPr sz="2800"/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AC62A6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/>
          <p:nvPr/>
        </p:nvSpPr>
        <p:spPr>
          <a:xfrm>
            <a:off x="1134075" y="1589475"/>
            <a:ext cx="70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Lorem ipum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AC62A6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/>
          <p:nvPr/>
        </p:nvSpPr>
        <p:spPr>
          <a:xfrm>
            <a:off x="1134075" y="1589475"/>
            <a:ext cx="70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Lorem ipum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AC62A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/>
          <p:nvPr/>
        </p:nvSpPr>
        <p:spPr>
          <a:xfrm>
            <a:off x="1134075" y="1589475"/>
            <a:ext cx="70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Lorem ipum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AC62A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/>
          <p:nvPr/>
        </p:nvSpPr>
        <p:spPr>
          <a:xfrm>
            <a:off x="1134075" y="1589475"/>
            <a:ext cx="70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Lorem ipum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AC62A6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/>
          <p:nvPr/>
        </p:nvSpPr>
        <p:spPr>
          <a:xfrm>
            <a:off x="1286475" y="1741875"/>
            <a:ext cx="70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Lorem ipum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AC62A6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AC62A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/>
          <p:nvPr/>
        </p:nvSpPr>
        <p:spPr>
          <a:xfrm>
            <a:off x="1134075" y="1589475"/>
            <a:ext cx="70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Lorem ipum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C62A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AC62A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raaupert/DogsLis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4537"/>
            <a:ext cx="9144000" cy="31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800" y="300172"/>
            <a:ext cx="2922275" cy="2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439" y="2448550"/>
            <a:ext cx="2145538" cy="1729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4A7A"/>
                </a:solidFill>
                <a:latin typeface="Grange Demi Bold" pitchFamily="2" charset="77"/>
              </a:rPr>
              <a:t>Development</a:t>
            </a:r>
            <a:endParaRPr dirty="0">
              <a:solidFill>
                <a:srgbClr val="084A7A"/>
              </a:solidFill>
              <a:latin typeface="Grange Demi Bold" pitchFamily="2" charset="77"/>
            </a:endParaRPr>
          </a:p>
        </p:txBody>
      </p:sp>
      <p:sp>
        <p:nvSpPr>
          <p:cNvPr id="5" name="Google Shape;141;p31">
            <a:extLst>
              <a:ext uri="{FF2B5EF4-FFF2-40B4-BE49-F238E27FC236}">
                <a16:creationId xmlns:a16="http://schemas.microsoft.com/office/drawing/2014/main" id="{4785B594-32D8-3040-80D5-7C6598804F6C}"/>
              </a:ext>
            </a:extLst>
          </p:cNvPr>
          <p:cNvSpPr txBox="1">
            <a:spLocks/>
          </p:cNvSpPr>
          <p:nvPr/>
        </p:nvSpPr>
        <p:spPr>
          <a:xfrm>
            <a:off x="407809" y="1508289"/>
            <a:ext cx="3729676" cy="233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We used wireframes to plan the app’s functionality and its look and feel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13F9B9D-1333-654D-AA55-E4D70CE5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517" y="765785"/>
            <a:ext cx="3165791" cy="38200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4A7A"/>
                </a:solidFill>
                <a:latin typeface="Grange Demi Bold" pitchFamily="2" charset="77"/>
              </a:rPr>
              <a:t>Technologies Used</a:t>
            </a:r>
            <a:endParaRPr dirty="0">
              <a:solidFill>
                <a:srgbClr val="084A7A"/>
              </a:solidFill>
              <a:latin typeface="Grange Demi Bold" pitchFamily="2" charset="77"/>
            </a:endParaRPr>
          </a:p>
        </p:txBody>
      </p:sp>
      <p:sp>
        <p:nvSpPr>
          <p:cNvPr id="5" name="Google Shape;141;p31">
            <a:extLst>
              <a:ext uri="{FF2B5EF4-FFF2-40B4-BE49-F238E27FC236}">
                <a16:creationId xmlns:a16="http://schemas.microsoft.com/office/drawing/2014/main" id="{4785B594-32D8-3040-80D5-7C6598804F6C}"/>
              </a:ext>
            </a:extLst>
          </p:cNvPr>
          <p:cNvSpPr txBox="1">
            <a:spLocks/>
          </p:cNvSpPr>
          <p:nvPr/>
        </p:nvSpPr>
        <p:spPr>
          <a:xfrm>
            <a:off x="311700" y="1522674"/>
            <a:ext cx="5493355" cy="329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buFont typeface="Arial"/>
              <a:buChar char="●"/>
            </a:pPr>
            <a:r>
              <a:rPr lang="en-US" sz="2400" dirty="0"/>
              <a:t>SQL, </a:t>
            </a:r>
            <a:r>
              <a:rPr lang="en-US" sz="2400" dirty="0" err="1"/>
              <a:t>Sequelize</a:t>
            </a:r>
            <a:r>
              <a:rPr lang="en-US" sz="2400" dirty="0"/>
              <a:t>, HTML/CSS,     </a:t>
            </a:r>
            <a:r>
              <a:rPr lang="en-US" sz="2400" dirty="0" err="1"/>
              <a:t>Javascript</a:t>
            </a:r>
            <a:r>
              <a:rPr lang="en-US" sz="2400" dirty="0"/>
              <a:t>, Bootstrap, Node, Heroku, Google Maps API, Handlebars</a:t>
            </a:r>
          </a:p>
          <a:p>
            <a:pPr marL="457200" indent="-342900">
              <a:buFont typeface="Arial"/>
              <a:buChar char="●"/>
            </a:pPr>
            <a:r>
              <a:rPr lang="en-US" sz="2400" dirty="0"/>
              <a:t>AWS S3 cloud storage</a:t>
            </a:r>
          </a:p>
          <a:p>
            <a:pPr marL="457200" indent="-342900">
              <a:buFont typeface="Arial"/>
              <a:buChar char="●"/>
            </a:pPr>
            <a:r>
              <a:rPr lang="en-US" sz="2400" dirty="0"/>
              <a:t>Tears, f-bombs, and smoke signals spelling out the word L-A-U-R-A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9DDC3A7A-868E-8447-B8EB-E81F4634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76" y="445025"/>
            <a:ext cx="3540942" cy="354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1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4A7A"/>
                </a:solidFill>
                <a:latin typeface="Grange Demi Bold" pitchFamily="2" charset="77"/>
              </a:rPr>
              <a:t>Responsibilities</a:t>
            </a:r>
            <a:endParaRPr dirty="0">
              <a:solidFill>
                <a:srgbClr val="084A7A"/>
              </a:solidFill>
              <a:latin typeface="Grange Demi Bold" pitchFamily="2" charset="77"/>
            </a:endParaRPr>
          </a:p>
        </p:txBody>
      </p:sp>
      <p:sp>
        <p:nvSpPr>
          <p:cNvPr id="5" name="Google Shape;141;p31">
            <a:extLst>
              <a:ext uri="{FF2B5EF4-FFF2-40B4-BE49-F238E27FC236}">
                <a16:creationId xmlns:a16="http://schemas.microsoft.com/office/drawing/2014/main" id="{4785B594-32D8-3040-80D5-7C6598804F6C}"/>
              </a:ext>
            </a:extLst>
          </p:cNvPr>
          <p:cNvSpPr txBox="1">
            <a:spLocks/>
          </p:cNvSpPr>
          <p:nvPr/>
        </p:nvSpPr>
        <p:spPr>
          <a:xfrm>
            <a:off x="311700" y="1175836"/>
            <a:ext cx="8662618" cy="374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buFont typeface="Arial"/>
              <a:buChar char="●"/>
            </a:pPr>
            <a:r>
              <a:rPr lang="en-US" sz="2400" dirty="0"/>
              <a:t>Laura—Backend everything, TA, and first responder</a:t>
            </a:r>
          </a:p>
          <a:p>
            <a:pPr marL="457200" indent="-342900">
              <a:buFont typeface="Arial"/>
              <a:buChar char="●"/>
            </a:pPr>
            <a:r>
              <a:rPr lang="en-US" sz="2400" dirty="0"/>
              <a:t>Mariah—Maps API, </a:t>
            </a:r>
            <a:r>
              <a:rPr lang="en-US" sz="2400" dirty="0" err="1"/>
              <a:t>Sequelize</a:t>
            </a:r>
            <a:r>
              <a:rPr lang="en-US" sz="2400" dirty="0"/>
              <a:t> models, landing page image</a:t>
            </a:r>
          </a:p>
          <a:p>
            <a:endParaRPr lang="en-US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A3C8E82-47D7-E340-A448-FCB6E3152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02163" y="2574716"/>
            <a:ext cx="3721100" cy="210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834630-BB3F-0249-8089-315AF6F2BB93}"/>
              </a:ext>
            </a:extLst>
          </p:cNvPr>
          <p:cNvSpPr txBox="1"/>
          <p:nvPr/>
        </p:nvSpPr>
        <p:spPr>
          <a:xfrm>
            <a:off x="311700" y="2182266"/>
            <a:ext cx="4690463" cy="285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Matt—UI design using Handlebars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Nick—AWS S3 storage for seed files</a:t>
            </a:r>
          </a:p>
          <a:p>
            <a:pPr marL="457200" lvl="0" indent="-34290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Melissa—Concept, presentation, README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2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4A7A"/>
                </a:solidFill>
                <a:latin typeface="Grange Demi Bold" pitchFamily="2" charset="77"/>
              </a:rPr>
              <a:t>Challenges</a:t>
            </a:r>
            <a:endParaRPr dirty="0">
              <a:solidFill>
                <a:srgbClr val="084A7A"/>
              </a:solidFill>
              <a:latin typeface="Grange Demi Bold" pitchFamily="2" charset="77"/>
            </a:endParaRPr>
          </a:p>
        </p:txBody>
      </p:sp>
      <p:sp>
        <p:nvSpPr>
          <p:cNvPr id="5" name="Google Shape;141;p31">
            <a:extLst>
              <a:ext uri="{FF2B5EF4-FFF2-40B4-BE49-F238E27FC236}">
                <a16:creationId xmlns:a16="http://schemas.microsoft.com/office/drawing/2014/main" id="{4785B594-32D8-3040-80D5-7C6598804F6C}"/>
              </a:ext>
            </a:extLst>
          </p:cNvPr>
          <p:cNvSpPr txBox="1">
            <a:spLocks/>
          </p:cNvSpPr>
          <p:nvPr/>
        </p:nvSpPr>
        <p:spPr>
          <a:xfrm>
            <a:off x="228699" y="1211591"/>
            <a:ext cx="6464332" cy="348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buFont typeface="Arial"/>
              <a:buChar char="●"/>
            </a:pPr>
            <a:r>
              <a:rPr lang="en-US" sz="2400" dirty="0"/>
              <a:t>Frontend and backend came together separately (can’t route to a button that’s not there yet, for example)</a:t>
            </a:r>
          </a:p>
          <a:p>
            <a:pPr marL="457200" indent="-342900">
              <a:buFont typeface="Arial"/>
              <a:buChar char="●"/>
            </a:pPr>
            <a:r>
              <a:rPr lang="en-US" sz="2400" dirty="0"/>
              <a:t>Communication—sometimes there were too many cooks in the kitchen</a:t>
            </a:r>
          </a:p>
          <a:p>
            <a:pPr marL="457200" indent="-342900">
              <a:buFont typeface="Arial"/>
              <a:buChar char="●"/>
            </a:pPr>
            <a:r>
              <a:rPr lang="en-US" sz="2400" dirty="0"/>
              <a:t>Git conflicts and confusion</a:t>
            </a:r>
          </a:p>
          <a:p>
            <a:pPr marL="457200" indent="-342900">
              <a:buFont typeface="Arial"/>
              <a:buChar char="●"/>
            </a:pPr>
            <a:r>
              <a:rPr lang="en-US" sz="2400" dirty="0"/>
              <a:t>Other?</a:t>
            </a:r>
          </a:p>
        </p:txBody>
      </p:sp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D4D0EF6-3B4B-0A42-9788-20C582F91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44803" y="659875"/>
            <a:ext cx="3695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3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4A7A"/>
                </a:solidFill>
                <a:latin typeface="Grange Demi Bold" pitchFamily="2" charset="77"/>
              </a:rPr>
              <a:t>Successes</a:t>
            </a:r>
            <a:endParaRPr dirty="0">
              <a:solidFill>
                <a:srgbClr val="084A7A"/>
              </a:solidFill>
              <a:latin typeface="Grange Demi Bold" pitchFamily="2" charset="77"/>
            </a:endParaRPr>
          </a:p>
        </p:txBody>
      </p:sp>
      <p:sp>
        <p:nvSpPr>
          <p:cNvPr id="5" name="Google Shape;141;p31">
            <a:extLst>
              <a:ext uri="{FF2B5EF4-FFF2-40B4-BE49-F238E27FC236}">
                <a16:creationId xmlns:a16="http://schemas.microsoft.com/office/drawing/2014/main" id="{4785B594-32D8-3040-80D5-7C6598804F6C}"/>
              </a:ext>
            </a:extLst>
          </p:cNvPr>
          <p:cNvSpPr txBox="1">
            <a:spLocks/>
          </p:cNvSpPr>
          <p:nvPr/>
        </p:nvSpPr>
        <p:spPr>
          <a:xfrm>
            <a:off x="398382" y="1362175"/>
            <a:ext cx="5550242" cy="30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It works! 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Learned how the frontend and backend work together in the model-view-controller (MVC) model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Learned to set up AWS S3 storage, use Handlebars templates, use Google Maps API, and deploy on Heroku.</a:t>
            </a:r>
          </a:p>
          <a:p>
            <a:pPr marL="457200" indent="-342900">
              <a:buFont typeface="Arial"/>
              <a:buChar char="●"/>
            </a:pP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E577950-6167-8340-B993-A08D5DDA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51" y="1788607"/>
            <a:ext cx="2722735" cy="28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12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>
            <a:spLocks noGrp="1"/>
          </p:cNvSpPr>
          <p:nvPr>
            <p:ph type="title"/>
          </p:nvPr>
        </p:nvSpPr>
        <p:spPr>
          <a:xfrm>
            <a:off x="311700" y="297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4A7A"/>
                </a:solidFill>
                <a:latin typeface="Grange Demi Bold" pitchFamily="2" charset="77"/>
              </a:rPr>
              <a:t>Directions for Future Development</a:t>
            </a:r>
            <a:endParaRPr dirty="0">
              <a:solidFill>
                <a:srgbClr val="084A7A"/>
              </a:solidFill>
              <a:latin typeface="Grange Demi Bold" pitchFamily="2" charset="77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937352-5547-B041-B860-224DD9BD11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00" y="1421335"/>
            <a:ext cx="5546489" cy="3277140"/>
          </a:xfrm>
        </p:spPr>
        <p:txBody>
          <a:bodyPr/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We plan to add a filtering function so that people looking for dogs can filter by location, breed, size, age, and other criteria.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sz="2400" dirty="0"/>
              <a:t>We’ll load additional criteria, such as whether the dog is spayed/neutered and what its preferred pronouns are.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3A9148-8746-C84A-B31F-D598A16E5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28" y="1577590"/>
            <a:ext cx="2323917" cy="2784859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158F96F-E498-3442-B413-548CD2632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425" y="3367825"/>
            <a:ext cx="987042" cy="15637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4A7A"/>
                </a:solidFill>
                <a:latin typeface="Grange Demi Bold" pitchFamily="2" charset="77"/>
              </a:rPr>
              <a:t>Links</a:t>
            </a:r>
            <a:endParaRPr dirty="0">
              <a:solidFill>
                <a:srgbClr val="084A7A"/>
              </a:solidFill>
              <a:latin typeface="Grange Demi Bold" pitchFamily="2" charset="77"/>
            </a:endParaRPr>
          </a:p>
        </p:txBody>
      </p:sp>
      <p:sp>
        <p:nvSpPr>
          <p:cNvPr id="160" name="Google Shape;160;p34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84A7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github.com/lauraaupert/DogsList</a:t>
            </a:r>
            <a:endParaRPr dirty="0">
              <a:solidFill>
                <a:srgbClr val="084A7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91AA1-36DB-F544-89D6-946E1DA2F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78" y="1700213"/>
            <a:ext cx="534520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2;p28">
            <a:extLst>
              <a:ext uri="{FF2B5EF4-FFF2-40B4-BE49-F238E27FC236}">
                <a16:creationId xmlns:a16="http://schemas.microsoft.com/office/drawing/2014/main" id="{AC178605-D09C-5D4E-9440-1C63E0A90D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4A7A"/>
                </a:solidFill>
                <a:latin typeface="Grange Demi Bold" pitchFamily="2" charset="77"/>
              </a:rPr>
              <a:t>What Is </a:t>
            </a:r>
            <a:r>
              <a:rPr lang="en-US" dirty="0" err="1">
                <a:solidFill>
                  <a:srgbClr val="084A7A"/>
                </a:solidFill>
                <a:latin typeface="Grange Demi Bold" pitchFamily="2" charset="77"/>
              </a:rPr>
              <a:t>Dogslist</a:t>
            </a:r>
            <a:r>
              <a:rPr lang="en-US" dirty="0">
                <a:solidFill>
                  <a:srgbClr val="084A7A"/>
                </a:solidFill>
                <a:latin typeface="Grange Demi Bold" pitchFamily="2" charset="77"/>
              </a:rPr>
              <a:t>? </a:t>
            </a:r>
            <a:endParaRPr dirty="0">
              <a:solidFill>
                <a:srgbClr val="084A7A"/>
              </a:solidFill>
              <a:latin typeface="Grange Demi Bold" pitchFamily="2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78A1B-3FC1-7747-8B02-002EA24C8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0053" y="2283678"/>
            <a:ext cx="4635565" cy="2414797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  <a:p>
            <a:r>
              <a:rPr lang="en-US" dirty="0"/>
              <a:t>Have a dog? Post a dog. </a:t>
            </a:r>
            <a:br>
              <a:rPr lang="en-US" dirty="0"/>
            </a:br>
            <a:r>
              <a:rPr lang="en-US" dirty="0"/>
              <a:t>Need a dog? Adopt a dog.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63C59-A18A-144E-84A6-473768C35A1B}"/>
              </a:ext>
            </a:extLst>
          </p:cNvPr>
          <p:cNvSpPr/>
          <p:nvPr/>
        </p:nvSpPr>
        <p:spPr>
          <a:xfrm>
            <a:off x="580053" y="1760458"/>
            <a:ext cx="79838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+mn-lt"/>
                <a:ea typeface="East Sea Dokdo" pitchFamily="2" charset="-127"/>
              </a:rPr>
              <a:t>Dogslist</a:t>
            </a:r>
            <a:r>
              <a:rPr lang="en-US" sz="2800" dirty="0">
                <a:solidFill>
                  <a:schemeClr val="bg1"/>
                </a:solidFill>
                <a:latin typeface="+mn-lt"/>
                <a:ea typeface="East Sea Dokdo" pitchFamily="2" charset="-127"/>
              </a:rPr>
              <a:t> is Craigslist for dogs</a:t>
            </a:r>
            <a:r>
              <a:rPr lang="en-US" b="1" dirty="0">
                <a:solidFill>
                  <a:schemeClr val="bg1"/>
                </a:solidFill>
                <a:latin typeface="Grange Demi Bold" pitchFamily="2" charset="77"/>
                <a:ea typeface="East Sea Dokdo" pitchFamily="2" charset="-127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79A3DB-C318-F84C-99D3-709EB05E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82" y="784166"/>
            <a:ext cx="3276600" cy="370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AA41858-6996-B443-8C74-D8F386D9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880" y="1078086"/>
            <a:ext cx="5153120" cy="3755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B46951-4D99-2C4C-BF63-7843B3AB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27968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rgbClr val="084A7A"/>
                </a:solidFill>
                <a:latin typeface="Grange Demi Bold" pitchFamily="2" charset="77"/>
              </a:rPr>
              <a:t>Background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C0C41D-B2D6-314C-8367-D7F4D3A44835}"/>
              </a:ext>
            </a:extLst>
          </p:cNvPr>
          <p:cNvSpPr/>
          <p:nvPr/>
        </p:nvSpPr>
        <p:spPr>
          <a:xfrm>
            <a:off x="311700" y="1232922"/>
            <a:ext cx="44971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It’s 2020. Parents are “working” from home. Kids are bouncing off the walls. </a:t>
            </a:r>
            <a:r>
              <a:rPr lang="en-US" sz="2800" dirty="0">
                <a:solidFill>
                  <a:schemeClr val="bg1"/>
                </a:solidFill>
              </a:rPr>
              <a:t>Couples are squabbling. Single people have gained their COVID-19—and then some. </a:t>
            </a:r>
            <a:r>
              <a:rPr lang="en-US" sz="2800" i="1" dirty="0">
                <a:solidFill>
                  <a:schemeClr val="bg1"/>
                </a:solidFill>
              </a:rPr>
              <a:t>What to do?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981160-EADB-0145-8681-88720CB3C91C}"/>
              </a:ext>
            </a:extLst>
          </p:cNvPr>
          <p:cNvSpPr/>
          <p:nvPr/>
        </p:nvSpPr>
        <p:spPr>
          <a:xfrm>
            <a:off x="2208387" y="2217807"/>
            <a:ext cx="4727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84A7A"/>
                </a:solidFill>
                <a:latin typeface="Grange Demi Bold" pitchFamily="2" charset="77"/>
              </a:rPr>
              <a:t>Hey, let’s get a dog!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7047-3780-A849-9D55-B60B6496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60" y="445025"/>
            <a:ext cx="8280839" cy="572700"/>
          </a:xfrm>
        </p:spPr>
        <p:txBody>
          <a:bodyPr/>
          <a:lstStyle/>
          <a:p>
            <a:r>
              <a:rPr lang="en-US" dirty="0">
                <a:solidFill>
                  <a:srgbClr val="084A7A"/>
                </a:solidFill>
                <a:latin typeface="Grange Demi Bold" pitchFamily="2" charset="77"/>
              </a:rPr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5B79-BB2C-0244-911E-881411E109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461" y="1700213"/>
            <a:ext cx="5004212" cy="2683266"/>
          </a:xfrm>
        </p:spPr>
        <p:txBody>
          <a:bodyPr/>
          <a:lstStyle/>
          <a:p>
            <a:r>
              <a:rPr lang="en-US" sz="2400" dirty="0"/>
              <a:t>It’s 2021. That adorable pandemic puppy now weighs 60 lb. and has a scent only a mother could love. Folks are returning to work, leaving the dog cooped up all day. And no one wants to pick up poop.</a:t>
            </a:r>
          </a:p>
        </p:txBody>
      </p:sp>
      <p:pic>
        <p:nvPicPr>
          <p:cNvPr id="6" name="Picture 5" descr="Shape, icon, circle&#10;&#10;Description automatically generated">
            <a:extLst>
              <a:ext uri="{FF2B5EF4-FFF2-40B4-BE49-F238E27FC236}">
                <a16:creationId xmlns:a16="http://schemas.microsoft.com/office/drawing/2014/main" id="{4498D407-8774-5346-925E-6399148C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273" y="1700213"/>
            <a:ext cx="2683266" cy="26832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4A7A"/>
                </a:solidFill>
                <a:latin typeface="Grange Demi Bold" pitchFamily="2" charset="77"/>
              </a:rPr>
              <a:t>The Solution</a:t>
            </a:r>
            <a:endParaRPr dirty="0">
              <a:solidFill>
                <a:srgbClr val="084A7A"/>
              </a:solidFill>
              <a:latin typeface="Grange Demi Bold" pitchFamily="2" charset="77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A221BBC-BB2B-6A42-8019-88D6496FCE49}"/>
              </a:ext>
            </a:extLst>
          </p:cNvPr>
          <p:cNvSpPr txBox="1">
            <a:spLocks/>
          </p:cNvSpPr>
          <p:nvPr/>
        </p:nvSpPr>
        <p:spPr>
          <a:xfrm>
            <a:off x="311700" y="1645920"/>
            <a:ext cx="4260300" cy="305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Dogslist</a:t>
            </a:r>
            <a:r>
              <a:rPr lang="en-US" dirty="0"/>
              <a:t> lets New Yorkers rehome their dogs without placing them in a shelter.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02937-426D-5B47-A5AD-5FF581AE7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823" y="458874"/>
            <a:ext cx="3371962" cy="42396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4A7A"/>
                </a:solidFill>
                <a:latin typeface="Grange Demi Bold" pitchFamily="2" charset="77"/>
              </a:rPr>
              <a:t>How It Works</a:t>
            </a:r>
            <a:endParaRPr dirty="0">
              <a:solidFill>
                <a:srgbClr val="084A7A"/>
              </a:solidFill>
              <a:latin typeface="Grange Demi Bold" pitchFamily="2" charset="77"/>
            </a:endParaRPr>
          </a:p>
        </p:txBody>
      </p:sp>
      <p:pic>
        <p:nvPicPr>
          <p:cNvPr id="3" name="Picture 2" descr="A group of people dancing&#10;&#10;Description automatically generated">
            <a:extLst>
              <a:ext uri="{FF2B5EF4-FFF2-40B4-BE49-F238E27FC236}">
                <a16:creationId xmlns:a16="http://schemas.microsoft.com/office/drawing/2014/main" id="{01BC089D-1A31-FB4B-B007-91329B87B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573" y="1448395"/>
            <a:ext cx="4148427" cy="344760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CE1773F-D329-9D4C-A987-E899FAE80363}"/>
              </a:ext>
            </a:extLst>
          </p:cNvPr>
          <p:cNvGrpSpPr/>
          <p:nvPr/>
        </p:nvGrpSpPr>
        <p:grpSpPr>
          <a:xfrm>
            <a:off x="311700" y="1545912"/>
            <a:ext cx="5334956" cy="3702247"/>
            <a:chOff x="311700" y="1300815"/>
            <a:chExt cx="5334956" cy="3702247"/>
          </a:xfrm>
        </p:grpSpPr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2A221BBC-BB2B-6A42-8019-88D6496FCE49}"/>
                </a:ext>
              </a:extLst>
            </p:cNvPr>
            <p:cNvSpPr txBox="1">
              <a:spLocks/>
            </p:cNvSpPr>
            <p:nvPr/>
          </p:nvSpPr>
          <p:spPr>
            <a:xfrm>
              <a:off x="311700" y="2107342"/>
              <a:ext cx="4906364" cy="2895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1143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FFFFFF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/>
                <a:t>those looking for a dog can browse posts and contact the current pet owner to arrange for pickup.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95BED5-365F-754F-9026-E721E10D34B7}"/>
                </a:ext>
              </a:extLst>
            </p:cNvPr>
            <p:cNvSpPr txBox="1"/>
            <p:nvPr/>
          </p:nvSpPr>
          <p:spPr>
            <a:xfrm>
              <a:off x="405968" y="1300815"/>
              <a:ext cx="52406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Neighbors who need to rehome a dog can post an ad, and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92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4A7A"/>
                </a:solidFill>
                <a:latin typeface="Grange Demi Bold" pitchFamily="2" charset="77"/>
              </a:rPr>
              <a:t>Typical User Story (Seeker)</a:t>
            </a:r>
            <a:endParaRPr dirty="0">
              <a:solidFill>
                <a:srgbClr val="084A7A"/>
              </a:solidFill>
              <a:latin typeface="Grange Demi Bold" pitchFamily="2" charset="77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2AD8354-298A-DE43-B6C2-3BBEED3657B9}"/>
              </a:ext>
            </a:extLst>
          </p:cNvPr>
          <p:cNvSpPr txBox="1">
            <a:spLocks/>
          </p:cNvSpPr>
          <p:nvPr/>
        </p:nvSpPr>
        <p:spPr>
          <a:xfrm>
            <a:off x="311699" y="1395167"/>
            <a:ext cx="8162997" cy="355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>
                <a:solidFill>
                  <a:srgbClr val="084A7A"/>
                </a:solidFill>
              </a:rPr>
              <a:t>AS  A</a:t>
            </a:r>
            <a:r>
              <a:rPr lang="en-US" dirty="0"/>
              <a:t> pale, anemic, bored, lonely, and slightly doughy New Yorker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84A7A"/>
                </a:solidFill>
              </a:rPr>
              <a:t>I WANT A </a:t>
            </a:r>
            <a:r>
              <a:rPr lang="en-US" dirty="0"/>
              <a:t>fluffy companion (the cuter, the better)</a:t>
            </a:r>
          </a:p>
          <a:p>
            <a:r>
              <a:rPr lang="en-US" dirty="0">
                <a:solidFill>
                  <a:srgbClr val="084A7A"/>
                </a:solidFill>
              </a:rPr>
              <a:t>SO I</a:t>
            </a:r>
            <a:r>
              <a:rPr lang="en-US" dirty="0"/>
              <a:t> won’t have to stay holed up like a rat in my dark apartment</a:t>
            </a:r>
          </a:p>
          <a:p>
            <a:r>
              <a:rPr lang="en-US" dirty="0">
                <a:solidFill>
                  <a:srgbClr val="084A7A"/>
                </a:solidFill>
              </a:rPr>
              <a:t>AND BECAUSE </a:t>
            </a:r>
            <a:r>
              <a:rPr lang="en-US" dirty="0" err="1"/>
              <a:t>doggoneit</a:t>
            </a:r>
            <a:r>
              <a:rPr lang="en-US" dirty="0"/>
              <a:t>, people like me.</a:t>
            </a:r>
          </a:p>
        </p:txBody>
      </p:sp>
    </p:spTree>
    <p:extLst>
      <p:ext uri="{BB962C8B-B14F-4D97-AF65-F5344CB8AC3E}">
        <p14:creationId xmlns:p14="http://schemas.microsoft.com/office/powerpoint/2010/main" val="4274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title"/>
          </p:nvPr>
        </p:nvSpPr>
        <p:spPr>
          <a:xfrm>
            <a:off x="311700" y="2659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84A7A"/>
                </a:solidFill>
                <a:latin typeface="Grange Demi Bold" pitchFamily="2" charset="77"/>
              </a:rPr>
              <a:t>Typical User Story (</a:t>
            </a:r>
            <a:r>
              <a:rPr lang="en" dirty="0" err="1">
                <a:solidFill>
                  <a:srgbClr val="084A7A"/>
                </a:solidFill>
                <a:latin typeface="Grange Demi Bold" pitchFamily="2" charset="77"/>
              </a:rPr>
              <a:t>Rehomer</a:t>
            </a:r>
            <a:r>
              <a:rPr lang="en" dirty="0">
                <a:solidFill>
                  <a:srgbClr val="084A7A"/>
                </a:solidFill>
                <a:latin typeface="Grange Demi Bold" pitchFamily="2" charset="77"/>
              </a:rPr>
              <a:t>)</a:t>
            </a:r>
            <a:endParaRPr dirty="0">
              <a:solidFill>
                <a:srgbClr val="084A7A"/>
              </a:solidFill>
              <a:latin typeface="Grange Demi Bold" pitchFamily="2" charset="77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2AD8354-298A-DE43-B6C2-3BBEED3657B9}"/>
              </a:ext>
            </a:extLst>
          </p:cNvPr>
          <p:cNvSpPr txBox="1">
            <a:spLocks/>
          </p:cNvSpPr>
          <p:nvPr/>
        </p:nvSpPr>
        <p:spPr>
          <a:xfrm>
            <a:off x="311700" y="1022021"/>
            <a:ext cx="8162997" cy="355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>
                <a:solidFill>
                  <a:srgbClr val="084A7A"/>
                </a:solidFill>
              </a:rPr>
              <a:t>AS  A</a:t>
            </a:r>
            <a:r>
              <a:rPr lang="en-US" dirty="0"/>
              <a:t> stressed out, impatient, stereotypically hard-hearted New Yorker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84A7A"/>
                </a:solidFill>
              </a:rPr>
              <a:t>I WANT </a:t>
            </a:r>
            <a:r>
              <a:rPr lang="en-US" dirty="0"/>
              <a:t>to get rid of this f*</a:t>
            </a:r>
            <a:r>
              <a:rPr lang="en-US" dirty="0" err="1"/>
              <a:t>ing</a:t>
            </a:r>
            <a:r>
              <a:rPr lang="en-US" dirty="0"/>
              <a:t> dog, already</a:t>
            </a:r>
          </a:p>
          <a:p>
            <a:r>
              <a:rPr lang="en-US" dirty="0">
                <a:solidFill>
                  <a:srgbClr val="084A7A"/>
                </a:solidFill>
              </a:rPr>
              <a:t>SO I</a:t>
            </a:r>
            <a:r>
              <a:rPr lang="en-US" dirty="0"/>
              <a:t> won’t have to buy dog food (do you know how much that </a:t>
            </a:r>
            <a:r>
              <a:rPr lang="en-US" dirty="0" err="1"/>
              <a:t>sh</a:t>
            </a:r>
            <a:r>
              <a:rPr lang="en-US" dirty="0"/>
              <a:t>*t costs?), go for f*</a:t>
            </a:r>
            <a:r>
              <a:rPr lang="en-US" dirty="0" err="1"/>
              <a:t>ing</a:t>
            </a:r>
            <a:r>
              <a:rPr lang="en-US" dirty="0"/>
              <a:t> walks (who does that?), and pick up its f*</a:t>
            </a:r>
            <a:r>
              <a:rPr lang="en-US" dirty="0" err="1"/>
              <a:t>ing</a:t>
            </a:r>
            <a:r>
              <a:rPr lang="en-US" dirty="0"/>
              <a:t> poop</a:t>
            </a:r>
          </a:p>
          <a:p>
            <a:r>
              <a:rPr lang="en-US" dirty="0">
                <a:solidFill>
                  <a:srgbClr val="084A7A"/>
                </a:solidFill>
              </a:rPr>
              <a:t>AND BECAUSE </a:t>
            </a:r>
            <a:r>
              <a:rPr lang="en-US" dirty="0"/>
              <a:t>I’m so over the whole pet thing</a:t>
            </a:r>
          </a:p>
        </p:txBody>
      </p:sp>
    </p:spTree>
    <p:extLst>
      <p:ext uri="{BB962C8B-B14F-4D97-AF65-F5344CB8AC3E}">
        <p14:creationId xmlns:p14="http://schemas.microsoft.com/office/powerpoint/2010/main" val="25932076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541</Words>
  <Application>Microsoft Macintosh PowerPoint</Application>
  <PresentationFormat>On-screen Show (16:9)</PresentationFormat>
  <Paragraphs>50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Grange Demi Bold</vt:lpstr>
      <vt:lpstr>Simple Light</vt:lpstr>
      <vt:lpstr>PowerPoint Presentation</vt:lpstr>
      <vt:lpstr>What Is Dogslist? </vt:lpstr>
      <vt:lpstr>Background</vt:lpstr>
      <vt:lpstr>PowerPoint Presentation</vt:lpstr>
      <vt:lpstr>The Problem</vt:lpstr>
      <vt:lpstr>The Solution</vt:lpstr>
      <vt:lpstr>How It Works</vt:lpstr>
      <vt:lpstr>Typical User Story (Seeker)</vt:lpstr>
      <vt:lpstr>Typical User Story (Rehomer)</vt:lpstr>
      <vt:lpstr>Development</vt:lpstr>
      <vt:lpstr>Technologies Used</vt:lpstr>
      <vt:lpstr>Responsibilities</vt:lpstr>
      <vt:lpstr>Challenges</vt:lpstr>
      <vt:lpstr>Successes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Melissa Kinsey</cp:lastModifiedBy>
  <cp:revision>18</cp:revision>
  <dcterms:modified xsi:type="dcterms:W3CDTF">2021-03-01T23:08:12Z</dcterms:modified>
</cp:coreProperties>
</file>