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67" r:id="rId5"/>
    <p:sldId id="268" r:id="rId6"/>
    <p:sldId id="262" r:id="rId7"/>
    <p:sldId id="263" r:id="rId8"/>
    <p:sldId id="264" r:id="rId9"/>
    <p:sldId id="259" r:id="rId10"/>
    <p:sldId id="260" r:id="rId11"/>
    <p:sldId id="261" r:id="rId12"/>
    <p:sldId id="265" r:id="rId13"/>
    <p:sldId id="269"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54" d="100"/>
          <a:sy n="54" d="100"/>
        </p:scale>
        <p:origin x="-1888" y="-2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446319-A33D-454E-838A-90696C36CEC9}" type="datetimeFigureOut">
              <a:rPr lang="es-ES" smtClean="0"/>
              <a:t>23/11/16</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DAD8C5-612D-2B43-B351-8CE460D33A92}" type="slidenum">
              <a:rPr lang="es-ES" smtClean="0"/>
              <a:t>‹Nr.›</a:t>
            </a:fld>
            <a:endParaRPr lang="es-ES"/>
          </a:p>
        </p:txBody>
      </p:sp>
    </p:spTree>
    <p:extLst>
      <p:ext uri="{BB962C8B-B14F-4D97-AF65-F5344CB8AC3E}">
        <p14:creationId xmlns:p14="http://schemas.microsoft.com/office/powerpoint/2010/main" val="212344178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Adultos</a:t>
            </a:r>
            <a:r>
              <a:rPr lang="es-ES" baseline="0" dirty="0" smtClean="0"/>
              <a:t> personas con más de 18 años</a:t>
            </a:r>
            <a:endParaRPr lang="es-ES" dirty="0"/>
          </a:p>
        </p:txBody>
      </p:sp>
      <p:sp>
        <p:nvSpPr>
          <p:cNvPr id="4" name="Marcador de número de diapositiva 3"/>
          <p:cNvSpPr>
            <a:spLocks noGrp="1"/>
          </p:cNvSpPr>
          <p:nvPr>
            <p:ph type="sldNum" sz="quarter" idx="10"/>
          </p:nvPr>
        </p:nvSpPr>
        <p:spPr/>
        <p:txBody>
          <a:bodyPr/>
          <a:lstStyle/>
          <a:p>
            <a:fld id="{D6DAD8C5-612D-2B43-B351-8CE460D33A92}" type="slidenum">
              <a:rPr lang="es-ES" smtClean="0"/>
              <a:t>3</a:t>
            </a:fld>
            <a:endParaRPr lang="es-ES"/>
          </a:p>
        </p:txBody>
      </p:sp>
    </p:spTree>
    <p:extLst>
      <p:ext uri="{BB962C8B-B14F-4D97-AF65-F5344CB8AC3E}">
        <p14:creationId xmlns:p14="http://schemas.microsoft.com/office/powerpoint/2010/main" val="2497967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Los corresponsales</a:t>
            </a:r>
            <a:r>
              <a:rPr lang="es-ES" baseline="0" dirty="0" smtClean="0"/>
              <a:t> bancarios son un mecanismo a través del cual las microfinanzas llegan a poblaciones a las cuales es difícil llegar con puntos de acceso tradicionales como las oficinas.</a:t>
            </a:r>
            <a:endParaRPr lang="es-ES" dirty="0"/>
          </a:p>
        </p:txBody>
      </p:sp>
      <p:sp>
        <p:nvSpPr>
          <p:cNvPr id="4" name="Marcador de número de diapositiva 3"/>
          <p:cNvSpPr>
            <a:spLocks noGrp="1"/>
          </p:cNvSpPr>
          <p:nvPr>
            <p:ph type="sldNum" sz="quarter" idx="10"/>
          </p:nvPr>
        </p:nvSpPr>
        <p:spPr/>
        <p:txBody>
          <a:bodyPr/>
          <a:lstStyle/>
          <a:p>
            <a:fld id="{D6DAD8C5-612D-2B43-B351-8CE460D33A92}" type="slidenum">
              <a:rPr lang="es-ES" smtClean="0"/>
              <a:t>9</a:t>
            </a:fld>
            <a:endParaRPr lang="es-ES"/>
          </a:p>
        </p:txBody>
      </p:sp>
    </p:spTree>
    <p:extLst>
      <p:ext uri="{BB962C8B-B14F-4D97-AF65-F5344CB8AC3E}">
        <p14:creationId xmlns:p14="http://schemas.microsoft.com/office/powerpoint/2010/main" val="3353394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6DAD8C5-612D-2B43-B351-8CE460D33A92}" type="slidenum">
              <a:rPr lang="es-ES" smtClean="0"/>
              <a:t>10</a:t>
            </a:fld>
            <a:endParaRPr lang="es-ES"/>
          </a:p>
        </p:txBody>
      </p:sp>
    </p:spTree>
    <p:extLst>
      <p:ext uri="{BB962C8B-B14F-4D97-AF65-F5344CB8AC3E}">
        <p14:creationId xmlns:p14="http://schemas.microsoft.com/office/powerpoint/2010/main" val="4085478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Zona intermedi</a:t>
            </a:r>
            <a:r>
              <a:rPr lang="es-ES" baseline="0" dirty="0" smtClean="0"/>
              <a:t>a hace referencia a las ciudades cuya población oscila entre los 100.000 y 1 millón de habitantes. </a:t>
            </a:r>
          </a:p>
          <a:p>
            <a:r>
              <a:rPr lang="es-ES" baseline="0" dirty="0" smtClean="0"/>
              <a:t>Rural disperso (zonas rurales con mayor dificultad en el acceso financiero)</a:t>
            </a:r>
            <a:endParaRPr lang="es-ES" dirty="0"/>
          </a:p>
        </p:txBody>
      </p:sp>
      <p:sp>
        <p:nvSpPr>
          <p:cNvPr id="4" name="Marcador de número de diapositiva 3"/>
          <p:cNvSpPr>
            <a:spLocks noGrp="1"/>
          </p:cNvSpPr>
          <p:nvPr>
            <p:ph type="sldNum" sz="quarter" idx="10"/>
          </p:nvPr>
        </p:nvSpPr>
        <p:spPr/>
        <p:txBody>
          <a:bodyPr/>
          <a:lstStyle/>
          <a:p>
            <a:fld id="{D6DAD8C5-612D-2B43-B351-8CE460D33A92}" type="slidenum">
              <a:rPr lang="es-ES" smtClean="0"/>
              <a:t>11</a:t>
            </a:fld>
            <a:endParaRPr lang="es-ES"/>
          </a:p>
        </p:txBody>
      </p:sp>
    </p:spTree>
    <p:extLst>
      <p:ext uri="{BB962C8B-B14F-4D97-AF65-F5344CB8AC3E}">
        <p14:creationId xmlns:p14="http://schemas.microsoft.com/office/powerpoint/2010/main" val="1820433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9" name="Group 8"/>
          <p:cNvGrpSpPr/>
          <p:nvPr/>
        </p:nvGrpSpPr>
        <p:grpSpPr>
          <a:xfrm>
            <a:off x="486873" y="411480"/>
            <a:ext cx="8170254" cy="6035040"/>
            <a:chOff x="486873" y="411480"/>
            <a:chExt cx="8170254" cy="6035040"/>
          </a:xfrm>
        </p:grpSpPr>
        <p:sp>
          <p:nvSpPr>
            <p:cNvPr id="8" name="Rectangle 7"/>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5" name="Straight Connector 14"/>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562843" y="457200"/>
              <a:ext cx="7982712" cy="25786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914400" y="1123950"/>
            <a:ext cx="7342188" cy="1924050"/>
          </a:xfrm>
        </p:spPr>
        <p:txBody>
          <a:bodyPr anchor="b" anchorCtr="0">
            <a:noAutofit/>
          </a:bodyPr>
          <a:lstStyle>
            <a:lvl1pPr>
              <a:defRPr sz="5400" kern="1200">
                <a:solidFill>
                  <a:schemeClr val="tx1">
                    <a:lumMod val="75000"/>
                    <a:lumOff val="25000"/>
                  </a:schemeClr>
                </a:solidFill>
                <a:latin typeface="+mj-lt"/>
                <a:ea typeface="+mj-ea"/>
                <a:cs typeface="+mj-cs"/>
              </a:defRPr>
            </a:lvl1pPr>
          </a:lstStyle>
          <a:p>
            <a:r>
              <a:rPr lang="es-ES_tradnl" smtClean="0"/>
              <a:t>Clic para editar título</a:t>
            </a:r>
            <a:endParaRPr dirty="0"/>
          </a:p>
        </p:txBody>
      </p:sp>
      <p:sp>
        <p:nvSpPr>
          <p:cNvPr id="3" name="Subtitle 2"/>
          <p:cNvSpPr>
            <a:spLocks noGrp="1"/>
          </p:cNvSpPr>
          <p:nvPr>
            <p:ph type="subTitle" idx="1"/>
          </p:nvPr>
        </p:nvSpPr>
        <p:spPr>
          <a:xfrm>
            <a:off x="914400" y="3429000"/>
            <a:ext cx="7342188" cy="1752600"/>
          </a:xfrm>
        </p:spPr>
        <p:txBody>
          <a:bodyPr vert="horz" lIns="91440" tIns="45720" rIns="91440" bIns="45720" rtlCol="0">
            <a:normAutofit/>
          </a:bodyPr>
          <a:lstStyle>
            <a:lvl1pPr marL="0" indent="0" algn="ctr" defTabSz="914400" rtl="0" eaLnBrk="1" latinLnBrk="0" hangingPunct="1">
              <a:spcBef>
                <a:spcPts val="300"/>
              </a:spcBef>
              <a:buClr>
                <a:schemeClr val="tx1">
                  <a:lumMod val="75000"/>
                  <a:lumOff val="25000"/>
                </a:schemeClr>
              </a:buClr>
              <a:buFont typeface="Arial" pitchFamily="34" charset="0"/>
              <a:buNone/>
              <a:defRPr sz="2000" kern="1200">
                <a:solidFill>
                  <a:schemeClr val="tx1">
                    <a:lumMod val="75000"/>
                    <a:lumOff val="2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dirty="0"/>
          </a:p>
        </p:txBody>
      </p:sp>
      <p:sp>
        <p:nvSpPr>
          <p:cNvPr id="4" name="Date Placeholder 3"/>
          <p:cNvSpPr>
            <a:spLocks noGrp="1"/>
          </p:cNvSpPr>
          <p:nvPr>
            <p:ph type="dt" sz="half" idx="10"/>
          </p:nvPr>
        </p:nvSpPr>
        <p:spPr>
          <a:xfrm>
            <a:off x="573741" y="6122894"/>
            <a:ext cx="2133600" cy="259317"/>
          </a:xfrm>
        </p:spPr>
        <p:txBody>
          <a:bodyPr/>
          <a:lstStyle/>
          <a:p>
            <a:fld id="{7D290233-0DD1-4A80-BB1E-9ADC3556DBB6}" type="datetimeFigureOut">
              <a:rPr lang="en-US" smtClean="0"/>
              <a:t>23/11/16</a:t>
            </a:fld>
            <a:endParaRPr lang="en-US"/>
          </a:p>
        </p:txBody>
      </p:sp>
      <p:sp>
        <p:nvSpPr>
          <p:cNvPr id="5" name="Footer Placeholder 4"/>
          <p:cNvSpPr>
            <a:spLocks noGrp="1"/>
          </p:cNvSpPr>
          <p:nvPr>
            <p:ph type="ftr" sz="quarter" idx="11"/>
          </p:nvPr>
        </p:nvSpPr>
        <p:spPr>
          <a:xfrm>
            <a:off x="5638800" y="6122894"/>
            <a:ext cx="2895600" cy="257810"/>
          </a:xfrm>
        </p:spPr>
        <p:txBody>
          <a:bodyPr/>
          <a:lstStyle/>
          <a:p>
            <a:endParaRPr lang="en-US"/>
          </a:p>
        </p:txBody>
      </p:sp>
      <p:sp>
        <p:nvSpPr>
          <p:cNvPr id="6" name="Slide Number Placeholder 5"/>
          <p:cNvSpPr>
            <a:spLocks noGrp="1"/>
          </p:cNvSpPr>
          <p:nvPr>
            <p:ph type="sldNum" sz="quarter" idx="12"/>
          </p:nvPr>
        </p:nvSpPr>
        <p:spPr>
          <a:xfrm>
            <a:off x="4191000" y="6122894"/>
            <a:ext cx="762000" cy="271463"/>
          </a:xfrm>
        </p:spPr>
        <p:txBody>
          <a:bodyPr/>
          <a:lstStyle/>
          <a:p>
            <a:fld id="{CFE4BAC9-6D41-4691-9299-18EF07EF0177}" type="slidenum">
              <a:rPr lang="en-US" smtClean="0"/>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jetos, imagen y título">
    <p:spTree>
      <p:nvGrpSpPr>
        <p:cNvPr id="1" name=""/>
        <p:cNvGrpSpPr/>
        <p:nvPr/>
      </p:nvGrpSpPr>
      <p:grpSpPr>
        <a:xfrm>
          <a:off x="0" y="0"/>
          <a:ext cx="0" cy="0"/>
          <a:chOff x="0" y="0"/>
          <a:chExt cx="0" cy="0"/>
        </a:xfrm>
      </p:grpSpPr>
      <p:grpSp>
        <p:nvGrpSpPr>
          <p:cNvPr id="8" name="Group 7"/>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grpSp>
            <p:nvGrpSpPr>
              <p:cNvPr id="27" name="Group 26"/>
              <p:cNvGrpSpPr/>
              <p:nvPr/>
            </p:nvGrpSpPr>
            <p:grpSpPr>
              <a:xfrm>
                <a:off x="182880" y="173699"/>
                <a:ext cx="8778240" cy="6510602"/>
                <a:chOff x="182880" y="173699"/>
                <a:chExt cx="8778240" cy="6510602"/>
              </a:xfrm>
            </p:grpSpPr>
            <p:sp>
              <p:nvSpPr>
                <p:cNvPr id="29" name="Rectangle 2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
                <p:cNvGrpSpPr/>
                <p:nvPr/>
              </p:nvGrpSpPr>
              <p:grpSpPr>
                <a:xfrm>
                  <a:off x="256032" y="237744"/>
                  <a:ext cx="8622792" cy="6364224"/>
                  <a:chOff x="247157" y="247430"/>
                  <a:chExt cx="8622792" cy="6364224"/>
                </a:xfrm>
              </p:grpSpPr>
              <p:sp>
                <p:nvSpPr>
                  <p:cNvPr id="31" name="Rectangle 30"/>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2" name="Straight Connector 31"/>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8" name="Rectangle 27"/>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5" name="Rectangle 24"/>
            <p:cNvSpPr/>
            <p:nvPr/>
          </p:nvSpPr>
          <p:spPr>
            <a:xfrm rot="10800000">
              <a:off x="258763" y="1594462"/>
              <a:ext cx="357530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694329"/>
            <a:ext cx="3008313" cy="914400"/>
          </a:xfrm>
        </p:spPr>
        <p:txBody>
          <a:bodyPr anchor="b">
            <a:normAutofit/>
          </a:bodyPr>
          <a:lstStyle>
            <a:lvl1pPr algn="l">
              <a:defRPr sz="2800" b="0"/>
            </a:lvl1pPr>
          </a:lstStyle>
          <a:p>
            <a:r>
              <a:rPr lang="es-ES_tradnl" smtClean="0"/>
              <a:t>Clic para editar título</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4" name="Text Placeholder 3"/>
          <p:cNvSpPr>
            <a:spLocks noGrp="1"/>
          </p:cNvSpPr>
          <p:nvPr>
            <p:ph type="body" sz="half" idx="2"/>
          </p:nvPr>
        </p:nvSpPr>
        <p:spPr>
          <a:xfrm>
            <a:off x="530225" y="2672323"/>
            <a:ext cx="3008313" cy="3403040"/>
          </a:xfrm>
        </p:spPr>
        <p:txBody>
          <a:bodyPr>
            <a:normAutofit/>
          </a:bodyPr>
          <a:lstStyle>
            <a:lvl1pPr marL="0" indent="0">
              <a:lnSpc>
                <a:spcPct val="120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7D290233-0DD1-4A80-BB1E-9ADC3556DBB6}" type="datetimeFigureOut">
              <a:rPr lang="en-US" smtClean="0"/>
              <a:t>23/11/16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‹Nr.›</a:t>
            </a:fld>
            <a:endParaRPr lang="en-US"/>
          </a:p>
        </p:txBody>
      </p:sp>
      <p:sp>
        <p:nvSpPr>
          <p:cNvPr id="17" name="Picture Placeholder 16"/>
          <p:cNvSpPr>
            <a:spLocks noGrp="1"/>
          </p:cNvSpPr>
          <p:nvPr>
            <p:ph type="pic" sz="quarter" idx="13"/>
          </p:nvPr>
        </p:nvSpPr>
        <p:spPr>
          <a:xfrm>
            <a:off x="352892" y="310123"/>
            <a:ext cx="3398837" cy="1204912"/>
          </a:xfrm>
        </p:spPr>
        <p:txBody>
          <a:bodyPr>
            <a:normAutofit/>
          </a:bodyPr>
          <a:lstStyle>
            <a:lvl1pPr>
              <a:buNone/>
              <a:defRPr sz="1800"/>
            </a:lvl1pPr>
          </a:lstStyle>
          <a:p>
            <a:r>
              <a:rPr lang="es-ES_tradnl" smtClean="0"/>
              <a:t>Arrastre la imagen al marcador de posición o haga clic en el icono para agregar</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15" name="Group 14"/>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8" name="Rectangle 1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0"/>
              <p:cNvGrpSpPr/>
              <p:nvPr/>
            </p:nvGrpSpPr>
            <p:grpSpPr>
              <a:xfrm>
                <a:off x="256032" y="237744"/>
                <a:ext cx="8622792" cy="6364224"/>
                <a:chOff x="247157" y="247430"/>
                <a:chExt cx="8622792" cy="6364224"/>
              </a:xfrm>
            </p:grpSpPr>
            <p:sp>
              <p:nvSpPr>
                <p:cNvPr id="20" name="Rectangle 19"/>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1" name="Straight Connector 2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7" name="Rectangle 16"/>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1691640"/>
            <a:ext cx="3008376" cy="914400"/>
          </a:xfrm>
        </p:spPr>
        <p:txBody>
          <a:bodyPr anchor="b">
            <a:noAutofit/>
          </a:bodyPr>
          <a:lstStyle>
            <a:lvl1pPr algn="l">
              <a:defRPr sz="2800" b="0"/>
            </a:lvl1pPr>
          </a:lstStyle>
          <a:p>
            <a:r>
              <a:rPr lang="es-ES_tradnl" smtClean="0"/>
              <a:t>Clic para editar título</a:t>
            </a:r>
            <a:endParaRPr/>
          </a:p>
        </p:txBody>
      </p:sp>
      <p:sp>
        <p:nvSpPr>
          <p:cNvPr id="3" name="Picture Placeholder 2"/>
          <p:cNvSpPr>
            <a:spLocks noGrp="1"/>
          </p:cNvSpPr>
          <p:nvPr>
            <p:ph type="pic" idx="1"/>
          </p:nvPr>
        </p:nvSpPr>
        <p:spPr>
          <a:xfrm>
            <a:off x="4338559" y="612775"/>
            <a:ext cx="4114800" cy="54681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Arrastre la imagen al marcador de posición o haga clic en el icono para agregar</a:t>
            </a:r>
            <a:endParaRPr/>
          </a:p>
        </p:txBody>
      </p:sp>
      <p:sp>
        <p:nvSpPr>
          <p:cNvPr id="4" name="Text Placeholder 3"/>
          <p:cNvSpPr>
            <a:spLocks noGrp="1"/>
          </p:cNvSpPr>
          <p:nvPr>
            <p:ph type="body" sz="half" idx="2"/>
          </p:nvPr>
        </p:nvSpPr>
        <p:spPr>
          <a:xfrm>
            <a:off x="530352" y="2670048"/>
            <a:ext cx="3008376" cy="3401568"/>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s-ES_tradnl" smtClean="0"/>
              <a:t>Haga clic para modificar el estilo de texto del patrón</a:t>
            </a:r>
          </a:p>
        </p:txBody>
      </p:sp>
      <p:sp>
        <p:nvSpPr>
          <p:cNvPr id="5" name="Date Placeholder 4"/>
          <p:cNvSpPr>
            <a:spLocks noGrp="1"/>
          </p:cNvSpPr>
          <p:nvPr>
            <p:ph type="dt" sz="half" idx="10"/>
          </p:nvPr>
        </p:nvSpPr>
        <p:spPr/>
        <p:txBody>
          <a:bodyPr/>
          <a:lstStyle/>
          <a:p>
            <a:fld id="{7D290233-0DD1-4A80-BB1E-9ADC3556DBB6}" type="datetimeFigureOut">
              <a:rPr lang="en-US" smtClean="0"/>
              <a:t>23/11/16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‹Nr.›</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Imagen encima del título">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17" name="Group 16"/>
            <p:cNvGrpSpPr/>
            <p:nvPr/>
          </p:nvGrpSpPr>
          <p:grpSpPr>
            <a:xfrm>
              <a:off x="182880" y="173699"/>
              <a:ext cx="8778240" cy="6510602"/>
              <a:chOff x="182880" y="173699"/>
              <a:chExt cx="8778240" cy="6510602"/>
            </a:xfrm>
          </p:grpSpPr>
          <p:sp>
            <p:nvSpPr>
              <p:cNvPr id="19" name="Rectangle 1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10"/>
              <p:cNvGrpSpPr/>
              <p:nvPr/>
            </p:nvGrpSpPr>
            <p:grpSpPr>
              <a:xfrm>
                <a:off x="256032" y="237744"/>
                <a:ext cx="8622792" cy="6364224"/>
                <a:chOff x="247157" y="247430"/>
                <a:chExt cx="8622792" cy="6364224"/>
              </a:xfrm>
            </p:grpSpPr>
            <p:sp>
              <p:nvSpPr>
                <p:cNvPr id="22" name="Rectangle 21"/>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3" name="Straight Connector 22"/>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0" name="Rectangle 19"/>
            <p:cNvSpPr/>
            <p:nvPr/>
          </p:nvSpPr>
          <p:spPr>
            <a:xfrm>
              <a:off x="256032" y="42031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1" y="4287819"/>
            <a:ext cx="8021977" cy="916193"/>
          </a:xfrm>
        </p:spPr>
        <p:txBody>
          <a:bodyPr anchor="b">
            <a:noAutofit/>
          </a:bodyPr>
          <a:lstStyle>
            <a:lvl1pPr algn="l">
              <a:defRPr sz="3600" b="0"/>
            </a:lvl1pPr>
          </a:lstStyle>
          <a:p>
            <a:r>
              <a:rPr lang="es-ES_tradnl" smtClean="0"/>
              <a:t>Clic para editar título</a:t>
            </a:r>
            <a:endParaRPr dirty="0"/>
          </a:p>
        </p:txBody>
      </p:sp>
      <p:sp>
        <p:nvSpPr>
          <p:cNvPr id="3" name="Picture Placeholder 2"/>
          <p:cNvSpPr>
            <a:spLocks noGrp="1"/>
          </p:cNvSpPr>
          <p:nvPr>
            <p:ph type="pic" idx="1"/>
          </p:nvPr>
        </p:nvSpPr>
        <p:spPr>
          <a:xfrm>
            <a:off x="356347" y="331694"/>
            <a:ext cx="8421624" cy="378310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Arrastre la imagen al marcador de posición o haga clic en el icono para agregar</a:t>
            </a:r>
            <a:endParaRPr/>
          </a:p>
        </p:txBody>
      </p:sp>
      <p:sp>
        <p:nvSpPr>
          <p:cNvPr id="4" name="Text Placeholder 3"/>
          <p:cNvSpPr>
            <a:spLocks noGrp="1"/>
          </p:cNvSpPr>
          <p:nvPr>
            <p:ph type="body" sz="half" idx="2"/>
          </p:nvPr>
        </p:nvSpPr>
        <p:spPr>
          <a:xfrm>
            <a:off x="530351" y="5271247"/>
            <a:ext cx="8021977" cy="1013011"/>
          </a:xfrm>
        </p:spPr>
        <p:txBody>
          <a:bodyPr vert="horz" lIns="91440" tIns="45720" rIns="91440" bIns="45720" rtlCol="0">
            <a:normAutofit/>
          </a:bodyPr>
          <a:lstStyle>
            <a:lvl1pPr marL="0" indent="0">
              <a:spcBef>
                <a:spcPts val="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s-ES_tradnl" smtClean="0"/>
              <a:t>Haga clic para modificar el estilo de texto del patrón</a:t>
            </a:r>
          </a:p>
        </p:txBody>
      </p:sp>
      <p:sp>
        <p:nvSpPr>
          <p:cNvPr id="5" name="Date Placeholder 4"/>
          <p:cNvSpPr>
            <a:spLocks noGrp="1"/>
          </p:cNvSpPr>
          <p:nvPr>
            <p:ph type="dt" sz="half" idx="10"/>
          </p:nvPr>
        </p:nvSpPr>
        <p:spPr/>
        <p:txBody>
          <a:bodyPr/>
          <a:lstStyle/>
          <a:p>
            <a:fld id="{7D290233-0DD1-4A80-BB1E-9ADC3556DBB6}" type="datetimeFigureOut">
              <a:rPr lang="en-US" smtClean="0"/>
              <a:t>23/11/16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‹Nr.›</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13" name="Group 12"/>
          <p:cNvGrpSpPr/>
          <p:nvPr/>
        </p:nvGrpSpPr>
        <p:grpSpPr>
          <a:xfrm>
            <a:off x="182880" y="173699"/>
            <a:ext cx="8778240" cy="6510602"/>
            <a:chOff x="182880" y="173699"/>
            <a:chExt cx="8778240" cy="6510602"/>
          </a:xfrm>
        </p:grpSpPr>
        <p:sp>
          <p:nvSpPr>
            <p:cNvPr id="14" name="Rectangle 13"/>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0"/>
            <p:cNvGrpSpPr/>
            <p:nvPr/>
          </p:nvGrpSpPr>
          <p:grpSpPr>
            <a:xfrm>
              <a:off x="256032" y="237744"/>
              <a:ext cx="8622792" cy="6364224"/>
              <a:chOff x="247157" y="247430"/>
              <a:chExt cx="8622792" cy="6364224"/>
            </a:xfrm>
          </p:grpSpPr>
          <p:sp>
            <p:nvSpPr>
              <p:cNvPr id="16" name="Rectangle 15"/>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7" name="Straight Connector 16"/>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 name="Rectangle 17"/>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s-ES_tradnl" smtClean="0"/>
              <a:t>Clic para editar título</a:t>
            </a:r>
            <a:endParaRPr/>
          </a:p>
        </p:txBody>
      </p:sp>
      <p:sp>
        <p:nvSpPr>
          <p:cNvPr id="3" name="Vertical Text Placeholder 2"/>
          <p:cNvSpPr>
            <a:spLocks noGrp="1"/>
          </p:cNvSpPr>
          <p:nvPr>
            <p:ph type="body" orient="vert" idx="1"/>
          </p:nvPr>
        </p:nvSpPr>
        <p:spPr/>
        <p:txBody>
          <a:bodyPr vert="eaVert"/>
          <a:lstStyle>
            <a:lvl5pPr>
              <a:defRPr/>
            </a:lvl5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t>23/11/16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‹Nr.›</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grpSp>
          <p:nvGrpSpPr>
            <p:cNvPr id="14" name="Group 13"/>
            <p:cNvGrpSpPr/>
            <p:nvPr/>
          </p:nvGrpSpPr>
          <p:grpSpPr>
            <a:xfrm>
              <a:off x="182880" y="173699"/>
              <a:ext cx="8778240" cy="6510602"/>
              <a:chOff x="182880" y="173699"/>
              <a:chExt cx="8778240" cy="6510602"/>
            </a:xfrm>
          </p:grpSpPr>
          <p:sp>
            <p:nvSpPr>
              <p:cNvPr id="15" name="Rectangle 1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0"/>
              <p:cNvGrpSpPr/>
              <p:nvPr/>
            </p:nvGrpSpPr>
            <p:grpSpPr>
              <a:xfrm>
                <a:off x="256032" y="237744"/>
                <a:ext cx="8622792" cy="6364224"/>
                <a:chOff x="247157" y="247430"/>
                <a:chExt cx="8622792" cy="6364224"/>
              </a:xfrm>
            </p:grpSpPr>
            <p:sp>
              <p:nvSpPr>
                <p:cNvPr id="17" name="Rectangle 1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9" name="Straight Connector 18"/>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8" name="Rectangle 17"/>
            <p:cNvSpPr/>
            <p:nvPr/>
          </p:nvSpPr>
          <p:spPr>
            <a:xfrm rot="5400000">
              <a:off x="4242277"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391399" y="609600"/>
            <a:ext cx="1416423" cy="5516563"/>
          </a:xfrm>
        </p:spPr>
        <p:txBody>
          <a:bodyPr vert="eaVert">
            <a:normAutofit/>
          </a:bodyPr>
          <a:lstStyle>
            <a:lvl1pPr>
              <a:defRPr sz="3600"/>
            </a:lvl1pPr>
          </a:lstStyle>
          <a:p>
            <a:r>
              <a:rPr lang="es-ES_tradnl" smtClean="0"/>
              <a:t>Clic para editar título</a:t>
            </a:r>
            <a:endParaRPr/>
          </a:p>
        </p:txBody>
      </p:sp>
      <p:sp>
        <p:nvSpPr>
          <p:cNvPr id="3" name="Vertical Text Placeholder 2"/>
          <p:cNvSpPr>
            <a:spLocks noGrp="1"/>
          </p:cNvSpPr>
          <p:nvPr>
            <p:ph type="body" orient="vert" idx="1"/>
          </p:nvPr>
        </p:nvSpPr>
        <p:spPr>
          <a:xfrm>
            <a:off x="578222" y="609600"/>
            <a:ext cx="6279777" cy="5516563"/>
          </a:xfrm>
        </p:spPr>
        <p:txBody>
          <a:bodyPr vert="eaVert"/>
          <a:lstStyle>
            <a:lvl5pPr>
              <a:defRPr/>
            </a:lvl5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t>23/11/16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s-ES_tradnl" smtClean="0"/>
              <a:t>Clic para editar título</a:t>
            </a:r>
            <a:endParaRPr/>
          </a:p>
        </p:txBody>
      </p:sp>
      <p:sp>
        <p:nvSpPr>
          <p:cNvPr id="3" name="Content Placeholder 2"/>
          <p:cNvSpPr>
            <a:spLocks noGrp="1"/>
          </p:cNvSpPr>
          <p:nvPr>
            <p:ph idx="1"/>
          </p:nvPr>
        </p:nvSpPr>
        <p:spPr/>
        <p:txBody>
          <a:bodyPr/>
          <a:lstStyle>
            <a:lvl5pPr>
              <a:defRPr/>
            </a:lvl5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t>23/11/16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apositiva de título con imagen">
    <p:spTree>
      <p:nvGrpSpPr>
        <p:cNvPr id="1" name=""/>
        <p:cNvGrpSpPr/>
        <p:nvPr/>
      </p:nvGrpSpPr>
      <p:grpSpPr>
        <a:xfrm>
          <a:off x="0" y="0"/>
          <a:ext cx="0" cy="0"/>
          <a:chOff x="0" y="0"/>
          <a:chExt cx="0" cy="0"/>
        </a:xfrm>
      </p:grpSpPr>
      <p:grpSp>
        <p:nvGrpSpPr>
          <p:cNvPr id="10" name="Group 9"/>
          <p:cNvGrpSpPr/>
          <p:nvPr/>
        </p:nvGrpSpPr>
        <p:grpSpPr>
          <a:xfrm>
            <a:off x="486873" y="411480"/>
            <a:ext cx="8170254" cy="6035040"/>
            <a:chOff x="486873" y="411480"/>
            <a:chExt cx="8170254" cy="6035040"/>
          </a:xfrm>
        </p:grpSpPr>
        <p:sp>
          <p:nvSpPr>
            <p:cNvPr id="12" name="Rectangle 11"/>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11"/>
            <p:cNvGrpSpPr/>
            <p:nvPr/>
          </p:nvGrpSpPr>
          <p:grpSpPr>
            <a:xfrm>
              <a:off x="562842" y="475488"/>
              <a:ext cx="7982713" cy="5888736"/>
              <a:chOff x="562842" y="475488"/>
              <a:chExt cx="7982713" cy="5888736"/>
            </a:xfrm>
          </p:grpSpPr>
          <p:sp>
            <p:nvSpPr>
              <p:cNvPr id="8" name="Rectangle 7"/>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62842" y="3427528"/>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s-ES_tradnl" smtClean="0"/>
              <a:t>Clic para editar título</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dirty="0"/>
          </a:p>
        </p:txBody>
      </p:sp>
      <p:sp>
        <p:nvSpPr>
          <p:cNvPr id="4" name="Date Placeholder 3"/>
          <p:cNvSpPr>
            <a:spLocks noGrp="1"/>
          </p:cNvSpPr>
          <p:nvPr>
            <p:ph type="dt" sz="half" idx="10"/>
          </p:nvPr>
        </p:nvSpPr>
        <p:spPr>
          <a:xfrm>
            <a:off x="569259" y="6122894"/>
            <a:ext cx="2133600" cy="259317"/>
          </a:xfrm>
        </p:spPr>
        <p:txBody>
          <a:bodyPr/>
          <a:lstStyle/>
          <a:p>
            <a:fld id="{7D290233-0DD1-4A80-BB1E-9ADC3556DBB6}" type="datetimeFigureOut">
              <a:rPr lang="en-US" smtClean="0"/>
              <a:t>23/11/16</a:t>
            </a:fld>
            <a:endParaRPr lang="en-US"/>
          </a:p>
        </p:txBody>
      </p:sp>
      <p:sp>
        <p:nvSpPr>
          <p:cNvPr id="5" name="Footer Placeholder 4"/>
          <p:cNvSpPr>
            <a:spLocks noGrp="1"/>
          </p:cNvSpPr>
          <p:nvPr>
            <p:ph type="ftr" sz="quarter" idx="11"/>
          </p:nvPr>
        </p:nvSpPr>
        <p:spPr>
          <a:xfrm>
            <a:off x="5638800" y="6124401"/>
            <a:ext cx="2895600" cy="257810"/>
          </a:xfrm>
        </p:spPr>
        <p:txBody>
          <a:bodyPr/>
          <a:lstStyle/>
          <a:p>
            <a:endParaRPr lang="en-US"/>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s-ES_tradnl" smtClean="0"/>
              <a:t>Arrastre la imagen al marcador de posición o haga clic en el icono para agregar</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2" name="Rectangle 11"/>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27" name="Rectangle 2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8" name="Straight Connector 27"/>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900113" y="1371600"/>
            <a:ext cx="7345362" cy="1676400"/>
          </a:xfrm>
        </p:spPr>
        <p:txBody>
          <a:bodyPr anchor="b" anchorCtr="0">
            <a:noAutofit/>
          </a:bodyPr>
          <a:lstStyle>
            <a:lvl1pPr algn="ctr">
              <a:defRPr sz="5400" b="0" i="0" cap="none" baseline="0">
                <a:solidFill>
                  <a:schemeClr val="tx1">
                    <a:lumMod val="75000"/>
                    <a:lumOff val="25000"/>
                  </a:schemeClr>
                </a:solidFill>
              </a:defRPr>
            </a:lvl1pPr>
          </a:lstStyle>
          <a:p>
            <a:r>
              <a:rPr lang="es-ES_tradnl" smtClean="0"/>
              <a:t>Clic para editar título</a:t>
            </a:r>
            <a:endParaRPr dirty="0"/>
          </a:p>
        </p:txBody>
      </p:sp>
      <p:sp>
        <p:nvSpPr>
          <p:cNvPr id="3" name="Text Placeholder 2"/>
          <p:cNvSpPr>
            <a:spLocks noGrp="1"/>
          </p:cNvSpPr>
          <p:nvPr>
            <p:ph type="body" idx="1"/>
          </p:nvPr>
        </p:nvSpPr>
        <p:spPr>
          <a:xfrm>
            <a:off x="900113" y="3134566"/>
            <a:ext cx="7345362" cy="1500187"/>
          </a:xfrm>
        </p:spPr>
        <p:txBody>
          <a:bodyPr anchor="t" anchorCtr="0"/>
          <a:lstStyle>
            <a:lvl1pPr marL="0" indent="0" algn="ctr">
              <a:spcBef>
                <a:spcPts val="300"/>
              </a:spcBef>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sp>
        <p:nvSpPr>
          <p:cNvPr id="4" name="Date Placeholder 3"/>
          <p:cNvSpPr>
            <a:spLocks noGrp="1"/>
          </p:cNvSpPr>
          <p:nvPr>
            <p:ph type="dt" sz="half" idx="10"/>
          </p:nvPr>
        </p:nvSpPr>
        <p:spPr/>
        <p:txBody>
          <a:bodyPr/>
          <a:lstStyle/>
          <a:p>
            <a:fld id="{7D290233-0DD1-4A80-BB1E-9ADC3556DBB6}" type="datetimeFigureOut">
              <a:rPr lang="en-US" smtClean="0"/>
              <a:t>23/11/16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20" name="Group 19"/>
          <p:cNvGrpSpPr/>
          <p:nvPr/>
        </p:nvGrpSpPr>
        <p:grpSpPr>
          <a:xfrm>
            <a:off x="182880" y="173699"/>
            <a:ext cx="877824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s-ES_tradnl" smtClean="0"/>
              <a:t>Clic para editar título</a:t>
            </a:r>
            <a:endParaRPr/>
          </a:p>
        </p:txBody>
      </p:sp>
      <p:sp>
        <p:nvSpPr>
          <p:cNvPr id="3" name="Content Placeholder 2"/>
          <p:cNvSpPr>
            <a:spLocks noGrp="1"/>
          </p:cNvSpPr>
          <p:nvPr>
            <p:ph sz="half" idx="1"/>
          </p:nvPr>
        </p:nvSpPr>
        <p:spPr>
          <a:xfrm>
            <a:off x="900111"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4" name="Content Placeholder 3"/>
          <p:cNvSpPr>
            <a:spLocks noGrp="1"/>
          </p:cNvSpPr>
          <p:nvPr>
            <p:ph sz="half" idx="2"/>
          </p:nvPr>
        </p:nvSpPr>
        <p:spPr>
          <a:xfrm>
            <a:off x="4648199"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5" name="Date Placeholder 4"/>
          <p:cNvSpPr>
            <a:spLocks noGrp="1"/>
          </p:cNvSpPr>
          <p:nvPr>
            <p:ph type="dt" sz="half" idx="10"/>
          </p:nvPr>
        </p:nvSpPr>
        <p:spPr/>
        <p:txBody>
          <a:bodyPr/>
          <a:lstStyle/>
          <a:p>
            <a:fld id="{7D290233-0DD1-4A80-BB1E-9ADC3556DBB6}" type="datetimeFigureOut">
              <a:rPr lang="en-US" smtClean="0"/>
              <a:t>23/11/16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sp>
            <p:nvSpPr>
              <p:cNvPr id="27" name="Rectangle 2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 name="Group 10"/>
              <p:cNvGrpSpPr/>
              <p:nvPr/>
            </p:nvGrpSpPr>
            <p:grpSpPr>
              <a:xfrm>
                <a:off x="256032" y="237744"/>
                <a:ext cx="8622792" cy="6364224"/>
                <a:chOff x="247157" y="247430"/>
                <a:chExt cx="8622792" cy="6364224"/>
              </a:xfrm>
            </p:grpSpPr>
            <p:sp>
              <p:nvSpPr>
                <p:cNvPr id="29" name="Rectangle 2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1" name="Straight Connector 3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2" name="Rectangle 31"/>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cxnSp>
          <p:nvCxnSpPr>
            <p:cNvPr id="23" name="Straight Connector 22"/>
            <p:cNvCxnSpPr/>
            <p:nvPr/>
          </p:nvCxnSpPr>
          <p:spPr>
            <a:xfrm rot="16200000" flipH="1">
              <a:off x="2217480" y="4026438"/>
              <a:ext cx="4711326" cy="228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p:txBody>
          <a:bodyPr/>
          <a:lstStyle>
            <a:lvl1pPr>
              <a:defRPr/>
            </a:lvl1pPr>
          </a:lstStyle>
          <a:p>
            <a:r>
              <a:rPr lang="es-ES_tradnl" smtClean="0"/>
              <a:t>Clic para editar título</a:t>
            </a:r>
            <a:endParaRPr/>
          </a:p>
        </p:txBody>
      </p:sp>
      <p:sp>
        <p:nvSpPr>
          <p:cNvPr id="3" name="Text Placeholder 2"/>
          <p:cNvSpPr>
            <a:spLocks noGrp="1"/>
          </p:cNvSpPr>
          <p:nvPr>
            <p:ph type="body" idx="1"/>
          </p:nvPr>
        </p:nvSpPr>
        <p:spPr>
          <a:xfrm>
            <a:off x="632301"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Content Placeholder 3"/>
          <p:cNvSpPr>
            <a:spLocks noGrp="1"/>
          </p:cNvSpPr>
          <p:nvPr>
            <p:ph sz="half" idx="2"/>
          </p:nvPr>
        </p:nvSpPr>
        <p:spPr>
          <a:xfrm>
            <a:off x="632301"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5" name="Text Placeholder 4"/>
          <p:cNvSpPr>
            <a:spLocks noGrp="1"/>
          </p:cNvSpPr>
          <p:nvPr>
            <p:ph type="body" sz="quarter" idx="3"/>
          </p:nvPr>
        </p:nvSpPr>
        <p:spPr>
          <a:xfrm>
            <a:off x="4945539"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Content Placeholder 5"/>
          <p:cNvSpPr>
            <a:spLocks noGrp="1"/>
          </p:cNvSpPr>
          <p:nvPr>
            <p:ph sz="quarter" idx="4"/>
          </p:nvPr>
        </p:nvSpPr>
        <p:spPr>
          <a:xfrm>
            <a:off x="4945539"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7" name="Date Placeholder 6"/>
          <p:cNvSpPr>
            <a:spLocks noGrp="1"/>
          </p:cNvSpPr>
          <p:nvPr>
            <p:ph type="dt" sz="half" idx="10"/>
          </p:nvPr>
        </p:nvSpPr>
        <p:spPr/>
        <p:txBody>
          <a:bodyPr/>
          <a:lstStyle/>
          <a:p>
            <a:fld id="{7D290233-0DD1-4A80-BB1E-9ADC3556DBB6}" type="datetimeFigureOut">
              <a:rPr lang="en-US" smtClean="0"/>
              <a:t>23/11/16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E4BAC9-6D41-4691-9299-18EF07EF0177}" type="slidenum">
              <a:rPr lang="en-US" smtClean="0"/>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grpSp>
        <p:nvGrpSpPr>
          <p:cNvPr id="12" name="Group 11"/>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0"/>
            <p:cNvGrpSpPr/>
            <p:nvPr/>
          </p:nvGrpSpPr>
          <p:grpSpPr>
            <a:xfrm>
              <a:off x="256032" y="237744"/>
              <a:ext cx="8622792" cy="6364224"/>
              <a:chOff x="247157" y="247430"/>
              <a:chExt cx="8622792" cy="6364224"/>
            </a:xfrm>
          </p:grpSpPr>
          <p:sp>
            <p:nvSpPr>
              <p:cNvPr id="15" name="Rectangle 14"/>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s-ES_tradnl" smtClean="0"/>
              <a:t>Clic para editar título</a:t>
            </a:r>
            <a:endParaRPr/>
          </a:p>
        </p:txBody>
      </p:sp>
      <p:sp>
        <p:nvSpPr>
          <p:cNvPr id="3" name="Date Placeholder 2"/>
          <p:cNvSpPr>
            <a:spLocks noGrp="1"/>
          </p:cNvSpPr>
          <p:nvPr>
            <p:ph type="dt" sz="half" idx="10"/>
          </p:nvPr>
        </p:nvSpPr>
        <p:spPr/>
        <p:txBody>
          <a:bodyPr/>
          <a:lstStyle/>
          <a:p>
            <a:fld id="{7D290233-0DD1-4A80-BB1E-9ADC3556DBB6}" type="datetimeFigureOut">
              <a:rPr lang="en-US" smtClean="0"/>
              <a:t>23/11/16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E4BAC9-6D41-4691-9299-18EF07EF0177}" type="slidenum">
              <a:rPr lang="en-US" smtClean="0"/>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sp>
          <p:nvSpPr>
            <p:cNvPr id="11" name="Rectangle 1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
            <p:cNvGrpSpPr/>
            <p:nvPr/>
          </p:nvGrpSpPr>
          <p:grpSpPr>
            <a:xfrm>
              <a:off x="256032" y="237744"/>
              <a:ext cx="8622792" cy="6364224"/>
              <a:chOff x="247157" y="247430"/>
              <a:chExt cx="8622792" cy="6364224"/>
            </a:xfrm>
          </p:grpSpPr>
          <p:sp>
            <p:nvSpPr>
              <p:cNvPr id="13" name="Rectangle 1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Date Placeholder 1"/>
          <p:cNvSpPr>
            <a:spLocks noGrp="1"/>
          </p:cNvSpPr>
          <p:nvPr>
            <p:ph type="dt" sz="half" idx="10"/>
          </p:nvPr>
        </p:nvSpPr>
        <p:spPr/>
        <p:txBody>
          <a:bodyPr/>
          <a:lstStyle/>
          <a:p>
            <a:fld id="{7D290233-0DD1-4A80-BB1E-9ADC3556DBB6}" type="datetimeFigureOut">
              <a:rPr lang="en-US" smtClean="0"/>
              <a:t>23/11/16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E4BAC9-6D41-4691-9299-18EF07EF0177}" type="slidenum">
              <a:rPr lang="en-US" smtClean="0"/>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11" name="Group 10"/>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7" name="Rectangle 1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3" name="Rectangle 32"/>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169892"/>
            <a:ext cx="3008313" cy="914400"/>
          </a:xfrm>
        </p:spPr>
        <p:txBody>
          <a:bodyPr anchor="b">
            <a:normAutofit/>
          </a:bodyPr>
          <a:lstStyle>
            <a:lvl1pPr algn="l">
              <a:defRPr sz="2800" b="0"/>
            </a:lvl1pPr>
          </a:lstStyle>
          <a:p>
            <a:r>
              <a:rPr lang="es-ES_tradnl" smtClean="0"/>
              <a:t>Clic para editar título</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4" name="Text Placeholder 3"/>
          <p:cNvSpPr>
            <a:spLocks noGrp="1"/>
          </p:cNvSpPr>
          <p:nvPr>
            <p:ph type="body" sz="half" idx="2"/>
          </p:nvPr>
        </p:nvSpPr>
        <p:spPr>
          <a:xfrm>
            <a:off x="530225" y="2147888"/>
            <a:ext cx="3008313" cy="3262313"/>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bg1">
                  <a:lumMod val="75000"/>
                  <a:lumOff val="25000"/>
                </a:schemeClr>
              </a:buClr>
              <a:buFont typeface="Arial" pitchFamily="34" charset="0"/>
              <a:buNone/>
            </a:pPr>
            <a:r>
              <a:rPr lang="es-ES_tradnl" smtClean="0"/>
              <a:t>Haga clic para modificar el estilo de texto del patrón</a:t>
            </a:r>
          </a:p>
        </p:txBody>
      </p:sp>
      <p:sp>
        <p:nvSpPr>
          <p:cNvPr id="5" name="Date Placeholder 4"/>
          <p:cNvSpPr>
            <a:spLocks noGrp="1"/>
          </p:cNvSpPr>
          <p:nvPr>
            <p:ph type="dt" sz="half" idx="10"/>
          </p:nvPr>
        </p:nvSpPr>
        <p:spPr/>
        <p:txBody>
          <a:bodyPr/>
          <a:lstStyle/>
          <a:p>
            <a:fld id="{7D290233-0DD1-4A80-BB1E-9ADC3556DBB6}" type="datetimeFigureOut">
              <a:rPr lang="en-US" smtClean="0"/>
              <a:t>23/11/16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13" y="244158"/>
            <a:ext cx="7345362" cy="1339850"/>
          </a:xfrm>
          <a:prstGeom prst="rect">
            <a:avLst/>
          </a:prstGeom>
        </p:spPr>
        <p:txBody>
          <a:bodyPr vert="horz" lIns="91440" tIns="45720" rIns="91440" bIns="45720" rtlCol="0" anchor="ctr">
            <a:normAutofit/>
          </a:bodyPr>
          <a:lstStyle/>
          <a:p>
            <a:r>
              <a:rPr lang="es-ES_tradnl" smtClean="0"/>
              <a:t>Clic para editar título</a:t>
            </a:r>
            <a:endParaRPr dirty="0"/>
          </a:p>
        </p:txBody>
      </p:sp>
      <p:sp>
        <p:nvSpPr>
          <p:cNvPr id="3" name="Text Placeholder 2"/>
          <p:cNvSpPr>
            <a:spLocks noGrp="1"/>
          </p:cNvSpPr>
          <p:nvPr>
            <p:ph type="body" idx="1"/>
          </p:nvPr>
        </p:nvSpPr>
        <p:spPr>
          <a:xfrm>
            <a:off x="900112" y="2133601"/>
            <a:ext cx="7345363" cy="3931920"/>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dirty="0"/>
          </a:p>
        </p:txBody>
      </p:sp>
      <p:sp>
        <p:nvSpPr>
          <p:cNvPr id="4" name="Date Placeholder 3"/>
          <p:cNvSpPr>
            <a:spLocks noGrp="1"/>
          </p:cNvSpPr>
          <p:nvPr>
            <p:ph type="dt" sz="half" idx="2"/>
          </p:nvPr>
        </p:nvSpPr>
        <p:spPr>
          <a:xfrm>
            <a:off x="243840" y="6371591"/>
            <a:ext cx="2133600" cy="259317"/>
          </a:xfrm>
          <a:prstGeom prst="rect">
            <a:avLst/>
          </a:prstGeom>
        </p:spPr>
        <p:txBody>
          <a:bodyPr vert="horz" lIns="91440" tIns="45720" rIns="91440" bIns="45720" rtlCol="0" anchor="ctr"/>
          <a:lstStyle>
            <a:lvl1pPr algn="l">
              <a:defRPr sz="1200">
                <a:solidFill>
                  <a:schemeClr val="bg2">
                    <a:lumMod val="60000"/>
                    <a:lumOff val="40000"/>
                  </a:schemeClr>
                </a:solidFill>
                <a:latin typeface="Brush Script MT" pitchFamily="66" charset="0"/>
              </a:defRPr>
            </a:lvl1pPr>
          </a:lstStyle>
          <a:p>
            <a:fld id="{7D290233-0DD1-4A80-BB1E-9ADC3556DBB6}" type="datetimeFigureOut">
              <a:rPr lang="en-US" smtClean="0"/>
              <a:t>23/11/16</a:t>
            </a:fld>
            <a:endParaRPr lang="en-US"/>
          </a:p>
        </p:txBody>
      </p:sp>
      <p:sp>
        <p:nvSpPr>
          <p:cNvPr id="5" name="Footer Placeholder 4"/>
          <p:cNvSpPr>
            <a:spLocks noGrp="1"/>
          </p:cNvSpPr>
          <p:nvPr>
            <p:ph type="ftr" sz="quarter" idx="3"/>
          </p:nvPr>
        </p:nvSpPr>
        <p:spPr>
          <a:xfrm>
            <a:off x="5958840" y="6371591"/>
            <a:ext cx="2895600" cy="257810"/>
          </a:xfrm>
          <a:prstGeom prst="rect">
            <a:avLst/>
          </a:prstGeom>
        </p:spPr>
        <p:txBody>
          <a:bodyPr vert="horz" lIns="91440" tIns="45720" rIns="91440" bIns="45720" rtlCol="0" anchor="ctr"/>
          <a:lstStyle>
            <a:lvl1pPr marL="0" algn="r" defTabSz="914400" rtl="0" eaLnBrk="1" latinLnBrk="0" hangingPunct="1">
              <a:defRPr sz="1200" kern="1200">
                <a:solidFill>
                  <a:schemeClr val="bg2">
                    <a:lumMod val="60000"/>
                    <a:lumOff val="40000"/>
                  </a:schemeClr>
                </a:solidFill>
                <a:latin typeface="Brush Script MT" pitchFamily="66" charset="0"/>
                <a:ea typeface="+mn-ea"/>
                <a:cs typeface="+mn-cs"/>
              </a:defRPr>
            </a:lvl1pPr>
          </a:lstStyle>
          <a:p>
            <a:endParaRPr lang="en-US"/>
          </a:p>
        </p:txBody>
      </p:sp>
      <p:sp>
        <p:nvSpPr>
          <p:cNvPr id="6" name="Slide Number Placeholder 5"/>
          <p:cNvSpPr>
            <a:spLocks noGrp="1"/>
          </p:cNvSpPr>
          <p:nvPr>
            <p:ph type="sldNum" sz="quarter" idx="4"/>
          </p:nvPr>
        </p:nvSpPr>
        <p:spPr>
          <a:xfrm>
            <a:off x="4191000" y="6356350"/>
            <a:ext cx="762000" cy="271463"/>
          </a:xfrm>
          <a:prstGeom prst="rect">
            <a:avLst/>
          </a:prstGeom>
        </p:spPr>
        <p:txBody>
          <a:bodyPr vert="horz" lIns="91440" tIns="45720" rIns="91440" bIns="45720" rtlCol="0" anchor="ctr"/>
          <a:lstStyle>
            <a:lvl1pPr marL="0" algn="ctr" defTabSz="914400" rtl="0" eaLnBrk="1" latinLnBrk="0" hangingPunct="1">
              <a:defRPr sz="1200" kern="1200">
                <a:solidFill>
                  <a:schemeClr val="bg2">
                    <a:lumMod val="60000"/>
                    <a:lumOff val="40000"/>
                  </a:schemeClr>
                </a:solidFill>
                <a:latin typeface="+mn-lt"/>
                <a:ea typeface="+mn-ea"/>
                <a:cs typeface="+mn-cs"/>
              </a:defRPr>
            </a:lvl1pPr>
          </a:lstStyle>
          <a:p>
            <a:fld id="{CFE4BAC9-6D41-4691-9299-18EF07EF0177}" type="slidenum">
              <a:rPr lang="en-US" smtClean="0"/>
              <a:t>‹Nr.›</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Word Clou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715" y="3234297"/>
            <a:ext cx="3716459" cy="2770483"/>
          </a:xfrm>
          <a:prstGeom prst="rect">
            <a:avLst/>
          </a:prstGeom>
        </p:spPr>
      </p:pic>
      <p:sp>
        <p:nvSpPr>
          <p:cNvPr id="5" name="CuadroTexto 4"/>
          <p:cNvSpPr txBox="1"/>
          <p:nvPr/>
        </p:nvSpPr>
        <p:spPr>
          <a:xfrm>
            <a:off x="1756436" y="1029567"/>
            <a:ext cx="5737793" cy="1569660"/>
          </a:xfrm>
          <a:prstGeom prst="rect">
            <a:avLst/>
          </a:prstGeom>
          <a:noFill/>
        </p:spPr>
        <p:txBody>
          <a:bodyPr wrap="square" rtlCol="0">
            <a:spAutoFit/>
          </a:bodyPr>
          <a:lstStyle/>
          <a:p>
            <a:pPr algn="ctr"/>
            <a:r>
              <a:rPr lang="es-ES" sz="3200" b="1" dirty="0" smtClean="0">
                <a:solidFill>
                  <a:schemeClr val="bg2">
                    <a:lumMod val="75000"/>
                  </a:schemeClr>
                </a:solidFill>
                <a:latin typeface="Arial"/>
                <a:cs typeface="Arial"/>
              </a:rPr>
              <a:t>Evolución de los indicadores de inclusión financiera en Colombia</a:t>
            </a:r>
            <a:endParaRPr lang="es-ES" sz="3200" b="1" dirty="0">
              <a:solidFill>
                <a:schemeClr val="bg2">
                  <a:lumMod val="75000"/>
                </a:schemeClr>
              </a:solidFill>
              <a:latin typeface="Arial"/>
              <a:cs typeface="Arial"/>
            </a:endParaRPr>
          </a:p>
        </p:txBody>
      </p:sp>
      <p:sp>
        <p:nvSpPr>
          <p:cNvPr id="6" name="CuadroTexto 5"/>
          <p:cNvSpPr txBox="1"/>
          <p:nvPr/>
        </p:nvSpPr>
        <p:spPr>
          <a:xfrm>
            <a:off x="4163253" y="3656514"/>
            <a:ext cx="4405811" cy="369332"/>
          </a:xfrm>
          <a:prstGeom prst="rect">
            <a:avLst/>
          </a:prstGeom>
          <a:noFill/>
        </p:spPr>
        <p:txBody>
          <a:bodyPr wrap="none" rtlCol="0">
            <a:spAutoFit/>
          </a:bodyPr>
          <a:lstStyle/>
          <a:p>
            <a:r>
              <a:rPr lang="es-ES" b="1" dirty="0" smtClean="0">
                <a:latin typeface="Arial"/>
                <a:cs typeface="Arial"/>
              </a:rPr>
              <a:t>Plan Nacional de Desarrollo 2014-2018</a:t>
            </a:r>
            <a:endParaRPr lang="es-ES" b="1" dirty="0">
              <a:latin typeface="Arial"/>
              <a:cs typeface="Arial"/>
            </a:endParaRPr>
          </a:p>
        </p:txBody>
      </p:sp>
      <p:sp>
        <p:nvSpPr>
          <p:cNvPr id="7" name="CuadroTexto 6"/>
          <p:cNvSpPr txBox="1"/>
          <p:nvPr/>
        </p:nvSpPr>
        <p:spPr>
          <a:xfrm>
            <a:off x="4753202" y="4013880"/>
            <a:ext cx="3787842" cy="1169551"/>
          </a:xfrm>
          <a:prstGeom prst="rect">
            <a:avLst/>
          </a:prstGeom>
          <a:noFill/>
        </p:spPr>
        <p:txBody>
          <a:bodyPr wrap="square" rtlCol="0">
            <a:spAutoFit/>
          </a:bodyPr>
          <a:lstStyle/>
          <a:p>
            <a:pPr marL="285750" indent="-285750" algn="just">
              <a:buFont typeface="Arial"/>
              <a:buChar char="•"/>
            </a:pPr>
            <a:r>
              <a:rPr lang="es-ES" sz="1400" dirty="0" smtClean="0">
                <a:latin typeface="Arial"/>
                <a:cs typeface="Arial"/>
              </a:rPr>
              <a:t>Reducir el uso del efectivo</a:t>
            </a:r>
          </a:p>
          <a:p>
            <a:pPr marL="285750" indent="-285750" algn="just">
              <a:buFont typeface="Arial"/>
              <a:buChar char="•"/>
            </a:pPr>
            <a:r>
              <a:rPr lang="es-ES" sz="1400" dirty="0" smtClean="0">
                <a:latin typeface="Arial"/>
                <a:cs typeface="Arial"/>
              </a:rPr>
              <a:t>Aumentar el acceso al sistema financiero</a:t>
            </a:r>
          </a:p>
          <a:p>
            <a:pPr marL="285750" indent="-285750" algn="just">
              <a:buFont typeface="Arial"/>
              <a:buChar char="•"/>
            </a:pPr>
            <a:r>
              <a:rPr lang="es-ES" sz="1400" dirty="0" smtClean="0">
                <a:latin typeface="Arial"/>
                <a:cs typeface="Arial"/>
              </a:rPr>
              <a:t>Dinamizar el acceso al crédito</a:t>
            </a:r>
          </a:p>
          <a:p>
            <a:pPr marL="285750" indent="-285750" algn="just">
              <a:buFont typeface="Arial"/>
              <a:buChar char="•"/>
            </a:pPr>
            <a:r>
              <a:rPr lang="es-ES" sz="1400" dirty="0" smtClean="0">
                <a:latin typeface="Arial"/>
                <a:cs typeface="Arial"/>
              </a:rPr>
              <a:t>Mantener la dinámica de apertura de cuentas de ahorro.</a:t>
            </a:r>
          </a:p>
        </p:txBody>
      </p:sp>
    </p:spTree>
    <p:extLst>
      <p:ext uri="{BB962C8B-B14F-4D97-AF65-F5344CB8AC3E}">
        <p14:creationId xmlns:p14="http://schemas.microsoft.com/office/powerpoint/2010/main" val="127615967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57226" y="666077"/>
            <a:ext cx="6933246" cy="861774"/>
          </a:xfrm>
          <a:prstGeom prst="rect">
            <a:avLst/>
          </a:prstGeom>
          <a:noFill/>
        </p:spPr>
        <p:txBody>
          <a:bodyPr wrap="none" rtlCol="0">
            <a:spAutoFit/>
          </a:bodyPr>
          <a:lstStyle/>
          <a:p>
            <a:r>
              <a:rPr lang="es-ES" sz="3200" dirty="0" smtClean="0">
                <a:solidFill>
                  <a:srgbClr val="5B6C73"/>
                </a:solidFill>
                <a:latin typeface="Arial"/>
                <a:cs typeface="Arial"/>
              </a:rPr>
              <a:t>Crédito</a:t>
            </a:r>
          </a:p>
          <a:p>
            <a:r>
              <a:rPr lang="es-ES" dirty="0" smtClean="0">
                <a:solidFill>
                  <a:srgbClr val="5B6C73"/>
                </a:solidFill>
                <a:latin typeface="Arial"/>
                <a:cs typeface="Arial"/>
              </a:rPr>
              <a:t>Dinámica de los desembolsos de microcrédito en los últimos años</a:t>
            </a:r>
            <a:endParaRPr lang="es-ES" dirty="0">
              <a:solidFill>
                <a:srgbClr val="5B6C73"/>
              </a:solidFill>
              <a:latin typeface="Arial"/>
              <a:cs typeface="Arial"/>
            </a:endParaRPr>
          </a:p>
        </p:txBody>
      </p:sp>
      <p:pic>
        <p:nvPicPr>
          <p:cNvPr id="8" name="Imagen 7"/>
          <p:cNvPicPr>
            <a:picLocks noChangeAspect="1"/>
          </p:cNvPicPr>
          <p:nvPr/>
        </p:nvPicPr>
        <p:blipFill>
          <a:blip r:embed="rId3"/>
          <a:stretch>
            <a:fillRect/>
          </a:stretch>
        </p:blipFill>
        <p:spPr>
          <a:xfrm>
            <a:off x="357226" y="1963628"/>
            <a:ext cx="5123326" cy="4127146"/>
          </a:xfrm>
          <a:prstGeom prst="rect">
            <a:avLst/>
          </a:prstGeom>
        </p:spPr>
      </p:pic>
      <p:sp>
        <p:nvSpPr>
          <p:cNvPr id="10" name="CuadroTexto 9"/>
          <p:cNvSpPr txBox="1"/>
          <p:nvPr/>
        </p:nvSpPr>
        <p:spPr>
          <a:xfrm>
            <a:off x="5203309" y="2452436"/>
            <a:ext cx="3663448" cy="3323987"/>
          </a:xfrm>
          <a:prstGeom prst="rect">
            <a:avLst/>
          </a:prstGeom>
          <a:noFill/>
        </p:spPr>
        <p:txBody>
          <a:bodyPr wrap="square" rtlCol="0">
            <a:spAutoFit/>
          </a:bodyPr>
          <a:lstStyle/>
          <a:p>
            <a:pPr marL="285750" indent="-285750" algn="just">
              <a:buFont typeface="Arial"/>
              <a:buChar char="•"/>
            </a:pPr>
            <a:r>
              <a:rPr lang="es-ES" sz="1400" dirty="0" smtClean="0">
                <a:latin typeface="Arial"/>
                <a:cs typeface="Arial"/>
              </a:rPr>
              <a:t>Durante los últimos años</a:t>
            </a:r>
            <a:r>
              <a:rPr lang="es-ES" sz="1400" dirty="0">
                <a:latin typeface="Arial"/>
                <a:cs typeface="Arial"/>
              </a:rPr>
              <a:t> </a:t>
            </a:r>
            <a:r>
              <a:rPr lang="es-ES" sz="1400" dirty="0" smtClean="0">
                <a:latin typeface="Arial"/>
                <a:cs typeface="Arial"/>
              </a:rPr>
              <a:t>se ha observado un traslado  de recursos de microcrédito de mayor a menor monto de desembolso, lo cual podría implicar una mayor representación de pequeños negocios familiares dentro del sistema financiero .</a:t>
            </a:r>
          </a:p>
          <a:p>
            <a:pPr marL="285750" indent="-285750" algn="just">
              <a:buFont typeface="Arial"/>
              <a:buChar char="•"/>
            </a:pPr>
            <a:endParaRPr lang="es-ES" sz="1400" dirty="0">
              <a:latin typeface="Arial"/>
              <a:cs typeface="Arial"/>
            </a:endParaRPr>
          </a:p>
          <a:p>
            <a:pPr marL="285750" indent="-285750" algn="just">
              <a:buFont typeface="Arial"/>
              <a:buChar char="•"/>
            </a:pPr>
            <a:r>
              <a:rPr lang="es-ES" sz="1400" dirty="0" smtClean="0">
                <a:latin typeface="Arial"/>
                <a:cs typeface="Arial"/>
              </a:rPr>
              <a:t>En 2011, los desembolsos entre                   4 y 25 SMMLV representaban el 54%, mientras que en 2015 pasaron a representar el 43%, siendo compensado por los desembolsos inferiores a 2 SMMLV.</a:t>
            </a:r>
          </a:p>
          <a:p>
            <a:pPr marL="285750" indent="-285750" algn="just">
              <a:buFont typeface="Arial"/>
              <a:buChar char="•"/>
            </a:pPr>
            <a:endParaRPr lang="es-ES" sz="1400" dirty="0">
              <a:latin typeface="Arial"/>
              <a:cs typeface="Arial"/>
            </a:endParaRPr>
          </a:p>
        </p:txBody>
      </p:sp>
      <p:sp>
        <p:nvSpPr>
          <p:cNvPr id="11" name="CuadroTexto 10"/>
          <p:cNvSpPr txBox="1"/>
          <p:nvPr/>
        </p:nvSpPr>
        <p:spPr>
          <a:xfrm>
            <a:off x="390645" y="6367444"/>
            <a:ext cx="4212524" cy="246221"/>
          </a:xfrm>
          <a:prstGeom prst="rect">
            <a:avLst/>
          </a:prstGeom>
          <a:noFill/>
        </p:spPr>
        <p:txBody>
          <a:bodyPr wrap="none" rtlCol="0">
            <a:spAutoFit/>
          </a:bodyPr>
          <a:lstStyle/>
          <a:p>
            <a:r>
              <a:rPr lang="es-ES" sz="1000" dirty="0" smtClean="0">
                <a:latin typeface="Arial"/>
                <a:cs typeface="Arial"/>
              </a:rPr>
              <a:t>Fuente: Superintendencia Financiera de Colombia, elaboración Python.</a:t>
            </a:r>
            <a:endParaRPr lang="es-ES" sz="1000" dirty="0">
              <a:latin typeface="Arial"/>
              <a:cs typeface="Arial"/>
            </a:endParaRPr>
          </a:p>
        </p:txBody>
      </p:sp>
    </p:spTree>
    <p:extLst>
      <p:ext uri="{BB962C8B-B14F-4D97-AF65-F5344CB8AC3E}">
        <p14:creationId xmlns:p14="http://schemas.microsoft.com/office/powerpoint/2010/main" val="124373242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57226" y="666077"/>
            <a:ext cx="5483668" cy="861774"/>
          </a:xfrm>
          <a:prstGeom prst="rect">
            <a:avLst/>
          </a:prstGeom>
          <a:noFill/>
        </p:spPr>
        <p:txBody>
          <a:bodyPr wrap="none" rtlCol="0">
            <a:spAutoFit/>
          </a:bodyPr>
          <a:lstStyle/>
          <a:p>
            <a:r>
              <a:rPr lang="es-ES" sz="3200" dirty="0" smtClean="0">
                <a:solidFill>
                  <a:srgbClr val="5B6C73"/>
                </a:solidFill>
                <a:latin typeface="Arial"/>
                <a:cs typeface="Arial"/>
              </a:rPr>
              <a:t>Crédito</a:t>
            </a:r>
          </a:p>
          <a:p>
            <a:r>
              <a:rPr lang="es-ES" dirty="0" smtClean="0">
                <a:solidFill>
                  <a:srgbClr val="5B6C73"/>
                </a:solidFill>
                <a:latin typeface="Arial"/>
                <a:cs typeface="Arial"/>
              </a:rPr>
              <a:t>La inclusión del sector rural en el sistema financiero</a:t>
            </a:r>
            <a:endParaRPr lang="es-ES" dirty="0">
              <a:solidFill>
                <a:srgbClr val="5B6C73"/>
              </a:solidFill>
              <a:latin typeface="Arial"/>
              <a:cs typeface="Arial"/>
            </a:endParaRPr>
          </a:p>
        </p:txBody>
      </p:sp>
      <p:pic>
        <p:nvPicPr>
          <p:cNvPr id="5" name="Imagen 4"/>
          <p:cNvPicPr>
            <a:picLocks noChangeAspect="1"/>
          </p:cNvPicPr>
          <p:nvPr/>
        </p:nvPicPr>
        <p:blipFill>
          <a:blip r:embed="rId3"/>
          <a:stretch>
            <a:fillRect/>
          </a:stretch>
        </p:blipFill>
        <p:spPr>
          <a:xfrm>
            <a:off x="357227" y="1757662"/>
            <a:ext cx="4989654" cy="4239046"/>
          </a:xfrm>
          <a:prstGeom prst="rect">
            <a:avLst/>
          </a:prstGeom>
        </p:spPr>
      </p:pic>
      <p:sp>
        <p:nvSpPr>
          <p:cNvPr id="6" name="CuadroTexto 5"/>
          <p:cNvSpPr txBox="1"/>
          <p:nvPr/>
        </p:nvSpPr>
        <p:spPr>
          <a:xfrm>
            <a:off x="626021" y="2989440"/>
            <a:ext cx="441334" cy="246221"/>
          </a:xfrm>
          <a:prstGeom prst="rect">
            <a:avLst/>
          </a:prstGeom>
          <a:noFill/>
        </p:spPr>
        <p:txBody>
          <a:bodyPr wrap="none" rtlCol="0">
            <a:spAutoFit/>
          </a:bodyPr>
          <a:lstStyle/>
          <a:p>
            <a:r>
              <a:rPr lang="es-ES" sz="1000" dirty="0" smtClean="0">
                <a:latin typeface="Arial"/>
                <a:cs typeface="Arial"/>
              </a:rPr>
              <a:t>68%</a:t>
            </a:r>
            <a:endParaRPr lang="es-ES" sz="1000" dirty="0">
              <a:latin typeface="Arial"/>
              <a:cs typeface="Arial"/>
            </a:endParaRPr>
          </a:p>
        </p:txBody>
      </p:sp>
      <p:sp>
        <p:nvSpPr>
          <p:cNvPr id="7" name="CuadroTexto 6"/>
          <p:cNvSpPr txBox="1"/>
          <p:nvPr/>
        </p:nvSpPr>
        <p:spPr>
          <a:xfrm>
            <a:off x="1659667" y="3134381"/>
            <a:ext cx="441334" cy="246221"/>
          </a:xfrm>
          <a:prstGeom prst="rect">
            <a:avLst/>
          </a:prstGeom>
          <a:noFill/>
        </p:spPr>
        <p:txBody>
          <a:bodyPr wrap="none" rtlCol="0">
            <a:spAutoFit/>
          </a:bodyPr>
          <a:lstStyle/>
          <a:p>
            <a:r>
              <a:rPr lang="es-ES" sz="1000" dirty="0" smtClean="0">
                <a:latin typeface="Arial"/>
                <a:cs typeface="Arial"/>
              </a:rPr>
              <a:t>65%</a:t>
            </a:r>
            <a:endParaRPr lang="es-ES" sz="1000" dirty="0">
              <a:latin typeface="Arial"/>
              <a:cs typeface="Arial"/>
            </a:endParaRPr>
          </a:p>
        </p:txBody>
      </p:sp>
      <p:sp>
        <p:nvSpPr>
          <p:cNvPr id="8" name="CuadroTexto 7"/>
          <p:cNvSpPr txBox="1"/>
          <p:nvPr/>
        </p:nvSpPr>
        <p:spPr>
          <a:xfrm>
            <a:off x="2684673" y="3286781"/>
            <a:ext cx="441334" cy="246221"/>
          </a:xfrm>
          <a:prstGeom prst="rect">
            <a:avLst/>
          </a:prstGeom>
          <a:noFill/>
        </p:spPr>
        <p:txBody>
          <a:bodyPr wrap="none" rtlCol="0">
            <a:spAutoFit/>
          </a:bodyPr>
          <a:lstStyle/>
          <a:p>
            <a:r>
              <a:rPr lang="es-ES" sz="1000" dirty="0" smtClean="0">
                <a:latin typeface="Arial"/>
                <a:cs typeface="Arial"/>
              </a:rPr>
              <a:t>63%</a:t>
            </a:r>
            <a:endParaRPr lang="es-ES" sz="1000" dirty="0">
              <a:latin typeface="Arial"/>
              <a:cs typeface="Arial"/>
            </a:endParaRPr>
          </a:p>
        </p:txBody>
      </p:sp>
      <p:sp>
        <p:nvSpPr>
          <p:cNvPr id="9" name="CuadroTexto 8"/>
          <p:cNvSpPr txBox="1"/>
          <p:nvPr/>
        </p:nvSpPr>
        <p:spPr>
          <a:xfrm>
            <a:off x="3718318" y="3286781"/>
            <a:ext cx="441334" cy="246221"/>
          </a:xfrm>
          <a:prstGeom prst="rect">
            <a:avLst/>
          </a:prstGeom>
          <a:noFill/>
        </p:spPr>
        <p:txBody>
          <a:bodyPr wrap="none" rtlCol="0">
            <a:spAutoFit/>
          </a:bodyPr>
          <a:lstStyle/>
          <a:p>
            <a:r>
              <a:rPr lang="es-ES" sz="1000" dirty="0" smtClean="0">
                <a:latin typeface="Arial"/>
                <a:cs typeface="Arial"/>
              </a:rPr>
              <a:t>62%</a:t>
            </a:r>
            <a:endParaRPr lang="es-ES" sz="1000" dirty="0">
              <a:latin typeface="Arial"/>
              <a:cs typeface="Arial"/>
            </a:endParaRPr>
          </a:p>
        </p:txBody>
      </p:sp>
      <p:sp>
        <p:nvSpPr>
          <p:cNvPr id="10" name="CuadroTexto 9"/>
          <p:cNvSpPr txBox="1"/>
          <p:nvPr/>
        </p:nvSpPr>
        <p:spPr>
          <a:xfrm>
            <a:off x="4787910" y="3380602"/>
            <a:ext cx="441334" cy="246221"/>
          </a:xfrm>
          <a:prstGeom prst="rect">
            <a:avLst/>
          </a:prstGeom>
          <a:noFill/>
        </p:spPr>
        <p:txBody>
          <a:bodyPr wrap="none" rtlCol="0">
            <a:spAutoFit/>
          </a:bodyPr>
          <a:lstStyle/>
          <a:p>
            <a:r>
              <a:rPr lang="es-ES" sz="1000" dirty="0" smtClean="0">
                <a:latin typeface="Arial"/>
                <a:cs typeface="Arial"/>
              </a:rPr>
              <a:t>60%</a:t>
            </a:r>
            <a:endParaRPr lang="es-ES" sz="1000" dirty="0">
              <a:latin typeface="Arial"/>
              <a:cs typeface="Arial"/>
            </a:endParaRPr>
          </a:p>
        </p:txBody>
      </p:sp>
      <p:sp>
        <p:nvSpPr>
          <p:cNvPr id="11" name="CuadroTexto 10"/>
          <p:cNvSpPr txBox="1"/>
          <p:nvPr/>
        </p:nvSpPr>
        <p:spPr>
          <a:xfrm>
            <a:off x="611559" y="4964367"/>
            <a:ext cx="441334" cy="246221"/>
          </a:xfrm>
          <a:prstGeom prst="rect">
            <a:avLst/>
          </a:prstGeom>
          <a:noFill/>
        </p:spPr>
        <p:txBody>
          <a:bodyPr wrap="none" rtlCol="0">
            <a:spAutoFit/>
          </a:bodyPr>
          <a:lstStyle/>
          <a:p>
            <a:r>
              <a:rPr lang="es-ES" sz="1000" dirty="0" smtClean="0">
                <a:latin typeface="Arial"/>
                <a:cs typeface="Arial"/>
              </a:rPr>
              <a:t>19%</a:t>
            </a:r>
            <a:endParaRPr lang="es-ES" sz="1000" dirty="0">
              <a:latin typeface="Arial"/>
              <a:cs typeface="Arial"/>
            </a:endParaRPr>
          </a:p>
        </p:txBody>
      </p:sp>
      <p:sp>
        <p:nvSpPr>
          <p:cNvPr id="12" name="CuadroTexto 11"/>
          <p:cNvSpPr txBox="1"/>
          <p:nvPr/>
        </p:nvSpPr>
        <p:spPr>
          <a:xfrm>
            <a:off x="1668723" y="4882304"/>
            <a:ext cx="441334" cy="246221"/>
          </a:xfrm>
          <a:prstGeom prst="rect">
            <a:avLst/>
          </a:prstGeom>
          <a:noFill/>
        </p:spPr>
        <p:txBody>
          <a:bodyPr wrap="none" rtlCol="0">
            <a:spAutoFit/>
          </a:bodyPr>
          <a:lstStyle/>
          <a:p>
            <a:r>
              <a:rPr lang="es-ES" sz="1000" dirty="0" smtClean="0">
                <a:latin typeface="Arial"/>
                <a:cs typeface="Arial"/>
              </a:rPr>
              <a:t>21%</a:t>
            </a:r>
            <a:endParaRPr lang="es-ES" sz="1000" dirty="0">
              <a:latin typeface="Arial"/>
              <a:cs typeface="Arial"/>
            </a:endParaRPr>
          </a:p>
        </p:txBody>
      </p:sp>
      <p:sp>
        <p:nvSpPr>
          <p:cNvPr id="13" name="CuadroTexto 12"/>
          <p:cNvSpPr txBox="1"/>
          <p:nvPr/>
        </p:nvSpPr>
        <p:spPr>
          <a:xfrm>
            <a:off x="2713409" y="4841256"/>
            <a:ext cx="441334" cy="246221"/>
          </a:xfrm>
          <a:prstGeom prst="rect">
            <a:avLst/>
          </a:prstGeom>
          <a:noFill/>
        </p:spPr>
        <p:txBody>
          <a:bodyPr wrap="none" rtlCol="0">
            <a:spAutoFit/>
          </a:bodyPr>
          <a:lstStyle/>
          <a:p>
            <a:r>
              <a:rPr lang="es-ES" sz="1000" dirty="0" smtClean="0">
                <a:latin typeface="Arial"/>
                <a:cs typeface="Arial"/>
              </a:rPr>
              <a:t>22%</a:t>
            </a:r>
            <a:endParaRPr lang="es-ES" sz="1000" dirty="0">
              <a:latin typeface="Arial"/>
              <a:cs typeface="Arial"/>
            </a:endParaRPr>
          </a:p>
        </p:txBody>
      </p:sp>
      <p:sp>
        <p:nvSpPr>
          <p:cNvPr id="14" name="CuadroTexto 13"/>
          <p:cNvSpPr txBox="1"/>
          <p:nvPr/>
        </p:nvSpPr>
        <p:spPr>
          <a:xfrm>
            <a:off x="3745199" y="4841256"/>
            <a:ext cx="441334" cy="246221"/>
          </a:xfrm>
          <a:prstGeom prst="rect">
            <a:avLst/>
          </a:prstGeom>
          <a:noFill/>
        </p:spPr>
        <p:txBody>
          <a:bodyPr wrap="none" rtlCol="0">
            <a:spAutoFit/>
          </a:bodyPr>
          <a:lstStyle/>
          <a:p>
            <a:r>
              <a:rPr lang="es-ES" sz="1000" dirty="0" smtClean="0">
                <a:latin typeface="Arial"/>
                <a:cs typeface="Arial"/>
              </a:rPr>
              <a:t>22%</a:t>
            </a:r>
            <a:endParaRPr lang="es-ES" sz="1000" dirty="0">
              <a:latin typeface="Arial"/>
              <a:cs typeface="Arial"/>
            </a:endParaRPr>
          </a:p>
        </p:txBody>
      </p:sp>
      <p:sp>
        <p:nvSpPr>
          <p:cNvPr id="15" name="CuadroTexto 14"/>
          <p:cNvSpPr txBox="1"/>
          <p:nvPr/>
        </p:nvSpPr>
        <p:spPr>
          <a:xfrm>
            <a:off x="4788282" y="4817740"/>
            <a:ext cx="441334" cy="246221"/>
          </a:xfrm>
          <a:prstGeom prst="rect">
            <a:avLst/>
          </a:prstGeom>
          <a:noFill/>
        </p:spPr>
        <p:txBody>
          <a:bodyPr wrap="none" rtlCol="0">
            <a:spAutoFit/>
          </a:bodyPr>
          <a:lstStyle/>
          <a:p>
            <a:r>
              <a:rPr lang="es-ES" sz="1000" dirty="0" smtClean="0">
                <a:latin typeface="Arial"/>
                <a:cs typeface="Arial"/>
              </a:rPr>
              <a:t>24%</a:t>
            </a:r>
            <a:endParaRPr lang="es-ES" sz="1000" dirty="0">
              <a:latin typeface="Arial"/>
              <a:cs typeface="Arial"/>
            </a:endParaRPr>
          </a:p>
        </p:txBody>
      </p:sp>
      <p:sp>
        <p:nvSpPr>
          <p:cNvPr id="16" name="CuadroTexto 15"/>
          <p:cNvSpPr txBox="1"/>
          <p:nvPr/>
        </p:nvSpPr>
        <p:spPr>
          <a:xfrm>
            <a:off x="357227" y="6355686"/>
            <a:ext cx="4248153" cy="246221"/>
          </a:xfrm>
          <a:prstGeom prst="rect">
            <a:avLst/>
          </a:prstGeom>
          <a:noFill/>
        </p:spPr>
        <p:txBody>
          <a:bodyPr wrap="none" rtlCol="0">
            <a:spAutoFit/>
          </a:bodyPr>
          <a:lstStyle/>
          <a:p>
            <a:r>
              <a:rPr lang="es-ES" sz="1000" dirty="0" smtClean="0">
                <a:latin typeface="Arial"/>
                <a:cs typeface="Arial"/>
              </a:rPr>
              <a:t>Fuente: Superintendencia Financiera de Colombia, elaboración Python.</a:t>
            </a:r>
            <a:endParaRPr lang="es-ES" sz="1000" dirty="0">
              <a:latin typeface="Arial"/>
              <a:cs typeface="Arial"/>
            </a:endParaRPr>
          </a:p>
        </p:txBody>
      </p:sp>
      <p:sp>
        <p:nvSpPr>
          <p:cNvPr id="19" name="CuadroTexto 18"/>
          <p:cNvSpPr txBox="1"/>
          <p:nvPr/>
        </p:nvSpPr>
        <p:spPr>
          <a:xfrm>
            <a:off x="5346881" y="2560646"/>
            <a:ext cx="3413486" cy="2462213"/>
          </a:xfrm>
          <a:prstGeom prst="rect">
            <a:avLst/>
          </a:prstGeom>
          <a:noFill/>
        </p:spPr>
        <p:txBody>
          <a:bodyPr wrap="square" rtlCol="0">
            <a:spAutoFit/>
          </a:bodyPr>
          <a:lstStyle/>
          <a:p>
            <a:pPr marL="285750" indent="-285750" algn="just">
              <a:buFont typeface="Arial"/>
              <a:buChar char="•"/>
            </a:pPr>
            <a:r>
              <a:rPr lang="es-ES" sz="1400" dirty="0" smtClean="0">
                <a:latin typeface="Arial"/>
                <a:cs typeface="Arial"/>
              </a:rPr>
              <a:t>Durante los últimos cinco años</a:t>
            </a:r>
            <a:r>
              <a:rPr lang="es-ES" sz="1400" dirty="0">
                <a:latin typeface="Arial"/>
                <a:cs typeface="Arial"/>
              </a:rPr>
              <a:t> </a:t>
            </a:r>
            <a:r>
              <a:rPr lang="es-ES" sz="1400" dirty="0" smtClean="0">
                <a:latin typeface="Arial"/>
                <a:cs typeface="Arial"/>
              </a:rPr>
              <a:t>se ha observado un aumento de los desembolsos de microcréditos en zonas intermedias y rurales.</a:t>
            </a:r>
          </a:p>
          <a:p>
            <a:pPr marL="285750" indent="-285750" algn="just">
              <a:buFont typeface="Arial"/>
              <a:buChar char="•"/>
            </a:pPr>
            <a:endParaRPr lang="es-ES" sz="1400" dirty="0">
              <a:latin typeface="Arial"/>
              <a:cs typeface="Arial"/>
            </a:endParaRPr>
          </a:p>
          <a:p>
            <a:pPr marL="285750" indent="-285750" algn="just">
              <a:buFont typeface="Arial"/>
              <a:buChar char="•"/>
            </a:pPr>
            <a:r>
              <a:rPr lang="es-ES" sz="1400" dirty="0" smtClean="0">
                <a:latin typeface="Arial"/>
                <a:cs typeface="Arial"/>
              </a:rPr>
              <a:t>En 2011, el 68% de los microcréditos se concentró en las ciudades y aglomeraciones, mientras que en 2015 esta cifra disminuyó a 60%, aumentando la participación en otras zonas del país.                  </a:t>
            </a:r>
            <a:endParaRPr lang="es-ES" sz="1400" dirty="0">
              <a:latin typeface="Arial"/>
              <a:cs typeface="Arial"/>
            </a:endParaRPr>
          </a:p>
        </p:txBody>
      </p:sp>
      <p:sp>
        <p:nvSpPr>
          <p:cNvPr id="20" name="CuadroTexto 19"/>
          <p:cNvSpPr txBox="1"/>
          <p:nvPr/>
        </p:nvSpPr>
        <p:spPr>
          <a:xfrm>
            <a:off x="626021" y="5364213"/>
            <a:ext cx="476963" cy="246221"/>
          </a:xfrm>
          <a:prstGeom prst="rect">
            <a:avLst/>
          </a:prstGeom>
          <a:noFill/>
        </p:spPr>
        <p:txBody>
          <a:bodyPr wrap="none" rtlCol="0">
            <a:spAutoFit/>
          </a:bodyPr>
          <a:lstStyle/>
          <a:p>
            <a:r>
              <a:rPr lang="es-ES" sz="1000" dirty="0" smtClean="0">
                <a:latin typeface="Arial"/>
                <a:cs typeface="Arial"/>
              </a:rPr>
              <a:t>7.9%</a:t>
            </a:r>
            <a:endParaRPr lang="es-ES" sz="1000" dirty="0">
              <a:latin typeface="Arial"/>
              <a:cs typeface="Arial"/>
            </a:endParaRPr>
          </a:p>
        </p:txBody>
      </p:sp>
      <p:sp>
        <p:nvSpPr>
          <p:cNvPr id="21" name="CuadroTexto 20"/>
          <p:cNvSpPr txBox="1"/>
          <p:nvPr/>
        </p:nvSpPr>
        <p:spPr>
          <a:xfrm>
            <a:off x="1647556" y="5334712"/>
            <a:ext cx="476963" cy="246221"/>
          </a:xfrm>
          <a:prstGeom prst="rect">
            <a:avLst/>
          </a:prstGeom>
          <a:noFill/>
        </p:spPr>
        <p:txBody>
          <a:bodyPr wrap="none" rtlCol="0">
            <a:spAutoFit/>
          </a:bodyPr>
          <a:lstStyle/>
          <a:p>
            <a:r>
              <a:rPr lang="es-ES" sz="1000" dirty="0" smtClean="0">
                <a:latin typeface="Arial"/>
                <a:cs typeface="Arial"/>
              </a:rPr>
              <a:t>9.0%</a:t>
            </a:r>
            <a:endParaRPr lang="es-ES" sz="1000" dirty="0">
              <a:latin typeface="Arial"/>
              <a:cs typeface="Arial"/>
            </a:endParaRPr>
          </a:p>
        </p:txBody>
      </p:sp>
      <p:sp>
        <p:nvSpPr>
          <p:cNvPr id="22" name="CuadroTexto 21"/>
          <p:cNvSpPr txBox="1"/>
          <p:nvPr/>
        </p:nvSpPr>
        <p:spPr>
          <a:xfrm>
            <a:off x="2693640" y="5322500"/>
            <a:ext cx="476963" cy="246221"/>
          </a:xfrm>
          <a:prstGeom prst="rect">
            <a:avLst/>
          </a:prstGeom>
          <a:noFill/>
        </p:spPr>
        <p:txBody>
          <a:bodyPr wrap="none" rtlCol="0">
            <a:spAutoFit/>
          </a:bodyPr>
          <a:lstStyle/>
          <a:p>
            <a:r>
              <a:rPr lang="es-ES" sz="1000" dirty="0" smtClean="0">
                <a:latin typeface="Arial"/>
                <a:cs typeface="Arial"/>
              </a:rPr>
              <a:t>9.9%</a:t>
            </a:r>
            <a:endParaRPr lang="es-ES" sz="1000" dirty="0">
              <a:latin typeface="Arial"/>
              <a:cs typeface="Arial"/>
            </a:endParaRPr>
          </a:p>
        </p:txBody>
      </p:sp>
      <p:sp>
        <p:nvSpPr>
          <p:cNvPr id="23" name="CuadroTexto 22"/>
          <p:cNvSpPr txBox="1"/>
          <p:nvPr/>
        </p:nvSpPr>
        <p:spPr>
          <a:xfrm>
            <a:off x="3673525" y="5322954"/>
            <a:ext cx="548285" cy="246221"/>
          </a:xfrm>
          <a:prstGeom prst="rect">
            <a:avLst/>
          </a:prstGeom>
          <a:noFill/>
        </p:spPr>
        <p:txBody>
          <a:bodyPr wrap="none" rtlCol="0">
            <a:spAutoFit/>
          </a:bodyPr>
          <a:lstStyle/>
          <a:p>
            <a:r>
              <a:rPr lang="es-ES" sz="1000" dirty="0" smtClean="0">
                <a:latin typeface="Arial"/>
                <a:cs typeface="Arial"/>
              </a:rPr>
              <a:t>10.8%</a:t>
            </a:r>
            <a:endParaRPr lang="es-ES" sz="1000" dirty="0">
              <a:latin typeface="Arial"/>
              <a:cs typeface="Arial"/>
            </a:endParaRPr>
          </a:p>
        </p:txBody>
      </p:sp>
      <p:sp>
        <p:nvSpPr>
          <p:cNvPr id="24" name="CuadroTexto 23"/>
          <p:cNvSpPr txBox="1"/>
          <p:nvPr/>
        </p:nvSpPr>
        <p:spPr>
          <a:xfrm>
            <a:off x="4716608" y="5322500"/>
            <a:ext cx="548285" cy="246221"/>
          </a:xfrm>
          <a:prstGeom prst="rect">
            <a:avLst/>
          </a:prstGeom>
          <a:noFill/>
        </p:spPr>
        <p:txBody>
          <a:bodyPr wrap="none" rtlCol="0">
            <a:spAutoFit/>
          </a:bodyPr>
          <a:lstStyle/>
          <a:p>
            <a:r>
              <a:rPr lang="es-ES" sz="1000" dirty="0" smtClean="0">
                <a:latin typeface="Arial"/>
                <a:cs typeface="Arial"/>
              </a:rPr>
              <a:t>10.3%</a:t>
            </a:r>
            <a:endParaRPr lang="es-ES" sz="1000" dirty="0">
              <a:latin typeface="Arial"/>
              <a:cs typeface="Arial"/>
            </a:endParaRPr>
          </a:p>
        </p:txBody>
      </p:sp>
      <p:sp>
        <p:nvSpPr>
          <p:cNvPr id="25" name="CuadroTexto 24"/>
          <p:cNvSpPr txBox="1"/>
          <p:nvPr/>
        </p:nvSpPr>
        <p:spPr>
          <a:xfrm>
            <a:off x="613795" y="5575403"/>
            <a:ext cx="476963" cy="246221"/>
          </a:xfrm>
          <a:prstGeom prst="rect">
            <a:avLst/>
          </a:prstGeom>
          <a:noFill/>
        </p:spPr>
        <p:txBody>
          <a:bodyPr wrap="none" rtlCol="0">
            <a:spAutoFit/>
          </a:bodyPr>
          <a:lstStyle/>
          <a:p>
            <a:r>
              <a:rPr lang="es-ES" sz="1000" dirty="0" smtClean="0">
                <a:latin typeface="Arial"/>
                <a:cs typeface="Arial"/>
              </a:rPr>
              <a:t>4.6%</a:t>
            </a:r>
            <a:endParaRPr lang="es-ES" sz="1000" dirty="0">
              <a:latin typeface="Arial"/>
              <a:cs typeface="Arial"/>
            </a:endParaRPr>
          </a:p>
        </p:txBody>
      </p:sp>
      <p:sp>
        <p:nvSpPr>
          <p:cNvPr id="26" name="CuadroTexto 25"/>
          <p:cNvSpPr txBox="1"/>
          <p:nvPr/>
        </p:nvSpPr>
        <p:spPr>
          <a:xfrm>
            <a:off x="1645205" y="5575160"/>
            <a:ext cx="476963" cy="246221"/>
          </a:xfrm>
          <a:prstGeom prst="rect">
            <a:avLst/>
          </a:prstGeom>
          <a:noFill/>
        </p:spPr>
        <p:txBody>
          <a:bodyPr wrap="none" rtlCol="0">
            <a:spAutoFit/>
          </a:bodyPr>
          <a:lstStyle/>
          <a:p>
            <a:r>
              <a:rPr lang="es-ES" sz="1000" dirty="0" smtClean="0">
                <a:latin typeface="Arial"/>
                <a:cs typeface="Arial"/>
              </a:rPr>
              <a:t>5.0%</a:t>
            </a:r>
            <a:endParaRPr lang="es-ES" sz="1000" dirty="0">
              <a:latin typeface="Arial"/>
              <a:cs typeface="Arial"/>
            </a:endParaRPr>
          </a:p>
        </p:txBody>
      </p:sp>
      <p:sp>
        <p:nvSpPr>
          <p:cNvPr id="27" name="CuadroTexto 26"/>
          <p:cNvSpPr txBox="1"/>
          <p:nvPr/>
        </p:nvSpPr>
        <p:spPr>
          <a:xfrm>
            <a:off x="2684321" y="5576695"/>
            <a:ext cx="476963" cy="246221"/>
          </a:xfrm>
          <a:prstGeom prst="rect">
            <a:avLst/>
          </a:prstGeom>
          <a:noFill/>
        </p:spPr>
        <p:txBody>
          <a:bodyPr wrap="none" rtlCol="0">
            <a:spAutoFit/>
          </a:bodyPr>
          <a:lstStyle/>
          <a:p>
            <a:r>
              <a:rPr lang="es-ES" sz="1000" dirty="0" smtClean="0">
                <a:latin typeface="Arial"/>
                <a:cs typeface="Arial"/>
              </a:rPr>
              <a:t>5.3%</a:t>
            </a:r>
            <a:endParaRPr lang="es-ES" sz="1000" dirty="0">
              <a:latin typeface="Arial"/>
              <a:cs typeface="Arial"/>
            </a:endParaRPr>
          </a:p>
        </p:txBody>
      </p:sp>
      <p:sp>
        <p:nvSpPr>
          <p:cNvPr id="28" name="CuadroTexto 27"/>
          <p:cNvSpPr txBox="1"/>
          <p:nvPr/>
        </p:nvSpPr>
        <p:spPr>
          <a:xfrm>
            <a:off x="3728794" y="5576695"/>
            <a:ext cx="476963" cy="246221"/>
          </a:xfrm>
          <a:prstGeom prst="rect">
            <a:avLst/>
          </a:prstGeom>
          <a:noFill/>
        </p:spPr>
        <p:txBody>
          <a:bodyPr wrap="none" rtlCol="0">
            <a:spAutoFit/>
          </a:bodyPr>
          <a:lstStyle/>
          <a:p>
            <a:r>
              <a:rPr lang="es-ES" sz="1000" dirty="0" smtClean="0">
                <a:latin typeface="Arial"/>
                <a:cs typeface="Arial"/>
              </a:rPr>
              <a:t>5.2%</a:t>
            </a:r>
            <a:endParaRPr lang="es-ES" sz="1000" dirty="0">
              <a:latin typeface="Arial"/>
              <a:cs typeface="Arial"/>
            </a:endParaRPr>
          </a:p>
        </p:txBody>
      </p:sp>
      <p:sp>
        <p:nvSpPr>
          <p:cNvPr id="29" name="CuadroTexto 28"/>
          <p:cNvSpPr txBox="1"/>
          <p:nvPr/>
        </p:nvSpPr>
        <p:spPr>
          <a:xfrm>
            <a:off x="4764784" y="5554713"/>
            <a:ext cx="476963" cy="246221"/>
          </a:xfrm>
          <a:prstGeom prst="rect">
            <a:avLst/>
          </a:prstGeom>
          <a:noFill/>
        </p:spPr>
        <p:txBody>
          <a:bodyPr wrap="none" rtlCol="0">
            <a:spAutoFit/>
          </a:bodyPr>
          <a:lstStyle/>
          <a:p>
            <a:r>
              <a:rPr lang="es-ES" sz="1000" dirty="0" smtClean="0">
                <a:latin typeface="Arial"/>
                <a:cs typeface="Arial"/>
              </a:rPr>
              <a:t>5.3%</a:t>
            </a:r>
            <a:endParaRPr lang="es-ES" sz="1000" dirty="0">
              <a:latin typeface="Arial"/>
              <a:cs typeface="Arial"/>
            </a:endParaRPr>
          </a:p>
        </p:txBody>
      </p:sp>
    </p:spTree>
    <p:extLst>
      <p:ext uri="{BB962C8B-B14F-4D97-AF65-F5344CB8AC3E}">
        <p14:creationId xmlns:p14="http://schemas.microsoft.com/office/powerpoint/2010/main" val="391191205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57226" y="666077"/>
            <a:ext cx="5544506" cy="861774"/>
          </a:xfrm>
          <a:prstGeom prst="rect">
            <a:avLst/>
          </a:prstGeom>
          <a:noFill/>
        </p:spPr>
        <p:txBody>
          <a:bodyPr wrap="none" rtlCol="0">
            <a:spAutoFit/>
          </a:bodyPr>
          <a:lstStyle/>
          <a:p>
            <a:r>
              <a:rPr lang="es-ES" sz="3200" dirty="0" smtClean="0">
                <a:solidFill>
                  <a:srgbClr val="5B6C73"/>
                </a:solidFill>
                <a:latin typeface="Arial"/>
                <a:cs typeface="Arial"/>
              </a:rPr>
              <a:t>Víctimas del conflicto armado</a:t>
            </a:r>
          </a:p>
          <a:p>
            <a:r>
              <a:rPr lang="es-ES" dirty="0" smtClean="0">
                <a:solidFill>
                  <a:srgbClr val="5B6C73"/>
                </a:solidFill>
                <a:latin typeface="Arial"/>
                <a:cs typeface="Arial"/>
              </a:rPr>
              <a:t>Acceso al crédito por departamento</a:t>
            </a:r>
            <a:endParaRPr lang="es-ES" dirty="0">
              <a:solidFill>
                <a:srgbClr val="5B6C73"/>
              </a:solidFill>
              <a:latin typeface="Arial"/>
              <a:cs typeface="Arial"/>
            </a:endParaRPr>
          </a:p>
        </p:txBody>
      </p:sp>
      <p:pic>
        <p:nvPicPr>
          <p:cNvPr id="6" name="Imagen 5"/>
          <p:cNvPicPr>
            <a:picLocks noChangeAspect="1"/>
          </p:cNvPicPr>
          <p:nvPr/>
        </p:nvPicPr>
        <p:blipFill>
          <a:blip r:embed="rId2"/>
          <a:stretch>
            <a:fillRect/>
          </a:stretch>
        </p:blipFill>
        <p:spPr>
          <a:xfrm>
            <a:off x="357226" y="1809952"/>
            <a:ext cx="4218007" cy="4445814"/>
          </a:xfrm>
          <a:prstGeom prst="rect">
            <a:avLst/>
          </a:prstGeom>
        </p:spPr>
      </p:pic>
      <p:sp>
        <p:nvSpPr>
          <p:cNvPr id="7" name="CuadroTexto 6"/>
          <p:cNvSpPr txBox="1"/>
          <p:nvPr/>
        </p:nvSpPr>
        <p:spPr>
          <a:xfrm>
            <a:off x="357227" y="6355686"/>
            <a:ext cx="4295805" cy="246221"/>
          </a:xfrm>
          <a:prstGeom prst="rect">
            <a:avLst/>
          </a:prstGeom>
          <a:noFill/>
        </p:spPr>
        <p:txBody>
          <a:bodyPr wrap="none" rtlCol="0">
            <a:spAutoFit/>
          </a:bodyPr>
          <a:lstStyle/>
          <a:p>
            <a:r>
              <a:rPr lang="es-ES" sz="1000" dirty="0" smtClean="0">
                <a:latin typeface="Arial"/>
                <a:cs typeface="Arial"/>
              </a:rPr>
              <a:t>Fuente: Superintendencia Financiera de Colombia, elaboración Tableau.</a:t>
            </a:r>
            <a:endParaRPr lang="es-ES" sz="1000" dirty="0">
              <a:latin typeface="Arial"/>
              <a:cs typeface="Arial"/>
            </a:endParaRPr>
          </a:p>
        </p:txBody>
      </p:sp>
      <p:sp>
        <p:nvSpPr>
          <p:cNvPr id="8" name="CuadroTexto 7"/>
          <p:cNvSpPr txBox="1"/>
          <p:nvPr/>
        </p:nvSpPr>
        <p:spPr>
          <a:xfrm>
            <a:off x="5341197" y="2560646"/>
            <a:ext cx="3045659" cy="2246769"/>
          </a:xfrm>
          <a:prstGeom prst="rect">
            <a:avLst/>
          </a:prstGeom>
          <a:noFill/>
        </p:spPr>
        <p:txBody>
          <a:bodyPr wrap="square" rtlCol="0">
            <a:spAutoFit/>
          </a:bodyPr>
          <a:lstStyle/>
          <a:p>
            <a:pPr marL="285750" indent="-285750" algn="just">
              <a:buFont typeface="Arial"/>
              <a:buChar char="•"/>
            </a:pPr>
            <a:r>
              <a:rPr lang="es-ES" sz="1400" dirty="0" smtClean="0">
                <a:latin typeface="Arial"/>
                <a:cs typeface="Arial"/>
              </a:rPr>
              <a:t>Particularmente en 2015, se desembolsaron 27,518 créditos a las víctimas del conflicto. Los departamentos con mayor número de créditos fueron Antioquia y Nariño.</a:t>
            </a:r>
          </a:p>
          <a:p>
            <a:pPr algn="just"/>
            <a:endParaRPr lang="es-ES" sz="1400" dirty="0">
              <a:latin typeface="Arial"/>
              <a:cs typeface="Arial"/>
            </a:endParaRPr>
          </a:p>
          <a:p>
            <a:pPr marL="285750" indent="-285750" algn="just">
              <a:buFont typeface="Arial"/>
              <a:buChar char="•"/>
            </a:pPr>
            <a:r>
              <a:rPr lang="es-ES" sz="1400" dirty="0" smtClean="0">
                <a:latin typeface="Arial"/>
                <a:cs typeface="Arial"/>
              </a:rPr>
              <a:t>De igual forma el mayor número de créditos correspondió a desembolsos de microcréditos.</a:t>
            </a:r>
            <a:endParaRPr lang="es-ES" sz="1400" dirty="0">
              <a:latin typeface="Arial"/>
              <a:cs typeface="Arial"/>
            </a:endParaRPr>
          </a:p>
        </p:txBody>
      </p:sp>
    </p:spTree>
    <p:extLst>
      <p:ext uri="{BB962C8B-B14F-4D97-AF65-F5344CB8AC3E}">
        <p14:creationId xmlns:p14="http://schemas.microsoft.com/office/powerpoint/2010/main" val="80679696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57226" y="666077"/>
            <a:ext cx="4955203" cy="584776"/>
          </a:xfrm>
          <a:prstGeom prst="rect">
            <a:avLst/>
          </a:prstGeom>
          <a:noFill/>
        </p:spPr>
        <p:txBody>
          <a:bodyPr wrap="none" rtlCol="0">
            <a:spAutoFit/>
          </a:bodyPr>
          <a:lstStyle/>
          <a:p>
            <a:r>
              <a:rPr lang="es-ES" sz="3200" dirty="0" smtClean="0">
                <a:solidFill>
                  <a:srgbClr val="5B6C73"/>
                </a:solidFill>
                <a:latin typeface="Arial"/>
                <a:cs typeface="Arial"/>
              </a:rPr>
              <a:t>Componentes principales</a:t>
            </a:r>
            <a:endParaRPr lang="es-ES" dirty="0">
              <a:solidFill>
                <a:srgbClr val="5B6C73"/>
              </a:solidFill>
              <a:latin typeface="Arial"/>
              <a:cs typeface="Arial"/>
            </a:endParaRPr>
          </a:p>
        </p:txBody>
      </p:sp>
      <p:pic>
        <p:nvPicPr>
          <p:cNvPr id="5" name="Imagen 4"/>
          <p:cNvPicPr>
            <a:picLocks noChangeAspect="1"/>
          </p:cNvPicPr>
          <p:nvPr/>
        </p:nvPicPr>
        <p:blipFill>
          <a:blip r:embed="rId2"/>
          <a:stretch>
            <a:fillRect/>
          </a:stretch>
        </p:blipFill>
        <p:spPr>
          <a:xfrm>
            <a:off x="0" y="1875466"/>
            <a:ext cx="5565304" cy="4324433"/>
          </a:xfrm>
          <a:prstGeom prst="rect">
            <a:avLst/>
          </a:prstGeom>
        </p:spPr>
      </p:pic>
      <p:sp>
        <p:nvSpPr>
          <p:cNvPr id="7" name="CuadroTexto 6"/>
          <p:cNvSpPr txBox="1"/>
          <p:nvPr/>
        </p:nvSpPr>
        <p:spPr>
          <a:xfrm>
            <a:off x="5565304" y="2560646"/>
            <a:ext cx="3045659" cy="1815882"/>
          </a:xfrm>
          <a:prstGeom prst="rect">
            <a:avLst/>
          </a:prstGeom>
          <a:noFill/>
        </p:spPr>
        <p:txBody>
          <a:bodyPr wrap="square" rtlCol="0">
            <a:spAutoFit/>
          </a:bodyPr>
          <a:lstStyle/>
          <a:p>
            <a:pPr marL="285750" indent="-285750" algn="just">
              <a:buFont typeface="Arial"/>
              <a:buChar char="•"/>
            </a:pPr>
            <a:r>
              <a:rPr lang="es-ES" sz="1400" dirty="0" smtClean="0">
                <a:latin typeface="Arial"/>
                <a:cs typeface="Arial"/>
              </a:rPr>
              <a:t>Se destaca el comportamiento de Bogot</a:t>
            </a:r>
            <a:r>
              <a:rPr lang="es-ES" sz="1400" dirty="0" smtClean="0">
                <a:latin typeface="Arial"/>
                <a:cs typeface="Arial"/>
              </a:rPr>
              <a:t>á, Valle del Cauca y Antioquía</a:t>
            </a:r>
            <a:r>
              <a:rPr lang="es-ES" sz="1400" dirty="0" smtClean="0">
                <a:latin typeface="Arial"/>
                <a:cs typeface="Arial"/>
              </a:rPr>
              <a:t>.</a:t>
            </a:r>
          </a:p>
          <a:p>
            <a:pPr marL="285750" indent="-285750" algn="just">
              <a:buFont typeface="Arial"/>
              <a:buChar char="•"/>
            </a:pPr>
            <a:endParaRPr lang="es-ES" sz="1400" dirty="0">
              <a:latin typeface="Arial"/>
              <a:cs typeface="Arial"/>
            </a:endParaRPr>
          </a:p>
          <a:p>
            <a:pPr marL="285750" indent="-285750" algn="just">
              <a:buFont typeface="Arial"/>
              <a:buChar char="•"/>
            </a:pPr>
            <a:r>
              <a:rPr lang="es-ES" sz="1400" dirty="0" smtClean="0">
                <a:latin typeface="Arial"/>
                <a:cs typeface="Arial"/>
              </a:rPr>
              <a:t>Esta metodología nos permite ver como existen esas brechas entre las principales  metrópolis con el resto del pa</a:t>
            </a:r>
            <a:r>
              <a:rPr lang="es-ES" sz="1400" dirty="0" smtClean="0">
                <a:latin typeface="Arial"/>
                <a:cs typeface="Arial"/>
              </a:rPr>
              <a:t>ís.</a:t>
            </a:r>
            <a:endParaRPr lang="es-ES" sz="1400" dirty="0">
              <a:latin typeface="Arial"/>
              <a:cs typeface="Arial"/>
            </a:endParaRPr>
          </a:p>
        </p:txBody>
      </p:sp>
    </p:spTree>
    <p:extLst>
      <p:ext uri="{BB962C8B-B14F-4D97-AF65-F5344CB8AC3E}">
        <p14:creationId xmlns:p14="http://schemas.microsoft.com/office/powerpoint/2010/main" val="1678988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57226" y="666077"/>
            <a:ext cx="2648281" cy="584776"/>
          </a:xfrm>
          <a:prstGeom prst="rect">
            <a:avLst/>
          </a:prstGeom>
          <a:noFill/>
        </p:spPr>
        <p:txBody>
          <a:bodyPr wrap="none" rtlCol="0">
            <a:spAutoFit/>
          </a:bodyPr>
          <a:lstStyle/>
          <a:p>
            <a:r>
              <a:rPr lang="es-ES" sz="3200" dirty="0" smtClean="0">
                <a:solidFill>
                  <a:srgbClr val="5B6C73"/>
                </a:solidFill>
                <a:latin typeface="Arial"/>
                <a:cs typeface="Arial"/>
              </a:rPr>
              <a:t>Conclusiones</a:t>
            </a:r>
            <a:endParaRPr lang="es-ES" dirty="0">
              <a:solidFill>
                <a:srgbClr val="5B6C73"/>
              </a:solidFill>
              <a:latin typeface="Arial"/>
              <a:cs typeface="Arial"/>
            </a:endParaRPr>
          </a:p>
        </p:txBody>
      </p:sp>
      <p:sp>
        <p:nvSpPr>
          <p:cNvPr id="3" name="CuadroTexto 2"/>
          <p:cNvSpPr txBox="1"/>
          <p:nvPr/>
        </p:nvSpPr>
        <p:spPr>
          <a:xfrm>
            <a:off x="186755" y="1975870"/>
            <a:ext cx="8573612" cy="5047535"/>
          </a:xfrm>
          <a:prstGeom prst="rect">
            <a:avLst/>
          </a:prstGeom>
          <a:noFill/>
        </p:spPr>
        <p:txBody>
          <a:bodyPr wrap="square" rtlCol="0">
            <a:spAutoFit/>
          </a:bodyPr>
          <a:lstStyle/>
          <a:p>
            <a:pPr marL="285750" indent="-285750" algn="just">
              <a:buFont typeface="Arial"/>
              <a:buChar char="•"/>
            </a:pPr>
            <a:r>
              <a:rPr lang="es-ES" sz="1400" dirty="0" smtClean="0">
                <a:latin typeface="Arial"/>
                <a:cs typeface="Arial"/>
              </a:rPr>
              <a:t>El porcentaje de adultos con algún producto financiera ha aumentado a lo largo del tiempo.  De igual forma el rango de edad entre 45-60 años fue el que tuvo el porcentaje de productos financieros más alto. </a:t>
            </a:r>
          </a:p>
          <a:p>
            <a:pPr algn="just"/>
            <a:endParaRPr lang="es-ES" sz="1400" dirty="0">
              <a:latin typeface="Arial"/>
              <a:cs typeface="Arial"/>
            </a:endParaRPr>
          </a:p>
          <a:p>
            <a:pPr marL="285750" indent="-285750" algn="just">
              <a:buFont typeface="Arial"/>
              <a:buChar char="•"/>
            </a:pPr>
            <a:r>
              <a:rPr lang="es-ES" sz="1400" dirty="0" smtClean="0">
                <a:latin typeface="Arial"/>
                <a:cs typeface="Arial"/>
              </a:rPr>
              <a:t>Los servicios financieros, tanto en Colombia como en el mundo, están en un proceso de evolución hacia la digitalización. Si bien el nivel de penetración de las telefonías móviles es alto, todavía falta camino por recorrer  en cuanto a avanzar hacia un mayor nivel de acceso y uso de las tecnologías de la información.</a:t>
            </a:r>
          </a:p>
          <a:p>
            <a:pPr marL="285750" indent="-285750" algn="just">
              <a:buFont typeface="Arial"/>
              <a:buChar char="•"/>
            </a:pPr>
            <a:endParaRPr lang="es-ES" sz="1400" dirty="0">
              <a:latin typeface="Arial"/>
              <a:cs typeface="Arial"/>
            </a:endParaRPr>
          </a:p>
          <a:p>
            <a:pPr marL="285750" indent="-285750" algn="just">
              <a:buFont typeface="Arial"/>
              <a:buChar char="•"/>
            </a:pPr>
            <a:r>
              <a:rPr lang="es-ES" sz="1400" dirty="0" smtClean="0">
                <a:latin typeface="Arial"/>
                <a:cs typeface="Arial"/>
              </a:rPr>
              <a:t>Si bien las cuentas de ahorro han tenido una tendencia creciente, siguen concentrándose en saldos inferiores a 5 SMMLV y en ciudades principales. </a:t>
            </a:r>
          </a:p>
          <a:p>
            <a:pPr marL="285750" indent="-285750" algn="just">
              <a:buFont typeface="Arial"/>
              <a:buChar char="•"/>
            </a:pPr>
            <a:endParaRPr lang="es-ES" sz="1400" dirty="0" smtClean="0">
              <a:latin typeface="Arial"/>
              <a:cs typeface="Arial"/>
            </a:endParaRPr>
          </a:p>
          <a:p>
            <a:pPr marL="285750" indent="-285750" algn="just">
              <a:buFont typeface="Arial"/>
              <a:buChar char="•"/>
            </a:pPr>
            <a:r>
              <a:rPr lang="es-ES" sz="1400" dirty="0" smtClean="0">
                <a:latin typeface="Arial"/>
                <a:cs typeface="Arial"/>
              </a:rPr>
              <a:t>El crédito ha servido como herramienta fundamental en la inclusión financiera. A través de los corresponsales bancarios y el programa de víctimas del conflicto armado, ha sido posible que el crédito llegue a zonas de difícil acceso.</a:t>
            </a:r>
            <a:endParaRPr lang="es-ES" sz="1400" dirty="0">
              <a:latin typeface="Arial"/>
              <a:cs typeface="Arial"/>
            </a:endParaRPr>
          </a:p>
          <a:p>
            <a:pPr marL="285750" indent="-285750" algn="just">
              <a:buFont typeface="Arial"/>
              <a:buChar char="•"/>
            </a:pPr>
            <a:endParaRPr lang="es-ES" sz="1400" dirty="0" smtClean="0">
              <a:latin typeface="Arial"/>
              <a:cs typeface="Arial"/>
            </a:endParaRPr>
          </a:p>
          <a:p>
            <a:pPr marL="285750" indent="-285750" algn="just">
              <a:buFont typeface="Arial"/>
              <a:buChar char="•"/>
            </a:pPr>
            <a:r>
              <a:rPr lang="es-ES" sz="1400" b="1" dirty="0" smtClean="0">
                <a:latin typeface="Arial"/>
                <a:cs typeface="Arial"/>
              </a:rPr>
              <a:t>Se debe continuar trabajando para reducir la brecha existente entre las ciudades principales y el resto del país</a:t>
            </a:r>
            <a:r>
              <a:rPr lang="es-ES" sz="1400" dirty="0" smtClean="0">
                <a:latin typeface="Arial"/>
                <a:cs typeface="Arial"/>
              </a:rPr>
              <a:t>.</a:t>
            </a:r>
          </a:p>
          <a:p>
            <a:pPr marL="285750" indent="-285750" algn="just">
              <a:buFont typeface="Arial"/>
              <a:buChar char="•"/>
            </a:pPr>
            <a:endParaRPr lang="es-ES" sz="1400" dirty="0">
              <a:latin typeface="Arial"/>
              <a:cs typeface="Arial"/>
            </a:endParaRPr>
          </a:p>
          <a:p>
            <a:pPr marL="285750" indent="-285750" algn="just">
              <a:buFont typeface="Arial"/>
              <a:buChar char="•"/>
            </a:pPr>
            <a:endParaRPr lang="es-ES" sz="1400" dirty="0" smtClean="0">
              <a:latin typeface="Arial"/>
              <a:cs typeface="Arial"/>
            </a:endParaRPr>
          </a:p>
          <a:p>
            <a:pPr marL="285750" indent="-285750" algn="just">
              <a:buFont typeface="Arial"/>
              <a:buChar char="•"/>
            </a:pPr>
            <a:endParaRPr lang="es-ES" sz="1400" dirty="0">
              <a:latin typeface="Arial"/>
              <a:cs typeface="Arial"/>
            </a:endParaRPr>
          </a:p>
          <a:p>
            <a:pPr marL="285750" indent="-285750" algn="just">
              <a:buFont typeface="Arial"/>
              <a:buChar char="•"/>
            </a:pPr>
            <a:endParaRPr lang="es-ES" sz="1400" dirty="0" smtClean="0">
              <a:latin typeface="Arial"/>
              <a:cs typeface="Arial"/>
            </a:endParaRPr>
          </a:p>
          <a:p>
            <a:pPr algn="just"/>
            <a:endParaRPr lang="es-ES" sz="1400" dirty="0">
              <a:latin typeface="Arial"/>
              <a:cs typeface="Arial"/>
            </a:endParaRPr>
          </a:p>
        </p:txBody>
      </p:sp>
    </p:spTree>
    <p:extLst>
      <p:ext uri="{BB962C8B-B14F-4D97-AF65-F5344CB8AC3E}">
        <p14:creationId xmlns:p14="http://schemas.microsoft.com/office/powerpoint/2010/main" val="135616276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57226" y="918386"/>
            <a:ext cx="2055571" cy="861774"/>
          </a:xfrm>
          <a:prstGeom prst="rect">
            <a:avLst/>
          </a:prstGeom>
          <a:noFill/>
        </p:spPr>
        <p:txBody>
          <a:bodyPr wrap="none" rtlCol="0">
            <a:spAutoFit/>
          </a:bodyPr>
          <a:lstStyle/>
          <a:p>
            <a:r>
              <a:rPr lang="es-ES" sz="3200" dirty="0" smtClean="0">
                <a:solidFill>
                  <a:srgbClr val="5B6C73"/>
                </a:solidFill>
                <a:latin typeface="Arial"/>
                <a:cs typeface="Arial"/>
              </a:rPr>
              <a:t>Contenido</a:t>
            </a:r>
          </a:p>
          <a:p>
            <a:endParaRPr lang="es-ES" dirty="0"/>
          </a:p>
        </p:txBody>
      </p:sp>
      <p:sp>
        <p:nvSpPr>
          <p:cNvPr id="5" name="CuadroTexto 4"/>
          <p:cNvSpPr txBox="1"/>
          <p:nvPr/>
        </p:nvSpPr>
        <p:spPr>
          <a:xfrm>
            <a:off x="444399" y="1956571"/>
            <a:ext cx="3531736" cy="3508653"/>
          </a:xfrm>
          <a:prstGeom prst="rect">
            <a:avLst/>
          </a:prstGeom>
          <a:noFill/>
        </p:spPr>
        <p:txBody>
          <a:bodyPr wrap="none" rtlCol="0">
            <a:spAutoFit/>
          </a:bodyPr>
          <a:lstStyle/>
          <a:p>
            <a:pPr marL="342900" indent="-342900">
              <a:buFont typeface="+mj-lt"/>
              <a:buAutoNum type="arabicPeriod"/>
            </a:pPr>
            <a:r>
              <a:rPr lang="es-ES" dirty="0" smtClean="0">
                <a:latin typeface="Arial"/>
                <a:cs typeface="Arial"/>
              </a:rPr>
              <a:t>Cobertura financiera</a:t>
            </a:r>
          </a:p>
          <a:p>
            <a:endParaRPr lang="es-ES" dirty="0" smtClean="0">
              <a:latin typeface="Arial"/>
              <a:cs typeface="Arial"/>
            </a:endParaRPr>
          </a:p>
          <a:p>
            <a:pPr marL="342900" indent="-342900">
              <a:buFont typeface="+mj-lt"/>
              <a:buAutoNum type="arabicPeriod"/>
            </a:pPr>
            <a:r>
              <a:rPr lang="es-ES" dirty="0" smtClean="0">
                <a:latin typeface="Arial"/>
                <a:cs typeface="Arial"/>
              </a:rPr>
              <a:t>Análisis transaccional</a:t>
            </a:r>
          </a:p>
          <a:p>
            <a:endParaRPr lang="es-ES" dirty="0" smtClean="0">
              <a:latin typeface="Arial"/>
              <a:cs typeface="Arial"/>
            </a:endParaRPr>
          </a:p>
          <a:p>
            <a:pPr marL="342900" indent="-342900">
              <a:buFont typeface="+mj-lt"/>
              <a:buAutoNum type="arabicPeriod"/>
            </a:pPr>
            <a:r>
              <a:rPr lang="es-ES" dirty="0" smtClean="0">
                <a:latin typeface="Arial"/>
                <a:cs typeface="Arial"/>
              </a:rPr>
              <a:t>Ahorro</a:t>
            </a:r>
          </a:p>
          <a:p>
            <a:endParaRPr lang="es-ES" dirty="0" smtClean="0">
              <a:latin typeface="Arial"/>
              <a:cs typeface="Arial"/>
            </a:endParaRPr>
          </a:p>
          <a:p>
            <a:pPr marL="342900" indent="-342900">
              <a:buFont typeface="+mj-lt"/>
              <a:buAutoNum type="arabicPeriod"/>
            </a:pPr>
            <a:r>
              <a:rPr lang="es-ES" dirty="0" smtClean="0">
                <a:latin typeface="Arial"/>
                <a:cs typeface="Arial"/>
              </a:rPr>
              <a:t>Crédito</a:t>
            </a:r>
          </a:p>
          <a:p>
            <a:endParaRPr lang="es-ES" dirty="0" smtClean="0">
              <a:latin typeface="Arial"/>
              <a:cs typeface="Arial"/>
            </a:endParaRPr>
          </a:p>
          <a:p>
            <a:pPr marL="342900" indent="-342900">
              <a:buFont typeface="+mj-lt"/>
              <a:buAutoNum type="arabicPeriod"/>
            </a:pPr>
            <a:r>
              <a:rPr lang="es-ES" dirty="0" smtClean="0">
                <a:latin typeface="Arial"/>
                <a:cs typeface="Arial"/>
              </a:rPr>
              <a:t>Víctimas del conflicto armado</a:t>
            </a:r>
          </a:p>
          <a:p>
            <a:endParaRPr lang="es-ES" dirty="0" smtClean="0">
              <a:latin typeface="Arial"/>
              <a:cs typeface="Arial"/>
            </a:endParaRPr>
          </a:p>
          <a:p>
            <a:pPr marL="342900" indent="-342900">
              <a:buFont typeface="+mj-lt"/>
              <a:buAutoNum type="arabicPeriod"/>
            </a:pPr>
            <a:r>
              <a:rPr lang="es-ES" dirty="0" smtClean="0">
                <a:latin typeface="Arial"/>
                <a:cs typeface="Arial"/>
              </a:rPr>
              <a:t>Conclusiones</a:t>
            </a:r>
          </a:p>
          <a:p>
            <a:pPr marL="342900" indent="-342900">
              <a:buFont typeface="+mj-lt"/>
              <a:buAutoNum type="arabicPeriod"/>
            </a:pPr>
            <a:endParaRPr lang="es-ES" sz="2400" dirty="0">
              <a:latin typeface="Arial"/>
              <a:cs typeface="Arial"/>
            </a:endParaRPr>
          </a:p>
        </p:txBody>
      </p:sp>
    </p:spTree>
    <p:extLst>
      <p:ext uri="{BB962C8B-B14F-4D97-AF65-F5344CB8AC3E}">
        <p14:creationId xmlns:p14="http://schemas.microsoft.com/office/powerpoint/2010/main" val="3418214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57226" y="666077"/>
            <a:ext cx="4060101" cy="861774"/>
          </a:xfrm>
          <a:prstGeom prst="rect">
            <a:avLst/>
          </a:prstGeom>
          <a:noFill/>
        </p:spPr>
        <p:txBody>
          <a:bodyPr wrap="none" rtlCol="0">
            <a:spAutoFit/>
          </a:bodyPr>
          <a:lstStyle/>
          <a:p>
            <a:r>
              <a:rPr lang="es-ES" sz="3200" dirty="0" smtClean="0">
                <a:solidFill>
                  <a:srgbClr val="5B6C73"/>
                </a:solidFill>
                <a:latin typeface="Arial"/>
                <a:cs typeface="Arial"/>
              </a:rPr>
              <a:t>Cobertura financiera</a:t>
            </a:r>
          </a:p>
          <a:p>
            <a:r>
              <a:rPr lang="es-ES" dirty="0" smtClean="0">
                <a:solidFill>
                  <a:srgbClr val="5B6C73"/>
                </a:solidFill>
                <a:latin typeface="Arial"/>
                <a:cs typeface="Arial"/>
              </a:rPr>
              <a:t>Adultos con algún producto financiero</a:t>
            </a:r>
            <a:endParaRPr lang="es-ES" dirty="0">
              <a:solidFill>
                <a:srgbClr val="5B6C73"/>
              </a:solidFill>
              <a:latin typeface="Arial"/>
              <a:cs typeface="Arial"/>
            </a:endParaRPr>
          </a:p>
        </p:txBody>
      </p:sp>
      <p:sp>
        <p:nvSpPr>
          <p:cNvPr id="5" name="CuadroTexto 4"/>
          <p:cNvSpPr txBox="1"/>
          <p:nvPr/>
        </p:nvSpPr>
        <p:spPr>
          <a:xfrm>
            <a:off x="357226" y="6359768"/>
            <a:ext cx="4248153" cy="246221"/>
          </a:xfrm>
          <a:prstGeom prst="rect">
            <a:avLst/>
          </a:prstGeom>
          <a:noFill/>
        </p:spPr>
        <p:txBody>
          <a:bodyPr wrap="none" rtlCol="0">
            <a:spAutoFit/>
          </a:bodyPr>
          <a:lstStyle/>
          <a:p>
            <a:r>
              <a:rPr lang="es-ES" sz="1000" dirty="0" smtClean="0">
                <a:latin typeface="Arial"/>
                <a:cs typeface="Arial"/>
              </a:rPr>
              <a:t>Fuente: Superintendencia Financiera de Colombia, elaboración </a:t>
            </a:r>
            <a:r>
              <a:rPr lang="es-ES" sz="1000" dirty="0" err="1" smtClean="0">
                <a:latin typeface="Arial"/>
                <a:cs typeface="Arial"/>
              </a:rPr>
              <a:t>Python</a:t>
            </a:r>
            <a:r>
              <a:rPr lang="es-ES" sz="1000" dirty="0" smtClean="0">
                <a:latin typeface="Arial"/>
                <a:cs typeface="Arial"/>
              </a:rPr>
              <a:t>.</a:t>
            </a:r>
            <a:endParaRPr lang="es-ES" sz="1000" dirty="0">
              <a:latin typeface="Arial"/>
              <a:cs typeface="Arial"/>
            </a:endParaRPr>
          </a:p>
        </p:txBody>
      </p:sp>
      <p:sp>
        <p:nvSpPr>
          <p:cNvPr id="6" name="CuadroTexto 5"/>
          <p:cNvSpPr txBox="1"/>
          <p:nvPr/>
        </p:nvSpPr>
        <p:spPr>
          <a:xfrm>
            <a:off x="357227" y="4826970"/>
            <a:ext cx="3558278" cy="1384995"/>
          </a:xfrm>
          <a:prstGeom prst="rect">
            <a:avLst/>
          </a:prstGeom>
          <a:noFill/>
        </p:spPr>
        <p:txBody>
          <a:bodyPr wrap="square" rtlCol="0">
            <a:spAutoFit/>
          </a:bodyPr>
          <a:lstStyle/>
          <a:p>
            <a:pPr marL="285750" indent="-285750" algn="just">
              <a:buFont typeface="Arial"/>
              <a:buChar char="•"/>
            </a:pPr>
            <a:r>
              <a:rPr lang="es-ES" sz="1400" dirty="0" smtClean="0">
                <a:latin typeface="Arial"/>
                <a:cs typeface="Arial"/>
              </a:rPr>
              <a:t>Este indicador pasó de 65% (2011), equivalente a 19.7 millones de personas a 74.5% (2015) igual a 24.7 millones de personas. Es decir, que hubo un aumento de 4.9 millones de adultos.</a:t>
            </a:r>
          </a:p>
        </p:txBody>
      </p:sp>
      <p:pic>
        <p:nvPicPr>
          <p:cNvPr id="4" name="Imagen 3"/>
          <p:cNvPicPr>
            <a:picLocks noChangeAspect="1"/>
          </p:cNvPicPr>
          <p:nvPr/>
        </p:nvPicPr>
        <p:blipFill>
          <a:blip r:embed="rId3"/>
          <a:stretch>
            <a:fillRect/>
          </a:stretch>
        </p:blipFill>
        <p:spPr>
          <a:xfrm>
            <a:off x="4605379" y="1912801"/>
            <a:ext cx="4004033" cy="2699659"/>
          </a:xfrm>
          <a:prstGeom prst="rect">
            <a:avLst/>
          </a:prstGeom>
        </p:spPr>
      </p:pic>
      <p:sp>
        <p:nvSpPr>
          <p:cNvPr id="7" name="CuadroTexto 6"/>
          <p:cNvSpPr txBox="1"/>
          <p:nvPr/>
        </p:nvSpPr>
        <p:spPr>
          <a:xfrm>
            <a:off x="4939078" y="4839075"/>
            <a:ext cx="3558278" cy="1169551"/>
          </a:xfrm>
          <a:prstGeom prst="rect">
            <a:avLst/>
          </a:prstGeom>
          <a:noFill/>
        </p:spPr>
        <p:txBody>
          <a:bodyPr wrap="square" rtlCol="0">
            <a:spAutoFit/>
          </a:bodyPr>
          <a:lstStyle/>
          <a:p>
            <a:pPr marL="285750" indent="-285750" algn="just">
              <a:buFont typeface="Arial"/>
              <a:buChar char="•"/>
            </a:pPr>
            <a:r>
              <a:rPr lang="es-ES" sz="1400" dirty="0" smtClean="0">
                <a:latin typeface="Arial"/>
                <a:cs typeface="Arial"/>
              </a:rPr>
              <a:t>La mayor parte de los individuos con productos financieros se encuentran en los rangos de edad que van de 26 a 40 años (38.3%) y 41 a 65 años (42.1%)</a:t>
            </a:r>
          </a:p>
        </p:txBody>
      </p:sp>
      <p:pic>
        <p:nvPicPr>
          <p:cNvPr id="8" name="Imagen 7"/>
          <p:cNvPicPr>
            <a:picLocks noChangeAspect="1"/>
          </p:cNvPicPr>
          <p:nvPr/>
        </p:nvPicPr>
        <p:blipFill>
          <a:blip r:embed="rId4"/>
          <a:stretch>
            <a:fillRect/>
          </a:stretch>
        </p:blipFill>
        <p:spPr>
          <a:xfrm>
            <a:off x="672983" y="1912801"/>
            <a:ext cx="3744344" cy="2699659"/>
          </a:xfrm>
          <a:prstGeom prst="rect">
            <a:avLst/>
          </a:prstGeom>
        </p:spPr>
      </p:pic>
    </p:spTree>
    <p:extLst>
      <p:ext uri="{BB962C8B-B14F-4D97-AF65-F5344CB8AC3E}">
        <p14:creationId xmlns:p14="http://schemas.microsoft.com/office/powerpoint/2010/main" val="109163098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57226" y="666077"/>
            <a:ext cx="4130658" cy="861774"/>
          </a:xfrm>
          <a:prstGeom prst="rect">
            <a:avLst/>
          </a:prstGeom>
          <a:noFill/>
        </p:spPr>
        <p:txBody>
          <a:bodyPr wrap="none" rtlCol="0">
            <a:spAutoFit/>
          </a:bodyPr>
          <a:lstStyle/>
          <a:p>
            <a:r>
              <a:rPr lang="es-ES" sz="3200" dirty="0" smtClean="0">
                <a:solidFill>
                  <a:srgbClr val="5B6C73"/>
                </a:solidFill>
                <a:latin typeface="Arial"/>
                <a:cs typeface="Arial"/>
              </a:rPr>
              <a:t>Análisis transaccional</a:t>
            </a:r>
          </a:p>
          <a:p>
            <a:r>
              <a:rPr lang="es-ES" dirty="0" smtClean="0">
                <a:solidFill>
                  <a:srgbClr val="5B6C73"/>
                </a:solidFill>
                <a:latin typeface="Arial"/>
                <a:cs typeface="Arial"/>
              </a:rPr>
              <a:t>Número de transacciones</a:t>
            </a:r>
            <a:endParaRPr lang="es-ES" sz="3200" dirty="0" smtClean="0">
              <a:solidFill>
                <a:srgbClr val="5B6C73"/>
              </a:solidFill>
              <a:latin typeface="Arial"/>
              <a:cs typeface="Arial"/>
            </a:endParaRPr>
          </a:p>
        </p:txBody>
      </p:sp>
      <p:pic>
        <p:nvPicPr>
          <p:cNvPr id="7" name="Imagen 6"/>
          <p:cNvPicPr>
            <a:picLocks noChangeAspect="1"/>
          </p:cNvPicPr>
          <p:nvPr/>
        </p:nvPicPr>
        <p:blipFill>
          <a:blip r:embed="rId2"/>
          <a:stretch>
            <a:fillRect/>
          </a:stretch>
        </p:blipFill>
        <p:spPr>
          <a:xfrm>
            <a:off x="357226" y="1699327"/>
            <a:ext cx="5071453" cy="3940199"/>
          </a:xfrm>
          <a:prstGeom prst="rect">
            <a:avLst/>
          </a:prstGeom>
        </p:spPr>
      </p:pic>
      <p:sp>
        <p:nvSpPr>
          <p:cNvPr id="8" name="CuadroTexto 7"/>
          <p:cNvSpPr txBox="1"/>
          <p:nvPr/>
        </p:nvSpPr>
        <p:spPr>
          <a:xfrm>
            <a:off x="357226" y="6359768"/>
            <a:ext cx="3941516" cy="246221"/>
          </a:xfrm>
          <a:prstGeom prst="rect">
            <a:avLst/>
          </a:prstGeom>
          <a:noFill/>
        </p:spPr>
        <p:txBody>
          <a:bodyPr wrap="none" rtlCol="0">
            <a:spAutoFit/>
          </a:bodyPr>
          <a:lstStyle/>
          <a:p>
            <a:r>
              <a:rPr lang="es-ES" sz="1000" dirty="0" smtClean="0">
                <a:latin typeface="Arial"/>
                <a:cs typeface="Arial"/>
              </a:rPr>
              <a:t>Fuente: Superintendencia Financiera de Colombia, elaboración </a:t>
            </a:r>
            <a:r>
              <a:rPr lang="es-ES" sz="1000" dirty="0">
                <a:latin typeface="Arial"/>
                <a:cs typeface="Arial"/>
              </a:rPr>
              <a:t>R</a:t>
            </a:r>
            <a:r>
              <a:rPr lang="es-ES" sz="1000" dirty="0" smtClean="0">
                <a:latin typeface="Arial"/>
                <a:cs typeface="Arial"/>
              </a:rPr>
              <a:t>.</a:t>
            </a:r>
            <a:endParaRPr lang="es-ES" sz="1000" dirty="0">
              <a:latin typeface="Arial"/>
              <a:cs typeface="Arial"/>
            </a:endParaRPr>
          </a:p>
        </p:txBody>
      </p:sp>
      <p:sp>
        <p:nvSpPr>
          <p:cNvPr id="9" name="CuadroTexto 8"/>
          <p:cNvSpPr txBox="1"/>
          <p:nvPr/>
        </p:nvSpPr>
        <p:spPr>
          <a:xfrm>
            <a:off x="5826761" y="2604772"/>
            <a:ext cx="2888352" cy="1169551"/>
          </a:xfrm>
          <a:prstGeom prst="rect">
            <a:avLst/>
          </a:prstGeom>
          <a:noFill/>
        </p:spPr>
        <p:txBody>
          <a:bodyPr wrap="square" rtlCol="0">
            <a:spAutoFit/>
          </a:bodyPr>
          <a:lstStyle/>
          <a:p>
            <a:pPr marL="285750" indent="-285750" algn="just">
              <a:buFont typeface="Arial"/>
              <a:buChar char="•"/>
            </a:pPr>
            <a:r>
              <a:rPr lang="es-ES" sz="1400" dirty="0" smtClean="0">
                <a:latin typeface="Arial"/>
                <a:cs typeface="Arial"/>
              </a:rPr>
              <a:t>En  2015, se observa que los corresponsales bancarios han ido absorbiendo la carga de las oficinas al facilitar el acceso a la población. </a:t>
            </a:r>
          </a:p>
        </p:txBody>
      </p:sp>
      <p:sp>
        <p:nvSpPr>
          <p:cNvPr id="10" name="CuadroTexto 9"/>
          <p:cNvSpPr txBox="1"/>
          <p:nvPr/>
        </p:nvSpPr>
        <p:spPr>
          <a:xfrm>
            <a:off x="5826761" y="4397469"/>
            <a:ext cx="2888352" cy="1169551"/>
          </a:xfrm>
          <a:prstGeom prst="rect">
            <a:avLst/>
          </a:prstGeom>
          <a:noFill/>
        </p:spPr>
        <p:txBody>
          <a:bodyPr wrap="square" rtlCol="0">
            <a:spAutoFit/>
          </a:bodyPr>
          <a:lstStyle/>
          <a:p>
            <a:pPr marL="285750" indent="-285750" algn="just">
              <a:buFont typeface="Arial"/>
              <a:buChar char="•"/>
            </a:pPr>
            <a:r>
              <a:rPr lang="es-ES" sz="1400" dirty="0" smtClean="0">
                <a:latin typeface="Arial"/>
                <a:cs typeface="Arial"/>
              </a:rPr>
              <a:t>En  2015, las transacciones por corresponsales bancarios aumentaron en un 25% mientras que las de las oficinas disminuyeron en 5%.</a:t>
            </a:r>
          </a:p>
        </p:txBody>
      </p:sp>
    </p:spTree>
    <p:extLst>
      <p:ext uri="{BB962C8B-B14F-4D97-AF65-F5344CB8AC3E}">
        <p14:creationId xmlns:p14="http://schemas.microsoft.com/office/powerpoint/2010/main" val="185845259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57226" y="666077"/>
            <a:ext cx="4143482" cy="861774"/>
          </a:xfrm>
          <a:prstGeom prst="rect">
            <a:avLst/>
          </a:prstGeom>
          <a:noFill/>
        </p:spPr>
        <p:txBody>
          <a:bodyPr wrap="none" rtlCol="0">
            <a:spAutoFit/>
          </a:bodyPr>
          <a:lstStyle/>
          <a:p>
            <a:r>
              <a:rPr lang="es-ES" sz="3200" dirty="0" smtClean="0">
                <a:solidFill>
                  <a:srgbClr val="5B6C73"/>
                </a:solidFill>
                <a:latin typeface="Arial"/>
                <a:cs typeface="Arial"/>
              </a:rPr>
              <a:t>Análisis transaccional</a:t>
            </a:r>
          </a:p>
          <a:p>
            <a:endParaRPr lang="es-ES" dirty="0">
              <a:solidFill>
                <a:srgbClr val="5B6C73"/>
              </a:solidFill>
              <a:latin typeface="Arial"/>
              <a:cs typeface="Arial"/>
            </a:endParaRPr>
          </a:p>
        </p:txBody>
      </p:sp>
      <p:pic>
        <p:nvPicPr>
          <p:cNvPr id="6" name="Imagen 5"/>
          <p:cNvPicPr>
            <a:picLocks noChangeAspect="1"/>
          </p:cNvPicPr>
          <p:nvPr/>
        </p:nvPicPr>
        <p:blipFill>
          <a:blip r:embed="rId2"/>
          <a:stretch>
            <a:fillRect/>
          </a:stretch>
        </p:blipFill>
        <p:spPr>
          <a:xfrm>
            <a:off x="560265" y="1830045"/>
            <a:ext cx="5285171" cy="3986862"/>
          </a:xfrm>
          <a:prstGeom prst="rect">
            <a:avLst/>
          </a:prstGeom>
        </p:spPr>
      </p:pic>
      <p:sp>
        <p:nvSpPr>
          <p:cNvPr id="7" name="CuadroTexto 6"/>
          <p:cNvSpPr txBox="1"/>
          <p:nvPr/>
        </p:nvSpPr>
        <p:spPr>
          <a:xfrm>
            <a:off x="5845436" y="2062033"/>
            <a:ext cx="2888352" cy="3754874"/>
          </a:xfrm>
          <a:prstGeom prst="rect">
            <a:avLst/>
          </a:prstGeom>
          <a:noFill/>
        </p:spPr>
        <p:txBody>
          <a:bodyPr wrap="square" rtlCol="0">
            <a:spAutoFit/>
          </a:bodyPr>
          <a:lstStyle/>
          <a:p>
            <a:pPr marL="285750" indent="-285750" algn="just">
              <a:buFont typeface="Arial"/>
              <a:buChar char="•"/>
            </a:pPr>
            <a:r>
              <a:rPr lang="es-ES" sz="1400" dirty="0" smtClean="0">
                <a:latin typeface="Arial"/>
                <a:cs typeface="Arial"/>
              </a:rPr>
              <a:t>El internet y la telefonía móvil promueven el uso de los servicios transaccionales móviles, que pueden usarse desde cualquier lugar. </a:t>
            </a:r>
          </a:p>
          <a:p>
            <a:pPr marL="285750" indent="-285750" algn="just">
              <a:buFont typeface="Arial"/>
              <a:buChar char="•"/>
            </a:pPr>
            <a:endParaRPr lang="es-ES" sz="1400" dirty="0">
              <a:latin typeface="Arial"/>
              <a:cs typeface="Arial"/>
            </a:endParaRPr>
          </a:p>
          <a:p>
            <a:pPr marL="285750" indent="-285750" algn="just">
              <a:buFont typeface="Arial"/>
              <a:buChar char="•"/>
            </a:pPr>
            <a:r>
              <a:rPr lang="es-ES" sz="1400" dirty="0" smtClean="0">
                <a:latin typeface="Arial"/>
                <a:cs typeface="Arial"/>
              </a:rPr>
              <a:t>La alta penetración de teléfonos móviles permite llegar a la población haciendo uso de los mismos servicios transaccionales que normalmente se hacen a través de cajeros u oficinas. </a:t>
            </a:r>
          </a:p>
          <a:p>
            <a:pPr marL="285750" indent="-285750" algn="just">
              <a:buFont typeface="Arial"/>
              <a:buChar char="•"/>
            </a:pPr>
            <a:endParaRPr lang="es-ES" sz="1400" dirty="0">
              <a:latin typeface="Arial"/>
              <a:cs typeface="Arial"/>
            </a:endParaRPr>
          </a:p>
          <a:p>
            <a:pPr marL="285750" indent="-285750" algn="just">
              <a:buFont typeface="Arial"/>
              <a:buChar char="•"/>
            </a:pPr>
            <a:r>
              <a:rPr lang="es-ES" sz="1400" dirty="0" smtClean="0">
                <a:latin typeface="Arial"/>
                <a:cs typeface="Arial"/>
              </a:rPr>
              <a:t>En 2015, la cifra ascendió a 118.9%, 2.8pp superior a la cifra de 2014.</a:t>
            </a:r>
          </a:p>
        </p:txBody>
      </p:sp>
      <p:sp>
        <p:nvSpPr>
          <p:cNvPr id="8" name="CuadroTexto 7"/>
          <p:cNvSpPr txBox="1"/>
          <p:nvPr/>
        </p:nvSpPr>
        <p:spPr>
          <a:xfrm>
            <a:off x="357226" y="6359768"/>
            <a:ext cx="1888232" cy="246221"/>
          </a:xfrm>
          <a:prstGeom prst="rect">
            <a:avLst/>
          </a:prstGeom>
          <a:noFill/>
        </p:spPr>
        <p:txBody>
          <a:bodyPr wrap="none" rtlCol="0">
            <a:spAutoFit/>
          </a:bodyPr>
          <a:lstStyle/>
          <a:p>
            <a:r>
              <a:rPr lang="es-ES" sz="1000" dirty="0" smtClean="0">
                <a:latin typeface="Arial"/>
                <a:cs typeface="Arial"/>
              </a:rPr>
              <a:t>Fuente: </a:t>
            </a:r>
            <a:r>
              <a:rPr lang="es-ES" sz="1000" dirty="0" err="1" smtClean="0">
                <a:latin typeface="Arial"/>
                <a:cs typeface="Arial"/>
              </a:rPr>
              <a:t>Mintic</a:t>
            </a:r>
            <a:r>
              <a:rPr lang="es-ES" sz="1000" dirty="0" smtClean="0">
                <a:latin typeface="Arial"/>
                <a:cs typeface="Arial"/>
              </a:rPr>
              <a:t>, elaboración </a:t>
            </a:r>
            <a:r>
              <a:rPr lang="es-ES" sz="1000" dirty="0">
                <a:latin typeface="Arial"/>
                <a:cs typeface="Arial"/>
              </a:rPr>
              <a:t>R</a:t>
            </a:r>
            <a:r>
              <a:rPr lang="es-ES" sz="1000" dirty="0" smtClean="0">
                <a:latin typeface="Arial"/>
                <a:cs typeface="Arial"/>
              </a:rPr>
              <a:t>.</a:t>
            </a:r>
            <a:endParaRPr lang="es-ES" sz="1000" dirty="0">
              <a:latin typeface="Arial"/>
              <a:cs typeface="Arial"/>
            </a:endParaRPr>
          </a:p>
        </p:txBody>
      </p:sp>
    </p:spTree>
    <p:extLst>
      <p:ext uri="{BB962C8B-B14F-4D97-AF65-F5344CB8AC3E}">
        <p14:creationId xmlns:p14="http://schemas.microsoft.com/office/powerpoint/2010/main" val="121337993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357226" y="666077"/>
            <a:ext cx="6125670" cy="861774"/>
          </a:xfrm>
          <a:prstGeom prst="rect">
            <a:avLst/>
          </a:prstGeom>
          <a:noFill/>
        </p:spPr>
        <p:txBody>
          <a:bodyPr wrap="none" rtlCol="0">
            <a:spAutoFit/>
          </a:bodyPr>
          <a:lstStyle/>
          <a:p>
            <a:r>
              <a:rPr lang="es-ES" sz="3200" dirty="0" smtClean="0">
                <a:solidFill>
                  <a:srgbClr val="5B6C73"/>
                </a:solidFill>
                <a:latin typeface="Arial"/>
                <a:cs typeface="Arial"/>
              </a:rPr>
              <a:t>Ahorro</a:t>
            </a:r>
          </a:p>
          <a:p>
            <a:r>
              <a:rPr lang="es-ES" dirty="0" smtClean="0">
                <a:solidFill>
                  <a:srgbClr val="5B6C73"/>
                </a:solidFill>
                <a:latin typeface="Arial"/>
                <a:cs typeface="Arial"/>
              </a:rPr>
              <a:t>Cuentas de ahorro tradicionales activas por departamento</a:t>
            </a:r>
            <a:endParaRPr lang="es-ES" dirty="0">
              <a:solidFill>
                <a:srgbClr val="5B6C73"/>
              </a:solidFill>
              <a:latin typeface="Arial"/>
              <a:cs typeface="Arial"/>
            </a:endParaRPr>
          </a:p>
        </p:txBody>
      </p:sp>
      <p:sp>
        <p:nvSpPr>
          <p:cNvPr id="8" name="CuadroTexto 7"/>
          <p:cNvSpPr txBox="1"/>
          <p:nvPr/>
        </p:nvSpPr>
        <p:spPr>
          <a:xfrm>
            <a:off x="357226" y="6359768"/>
            <a:ext cx="4295805" cy="246221"/>
          </a:xfrm>
          <a:prstGeom prst="rect">
            <a:avLst/>
          </a:prstGeom>
          <a:noFill/>
        </p:spPr>
        <p:txBody>
          <a:bodyPr wrap="none" rtlCol="0">
            <a:spAutoFit/>
          </a:bodyPr>
          <a:lstStyle/>
          <a:p>
            <a:r>
              <a:rPr lang="es-ES" sz="1000" dirty="0" smtClean="0">
                <a:latin typeface="Arial"/>
                <a:cs typeface="Arial"/>
              </a:rPr>
              <a:t>Fuente: Superintendencia Financiera de Colombia, elaboración Tableau.</a:t>
            </a:r>
            <a:endParaRPr lang="es-ES" sz="1000" dirty="0">
              <a:latin typeface="Arial"/>
              <a:cs typeface="Arial"/>
            </a:endParaRPr>
          </a:p>
        </p:txBody>
      </p:sp>
      <p:sp>
        <p:nvSpPr>
          <p:cNvPr id="10" name="CuadroTexto 9"/>
          <p:cNvSpPr txBox="1"/>
          <p:nvPr/>
        </p:nvSpPr>
        <p:spPr>
          <a:xfrm>
            <a:off x="5247820" y="2626672"/>
            <a:ext cx="3558278" cy="2462213"/>
          </a:xfrm>
          <a:prstGeom prst="rect">
            <a:avLst/>
          </a:prstGeom>
          <a:noFill/>
        </p:spPr>
        <p:txBody>
          <a:bodyPr wrap="square" rtlCol="0">
            <a:spAutoFit/>
          </a:bodyPr>
          <a:lstStyle/>
          <a:p>
            <a:pPr marL="285750" indent="-285750" algn="just">
              <a:buFont typeface="Arial"/>
              <a:buChar char="•"/>
            </a:pPr>
            <a:r>
              <a:rPr lang="es-ES" sz="1400" dirty="0" smtClean="0">
                <a:latin typeface="Arial"/>
                <a:cs typeface="Arial"/>
              </a:rPr>
              <a:t>En 2015 las cuentas de ahorro tradicionales activas se concentraron en cinco departamentos, entre ellos Bogotá, Antioquia y Valle del Cauca, que de manera agregada concentraron el 51% del total nacional.</a:t>
            </a:r>
            <a:endParaRPr lang="es-ES" sz="1400" dirty="0">
              <a:latin typeface="Arial"/>
              <a:cs typeface="Arial"/>
            </a:endParaRPr>
          </a:p>
          <a:p>
            <a:pPr marL="285750" indent="-285750" algn="just">
              <a:buFont typeface="Arial"/>
              <a:buChar char="•"/>
            </a:pPr>
            <a:endParaRPr lang="es-ES" sz="1400" dirty="0" smtClean="0">
              <a:latin typeface="Arial"/>
              <a:cs typeface="Arial"/>
            </a:endParaRPr>
          </a:p>
          <a:p>
            <a:pPr marL="285750" indent="-285750" algn="just">
              <a:buFont typeface="Arial"/>
              <a:buChar char="•"/>
            </a:pPr>
            <a:r>
              <a:rPr lang="es-ES" sz="1400" dirty="0" smtClean="0">
                <a:latin typeface="Arial"/>
                <a:cs typeface="Arial"/>
              </a:rPr>
              <a:t>En estos tres lugares , el número de cuentas activas fue de 12.8 millones con un crecimiento de 6.8% frente al 2014.</a:t>
            </a:r>
          </a:p>
        </p:txBody>
      </p:sp>
      <p:pic>
        <p:nvPicPr>
          <p:cNvPr id="11" name="Imagen 10"/>
          <p:cNvPicPr>
            <a:picLocks noChangeAspect="1"/>
          </p:cNvPicPr>
          <p:nvPr/>
        </p:nvPicPr>
        <p:blipFill rotWithShape="1">
          <a:blip r:embed="rId2"/>
          <a:srcRect t="9640"/>
          <a:stretch/>
        </p:blipFill>
        <p:spPr>
          <a:xfrm>
            <a:off x="357226" y="1792696"/>
            <a:ext cx="4890593" cy="4369699"/>
          </a:xfrm>
          <a:prstGeom prst="rect">
            <a:avLst/>
          </a:prstGeom>
        </p:spPr>
      </p:pic>
    </p:spTree>
    <p:extLst>
      <p:ext uri="{BB962C8B-B14F-4D97-AF65-F5344CB8AC3E}">
        <p14:creationId xmlns:p14="http://schemas.microsoft.com/office/powerpoint/2010/main" val="197322804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357226" y="666077"/>
            <a:ext cx="3110422" cy="861774"/>
          </a:xfrm>
          <a:prstGeom prst="rect">
            <a:avLst/>
          </a:prstGeom>
          <a:noFill/>
        </p:spPr>
        <p:txBody>
          <a:bodyPr wrap="none" rtlCol="0">
            <a:spAutoFit/>
          </a:bodyPr>
          <a:lstStyle/>
          <a:p>
            <a:r>
              <a:rPr lang="es-ES" sz="3200" dirty="0" smtClean="0">
                <a:solidFill>
                  <a:srgbClr val="5B6C73"/>
                </a:solidFill>
                <a:latin typeface="Arial"/>
                <a:cs typeface="Arial"/>
              </a:rPr>
              <a:t>Ahorro</a:t>
            </a:r>
          </a:p>
          <a:p>
            <a:r>
              <a:rPr lang="es-ES" dirty="0" smtClean="0">
                <a:solidFill>
                  <a:srgbClr val="5B6C73"/>
                </a:solidFill>
                <a:latin typeface="Arial"/>
                <a:cs typeface="Arial"/>
              </a:rPr>
              <a:t>Evolución cuentas de ahorro</a:t>
            </a:r>
            <a:endParaRPr lang="es-ES" dirty="0">
              <a:solidFill>
                <a:srgbClr val="5B6C73"/>
              </a:solidFill>
              <a:latin typeface="Arial"/>
              <a:cs typeface="Arial"/>
            </a:endParaRPr>
          </a:p>
        </p:txBody>
      </p:sp>
      <p:sp>
        <p:nvSpPr>
          <p:cNvPr id="8" name="CuadroTexto 7"/>
          <p:cNvSpPr txBox="1"/>
          <p:nvPr/>
        </p:nvSpPr>
        <p:spPr>
          <a:xfrm>
            <a:off x="357226" y="6359768"/>
            <a:ext cx="4295805" cy="246221"/>
          </a:xfrm>
          <a:prstGeom prst="rect">
            <a:avLst/>
          </a:prstGeom>
          <a:noFill/>
        </p:spPr>
        <p:txBody>
          <a:bodyPr wrap="none" rtlCol="0">
            <a:spAutoFit/>
          </a:bodyPr>
          <a:lstStyle/>
          <a:p>
            <a:r>
              <a:rPr lang="es-ES" sz="1000" dirty="0" smtClean="0">
                <a:latin typeface="Arial"/>
                <a:cs typeface="Arial"/>
              </a:rPr>
              <a:t>Fuente: Superintendencia Financiera de Colombia, elaboración Tableau.</a:t>
            </a:r>
            <a:endParaRPr lang="es-ES" sz="1000" dirty="0">
              <a:latin typeface="Arial"/>
              <a:cs typeface="Arial"/>
            </a:endParaRPr>
          </a:p>
        </p:txBody>
      </p:sp>
      <p:pic>
        <p:nvPicPr>
          <p:cNvPr id="3" name="Imagen 2"/>
          <p:cNvPicPr>
            <a:picLocks noChangeAspect="1"/>
          </p:cNvPicPr>
          <p:nvPr/>
        </p:nvPicPr>
        <p:blipFill>
          <a:blip r:embed="rId2"/>
          <a:stretch>
            <a:fillRect/>
          </a:stretch>
        </p:blipFill>
        <p:spPr>
          <a:xfrm>
            <a:off x="577828" y="1907123"/>
            <a:ext cx="4651318" cy="4031186"/>
          </a:xfrm>
          <a:prstGeom prst="rect">
            <a:avLst/>
          </a:prstGeom>
        </p:spPr>
      </p:pic>
      <p:sp>
        <p:nvSpPr>
          <p:cNvPr id="11" name="CuadroTexto 10"/>
          <p:cNvSpPr txBox="1"/>
          <p:nvPr/>
        </p:nvSpPr>
        <p:spPr>
          <a:xfrm>
            <a:off x="5583979" y="2626672"/>
            <a:ext cx="3035363" cy="2462213"/>
          </a:xfrm>
          <a:prstGeom prst="rect">
            <a:avLst/>
          </a:prstGeom>
          <a:noFill/>
        </p:spPr>
        <p:txBody>
          <a:bodyPr wrap="square" rtlCol="0">
            <a:spAutoFit/>
          </a:bodyPr>
          <a:lstStyle/>
          <a:p>
            <a:pPr marL="285750" indent="-285750" algn="just">
              <a:buFont typeface="Arial"/>
              <a:buChar char="•"/>
            </a:pPr>
            <a:r>
              <a:rPr lang="es-ES" sz="1400" dirty="0" smtClean="0">
                <a:latin typeface="Arial"/>
                <a:cs typeface="Arial"/>
              </a:rPr>
              <a:t>Durante los últimos años se ha presentado una tendencia creciente en el número de cuentas de ahorro.</a:t>
            </a:r>
          </a:p>
          <a:p>
            <a:pPr algn="just"/>
            <a:endParaRPr lang="es-ES" sz="1400" dirty="0">
              <a:latin typeface="Arial"/>
              <a:cs typeface="Arial"/>
            </a:endParaRPr>
          </a:p>
          <a:p>
            <a:pPr marL="285750" indent="-285750" algn="just">
              <a:buFont typeface="Arial"/>
              <a:buChar char="•"/>
            </a:pPr>
            <a:r>
              <a:rPr lang="es-ES" sz="1400" dirty="0" smtClean="0">
                <a:latin typeface="Arial"/>
                <a:cs typeface="Arial"/>
              </a:rPr>
              <a:t>En 2015 el número de cuentas ascendió a 60.7 millones, de los cuales 3.8 millones fueron cuentas de ahorro electrónicas y 56.9 millones correspondieron a cuentas de ahorro tradicionales.</a:t>
            </a:r>
          </a:p>
        </p:txBody>
      </p:sp>
    </p:spTree>
    <p:extLst>
      <p:ext uri="{BB962C8B-B14F-4D97-AF65-F5344CB8AC3E}">
        <p14:creationId xmlns:p14="http://schemas.microsoft.com/office/powerpoint/2010/main" val="15650380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57226" y="666077"/>
            <a:ext cx="6035952" cy="861774"/>
          </a:xfrm>
          <a:prstGeom prst="rect">
            <a:avLst/>
          </a:prstGeom>
          <a:noFill/>
        </p:spPr>
        <p:txBody>
          <a:bodyPr wrap="none" rtlCol="0">
            <a:spAutoFit/>
          </a:bodyPr>
          <a:lstStyle/>
          <a:p>
            <a:r>
              <a:rPr lang="es-ES" sz="3200" dirty="0" smtClean="0">
                <a:solidFill>
                  <a:srgbClr val="5B6C73"/>
                </a:solidFill>
                <a:latin typeface="Arial"/>
                <a:cs typeface="Arial"/>
              </a:rPr>
              <a:t>Ahorro</a:t>
            </a:r>
          </a:p>
          <a:p>
            <a:r>
              <a:rPr lang="es-ES" dirty="0" smtClean="0">
                <a:solidFill>
                  <a:srgbClr val="5B6C73"/>
                </a:solidFill>
                <a:latin typeface="Arial"/>
                <a:cs typeface="Arial"/>
              </a:rPr>
              <a:t>Distribución del saldo de las cuentas de ahorro por rango</a:t>
            </a:r>
            <a:endParaRPr lang="es-ES" dirty="0">
              <a:solidFill>
                <a:srgbClr val="5B6C73"/>
              </a:solidFill>
              <a:latin typeface="Arial"/>
              <a:cs typeface="Arial"/>
            </a:endParaRPr>
          </a:p>
        </p:txBody>
      </p:sp>
      <p:pic>
        <p:nvPicPr>
          <p:cNvPr id="6" name="Imagen 5"/>
          <p:cNvPicPr>
            <a:picLocks noChangeAspect="1"/>
          </p:cNvPicPr>
          <p:nvPr/>
        </p:nvPicPr>
        <p:blipFill>
          <a:blip r:embed="rId2"/>
          <a:stretch>
            <a:fillRect/>
          </a:stretch>
        </p:blipFill>
        <p:spPr>
          <a:xfrm>
            <a:off x="357226" y="1714589"/>
            <a:ext cx="5562913" cy="4466480"/>
          </a:xfrm>
          <a:prstGeom prst="rect">
            <a:avLst/>
          </a:prstGeom>
        </p:spPr>
      </p:pic>
      <p:sp>
        <p:nvSpPr>
          <p:cNvPr id="7" name="CuadroTexto 6"/>
          <p:cNvSpPr txBox="1"/>
          <p:nvPr/>
        </p:nvSpPr>
        <p:spPr>
          <a:xfrm>
            <a:off x="357226" y="6359768"/>
            <a:ext cx="4295805" cy="246221"/>
          </a:xfrm>
          <a:prstGeom prst="rect">
            <a:avLst/>
          </a:prstGeom>
          <a:noFill/>
        </p:spPr>
        <p:txBody>
          <a:bodyPr wrap="none" rtlCol="0">
            <a:spAutoFit/>
          </a:bodyPr>
          <a:lstStyle/>
          <a:p>
            <a:r>
              <a:rPr lang="es-ES" sz="1000" dirty="0" smtClean="0">
                <a:latin typeface="Arial"/>
                <a:cs typeface="Arial"/>
              </a:rPr>
              <a:t>Fuente: Superintendencia Financiera de Colombia, elaboración Tableau.</a:t>
            </a:r>
            <a:endParaRPr lang="es-ES" sz="1000" dirty="0">
              <a:latin typeface="Arial"/>
              <a:cs typeface="Arial"/>
            </a:endParaRPr>
          </a:p>
        </p:txBody>
      </p:sp>
      <p:sp>
        <p:nvSpPr>
          <p:cNvPr id="8" name="CuadroTexto 7"/>
          <p:cNvSpPr txBox="1"/>
          <p:nvPr/>
        </p:nvSpPr>
        <p:spPr>
          <a:xfrm>
            <a:off x="5677357" y="2626672"/>
            <a:ext cx="3035363" cy="2893100"/>
          </a:xfrm>
          <a:prstGeom prst="rect">
            <a:avLst/>
          </a:prstGeom>
          <a:noFill/>
        </p:spPr>
        <p:txBody>
          <a:bodyPr wrap="square" rtlCol="0">
            <a:spAutoFit/>
          </a:bodyPr>
          <a:lstStyle/>
          <a:p>
            <a:pPr marL="285750" indent="-285750" algn="just">
              <a:buFont typeface="Arial"/>
              <a:buChar char="•"/>
            </a:pPr>
            <a:r>
              <a:rPr lang="es-ES" sz="1400" dirty="0" smtClean="0">
                <a:latin typeface="Arial"/>
                <a:cs typeface="Arial"/>
              </a:rPr>
              <a:t>Durante los últimos años la distribución del saldo de las cuentas de ahorro se ha mantenido estable, siendo las cuentas con saldos de hasta 5 SMMLV las que representan la mayor participación.</a:t>
            </a:r>
          </a:p>
          <a:p>
            <a:pPr marL="285750" indent="-285750" algn="just">
              <a:buFont typeface="Arial"/>
              <a:buChar char="•"/>
            </a:pPr>
            <a:endParaRPr lang="es-ES" sz="1400" dirty="0">
              <a:latin typeface="Arial"/>
              <a:cs typeface="Arial"/>
            </a:endParaRPr>
          </a:p>
          <a:p>
            <a:pPr marL="285750" indent="-285750" algn="just">
              <a:buFont typeface="Arial"/>
              <a:buChar char="•"/>
            </a:pPr>
            <a:r>
              <a:rPr lang="es-ES" sz="1400" dirty="0" smtClean="0">
                <a:latin typeface="Arial"/>
                <a:cs typeface="Arial"/>
              </a:rPr>
              <a:t>En 2015 la distribución fue la siguiente: Hasta 5 SMMLV 94%, entre 5 y 11 SMMLV 2.5% </a:t>
            </a:r>
            <a:r>
              <a:rPr lang="es-ES" sz="1400" dirty="0">
                <a:latin typeface="Arial"/>
                <a:cs typeface="Arial"/>
              </a:rPr>
              <a:t>y</a:t>
            </a:r>
            <a:r>
              <a:rPr lang="es-ES" sz="1400" dirty="0" smtClean="0">
                <a:latin typeface="Arial"/>
                <a:cs typeface="Arial"/>
              </a:rPr>
              <a:t> más  11 SMMLV 3.5%.</a:t>
            </a:r>
          </a:p>
          <a:p>
            <a:pPr algn="just"/>
            <a:endParaRPr lang="es-ES" sz="1400" dirty="0" smtClean="0">
              <a:latin typeface="Arial"/>
              <a:cs typeface="Arial"/>
            </a:endParaRPr>
          </a:p>
        </p:txBody>
      </p:sp>
    </p:spTree>
    <p:extLst>
      <p:ext uri="{BB962C8B-B14F-4D97-AF65-F5344CB8AC3E}">
        <p14:creationId xmlns:p14="http://schemas.microsoft.com/office/powerpoint/2010/main" val="145364926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57226" y="666077"/>
            <a:ext cx="6420047" cy="861774"/>
          </a:xfrm>
          <a:prstGeom prst="rect">
            <a:avLst/>
          </a:prstGeom>
          <a:noFill/>
        </p:spPr>
        <p:txBody>
          <a:bodyPr wrap="none" rtlCol="0">
            <a:spAutoFit/>
          </a:bodyPr>
          <a:lstStyle/>
          <a:p>
            <a:r>
              <a:rPr lang="es-ES" sz="3200" dirty="0" smtClean="0">
                <a:solidFill>
                  <a:srgbClr val="5B6C73"/>
                </a:solidFill>
                <a:latin typeface="Arial"/>
                <a:cs typeface="Arial"/>
              </a:rPr>
              <a:t>Crédito</a:t>
            </a:r>
          </a:p>
          <a:p>
            <a:r>
              <a:rPr lang="es-ES" dirty="0" smtClean="0">
                <a:solidFill>
                  <a:srgbClr val="5B6C73"/>
                </a:solidFill>
                <a:latin typeface="Arial"/>
                <a:cs typeface="Arial"/>
              </a:rPr>
              <a:t>Acceso al microcrédito a través de corresponsales bancarios</a:t>
            </a:r>
            <a:endParaRPr lang="es-ES" dirty="0">
              <a:solidFill>
                <a:srgbClr val="5B6C73"/>
              </a:solidFill>
              <a:latin typeface="Arial"/>
              <a:cs typeface="Arial"/>
            </a:endParaRPr>
          </a:p>
        </p:txBody>
      </p:sp>
      <p:pic>
        <p:nvPicPr>
          <p:cNvPr id="5" name="Imagen 4" descr="Captura de pantalla 2016-11-13 a las 5.54.34 p.m..png"/>
          <p:cNvPicPr>
            <a:picLocks noChangeAspect="1"/>
          </p:cNvPicPr>
          <p:nvPr/>
        </p:nvPicPr>
        <p:blipFill rotWithShape="1">
          <a:blip r:embed="rId3">
            <a:extLst>
              <a:ext uri="{28A0092B-C50C-407E-A947-70E740481C1C}">
                <a14:useLocalDpi xmlns:a14="http://schemas.microsoft.com/office/drawing/2010/main" val="0"/>
              </a:ext>
            </a:extLst>
          </a:blip>
          <a:srcRect t="3506" b="2133"/>
          <a:stretch/>
        </p:blipFill>
        <p:spPr>
          <a:xfrm>
            <a:off x="357226" y="1817077"/>
            <a:ext cx="5709466" cy="4542691"/>
          </a:xfrm>
          <a:prstGeom prst="rect">
            <a:avLst/>
          </a:prstGeom>
        </p:spPr>
      </p:pic>
      <p:sp>
        <p:nvSpPr>
          <p:cNvPr id="6" name="CuadroTexto 5"/>
          <p:cNvSpPr txBox="1"/>
          <p:nvPr/>
        </p:nvSpPr>
        <p:spPr>
          <a:xfrm>
            <a:off x="5203722" y="2267405"/>
            <a:ext cx="3467471" cy="369332"/>
          </a:xfrm>
          <a:prstGeom prst="rect">
            <a:avLst/>
          </a:prstGeom>
          <a:noFill/>
        </p:spPr>
        <p:txBody>
          <a:bodyPr wrap="square" rtlCol="0">
            <a:spAutoFit/>
          </a:bodyPr>
          <a:lstStyle/>
          <a:p>
            <a:pPr marL="285750" indent="-285750" algn="just">
              <a:buFont typeface="Arial"/>
              <a:buChar char="•"/>
            </a:pPr>
            <a:endParaRPr lang="es-ES" dirty="0" smtClean="0"/>
          </a:p>
        </p:txBody>
      </p:sp>
      <p:sp>
        <p:nvSpPr>
          <p:cNvPr id="7" name="CuadroTexto 6"/>
          <p:cNvSpPr txBox="1"/>
          <p:nvPr/>
        </p:nvSpPr>
        <p:spPr>
          <a:xfrm>
            <a:off x="4850928" y="1917064"/>
            <a:ext cx="4029590" cy="3539431"/>
          </a:xfrm>
          <a:prstGeom prst="rect">
            <a:avLst/>
          </a:prstGeom>
          <a:noFill/>
        </p:spPr>
        <p:txBody>
          <a:bodyPr wrap="square" rtlCol="0">
            <a:spAutoFit/>
          </a:bodyPr>
          <a:lstStyle/>
          <a:p>
            <a:pPr marL="285750" indent="-285750" algn="just">
              <a:buFont typeface="Arial"/>
              <a:buChar char="•"/>
            </a:pPr>
            <a:r>
              <a:rPr lang="es-ES" sz="1400" dirty="0" smtClean="0">
                <a:latin typeface="Arial"/>
                <a:cs typeface="Arial"/>
              </a:rPr>
              <a:t>En 2015 hubo 131,145 desembolsos dirigidos a microcrédito, la mayor cifra en cinco años. </a:t>
            </a:r>
          </a:p>
          <a:p>
            <a:pPr algn="just"/>
            <a:r>
              <a:rPr lang="es-ES" sz="1400" dirty="0" smtClean="0">
                <a:latin typeface="Arial"/>
                <a:cs typeface="Arial"/>
              </a:rPr>
              <a:t> </a:t>
            </a:r>
          </a:p>
          <a:p>
            <a:pPr marL="285750" indent="-285750" algn="just">
              <a:buFont typeface="Arial"/>
              <a:buChar char="•"/>
            </a:pPr>
            <a:r>
              <a:rPr lang="es-ES" sz="1400" dirty="0" smtClean="0">
                <a:latin typeface="Arial"/>
                <a:cs typeface="Arial"/>
              </a:rPr>
              <a:t>Los desembolsos de hasta 25 SMMLV representaron el 94%.</a:t>
            </a:r>
          </a:p>
          <a:p>
            <a:pPr marL="285750" indent="-285750" algn="just">
              <a:buFont typeface="Arial"/>
              <a:buChar char="•"/>
            </a:pPr>
            <a:endParaRPr lang="es-ES" sz="1400" dirty="0">
              <a:latin typeface="Arial"/>
              <a:cs typeface="Arial"/>
            </a:endParaRPr>
          </a:p>
          <a:p>
            <a:pPr marL="285750" indent="-285750" algn="just">
              <a:buFont typeface="Arial"/>
              <a:buChar char="•"/>
            </a:pPr>
            <a:r>
              <a:rPr lang="es-ES" sz="1400" dirty="0" smtClean="0">
                <a:latin typeface="Arial"/>
                <a:cs typeface="Arial"/>
              </a:rPr>
              <a:t>Si bien los desembolsos de hasta 25 SMMLV representaron la mayor proporción de microcréditos desembolsados a nivel nacional, los lugares donde se observa el mayor número de desembolsos con montos entre 25 a 120 SMMLV son las grandes áreas metropolitanas (Bogotá, Santander y Antioquia), lo que podría estar relacionado con el nivel de ingresos per cápita.</a:t>
            </a:r>
            <a:endParaRPr lang="es-ES" sz="1400" dirty="0"/>
          </a:p>
        </p:txBody>
      </p:sp>
      <p:sp>
        <p:nvSpPr>
          <p:cNvPr id="8" name="CuadroTexto 7"/>
          <p:cNvSpPr txBox="1"/>
          <p:nvPr/>
        </p:nvSpPr>
        <p:spPr>
          <a:xfrm>
            <a:off x="357226" y="6359768"/>
            <a:ext cx="4133939" cy="246221"/>
          </a:xfrm>
          <a:prstGeom prst="rect">
            <a:avLst/>
          </a:prstGeom>
          <a:noFill/>
        </p:spPr>
        <p:txBody>
          <a:bodyPr wrap="none" rtlCol="0">
            <a:spAutoFit/>
          </a:bodyPr>
          <a:lstStyle/>
          <a:p>
            <a:r>
              <a:rPr lang="es-ES" sz="1000" dirty="0" smtClean="0">
                <a:latin typeface="Arial"/>
                <a:cs typeface="Arial"/>
              </a:rPr>
              <a:t>Fuente: Superintendencia Financiera de Colombia, elaboración QGIS.</a:t>
            </a:r>
            <a:endParaRPr lang="es-ES" sz="1000" dirty="0">
              <a:latin typeface="Arial"/>
              <a:cs typeface="Arial"/>
            </a:endParaRPr>
          </a:p>
        </p:txBody>
      </p:sp>
    </p:spTree>
    <p:extLst>
      <p:ext uri="{BB962C8B-B14F-4D97-AF65-F5344CB8AC3E}">
        <p14:creationId xmlns:p14="http://schemas.microsoft.com/office/powerpoint/2010/main" val="16076032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Capital">
  <a:themeElements>
    <a:clrScheme name="Capital">
      <a:dk1>
        <a:srgbClr val="000000"/>
      </a:dk1>
      <a:lt1>
        <a:srgbClr val="FFFFFF"/>
      </a:lt1>
      <a:dk2>
        <a:srgbClr val="6F6D5D"/>
      </a:dk2>
      <a:lt2>
        <a:srgbClr val="7C8F97"/>
      </a:lt2>
      <a:accent1>
        <a:srgbClr val="4B5A60"/>
      </a:accent1>
      <a:accent2>
        <a:srgbClr val="9C5238"/>
      </a:accent2>
      <a:accent3>
        <a:srgbClr val="504539"/>
      </a:accent3>
      <a:accent4>
        <a:srgbClr val="C1AD79"/>
      </a:accent4>
      <a:accent5>
        <a:srgbClr val="667559"/>
      </a:accent5>
      <a:accent6>
        <a:srgbClr val="BAD6AD"/>
      </a:accent6>
      <a:hlink>
        <a:srgbClr val="524A82"/>
      </a:hlink>
      <a:folHlink>
        <a:srgbClr val="8F9954"/>
      </a:folHlink>
    </a:clrScheme>
    <a:fontScheme name="Capital">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Capital.thmx</Template>
  <TotalTime>12601</TotalTime>
  <Words>1187</Words>
  <Application>Microsoft Macintosh PowerPoint</Application>
  <PresentationFormat>Presentación en pantalla (4:3)</PresentationFormat>
  <Paragraphs>124</Paragraphs>
  <Slides>14</Slides>
  <Notes>4</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Capital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Laura Becerra Cardona</dc:creator>
  <cp:lastModifiedBy>Laura Becerra Cardona</cp:lastModifiedBy>
  <cp:revision>91</cp:revision>
  <dcterms:created xsi:type="dcterms:W3CDTF">2016-11-13T17:09:05Z</dcterms:created>
  <dcterms:modified xsi:type="dcterms:W3CDTF">2016-11-24T02:10:58Z</dcterms:modified>
</cp:coreProperties>
</file>