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3" r:id="rId4"/>
    <p:sldId id="276" r:id="rId5"/>
    <p:sldId id="306" r:id="rId6"/>
    <p:sldId id="277" r:id="rId7"/>
    <p:sldId id="263" r:id="rId8"/>
    <p:sldId id="278" r:id="rId9"/>
    <p:sldId id="282" r:id="rId10"/>
    <p:sldId id="280" r:id="rId11"/>
    <p:sldId id="281" r:id="rId12"/>
    <p:sldId id="307" r:id="rId13"/>
    <p:sldId id="308" r:id="rId14"/>
    <p:sldId id="284" r:id="rId15"/>
    <p:sldId id="285" r:id="rId16"/>
    <p:sldId id="287" r:id="rId17"/>
    <p:sldId id="297" r:id="rId18"/>
    <p:sldId id="288" r:id="rId19"/>
    <p:sldId id="289" r:id="rId20"/>
    <p:sldId id="290" r:id="rId21"/>
    <p:sldId id="291" r:id="rId22"/>
    <p:sldId id="309" r:id="rId23"/>
    <p:sldId id="310" r:id="rId24"/>
    <p:sldId id="292" r:id="rId25"/>
    <p:sldId id="311" r:id="rId26"/>
    <p:sldId id="312" r:id="rId27"/>
    <p:sldId id="293" r:id="rId28"/>
    <p:sldId id="313" r:id="rId29"/>
    <p:sldId id="314" r:id="rId30"/>
    <p:sldId id="302" r:id="rId31"/>
    <p:sldId id="294" r:id="rId32"/>
    <p:sldId id="315" r:id="rId33"/>
    <p:sldId id="316" r:id="rId34"/>
    <p:sldId id="318" r:id="rId35"/>
    <p:sldId id="300" r:id="rId36"/>
    <p:sldId id="321" r:id="rId37"/>
    <p:sldId id="320" r:id="rId38"/>
    <p:sldId id="305" r:id="rId39"/>
    <p:sldId id="258" r:id="rId40"/>
    <p:sldId id="317" r:id="rId41"/>
    <p:sldId id="296" r:id="rId42"/>
  </p:sldIdLst>
  <p:sldSz cx="9144000" cy="6858000" type="screen4x3"/>
  <p:notesSz cx="6834188" cy="9979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36"/>
    <a:srgbClr val="CF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2" autoAdjust="0"/>
    <p:restoredTop sz="85338" autoAdjust="0"/>
  </p:normalViewPr>
  <p:slideViewPr>
    <p:cSldViewPr showGuides="1">
      <p:cViewPr>
        <p:scale>
          <a:sx n="80" d="100"/>
          <a:sy n="80" d="100"/>
        </p:scale>
        <p:origin x="-2148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3342" y="-96"/>
      </p:cViewPr>
      <p:guideLst>
        <p:guide orient="horz" pos="3144"/>
        <p:guide pos="215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125" y="1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D4B08-2441-4532-A036-025BEBD6495F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343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125" y="9478343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861DA-2364-46CF-B44E-5142EF3E95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1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1DC4-F24F-45B9-B531-C9767085165F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9300"/>
            <a:ext cx="4986338" cy="3740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3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3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5EA7-57BC-4275-A907-615570441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9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18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25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1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65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5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70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07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33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34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1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59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05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8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61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93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70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21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16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16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86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74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74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09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63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8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1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0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5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8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5EA7-57BC-4275-A907-615570441B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6750" y="1371600"/>
            <a:ext cx="7772400" cy="108902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algn="ctr">
              <a:defRPr sz="3200"/>
            </a:lvl1pPr>
          </a:lstStyle>
          <a:p>
            <a:r>
              <a:rPr lang="en-US" dirty="0" err="1" smtClean="0"/>
              <a:t>Clase</a:t>
            </a:r>
            <a:r>
              <a:rPr lang="en-US" dirty="0" smtClean="0"/>
              <a:t> …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6670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Dra. Laura </a:t>
            </a:r>
            <a:r>
              <a:rPr lang="en-US" dirty="0" err="1" smtClean="0"/>
              <a:t>Ación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6" descr="Image result for baylor college of medicine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600200" y="3429000"/>
            <a:ext cx="5967548" cy="1103603"/>
            <a:chOff x="1043608" y="4771175"/>
            <a:chExt cx="5967548" cy="1103603"/>
          </a:xfrm>
        </p:grpSpPr>
        <p:pic>
          <p:nvPicPr>
            <p:cNvPr id="10" name="Picture 2" descr="E:\Laura\Work\I\InstitutoDeCalculo\logos\Logo Exactas NEGR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28" y="486176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E:\Laura\Work\I\CONICET\Logo_UofI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878807"/>
              <a:ext cx="880314" cy="880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4922927"/>
              <a:ext cx="8001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 descr="http://campus.hospitalitaliano.org.ar/theme/hospital_italiano_31/pix/logodos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0" t="14062" r="54538" b="8594"/>
            <a:stretch/>
          </p:blipFill>
          <p:spPr bwMode="auto">
            <a:xfrm>
              <a:off x="1043608" y="4869282"/>
              <a:ext cx="1143001" cy="94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 descr="Image result for ajdaa american journa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771175"/>
              <a:ext cx="854980" cy="1103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998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" y="914400"/>
            <a:ext cx="8686800" cy="5410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Class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BDE65B-A411-4641-9276-A79353324A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0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7287/peerj.preprints.3025v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quator-network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990600"/>
            <a:ext cx="8267700" cy="182880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Diez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Pautas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Simples para una 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Efectiva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Estadística</a:t>
            </a:r>
            <a:endParaRPr lang="es-E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" y="2895600"/>
            <a:ext cx="818388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Dra. Laura </a:t>
            </a:r>
            <a:r>
              <a:rPr lang="en-US" dirty="0" err="1" smtClean="0"/>
              <a:t>Ación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s-ES" sz="2000" dirty="0" smtClean="0"/>
              <a:t>laura.acion@ic.fcen.uba.ar</a:t>
            </a:r>
          </a:p>
          <a:p>
            <a:r>
              <a:rPr lang="en-US" altLang="es-ES" sz="2000" dirty="0" smtClean="0"/>
              <a:t>@_</a:t>
            </a:r>
            <a:r>
              <a:rPr lang="en-US" altLang="es-ES" sz="2000" dirty="0" err="1" smtClean="0"/>
              <a:t>lacion</a:t>
            </a:r>
            <a:r>
              <a:rPr lang="en-US" altLang="es-ES" sz="2000" dirty="0" smtClean="0"/>
              <a:t>_</a:t>
            </a:r>
          </a:p>
          <a:p>
            <a:endParaRPr lang="en-US" altLang="es-ES" sz="2000" dirty="0" smtClean="0"/>
          </a:p>
          <a:p>
            <a:endParaRPr lang="en-US" altLang="es-ES" sz="2000" dirty="0"/>
          </a:p>
          <a:p>
            <a:r>
              <a:rPr lang="en-US" altLang="es-ES" sz="2000" dirty="0" smtClean="0"/>
              <a:t>29 de </a:t>
            </a:r>
            <a:r>
              <a:rPr lang="en-US" altLang="es-ES" sz="2000" dirty="0" err="1" smtClean="0"/>
              <a:t>Noviembre</a:t>
            </a:r>
            <a:r>
              <a:rPr lang="en-US" altLang="es-ES" sz="2000" dirty="0" smtClean="0"/>
              <a:t> de 2017</a:t>
            </a:r>
            <a:endParaRPr lang="en-US" altLang="es-ES" sz="2000" dirty="0"/>
          </a:p>
        </p:txBody>
      </p:sp>
      <p:pic>
        <p:nvPicPr>
          <p:cNvPr id="4" name="Shape 32" descr="Cover 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9472" y="4953000"/>
            <a:ext cx="36576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Pragmáticos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 smtClean="0"/>
              <a:t>Tendencia</a:t>
            </a:r>
            <a:r>
              <a:rPr lang="en-US" dirty="0" smtClean="0"/>
              <a:t> más actual: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Frecuentistas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Bayesianos</a:t>
            </a:r>
            <a:r>
              <a:rPr lang="en-US" dirty="0" smtClean="0"/>
              <a:t>, </a:t>
            </a:r>
            <a:r>
              <a:rPr lang="en-US" dirty="0" err="1" smtClean="0"/>
              <a:t>Pragmáticos</a:t>
            </a:r>
            <a:r>
              <a:rPr lang="en-US" dirty="0" smtClean="0"/>
              <a:t>.</a:t>
            </a:r>
          </a:p>
          <a:p>
            <a:pPr marL="344488" lvl="1" indent="-344488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Misión</a:t>
            </a:r>
            <a:r>
              <a:rPr lang="en-US" sz="2600" dirty="0" smtClean="0"/>
              <a:t> de la </a:t>
            </a:r>
            <a:r>
              <a:rPr lang="en-US" sz="2600" dirty="0" err="1" smtClean="0"/>
              <a:t>estadística</a:t>
            </a:r>
            <a:r>
              <a:rPr lang="en-US" sz="2600" dirty="0" smtClean="0"/>
              <a:t> </a:t>
            </a:r>
            <a:r>
              <a:rPr lang="en-US" sz="2600" dirty="0" err="1" smtClean="0"/>
              <a:t>aplicada</a:t>
            </a:r>
            <a:r>
              <a:rPr lang="en-US" sz="2600" dirty="0" smtClean="0"/>
              <a:t>: </a:t>
            </a:r>
            <a:r>
              <a:rPr lang="en-US" sz="2600" dirty="0" err="1" smtClean="0"/>
              <a:t>ayudar</a:t>
            </a:r>
            <a:r>
              <a:rPr lang="en-US" sz="2600" dirty="0" smtClean="0"/>
              <a:t> a resolver </a:t>
            </a:r>
            <a:r>
              <a:rPr lang="en-US" sz="2600" dirty="0" err="1" smtClean="0"/>
              <a:t>preguntas</a:t>
            </a:r>
            <a:r>
              <a:rPr lang="en-US" sz="2600" dirty="0" smtClean="0"/>
              <a:t> y </a:t>
            </a:r>
            <a:r>
              <a:rPr lang="en-US" sz="2600" dirty="0" err="1" smtClean="0"/>
              <a:t>problemas</a:t>
            </a:r>
            <a:r>
              <a:rPr lang="en-US" sz="2600" dirty="0" smtClean="0"/>
              <a:t> usando datos y las </a:t>
            </a:r>
            <a:r>
              <a:rPr lang="en-US" sz="2600" dirty="0" err="1" smtClean="0"/>
              <a:t>herramientas</a:t>
            </a:r>
            <a:r>
              <a:rPr lang="en-US" sz="2600" dirty="0" smtClean="0"/>
              <a:t> </a:t>
            </a:r>
            <a:r>
              <a:rPr lang="en-US" sz="2600" dirty="0" err="1" smtClean="0"/>
              <a:t>estadísticas</a:t>
            </a:r>
            <a:r>
              <a:rPr lang="en-US" sz="2600" dirty="0" smtClean="0"/>
              <a:t> que </a:t>
            </a:r>
            <a:r>
              <a:rPr lang="en-US" sz="2600" dirty="0" err="1" smtClean="0"/>
              <a:t>sirvan</a:t>
            </a:r>
            <a:r>
              <a:rPr lang="en-US" sz="2600" dirty="0" smtClean="0"/>
              <a:t> mejor al problema (</a:t>
            </a:r>
            <a:r>
              <a:rPr lang="en-US" sz="2600" dirty="0" err="1" smtClean="0"/>
              <a:t>vengan</a:t>
            </a:r>
            <a:r>
              <a:rPr lang="en-US" sz="2600" dirty="0" smtClean="0"/>
              <a:t> de la </a:t>
            </a:r>
            <a:r>
              <a:rPr lang="en-US" sz="2600" dirty="0" err="1" smtClean="0"/>
              <a:t>escuela</a:t>
            </a:r>
            <a:r>
              <a:rPr lang="en-US" sz="2600" dirty="0" smtClean="0"/>
              <a:t> que </a:t>
            </a:r>
            <a:r>
              <a:rPr lang="en-US" sz="2600" dirty="0" err="1" smtClean="0"/>
              <a:t>vengan</a:t>
            </a:r>
            <a:r>
              <a:rPr lang="en-US" sz="2600" dirty="0" smtClean="0"/>
              <a:t>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590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r>
              <a:rPr lang="en-US" dirty="0" smtClean="0"/>
              <a:t> </a:t>
            </a:r>
            <a:r>
              <a:rPr lang="en-US" dirty="0" smtClean="0"/>
              <a:t>fuera </a:t>
            </a:r>
            <a:r>
              <a:rPr lang="en-US" dirty="0" smtClean="0"/>
              <a:t>del </a:t>
            </a:r>
            <a:r>
              <a:rPr lang="en-US" dirty="0" err="1" smtClean="0"/>
              <a:t>alcance</a:t>
            </a:r>
            <a:r>
              <a:rPr lang="en-US" dirty="0" smtClean="0"/>
              <a:t>: </a:t>
            </a:r>
            <a:r>
              <a:rPr lang="en-US" dirty="0" err="1" smtClean="0"/>
              <a:t>Importantes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914400"/>
            <a:ext cx="8686800" cy="5410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err="1" smtClean="0"/>
              <a:t>Grandes</a:t>
            </a:r>
            <a:r>
              <a:rPr lang="en-US" sz="2300" dirty="0" smtClean="0"/>
              <a:t> datos (Big data).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err="1" smtClean="0"/>
              <a:t>Ciencia</a:t>
            </a:r>
            <a:r>
              <a:rPr lang="en-US" sz="2300" dirty="0" smtClean="0"/>
              <a:t> de datos (Data science) = </a:t>
            </a:r>
            <a:r>
              <a:rPr lang="en-US" sz="2300" dirty="0" err="1" smtClean="0"/>
              <a:t>Informática</a:t>
            </a:r>
            <a:r>
              <a:rPr lang="en-US" sz="2300" dirty="0" smtClean="0"/>
              <a:t> + </a:t>
            </a:r>
            <a:r>
              <a:rPr lang="en-US" sz="2300" dirty="0" err="1" smtClean="0"/>
              <a:t>Estadística</a:t>
            </a:r>
            <a:r>
              <a:rPr lang="en-US" sz="2300" dirty="0" smtClean="0"/>
              <a:t> + </a:t>
            </a:r>
            <a:r>
              <a:rPr lang="en-US" sz="2300" dirty="0" err="1" smtClean="0"/>
              <a:t>Tema</a:t>
            </a:r>
            <a:r>
              <a:rPr lang="en-US" sz="2300" dirty="0" smtClean="0"/>
              <a:t> de Interés (o algo </a:t>
            </a:r>
            <a:r>
              <a:rPr lang="en-US" sz="2300" dirty="0" err="1" smtClean="0"/>
              <a:t>así</a:t>
            </a:r>
            <a:r>
              <a:rPr lang="en-US" sz="2300" dirty="0" smtClean="0"/>
              <a:t>, </a:t>
            </a:r>
            <a:r>
              <a:rPr lang="en-US" sz="2300" dirty="0" err="1" smtClean="0"/>
              <a:t>aún</a:t>
            </a:r>
            <a:r>
              <a:rPr lang="en-US" sz="2300" dirty="0" smtClean="0"/>
              <a:t> </a:t>
            </a:r>
            <a:r>
              <a:rPr lang="en-US" sz="2300" dirty="0" smtClean="0"/>
              <a:t>no hay </a:t>
            </a:r>
            <a:r>
              <a:rPr lang="en-US" sz="2300" dirty="0" err="1" smtClean="0"/>
              <a:t>consenso</a:t>
            </a:r>
            <a:r>
              <a:rPr lang="en-US" sz="2300" dirty="0" smtClean="0"/>
              <a:t>).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300" dirty="0" err="1" smtClean="0"/>
              <a:t>Herramientas</a:t>
            </a:r>
            <a:r>
              <a:rPr lang="en-US" sz="2300" dirty="0" smtClean="0"/>
              <a:t> que </a:t>
            </a:r>
            <a:r>
              <a:rPr lang="en-US" sz="2300" dirty="0" err="1" smtClean="0"/>
              <a:t>empiezan</a:t>
            </a:r>
            <a:r>
              <a:rPr lang="en-US" sz="2300" dirty="0" smtClean="0"/>
              <a:t> a verse cada </a:t>
            </a:r>
            <a:r>
              <a:rPr lang="en-US" sz="2300" dirty="0" err="1" smtClean="0"/>
              <a:t>vez</a:t>
            </a:r>
            <a:r>
              <a:rPr lang="en-US" sz="2300" dirty="0" smtClean="0"/>
              <a:t> más: bootstrap</a:t>
            </a:r>
            <a:r>
              <a:rPr lang="en-US" sz="2300" dirty="0"/>
              <a:t>, cross-validation, </a:t>
            </a:r>
            <a:r>
              <a:rPr lang="en-US" sz="2300" dirty="0" smtClean="0"/>
              <a:t>permutation, </a:t>
            </a:r>
            <a:r>
              <a:rPr lang="en-US" sz="2300" dirty="0" err="1" smtClean="0"/>
              <a:t>modelos</a:t>
            </a:r>
            <a:r>
              <a:rPr lang="en-US" sz="2300" dirty="0" smtClean="0"/>
              <a:t> </a:t>
            </a:r>
            <a:r>
              <a:rPr lang="en-US" sz="2300" dirty="0" err="1" smtClean="0"/>
              <a:t>lineales</a:t>
            </a:r>
            <a:r>
              <a:rPr lang="en-US" sz="2300" dirty="0" smtClean="0"/>
              <a:t> </a:t>
            </a:r>
            <a:r>
              <a:rPr lang="en-US" sz="2300" dirty="0" err="1" smtClean="0"/>
              <a:t>regularizados</a:t>
            </a:r>
            <a:r>
              <a:rPr lang="en-US" sz="2300" dirty="0" smtClean="0"/>
              <a:t> (ridge</a:t>
            </a:r>
            <a:r>
              <a:rPr lang="en-US" sz="2300" dirty="0"/>
              <a:t>, lasso, elastic </a:t>
            </a:r>
            <a:r>
              <a:rPr lang="en-US" sz="2300" dirty="0" smtClean="0"/>
              <a:t>net), trees, </a:t>
            </a:r>
            <a:r>
              <a:rPr lang="en-US" sz="2300" dirty="0"/>
              <a:t>random forests, </a:t>
            </a:r>
            <a:r>
              <a:rPr lang="en-US" sz="2300" dirty="0" smtClean="0"/>
              <a:t>boosting, support-vector machines, neural networks, deep learning, etc.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Ambos </a:t>
            </a:r>
            <a:r>
              <a:rPr lang="en-US" sz="2300" dirty="0" err="1" smtClean="0"/>
              <a:t>libros</a:t>
            </a:r>
            <a:r>
              <a:rPr lang="en-US" sz="2300" dirty="0" smtClean="0"/>
              <a:t> gratis online.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3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3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300" dirty="0" smtClean="0"/>
          </a:p>
        </p:txBody>
      </p:sp>
      <p:pic>
        <p:nvPicPr>
          <p:cNvPr id="3074" name="Picture 2" descr="http://www-bcf.usc.edu/%7E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8" y="3810000"/>
            <a:ext cx="1687285" cy="25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web.stanford.edu/%7Etibs/ElemStatLearn/CoverII_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64" y="3810000"/>
            <a:ext cx="1585539" cy="25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7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Consecuencias</a:t>
            </a:r>
            <a:r>
              <a:rPr lang="en-US" dirty="0" smtClean="0"/>
              <a:t> de un mal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  <a:r>
              <a:rPr lang="en-US" dirty="0" err="1" smtClean="0"/>
              <a:t>estadística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7" name="Picture 5" descr="E:\Laura\Work\I\CONICET\TL_paper\ANA_abstract\AdHoc\wro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5734050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:\Laura\Work\I\CONICET\TL_paper\ANA_abstract\AdHoc\fmr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1" y="2895600"/>
            <a:ext cx="6664149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Laura\Work\I\CONICET\TL_paper\ANA_abstract\AdHoc\hijack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" y="4686300"/>
            <a:ext cx="5402263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:\Laura\Work\I\CONICET\TL_paper\ANA_abstract\AdHoc\contradict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22" y="1828800"/>
            <a:ext cx="6048375" cy="12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E:\Laura\Work\I\CONICET\TL_paper\ANA_abstract\AdHoc\psycholog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1000"/>
            <a:ext cx="4991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Consecuencias</a:t>
            </a:r>
            <a:r>
              <a:rPr lang="en-US" dirty="0" smtClean="0"/>
              <a:t> de un mal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  <a:r>
              <a:rPr lang="en-US" dirty="0" err="1" smtClean="0"/>
              <a:t>estadística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12" name="Shape 69"/>
          <p:cNvSpPr txBox="1">
            <a:spLocks noGrp="1"/>
          </p:cNvSpPr>
          <p:nvPr>
            <p:ph type="body" idx="4294967295"/>
          </p:nvPr>
        </p:nvSpPr>
        <p:spPr>
          <a:xfrm>
            <a:off x="152400" y="8382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27013" marR="0" lvl="0" indent="-22701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¡4 papers con más de 150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errores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600" b="0" i="0" u="none" strike="noStrike" cap="none" dirty="0" err="1">
                <a:solidFill>
                  <a:schemeClr val="dk1"/>
                </a:solidFill>
                <a:sym typeface="Arial"/>
              </a:rPr>
              <a:t>Detectados</a:t>
            </a:r>
            <a:r>
              <a:rPr lang="en-US" sz="2600" b="0" i="0" u="none" strike="noStrike" cap="none" dirty="0">
                <a:solidFill>
                  <a:schemeClr val="dk1"/>
                </a:solidFill>
                <a:sym typeface="Arial"/>
              </a:rPr>
              <a:t> sin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sym typeface="Arial"/>
              </a:rPr>
              <a:t>tener</a:t>
            </a:r>
            <a:r>
              <a:rPr lang="en-US" sz="2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sym typeface="Arial"/>
              </a:rPr>
              <a:t>acceso</a:t>
            </a:r>
            <a:r>
              <a:rPr lang="en-US" sz="2600" b="0" i="0" u="none" strike="noStrike" cap="none" dirty="0">
                <a:solidFill>
                  <a:schemeClr val="dk1"/>
                </a:solidFill>
                <a:sym typeface="Arial"/>
              </a:rPr>
              <a:t> a los datos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sym typeface="Arial"/>
              </a:rPr>
              <a:t>originales</a:t>
            </a:r>
            <a:r>
              <a:rPr lang="en-US" sz="2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227013" marR="0" lvl="0" indent="-22701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El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investigador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principal tiene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unas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500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publicaciones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y es un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investigador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muy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respetado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y con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mucha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llegada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en los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medios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en el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área</a:t>
            </a:r>
            <a:r>
              <a:rPr lang="en-US" b="0" i="0" u="none" strike="noStrike" cap="none" dirty="0">
                <a:solidFill>
                  <a:schemeClr val="dk1"/>
                </a:solidFill>
                <a:sym typeface="Arial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Arial"/>
              </a:rPr>
              <a:t>nutrición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227013" lvl="0" indent="-227013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La saga de la pizza continua: ya son 45 los papers con </a:t>
            </a:r>
            <a:r>
              <a:rPr lang="en-US" dirty="0" err="1" smtClean="0"/>
              <a:t>problemas</a:t>
            </a:r>
            <a:r>
              <a:rPr lang="en-US" dirty="0" smtClean="0"/>
              <a:t> (Anaya et al, 2017) y </a:t>
            </a:r>
            <a:r>
              <a:rPr lang="en-US" dirty="0" err="1" smtClean="0"/>
              <a:t>hubo</a:t>
            </a:r>
            <a:r>
              <a:rPr lang="en-US" dirty="0" smtClean="0"/>
              <a:t> 3 </a:t>
            </a:r>
            <a:r>
              <a:rPr lang="en-US" dirty="0" err="1" smtClean="0"/>
              <a:t>retracciones</a:t>
            </a:r>
            <a:r>
              <a:rPr lang="en-US" dirty="0" smtClean="0"/>
              <a:t>.</a:t>
            </a:r>
            <a:endParaRPr lang="en-US"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876300"/>
            <a:ext cx="65627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5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Diez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autas</a:t>
            </a:r>
            <a:r>
              <a:rPr lang="en-US" dirty="0" smtClean="0"/>
              <a:t> simples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838200"/>
            <a:ext cx="8686800" cy="541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 smtClean="0"/>
              <a:t>Dirigido</a:t>
            </a:r>
            <a:r>
              <a:rPr lang="en-US" dirty="0" smtClean="0"/>
              <a:t> a </a:t>
            </a:r>
            <a:r>
              <a:rPr lang="en-US" dirty="0" err="1" smtClean="0"/>
              <a:t>investigadores</a:t>
            </a:r>
            <a:r>
              <a:rPr lang="en-US" dirty="0" smtClean="0"/>
              <a:t> con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conocimiento</a:t>
            </a:r>
            <a:r>
              <a:rPr lang="en-US" dirty="0" smtClean="0"/>
              <a:t> de </a:t>
            </a:r>
            <a:r>
              <a:rPr lang="en-US" dirty="0" err="1" smtClean="0"/>
              <a:t>estadística</a:t>
            </a:r>
            <a:r>
              <a:rPr lang="en-US" dirty="0"/>
              <a:t> </a:t>
            </a:r>
            <a:endParaRPr lang="en-US" dirty="0" smtClean="0"/>
          </a:p>
          <a:p>
            <a:pPr marL="285750"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 la </a:t>
            </a:r>
            <a:r>
              <a:rPr lang="en-US" dirty="0" err="1" smtClean="0"/>
              <a:t>posibilidad</a:t>
            </a:r>
            <a:r>
              <a:rPr lang="en-US" dirty="0" smtClean="0"/>
              <a:t> de </a:t>
            </a:r>
            <a:r>
              <a:rPr lang="en-US" dirty="0" err="1" smtClean="0"/>
              <a:t>consultar</a:t>
            </a:r>
            <a:r>
              <a:rPr lang="en-US" dirty="0" smtClean="0"/>
              <a:t> con un estadístico o </a:t>
            </a:r>
          </a:p>
          <a:p>
            <a:pPr marL="285750"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 la </a:t>
            </a:r>
            <a:r>
              <a:rPr lang="en-US" dirty="0" err="1" smtClean="0"/>
              <a:t>sana</a:t>
            </a:r>
            <a:r>
              <a:rPr lang="en-US" dirty="0" smtClean="0"/>
              <a:t> </a:t>
            </a:r>
            <a:r>
              <a:rPr lang="en-US" dirty="0" err="1" smtClean="0"/>
              <a:t>actitud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el </a:t>
            </a:r>
            <a:r>
              <a:rPr lang="en-US" dirty="0" err="1" smtClean="0"/>
              <a:t>análisis</a:t>
            </a:r>
            <a:r>
              <a:rPr lang="en-US" dirty="0" smtClean="0"/>
              <a:t> estadístico por </a:t>
            </a:r>
            <a:r>
              <a:rPr lang="en-US" dirty="0" err="1" smtClean="0"/>
              <a:t>sí</a:t>
            </a:r>
            <a:r>
              <a:rPr lang="en-US" dirty="0" smtClean="0"/>
              <a:t> mismos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2" y="990600"/>
            <a:ext cx="8886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96263" cy="197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5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1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838200"/>
            <a:ext cx="8686800" cy="5410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“Los métodos </a:t>
            </a:r>
            <a:r>
              <a:rPr lang="en-US" sz="2200" b="1" dirty="0" err="1" smtClean="0">
                <a:solidFill>
                  <a:srgbClr val="0070C0"/>
                </a:solidFill>
              </a:rPr>
              <a:t>estadísticos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deben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permitir</a:t>
            </a:r>
            <a:r>
              <a:rPr lang="en-US" sz="2200" b="1" dirty="0" smtClean="0">
                <a:solidFill>
                  <a:srgbClr val="0070C0"/>
                </a:solidFill>
              </a:rPr>
              <a:t> que los datos </a:t>
            </a:r>
            <a:r>
              <a:rPr lang="en-US" sz="2200" b="1" dirty="0" err="1" smtClean="0">
                <a:solidFill>
                  <a:srgbClr val="0070C0"/>
                </a:solidFill>
              </a:rPr>
              <a:t>respondan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preguntas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científicas</a:t>
            </a:r>
            <a:r>
              <a:rPr lang="en-US" sz="2200" b="1" dirty="0" smtClean="0">
                <a:solidFill>
                  <a:srgbClr val="0070C0"/>
                </a:solidFill>
              </a:rPr>
              <a:t>.”</a:t>
            </a:r>
          </a:p>
          <a:p>
            <a:pPr marL="228600" lvl="1" indent="-228600">
              <a:spcBef>
                <a:spcPts val="600"/>
              </a:spcBef>
            </a:pPr>
            <a:r>
              <a:rPr lang="en-US" sz="2200" dirty="0" err="1" smtClean="0"/>
              <a:t>Usuario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estadística</a:t>
            </a:r>
            <a:r>
              <a:rPr lang="en-US" sz="2200" dirty="0" smtClean="0"/>
              <a:t> sin </a:t>
            </a:r>
            <a:r>
              <a:rPr lang="en-US" sz="2200" dirty="0" err="1" smtClean="0"/>
              <a:t>experiencia</a:t>
            </a:r>
            <a:r>
              <a:rPr lang="en-US" sz="2200" dirty="0" smtClean="0"/>
              <a:t>: </a:t>
            </a:r>
          </a:p>
          <a:p>
            <a:pPr marL="511175" lvl="2">
              <a:spcBef>
                <a:spcPts val="600"/>
              </a:spcBef>
            </a:pPr>
            <a:r>
              <a:rPr lang="en-US" sz="2200" dirty="0" smtClean="0"/>
              <a:t>Da por </a:t>
            </a:r>
            <a:r>
              <a:rPr lang="en-US" sz="2200" dirty="0" err="1" smtClean="0"/>
              <a:t>sentada</a:t>
            </a:r>
            <a:r>
              <a:rPr lang="en-US" sz="2200" dirty="0" smtClean="0"/>
              <a:t> la </a:t>
            </a:r>
            <a:r>
              <a:rPr lang="en-US" sz="2200" dirty="0" err="1" smtClean="0"/>
              <a:t>conexión</a:t>
            </a:r>
            <a:r>
              <a:rPr lang="en-US" sz="2200" dirty="0" smtClean="0"/>
              <a:t> entre los datos y la pregunta. </a:t>
            </a:r>
          </a:p>
          <a:p>
            <a:pPr marL="511175" lvl="2">
              <a:spcBef>
                <a:spcPts val="600"/>
              </a:spcBef>
            </a:pPr>
            <a:r>
              <a:rPr lang="en-US" sz="2200" dirty="0" err="1" smtClean="0"/>
              <a:t>Busca</a:t>
            </a:r>
            <a:r>
              <a:rPr lang="en-US" sz="2200" dirty="0" smtClean="0"/>
              <a:t> la </a:t>
            </a:r>
            <a:r>
              <a:rPr lang="en-US" sz="2200" dirty="0" err="1" smtClean="0"/>
              <a:t>herramienta</a:t>
            </a:r>
            <a:r>
              <a:rPr lang="en-US" sz="2200" dirty="0" smtClean="0"/>
              <a:t> </a:t>
            </a:r>
            <a:r>
              <a:rPr lang="en-US" sz="2200" dirty="0" err="1" smtClean="0"/>
              <a:t>estadística</a:t>
            </a:r>
            <a:r>
              <a:rPr lang="en-US" sz="2200" dirty="0" smtClean="0"/>
              <a:t> que se </a:t>
            </a:r>
            <a:r>
              <a:rPr lang="en-US" sz="2200" dirty="0" err="1" smtClean="0"/>
              <a:t>aplica</a:t>
            </a:r>
            <a:r>
              <a:rPr lang="en-US" sz="2200" dirty="0" smtClean="0"/>
              <a:t> a la </a:t>
            </a:r>
            <a:r>
              <a:rPr lang="en-US" sz="2200" dirty="0" err="1" smtClean="0"/>
              <a:t>estructura</a:t>
            </a:r>
            <a:r>
              <a:rPr lang="en-US" sz="2200" dirty="0" smtClean="0"/>
              <a:t> de datos, </a:t>
            </a:r>
            <a:r>
              <a:rPr lang="en-US" sz="2200" dirty="0" err="1" smtClean="0"/>
              <a:t>aplica</a:t>
            </a:r>
            <a:r>
              <a:rPr lang="en-US" sz="2200" dirty="0" smtClean="0"/>
              <a:t> la </a:t>
            </a:r>
            <a:r>
              <a:rPr lang="en-US" sz="2200" dirty="0" err="1" smtClean="0"/>
              <a:t>estadística</a:t>
            </a:r>
            <a:r>
              <a:rPr lang="en-US" sz="2200" dirty="0" smtClean="0"/>
              <a:t> como una </a:t>
            </a:r>
            <a:r>
              <a:rPr lang="en-US" sz="2200" dirty="0" err="1" smtClean="0"/>
              <a:t>receta</a:t>
            </a:r>
            <a:r>
              <a:rPr lang="en-US" sz="2200" dirty="0" smtClean="0"/>
              <a:t>.</a:t>
            </a:r>
          </a:p>
          <a:p>
            <a:pPr marL="228600" lvl="1" indent="-228600">
              <a:spcBef>
                <a:spcPts val="600"/>
              </a:spcBef>
            </a:pPr>
            <a:r>
              <a:rPr lang="en-US" sz="2200" dirty="0" smtClean="0"/>
              <a:t>Estadístico </a:t>
            </a:r>
            <a:r>
              <a:rPr lang="en-US" sz="2200" dirty="0" err="1" smtClean="0"/>
              <a:t>experimentado</a:t>
            </a:r>
            <a:r>
              <a:rPr lang="en-US" sz="2200" dirty="0" smtClean="0"/>
              <a:t>: </a:t>
            </a:r>
          </a:p>
          <a:p>
            <a:pPr marL="511175" lvl="2">
              <a:spcBef>
                <a:spcPts val="600"/>
              </a:spcBef>
            </a:pPr>
            <a:r>
              <a:rPr lang="en-US" sz="2200" dirty="0" err="1" smtClean="0"/>
              <a:t>Estudia</a:t>
            </a:r>
            <a:r>
              <a:rPr lang="en-US" sz="2200" dirty="0" smtClean="0"/>
              <a:t> la pregunta y su contexto, </a:t>
            </a:r>
            <a:r>
              <a:rPr lang="en-US" sz="2200" dirty="0" err="1" smtClean="0"/>
              <a:t>discute</a:t>
            </a:r>
            <a:r>
              <a:rPr lang="en-US" sz="2200" dirty="0" smtClean="0"/>
              <a:t> con los </a:t>
            </a:r>
            <a:r>
              <a:rPr lang="en-US" sz="2200" dirty="0" err="1" smtClean="0"/>
              <a:t>expertos</a:t>
            </a:r>
            <a:r>
              <a:rPr lang="en-US" sz="2200" dirty="0" smtClean="0"/>
              <a:t> en el </a:t>
            </a:r>
            <a:r>
              <a:rPr lang="en-US" sz="2200" dirty="0" err="1" smtClean="0"/>
              <a:t>área</a:t>
            </a:r>
            <a:r>
              <a:rPr lang="en-US" sz="2200" dirty="0" smtClean="0"/>
              <a:t> </a:t>
            </a:r>
            <a:r>
              <a:rPr lang="en-US" sz="2200" dirty="0" err="1" smtClean="0"/>
              <a:t>cómo</a:t>
            </a:r>
            <a:r>
              <a:rPr lang="en-US" sz="2200" dirty="0" smtClean="0"/>
              <a:t> los datos podrían contestar la pregunta y qué </a:t>
            </a:r>
            <a:r>
              <a:rPr lang="en-US" sz="2200" dirty="0" err="1" smtClean="0"/>
              <a:t>diseños</a:t>
            </a:r>
            <a:r>
              <a:rPr lang="en-US" sz="2200" dirty="0" smtClean="0"/>
              <a:t> podrían ser más </a:t>
            </a:r>
            <a:r>
              <a:rPr lang="en-US" sz="2200" dirty="0" err="1" smtClean="0"/>
              <a:t>útiles</a:t>
            </a:r>
            <a:r>
              <a:rPr lang="en-US" sz="2200" dirty="0" smtClean="0"/>
              <a:t>.</a:t>
            </a:r>
          </a:p>
          <a:p>
            <a:pPr marL="511175" lvl="2">
              <a:spcBef>
                <a:spcPts val="600"/>
              </a:spcBef>
            </a:pPr>
            <a:r>
              <a:rPr lang="en-US" sz="2200" dirty="0" err="1" smtClean="0"/>
              <a:t>Busca</a:t>
            </a:r>
            <a:r>
              <a:rPr lang="en-US" sz="2200" dirty="0" smtClean="0"/>
              <a:t> las </a:t>
            </a:r>
            <a:r>
              <a:rPr lang="en-US" sz="2200" dirty="0" err="1" smtClean="0"/>
              <a:t>fuentes</a:t>
            </a:r>
            <a:r>
              <a:rPr lang="en-US" sz="2200" dirty="0" smtClean="0"/>
              <a:t> de </a:t>
            </a:r>
            <a:r>
              <a:rPr lang="en-US" sz="2200" dirty="0" err="1" smtClean="0"/>
              <a:t>variabilidad</a:t>
            </a:r>
            <a:r>
              <a:rPr lang="en-US" sz="2200" dirty="0" smtClean="0"/>
              <a:t> </a:t>
            </a:r>
            <a:r>
              <a:rPr lang="en-US" sz="2200" dirty="0" err="1" smtClean="0"/>
              <a:t>potenciales</a:t>
            </a:r>
            <a:r>
              <a:rPr lang="en-US" sz="2200" dirty="0" smtClean="0"/>
              <a:t>, las </a:t>
            </a:r>
            <a:r>
              <a:rPr lang="en-US" sz="2200" dirty="0" err="1" smtClean="0"/>
              <a:t>realidades</a:t>
            </a:r>
            <a:r>
              <a:rPr lang="en-US" sz="2200" dirty="0" smtClean="0"/>
              <a:t> </a:t>
            </a:r>
            <a:r>
              <a:rPr lang="en-US" sz="2200" dirty="0" err="1" smtClean="0"/>
              <a:t>ocultas</a:t>
            </a:r>
            <a:r>
              <a:rPr lang="en-US" sz="2200" dirty="0" smtClean="0"/>
              <a:t> que podrían romper la relación entre los datos y la </a:t>
            </a:r>
            <a:r>
              <a:rPr lang="en-US" sz="2200" dirty="0" err="1" smtClean="0"/>
              <a:t>inferencia</a:t>
            </a:r>
            <a:endParaRPr lang="en-US" sz="2200" dirty="0" smtClean="0"/>
          </a:p>
          <a:p>
            <a:pPr marL="511175" lvl="2">
              <a:spcBef>
                <a:spcPts val="600"/>
              </a:spcBef>
            </a:pPr>
            <a:r>
              <a:rPr lang="en-US" sz="2200" dirty="0"/>
              <a:t>L</a:t>
            </a:r>
            <a:r>
              <a:rPr lang="en-US" sz="2200" dirty="0" smtClean="0"/>
              <a:t>uego decide qué </a:t>
            </a:r>
            <a:r>
              <a:rPr lang="en-US" sz="2200" dirty="0" err="1" smtClean="0"/>
              <a:t>herramienta</a:t>
            </a:r>
            <a:r>
              <a:rPr lang="en-US" sz="2200" dirty="0" smtClean="0"/>
              <a:t> </a:t>
            </a:r>
            <a:r>
              <a:rPr lang="en-US" sz="2200" dirty="0" err="1" smtClean="0"/>
              <a:t>analítica</a:t>
            </a:r>
            <a:r>
              <a:rPr lang="en-US" sz="2200" dirty="0" smtClean="0"/>
              <a:t> es más </a:t>
            </a:r>
            <a:r>
              <a:rPr lang="en-US" sz="2200" dirty="0" err="1" smtClean="0"/>
              <a:t>apropiada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93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3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6200" y="914400"/>
            <a:ext cx="8991600" cy="5410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“</a:t>
            </a:r>
            <a:r>
              <a:rPr lang="en-US" sz="2200" b="1" dirty="0" err="1" smtClean="0">
                <a:solidFill>
                  <a:srgbClr val="0070C0"/>
                </a:solidFill>
              </a:rPr>
              <a:t>Planifique</a:t>
            </a:r>
            <a:r>
              <a:rPr lang="en-US" sz="2200" b="1" dirty="0" smtClean="0">
                <a:solidFill>
                  <a:srgbClr val="0070C0"/>
                </a:solidFill>
              </a:rPr>
              <a:t> su </a:t>
            </a:r>
            <a:r>
              <a:rPr lang="en-US" sz="2200" b="1" dirty="0" err="1" smtClean="0">
                <a:solidFill>
                  <a:srgbClr val="0070C0"/>
                </a:solidFill>
              </a:rPr>
              <a:t>estudio</a:t>
            </a:r>
            <a:r>
              <a:rPr lang="en-US" sz="2200" b="1" dirty="0" smtClean="0">
                <a:solidFill>
                  <a:srgbClr val="0070C0"/>
                </a:solidFill>
              </a:rPr>
              <a:t> con </a:t>
            </a:r>
            <a:r>
              <a:rPr lang="en-US" sz="2200" b="1" dirty="0" err="1" smtClean="0">
                <a:solidFill>
                  <a:srgbClr val="0070C0"/>
                </a:solidFill>
              </a:rPr>
              <a:t>tiempo</a:t>
            </a:r>
            <a:r>
              <a:rPr lang="en-US" sz="2200" b="1" dirty="0" smtClean="0">
                <a:solidFill>
                  <a:srgbClr val="0070C0"/>
                </a:solidFill>
              </a:rPr>
              <a:t>, con mucho </a:t>
            </a:r>
            <a:r>
              <a:rPr lang="en-US" sz="2200" b="1" dirty="0" err="1" smtClean="0">
                <a:solidFill>
                  <a:srgbClr val="0070C0"/>
                </a:solidFill>
              </a:rPr>
              <a:t>tiempo</a:t>
            </a:r>
            <a:r>
              <a:rPr lang="en-US" sz="2200" b="1" dirty="0" smtClean="0">
                <a:solidFill>
                  <a:srgbClr val="0070C0"/>
                </a:solidFill>
              </a:rPr>
              <a:t>”.</a:t>
            </a:r>
          </a:p>
          <a:p>
            <a:pPr marL="225425" lvl="0" indent="-225425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Cuando se va a </a:t>
            </a:r>
            <a:r>
              <a:rPr lang="en-US" sz="2200" dirty="0" err="1" smtClean="0"/>
              <a:t>hacer</a:t>
            </a:r>
            <a:r>
              <a:rPr lang="en-US" sz="2200" dirty="0" smtClean="0"/>
              <a:t> un gran esfuerzo </a:t>
            </a:r>
            <a:r>
              <a:rPr lang="en-US" sz="2200" dirty="0" err="1" smtClean="0"/>
              <a:t>colectando</a:t>
            </a:r>
            <a:r>
              <a:rPr lang="en-US" sz="2200" dirty="0" smtClean="0"/>
              <a:t> datos, los </a:t>
            </a:r>
            <a:r>
              <a:rPr lang="en-US" sz="2200" dirty="0" err="1" smtClean="0"/>
              <a:t>problemas</a:t>
            </a:r>
            <a:r>
              <a:rPr lang="en-US" sz="2200" dirty="0" smtClean="0"/>
              <a:t> </a:t>
            </a:r>
            <a:r>
              <a:rPr lang="en-US" sz="2200" dirty="0" err="1" smtClean="0"/>
              <a:t>estadísticos</a:t>
            </a:r>
            <a:r>
              <a:rPr lang="en-US" sz="2200" dirty="0" smtClean="0"/>
              <a:t> no se </a:t>
            </a:r>
            <a:r>
              <a:rPr lang="en-US" sz="2200" dirty="0" err="1" smtClean="0"/>
              <a:t>restringen</a:t>
            </a:r>
            <a:r>
              <a:rPr lang="en-US" sz="2200" dirty="0" smtClean="0"/>
              <a:t> únicamente a la pregunta “¿qué tamaño de muestra </a:t>
            </a:r>
            <a:r>
              <a:rPr lang="en-US" sz="2200" dirty="0" err="1" smtClean="0"/>
              <a:t>necesito</a:t>
            </a:r>
            <a:r>
              <a:rPr lang="en-US" sz="2200" dirty="0" smtClean="0"/>
              <a:t>?”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(https://www.youtube.com/watch?v=Hz1fyhVOjr4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dirty="0" smtClean="0"/>
              <a:t>.</a:t>
            </a:r>
            <a:endParaRPr lang="en-US" sz="2200" dirty="0" smtClean="0"/>
          </a:p>
          <a:p>
            <a:pPr marL="225425" indent="-225425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Ante </a:t>
            </a:r>
            <a:r>
              <a:rPr lang="en-US" sz="2200" dirty="0" err="1" smtClean="0"/>
              <a:t>esa</a:t>
            </a:r>
            <a:r>
              <a:rPr lang="en-US" sz="2200" dirty="0" smtClean="0"/>
              <a:t> pregunta, un estadístico </a:t>
            </a:r>
            <a:r>
              <a:rPr lang="en-US" sz="2200" dirty="0" err="1" smtClean="0"/>
              <a:t>experimentado</a:t>
            </a:r>
            <a:r>
              <a:rPr lang="en-US" sz="2200" dirty="0" smtClean="0"/>
              <a:t> va a </a:t>
            </a:r>
            <a:r>
              <a:rPr lang="en-US" sz="2200" dirty="0" err="1" smtClean="0"/>
              <a:t>necesitar</a:t>
            </a:r>
            <a:r>
              <a:rPr lang="en-US" sz="2200" dirty="0" smtClean="0"/>
              <a:t> </a:t>
            </a:r>
            <a:r>
              <a:rPr lang="en-US" sz="2200" dirty="0" err="1" smtClean="0"/>
              <a:t>varias</a:t>
            </a:r>
            <a:r>
              <a:rPr lang="en-US" sz="2200" dirty="0" smtClean="0"/>
              <a:t> </a:t>
            </a:r>
            <a:r>
              <a:rPr lang="en-US" sz="2200" dirty="0" err="1" smtClean="0"/>
              <a:t>iteraciones</a:t>
            </a:r>
            <a:r>
              <a:rPr lang="en-US" sz="2200" dirty="0" smtClean="0"/>
              <a:t> (= </a:t>
            </a:r>
            <a:r>
              <a:rPr lang="en-US" sz="2200" dirty="0" err="1" smtClean="0"/>
              <a:t>tiempo</a:t>
            </a:r>
            <a:r>
              <a:rPr lang="en-US" sz="2200" dirty="0" smtClean="0"/>
              <a:t>, mucho </a:t>
            </a:r>
            <a:r>
              <a:rPr lang="en-US" sz="2200" dirty="0" err="1" smtClean="0"/>
              <a:t>tiempo</a:t>
            </a:r>
            <a:r>
              <a:rPr lang="en-US" sz="2200" dirty="0" smtClean="0"/>
              <a:t>) con el </a:t>
            </a:r>
            <a:r>
              <a:rPr lang="en-US" sz="2200" dirty="0" err="1" smtClean="0"/>
              <a:t>investigador</a:t>
            </a:r>
            <a:r>
              <a:rPr lang="en-US" sz="2200" dirty="0" smtClean="0"/>
              <a:t> para </a:t>
            </a:r>
            <a:r>
              <a:rPr lang="en-US" sz="2200" dirty="0" err="1" smtClean="0"/>
              <a:t>poder</a:t>
            </a:r>
            <a:r>
              <a:rPr lang="en-US" sz="2200" dirty="0" smtClean="0"/>
              <a:t> </a:t>
            </a:r>
            <a:r>
              <a:rPr lang="en-US" sz="2200" dirty="0" err="1" smtClean="0"/>
              <a:t>contestarla</a:t>
            </a:r>
            <a:r>
              <a:rPr lang="en-US" sz="2200" dirty="0" smtClean="0"/>
              <a:t>.</a:t>
            </a:r>
          </a:p>
          <a:p>
            <a:pPr marL="506413"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¿</a:t>
            </a:r>
            <a:r>
              <a:rPr lang="en-US" sz="2200" dirty="0" err="1" smtClean="0"/>
              <a:t>Cuál</a:t>
            </a:r>
            <a:r>
              <a:rPr lang="en-US" sz="2200" dirty="0" smtClean="0"/>
              <a:t> es la variable </a:t>
            </a:r>
            <a:r>
              <a:rPr lang="en-US" sz="2200" dirty="0" err="1" smtClean="0"/>
              <a:t>respuesta</a:t>
            </a:r>
            <a:r>
              <a:rPr lang="en-US" sz="2200" dirty="0" smtClean="0"/>
              <a:t> ideal?, ¿</a:t>
            </a:r>
            <a:r>
              <a:rPr lang="en-US" sz="2200" dirty="0" err="1" smtClean="0"/>
              <a:t>cómo</a:t>
            </a:r>
            <a:r>
              <a:rPr lang="en-US" sz="2200" dirty="0" smtClean="0"/>
              <a:t> se interpreta?, ¿</a:t>
            </a:r>
            <a:r>
              <a:rPr lang="en-US" sz="2200" dirty="0" err="1" smtClean="0"/>
              <a:t>cómo</a:t>
            </a:r>
            <a:r>
              <a:rPr lang="en-US" sz="2200" dirty="0" smtClean="0"/>
              <a:t> se </a:t>
            </a:r>
            <a:r>
              <a:rPr lang="en-US" sz="2200" dirty="0" err="1" smtClean="0"/>
              <a:t>miden</a:t>
            </a:r>
            <a:r>
              <a:rPr lang="en-US" sz="2200" dirty="0" smtClean="0"/>
              <a:t> las variables?, ¿qué </a:t>
            </a:r>
            <a:r>
              <a:rPr lang="en-US" sz="2200" dirty="0" err="1" smtClean="0"/>
              <a:t>factores</a:t>
            </a:r>
            <a:r>
              <a:rPr lang="en-US" sz="2200" dirty="0" smtClean="0"/>
              <a:t> </a:t>
            </a:r>
            <a:r>
              <a:rPr lang="en-US" sz="2200" dirty="0" err="1" smtClean="0"/>
              <a:t>alteran</a:t>
            </a:r>
            <a:r>
              <a:rPr lang="en-US" sz="2200" dirty="0" smtClean="0"/>
              <a:t> la </a:t>
            </a:r>
            <a:r>
              <a:rPr lang="en-US" sz="2200" dirty="0" err="1" smtClean="0"/>
              <a:t>medición</a:t>
            </a:r>
            <a:r>
              <a:rPr lang="en-US" sz="2200" dirty="0" smtClean="0"/>
              <a:t>?, ¿hay </a:t>
            </a:r>
            <a:r>
              <a:rPr lang="en-US" sz="2200" dirty="0" err="1" smtClean="0"/>
              <a:t>fuentes</a:t>
            </a:r>
            <a:r>
              <a:rPr lang="en-US" sz="2200" dirty="0" smtClean="0"/>
              <a:t> de error que se </a:t>
            </a:r>
            <a:r>
              <a:rPr lang="en-US" sz="2200" dirty="0" err="1" smtClean="0"/>
              <a:t>puedan</a:t>
            </a:r>
            <a:r>
              <a:rPr lang="en-US" sz="2200" dirty="0" smtClean="0"/>
              <a:t> </a:t>
            </a:r>
            <a:r>
              <a:rPr lang="en-US" sz="2200" dirty="0" err="1" smtClean="0"/>
              <a:t>controlar</a:t>
            </a:r>
            <a:r>
              <a:rPr lang="en-US" sz="2200" dirty="0" smtClean="0"/>
              <a:t>?, ¿hay </a:t>
            </a:r>
            <a:r>
              <a:rPr lang="en-US" sz="2200" dirty="0" err="1" smtClean="0"/>
              <a:t>sesgos</a:t>
            </a:r>
            <a:r>
              <a:rPr lang="en-US" sz="2200" dirty="0" smtClean="0"/>
              <a:t> en la </a:t>
            </a:r>
            <a:r>
              <a:rPr lang="en-US" sz="2200" dirty="0" err="1" smtClean="0"/>
              <a:t>medición</a:t>
            </a:r>
            <a:r>
              <a:rPr lang="en-US" sz="2200" dirty="0" smtClean="0"/>
              <a:t>?, etc.</a:t>
            </a:r>
          </a:p>
          <a:p>
            <a:pPr marL="506413"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Una </a:t>
            </a:r>
            <a:r>
              <a:rPr lang="en-US" sz="2200" dirty="0" err="1" smtClean="0"/>
              <a:t>colaboración</a:t>
            </a:r>
            <a:r>
              <a:rPr lang="en-US" sz="2200" dirty="0" smtClean="0"/>
              <a:t> estadístico-</a:t>
            </a:r>
            <a:r>
              <a:rPr lang="en-US" sz="2200" dirty="0" err="1" smtClean="0"/>
              <a:t>investigador</a:t>
            </a:r>
            <a:r>
              <a:rPr lang="en-US" sz="2200" dirty="0" smtClean="0"/>
              <a:t> </a:t>
            </a:r>
            <a:r>
              <a:rPr lang="en-US" sz="2200" dirty="0" err="1" smtClean="0"/>
              <a:t>funciona</a:t>
            </a:r>
            <a:r>
              <a:rPr lang="en-US" sz="2200" dirty="0" smtClean="0"/>
              <a:t> cuando genera </a:t>
            </a:r>
            <a:r>
              <a:rPr lang="en-US" sz="2200" dirty="0" err="1" smtClean="0"/>
              <a:t>puntos</a:t>
            </a:r>
            <a:r>
              <a:rPr lang="en-US" sz="2200" dirty="0" smtClean="0"/>
              <a:t> de vista </a:t>
            </a:r>
            <a:r>
              <a:rPr lang="en-US" sz="2200" dirty="0" err="1" smtClean="0"/>
              <a:t>complementarios</a:t>
            </a:r>
            <a:r>
              <a:rPr lang="en-US" sz="2200" dirty="0" smtClean="0"/>
              <a:t> que </a:t>
            </a:r>
            <a:r>
              <a:rPr lang="en-US" sz="2200" dirty="0" err="1" smtClean="0"/>
              <a:t>mejoran</a:t>
            </a:r>
            <a:r>
              <a:rPr lang="en-US" sz="2200" dirty="0" smtClean="0"/>
              <a:t> la </a:t>
            </a:r>
            <a:r>
              <a:rPr lang="en-US" sz="2200" dirty="0" err="1" smtClean="0"/>
              <a:t>calidad</a:t>
            </a:r>
            <a:r>
              <a:rPr lang="en-US" sz="2200" dirty="0" smtClean="0"/>
              <a:t> del </a:t>
            </a:r>
            <a:r>
              <a:rPr lang="en-US" sz="2200" dirty="0" err="1" smtClean="0"/>
              <a:t>proyecto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2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Consecuencias</a:t>
            </a:r>
            <a:r>
              <a:rPr lang="en-US" dirty="0" smtClean="0"/>
              <a:t> de no </a:t>
            </a:r>
            <a:r>
              <a:rPr lang="en-US" dirty="0" err="1" smtClean="0"/>
              <a:t>seguir</a:t>
            </a:r>
            <a:r>
              <a:rPr lang="en-US" dirty="0" smtClean="0"/>
              <a:t> las </a:t>
            </a:r>
            <a:r>
              <a:rPr lang="en-US" dirty="0" err="1" smtClean="0"/>
              <a:t>pautas</a:t>
            </a:r>
            <a:r>
              <a:rPr lang="en-US" dirty="0" smtClean="0"/>
              <a:t> 1 y 3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914400"/>
            <a:ext cx="86868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700" dirty="0"/>
              <a:t>“</a:t>
            </a:r>
            <a:r>
              <a:rPr lang="en-US" sz="2700" dirty="0" err="1"/>
              <a:t>Llamar</a:t>
            </a:r>
            <a:r>
              <a:rPr lang="en-US" sz="2700" dirty="0"/>
              <a:t> a un estadístico luego de que el </a:t>
            </a:r>
            <a:r>
              <a:rPr lang="en-US" sz="2700" dirty="0" err="1"/>
              <a:t>estudio</a:t>
            </a:r>
            <a:r>
              <a:rPr lang="en-US" sz="2700" dirty="0"/>
              <a:t> se </a:t>
            </a:r>
            <a:r>
              <a:rPr lang="en-US" sz="2700" dirty="0" err="1"/>
              <a:t>realizó</a:t>
            </a:r>
            <a:r>
              <a:rPr lang="en-US" sz="2700" dirty="0"/>
              <a:t> puede ser comparable a </a:t>
            </a:r>
            <a:r>
              <a:rPr lang="en-US" sz="2700" dirty="0" err="1"/>
              <a:t>pedirle</a:t>
            </a:r>
            <a:r>
              <a:rPr lang="en-US" sz="2700" dirty="0"/>
              <a:t> que </a:t>
            </a:r>
            <a:r>
              <a:rPr lang="en-US" sz="2700" dirty="0" err="1"/>
              <a:t>haga</a:t>
            </a:r>
            <a:r>
              <a:rPr lang="en-US" sz="2700" dirty="0"/>
              <a:t> una </a:t>
            </a:r>
            <a:r>
              <a:rPr lang="en-US" sz="2700" dirty="0" err="1"/>
              <a:t>autopsia</a:t>
            </a:r>
            <a:r>
              <a:rPr lang="en-US" sz="2700" dirty="0"/>
              <a:t>: el estadístico </a:t>
            </a:r>
            <a:r>
              <a:rPr lang="en-US" sz="2700" dirty="0" err="1"/>
              <a:t>quizás</a:t>
            </a:r>
            <a:r>
              <a:rPr lang="en-US" sz="2700" dirty="0"/>
              <a:t> </a:t>
            </a:r>
            <a:r>
              <a:rPr lang="en-US" sz="2700" dirty="0" err="1"/>
              <a:t>pueda</a:t>
            </a:r>
            <a:r>
              <a:rPr lang="en-US" sz="2700" dirty="0"/>
              <a:t> decir de qué </a:t>
            </a:r>
            <a:r>
              <a:rPr lang="en-US" sz="2700" dirty="0" err="1"/>
              <a:t>murió</a:t>
            </a:r>
            <a:r>
              <a:rPr lang="en-US" sz="2700" dirty="0"/>
              <a:t> el </a:t>
            </a:r>
            <a:r>
              <a:rPr lang="en-US" sz="2700" dirty="0" err="1"/>
              <a:t>estudio</a:t>
            </a:r>
            <a:r>
              <a:rPr lang="en-US" sz="2700" dirty="0"/>
              <a:t>”. </a:t>
            </a:r>
            <a:r>
              <a:rPr lang="en-US" sz="2700" dirty="0" smtClean="0"/>
              <a:t>RA </a:t>
            </a:r>
            <a:r>
              <a:rPr lang="en-US" sz="2700" dirty="0"/>
              <a:t>Fisher (1938)</a:t>
            </a:r>
          </a:p>
          <a:p>
            <a:pPr marL="0" indent="0">
              <a:spcBef>
                <a:spcPts val="0"/>
              </a:spcBef>
              <a:buNone/>
            </a:pPr>
            <a:endParaRPr lang="en-US" sz="27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72136"/>
            <a:ext cx="1932254" cy="2540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6400" y="3659756"/>
            <a:ext cx="2165673" cy="21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4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838200"/>
            <a:ext cx="8686800" cy="5410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“Pre/</a:t>
            </a:r>
            <a:r>
              <a:rPr lang="en-US" sz="2200" b="1" dirty="0" err="1" smtClean="0">
                <a:solidFill>
                  <a:srgbClr val="0070C0"/>
                </a:solidFill>
              </a:rPr>
              <a:t>ocúpese</a:t>
            </a:r>
            <a:r>
              <a:rPr lang="en-US" sz="2200" b="1" dirty="0" smtClean="0">
                <a:solidFill>
                  <a:srgbClr val="0070C0"/>
                </a:solidFill>
              </a:rPr>
              <a:t> por la </a:t>
            </a:r>
            <a:r>
              <a:rPr lang="en-US" sz="2200" b="1" dirty="0" err="1" smtClean="0">
                <a:solidFill>
                  <a:srgbClr val="0070C0"/>
                </a:solidFill>
              </a:rPr>
              <a:t>calidad</a:t>
            </a:r>
            <a:r>
              <a:rPr lang="en-US" sz="2200" b="1" dirty="0" smtClean="0">
                <a:solidFill>
                  <a:srgbClr val="0070C0"/>
                </a:solidFill>
              </a:rPr>
              <a:t> de los datos”.</a:t>
            </a:r>
          </a:p>
          <a:p>
            <a:pPr>
              <a:spcBef>
                <a:spcPts val="600"/>
              </a:spcBef>
            </a:pPr>
            <a:r>
              <a:rPr lang="en-US" sz="2200" dirty="0" err="1" smtClean="0"/>
              <a:t>Malos</a:t>
            </a:r>
            <a:r>
              <a:rPr lang="en-US" sz="2200" dirty="0" smtClean="0"/>
              <a:t> datos = </a:t>
            </a:r>
            <a:r>
              <a:rPr lang="en-US" sz="2200" dirty="0" err="1"/>
              <a:t>m</a:t>
            </a:r>
            <a:r>
              <a:rPr lang="en-US" sz="2200" dirty="0" err="1" smtClean="0"/>
              <a:t>alos</a:t>
            </a:r>
            <a:r>
              <a:rPr lang="en-US" sz="2200" dirty="0" smtClean="0"/>
              <a:t> </a:t>
            </a:r>
            <a:r>
              <a:rPr lang="en-US" sz="2200" dirty="0" err="1" smtClean="0"/>
              <a:t>resultados</a:t>
            </a:r>
            <a:r>
              <a:rPr lang="en-US" sz="2200" dirty="0" smtClean="0"/>
              <a:t> (garbage in, garbage out -</a:t>
            </a:r>
            <a:r>
              <a:rPr lang="en-US" sz="2200" dirty="0" err="1" smtClean="0"/>
              <a:t>aunque</a:t>
            </a:r>
            <a:r>
              <a:rPr lang="en-US" sz="2200" dirty="0" smtClean="0"/>
              <a:t> </a:t>
            </a:r>
            <a:r>
              <a:rPr lang="en-US" sz="2200" dirty="0" err="1" smtClean="0"/>
              <a:t>tenga</a:t>
            </a:r>
            <a:r>
              <a:rPr lang="en-US" sz="2200" dirty="0" smtClean="0"/>
              <a:t> </a:t>
            </a:r>
            <a:r>
              <a:rPr lang="en-US" sz="2200" dirty="0" err="1" smtClean="0"/>
              <a:t>muchos</a:t>
            </a:r>
            <a:r>
              <a:rPr lang="en-US" sz="2200" dirty="0" smtClean="0"/>
              <a:t> datos/big data).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La </a:t>
            </a:r>
            <a:r>
              <a:rPr lang="en-US" sz="2200" dirty="0" err="1" smtClean="0"/>
              <a:t>estadística</a:t>
            </a:r>
            <a:r>
              <a:rPr lang="en-US" sz="2200" dirty="0" smtClean="0"/>
              <a:t> tiene </a:t>
            </a:r>
            <a:r>
              <a:rPr lang="en-US" sz="2200" dirty="0" err="1" smtClean="0"/>
              <a:t>herramientas</a:t>
            </a:r>
            <a:r>
              <a:rPr lang="en-US" sz="2200" dirty="0" smtClean="0"/>
              <a:t> que a </a:t>
            </a:r>
            <a:r>
              <a:rPr lang="en-US" sz="2200" dirty="0" err="1" smtClean="0"/>
              <a:t>veces</a:t>
            </a:r>
            <a:r>
              <a:rPr lang="en-US" sz="2200" dirty="0" smtClean="0"/>
              <a:t> </a:t>
            </a:r>
            <a:r>
              <a:rPr lang="en-US" sz="2200" dirty="0" err="1" smtClean="0"/>
              <a:t>pueden</a:t>
            </a:r>
            <a:r>
              <a:rPr lang="en-US" sz="2200" dirty="0" smtClean="0"/>
              <a:t> </a:t>
            </a:r>
            <a:r>
              <a:rPr lang="en-US" sz="2200" dirty="0" err="1" smtClean="0"/>
              <a:t>ayudar</a:t>
            </a:r>
            <a:r>
              <a:rPr lang="en-US" sz="2200" dirty="0" smtClean="0"/>
              <a:t>, pero nada </a:t>
            </a:r>
            <a:r>
              <a:rPr lang="en-US" sz="2200" dirty="0" err="1" smtClean="0"/>
              <a:t>funciona</a:t>
            </a:r>
            <a:r>
              <a:rPr lang="en-US" sz="2200" dirty="0" smtClean="0"/>
              <a:t> tan </a:t>
            </a:r>
            <a:r>
              <a:rPr lang="en-US" sz="2200" dirty="0" err="1" smtClean="0"/>
              <a:t>bien</a:t>
            </a:r>
            <a:r>
              <a:rPr lang="en-US" sz="2200" dirty="0" smtClean="0"/>
              <a:t> como datos de </a:t>
            </a:r>
            <a:r>
              <a:rPr lang="en-US" sz="2200" dirty="0" err="1" smtClean="0"/>
              <a:t>buena</a:t>
            </a:r>
            <a:r>
              <a:rPr lang="en-US" sz="2200" dirty="0" smtClean="0"/>
              <a:t> </a:t>
            </a:r>
            <a:r>
              <a:rPr lang="en-US" sz="2200" dirty="0" err="1" smtClean="0"/>
              <a:t>calidad</a:t>
            </a:r>
            <a:r>
              <a:rPr lang="en-US" sz="22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Los datos que </a:t>
            </a:r>
            <a:r>
              <a:rPr lang="en-US" sz="2200" dirty="0" err="1" smtClean="0"/>
              <a:t>vienen</a:t>
            </a:r>
            <a:r>
              <a:rPr lang="en-US" sz="2200" dirty="0" smtClean="0"/>
              <a:t> pre-</a:t>
            </a:r>
            <a:r>
              <a:rPr lang="en-US" sz="2200" dirty="0" err="1" smtClean="0"/>
              <a:t>procesados</a:t>
            </a:r>
            <a:r>
              <a:rPr lang="en-US" sz="2200" dirty="0" smtClean="0"/>
              <a:t> por </a:t>
            </a:r>
            <a:r>
              <a:rPr lang="en-US" sz="2200" dirty="0" err="1" smtClean="0"/>
              <a:t>cajas</a:t>
            </a:r>
            <a:r>
              <a:rPr lang="en-US" sz="2200" dirty="0" smtClean="0"/>
              <a:t> </a:t>
            </a:r>
            <a:r>
              <a:rPr lang="en-US" sz="2200" dirty="0" err="1" smtClean="0"/>
              <a:t>negras</a:t>
            </a:r>
            <a:r>
              <a:rPr lang="en-US" sz="2200" dirty="0" smtClean="0"/>
              <a:t> (</a:t>
            </a:r>
            <a:r>
              <a:rPr lang="en-US" sz="2200" dirty="0" err="1" smtClean="0"/>
              <a:t>genética</a:t>
            </a:r>
            <a:r>
              <a:rPr lang="en-US" sz="2200" dirty="0" smtClean="0"/>
              <a:t>, </a:t>
            </a:r>
            <a:r>
              <a:rPr lang="en-US" sz="2200" dirty="0" err="1" smtClean="0"/>
              <a:t>imágenes</a:t>
            </a:r>
            <a:r>
              <a:rPr lang="en-US" sz="2200" dirty="0" smtClean="0"/>
              <a:t>) </a:t>
            </a:r>
            <a:r>
              <a:rPr lang="en-US" sz="2200" dirty="0" err="1" smtClean="0"/>
              <a:t>requieren</a:t>
            </a:r>
            <a:r>
              <a:rPr lang="en-US" sz="2200" dirty="0" smtClean="0"/>
              <a:t> especial </a:t>
            </a:r>
            <a:r>
              <a:rPr lang="en-US" sz="2200" dirty="0" err="1" smtClean="0"/>
              <a:t>cuidado</a:t>
            </a:r>
            <a:r>
              <a:rPr lang="en-US" sz="22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El </a:t>
            </a:r>
            <a:r>
              <a:rPr lang="en-US" sz="2200" dirty="0" err="1" smtClean="0"/>
              <a:t>proceso</a:t>
            </a:r>
            <a:r>
              <a:rPr lang="en-US" sz="2200" dirty="0" smtClean="0"/>
              <a:t> de </a:t>
            </a:r>
            <a:r>
              <a:rPr lang="en-US" sz="2200" dirty="0" err="1" smtClean="0"/>
              <a:t>limpieza</a:t>
            </a:r>
            <a:r>
              <a:rPr lang="en-US" sz="2200" dirty="0" smtClean="0"/>
              <a:t> de datos (</a:t>
            </a:r>
            <a:r>
              <a:rPr lang="en-US" sz="2200" dirty="0" err="1" smtClean="0"/>
              <a:t>idealmente</a:t>
            </a:r>
            <a:r>
              <a:rPr lang="en-US" sz="2200" dirty="0" smtClean="0"/>
              <a:t> </a:t>
            </a:r>
            <a:r>
              <a:rPr lang="en-US" sz="2200" dirty="0" err="1" smtClean="0"/>
              <a:t>durante</a:t>
            </a:r>
            <a:r>
              <a:rPr lang="en-US" sz="2200" dirty="0" smtClean="0"/>
              <a:t> la </a:t>
            </a:r>
            <a:r>
              <a:rPr lang="en-US" sz="2200" dirty="0" err="1" smtClean="0"/>
              <a:t>ejecución</a:t>
            </a:r>
            <a:r>
              <a:rPr lang="en-US" sz="2200" dirty="0" smtClean="0"/>
              <a:t> del </a:t>
            </a:r>
            <a:r>
              <a:rPr lang="en-US" sz="2200" dirty="0" err="1" smtClean="0"/>
              <a:t>estudio</a:t>
            </a:r>
            <a:r>
              <a:rPr lang="en-US" sz="2200" dirty="0" smtClean="0"/>
              <a:t>) es </a:t>
            </a:r>
            <a:r>
              <a:rPr lang="en-US" sz="2200" dirty="0" err="1" smtClean="0"/>
              <a:t>particularmente</a:t>
            </a:r>
            <a:r>
              <a:rPr lang="en-US" sz="2200" dirty="0" smtClean="0"/>
              <a:t> </a:t>
            </a:r>
            <a:r>
              <a:rPr lang="en-US" sz="2200" dirty="0" err="1" smtClean="0"/>
              <a:t>importante</a:t>
            </a:r>
            <a:r>
              <a:rPr lang="en-US" sz="2200" dirty="0" smtClean="0"/>
              <a:t> </a:t>
            </a:r>
            <a:r>
              <a:rPr lang="en-US" sz="2200" dirty="0" err="1" smtClean="0"/>
              <a:t>porque</a:t>
            </a:r>
            <a:r>
              <a:rPr lang="en-US" sz="2200" dirty="0" smtClean="0"/>
              <a:t> </a:t>
            </a:r>
            <a:r>
              <a:rPr lang="en-US" sz="2200" dirty="0" err="1" smtClean="0"/>
              <a:t>ayuda</a:t>
            </a:r>
            <a:r>
              <a:rPr lang="en-US" sz="2200" dirty="0" smtClean="0"/>
              <a:t> a </a:t>
            </a:r>
            <a:r>
              <a:rPr lang="en-US" sz="2200" dirty="0" err="1" smtClean="0"/>
              <a:t>detectar</a:t>
            </a:r>
            <a:r>
              <a:rPr lang="en-US" sz="2200" dirty="0" smtClean="0"/>
              <a:t> </a:t>
            </a:r>
            <a:r>
              <a:rPr lang="en-US" sz="2200" dirty="0" err="1" smtClean="0"/>
              <a:t>problemas</a:t>
            </a:r>
            <a:r>
              <a:rPr lang="en-US" sz="2200" dirty="0" smtClean="0"/>
              <a:t> en los datos. Es </a:t>
            </a:r>
            <a:r>
              <a:rPr lang="en-US" sz="2200" dirty="0" err="1" smtClean="0"/>
              <a:t>imprescindible</a:t>
            </a:r>
            <a:r>
              <a:rPr lang="en-US" sz="22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Saber </a:t>
            </a:r>
            <a:r>
              <a:rPr lang="en-US" sz="2200" dirty="0" err="1" smtClean="0"/>
              <a:t>cómo</a:t>
            </a:r>
            <a:r>
              <a:rPr lang="en-US" sz="2200" dirty="0" smtClean="0"/>
              <a:t> se </a:t>
            </a:r>
            <a:r>
              <a:rPr lang="en-US" sz="2200" dirty="0" err="1" smtClean="0"/>
              <a:t>colectaron</a:t>
            </a:r>
            <a:r>
              <a:rPr lang="en-US" sz="2200" dirty="0" smtClean="0"/>
              <a:t> los datos y qué </a:t>
            </a:r>
            <a:r>
              <a:rPr lang="en-US" sz="2200" dirty="0" err="1" smtClean="0"/>
              <a:t>significan</a:t>
            </a:r>
            <a:r>
              <a:rPr lang="en-US" sz="2200" dirty="0" smtClean="0"/>
              <a:t> (</a:t>
            </a:r>
            <a:r>
              <a:rPr lang="en-US" sz="2200" dirty="0" err="1" smtClean="0"/>
              <a:t>celdas</a:t>
            </a:r>
            <a:r>
              <a:rPr lang="en-US" sz="2200" dirty="0" smtClean="0"/>
              <a:t> </a:t>
            </a:r>
            <a:r>
              <a:rPr lang="en-US" sz="2200" dirty="0" err="1" smtClean="0"/>
              <a:t>vacías</a:t>
            </a:r>
            <a:r>
              <a:rPr lang="en-US" sz="2200" dirty="0" smtClean="0"/>
              <a:t>, </a:t>
            </a:r>
            <a:r>
              <a:rPr lang="en-US" sz="2200" dirty="0" err="1" smtClean="0"/>
              <a:t>códigos</a:t>
            </a:r>
            <a:r>
              <a:rPr lang="en-US" sz="2200" dirty="0" smtClean="0"/>
              <a:t> 999, </a:t>
            </a:r>
            <a:r>
              <a:rPr lang="en-US" sz="2200" dirty="0" err="1" smtClean="0"/>
              <a:t>etc</a:t>
            </a:r>
            <a:r>
              <a:rPr lang="en-US" sz="2200" dirty="0" smtClean="0"/>
              <a:t>).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Describir </a:t>
            </a:r>
            <a:r>
              <a:rPr lang="en-US" sz="2200" dirty="0" err="1" smtClean="0"/>
              <a:t>bien</a:t>
            </a:r>
            <a:r>
              <a:rPr lang="en-US" sz="2200" dirty="0" smtClean="0"/>
              <a:t> los datos </a:t>
            </a:r>
            <a:r>
              <a:rPr lang="en-US" sz="2200" dirty="0" err="1" smtClean="0"/>
              <a:t>mediante</a:t>
            </a:r>
            <a:r>
              <a:rPr lang="en-US" sz="2200" dirty="0" smtClean="0"/>
              <a:t> </a:t>
            </a:r>
            <a:r>
              <a:rPr lang="en-US" sz="2200" dirty="0" err="1" smtClean="0"/>
              <a:t>estadísticos</a:t>
            </a:r>
            <a:r>
              <a:rPr lang="en-US" sz="2200" dirty="0" smtClean="0"/>
              <a:t> </a:t>
            </a:r>
            <a:r>
              <a:rPr lang="en-US" sz="2200" dirty="0" err="1" smtClean="0"/>
              <a:t>descriptivos</a:t>
            </a:r>
            <a:r>
              <a:rPr lang="en-US" sz="2200" dirty="0" smtClean="0"/>
              <a:t> y </a:t>
            </a:r>
            <a:r>
              <a:rPr lang="en-US" sz="2200" dirty="0" err="1" smtClean="0"/>
              <a:t>gráficos</a:t>
            </a:r>
            <a:r>
              <a:rPr lang="en-US" sz="2200" dirty="0" smtClean="0"/>
              <a:t>, </a:t>
            </a:r>
            <a:r>
              <a:rPr lang="en-US" sz="2200" dirty="0" err="1" smtClean="0"/>
              <a:t>conocerlos</a:t>
            </a:r>
            <a:r>
              <a:rPr lang="en-US" sz="2200" dirty="0" smtClean="0"/>
              <a:t>, </a:t>
            </a:r>
            <a:r>
              <a:rPr lang="en-US" sz="2200" dirty="0" err="1" smtClean="0"/>
              <a:t>explorarlos</a:t>
            </a:r>
            <a:r>
              <a:rPr lang="en-US" sz="2200" dirty="0" smtClean="0"/>
              <a:t> (</a:t>
            </a:r>
            <a:r>
              <a:rPr lang="en-US" sz="2200" dirty="0" err="1" smtClean="0"/>
              <a:t>detección</a:t>
            </a:r>
            <a:r>
              <a:rPr lang="en-US" sz="2200" dirty="0" smtClean="0"/>
              <a:t> de outliers y </a:t>
            </a:r>
            <a:r>
              <a:rPr lang="en-US" sz="2200" dirty="0" err="1" smtClean="0"/>
              <a:t>otros</a:t>
            </a:r>
            <a:r>
              <a:rPr lang="en-US" sz="2200" dirty="0" smtClean="0"/>
              <a:t> </a:t>
            </a:r>
            <a:r>
              <a:rPr lang="en-US" sz="2200" dirty="0" err="1" smtClean="0"/>
              <a:t>problemas</a:t>
            </a:r>
            <a:r>
              <a:rPr lang="en-US" sz="2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67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5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914400"/>
            <a:ext cx="8686800" cy="5410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“El </a:t>
            </a:r>
            <a:r>
              <a:rPr lang="en-US" sz="2400" b="1" dirty="0" err="1" smtClean="0">
                <a:solidFill>
                  <a:srgbClr val="0070C0"/>
                </a:solidFill>
              </a:rPr>
              <a:t>análisis</a:t>
            </a:r>
            <a:r>
              <a:rPr lang="en-US" sz="2400" b="1" dirty="0" smtClean="0">
                <a:solidFill>
                  <a:srgbClr val="0070C0"/>
                </a:solidFill>
              </a:rPr>
              <a:t> estadístico es mucho más que una </a:t>
            </a:r>
            <a:r>
              <a:rPr lang="en-US" sz="2400" b="1" dirty="0" err="1" smtClean="0">
                <a:solidFill>
                  <a:srgbClr val="0070C0"/>
                </a:solidFill>
              </a:rPr>
              <a:t>serie</a:t>
            </a:r>
            <a:r>
              <a:rPr lang="en-US" sz="2400" b="1" dirty="0" smtClean="0">
                <a:solidFill>
                  <a:srgbClr val="0070C0"/>
                </a:solidFill>
              </a:rPr>
              <a:t> de </a:t>
            </a:r>
            <a:r>
              <a:rPr lang="en-US" sz="2400" b="1" dirty="0" err="1" smtClean="0">
                <a:solidFill>
                  <a:srgbClr val="0070C0"/>
                </a:solidFill>
              </a:rPr>
              <a:t>cálculos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matemáticos</a:t>
            </a:r>
            <a:r>
              <a:rPr lang="en-US" sz="2400" b="1" dirty="0" smtClean="0">
                <a:solidFill>
                  <a:srgbClr val="0070C0"/>
                </a:solidFill>
              </a:rPr>
              <a:t>”.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Los </a:t>
            </a:r>
            <a:r>
              <a:rPr lang="en-US" sz="2400" dirty="0" err="1" smtClean="0"/>
              <a:t>paquetes</a:t>
            </a:r>
            <a:r>
              <a:rPr lang="en-US" sz="2400" dirty="0" smtClean="0"/>
              <a:t> </a:t>
            </a:r>
            <a:r>
              <a:rPr lang="en-US" sz="2400" dirty="0" err="1" smtClean="0"/>
              <a:t>estadísticos</a:t>
            </a:r>
            <a:r>
              <a:rPr lang="en-US" sz="2400" dirty="0" smtClean="0"/>
              <a:t> </a:t>
            </a:r>
            <a:r>
              <a:rPr lang="en-US" sz="2400" dirty="0" err="1" smtClean="0"/>
              <a:t>proveen</a:t>
            </a:r>
            <a:r>
              <a:rPr lang="en-US" sz="2400" dirty="0" smtClean="0"/>
              <a:t> </a:t>
            </a:r>
            <a:r>
              <a:rPr lang="en-US" sz="2400" dirty="0" err="1" smtClean="0"/>
              <a:t>herramientas</a:t>
            </a:r>
            <a:r>
              <a:rPr lang="en-US" sz="2400" dirty="0" smtClean="0"/>
              <a:t> para </a:t>
            </a:r>
            <a:r>
              <a:rPr lang="en-US" sz="2400" dirty="0" err="1" smtClean="0"/>
              <a:t>asistir</a:t>
            </a:r>
            <a:r>
              <a:rPr lang="en-US" sz="2400" dirty="0" smtClean="0"/>
              <a:t> en el </a:t>
            </a:r>
            <a:r>
              <a:rPr lang="en-US" sz="2400" dirty="0" err="1" smtClean="0"/>
              <a:t>análisis</a:t>
            </a:r>
            <a:r>
              <a:rPr lang="en-US" sz="2400" dirty="0" smtClean="0"/>
              <a:t>, pero no </a:t>
            </a:r>
            <a:r>
              <a:rPr lang="en-US" sz="2400" dirty="0" err="1" smtClean="0"/>
              <a:t>definen</a:t>
            </a:r>
            <a:r>
              <a:rPr lang="en-US" sz="2400" dirty="0" smtClean="0"/>
              <a:t> qué </a:t>
            </a:r>
            <a:r>
              <a:rPr lang="en-US" sz="2400" dirty="0" err="1" smtClean="0"/>
              <a:t>análisis</a:t>
            </a:r>
            <a:r>
              <a:rPr lang="en-US" sz="2400" dirty="0" smtClean="0"/>
              <a:t> es </a:t>
            </a:r>
            <a:r>
              <a:rPr lang="en-US" sz="2400" dirty="0" err="1" smtClean="0"/>
              <a:t>adecuado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Los métodos </a:t>
            </a:r>
            <a:r>
              <a:rPr lang="en-US" sz="2400" dirty="0" err="1" smtClean="0"/>
              <a:t>analíticos</a:t>
            </a:r>
            <a:r>
              <a:rPr lang="en-US" sz="2400" dirty="0" smtClean="0"/>
              <a:t> </a:t>
            </a:r>
            <a:r>
              <a:rPr lang="en-US" sz="2400" dirty="0" err="1" smtClean="0"/>
              <a:t>deben</a:t>
            </a:r>
            <a:r>
              <a:rPr lang="en-US" sz="2400" dirty="0" smtClean="0"/>
              <a:t> </a:t>
            </a:r>
            <a:r>
              <a:rPr lang="en-US" sz="2400" dirty="0" err="1" smtClean="0"/>
              <a:t>tener</a:t>
            </a:r>
            <a:r>
              <a:rPr lang="en-US" sz="2400" dirty="0" smtClean="0"/>
              <a:t> una </a:t>
            </a:r>
            <a:r>
              <a:rPr lang="en-US" sz="2400" dirty="0" err="1" smtClean="0"/>
              <a:t>correspondencia</a:t>
            </a:r>
            <a:r>
              <a:rPr lang="en-US" sz="2400" dirty="0" smtClean="0"/>
              <a:t> </a:t>
            </a:r>
            <a:r>
              <a:rPr lang="en-US" sz="2400" dirty="0" err="1" smtClean="0"/>
              <a:t>cercana</a:t>
            </a:r>
            <a:r>
              <a:rPr lang="en-US" sz="2400" dirty="0" smtClean="0"/>
              <a:t> con las </a:t>
            </a:r>
            <a:r>
              <a:rPr lang="en-US" sz="2400" dirty="0" err="1" smtClean="0"/>
              <a:t>preguntas</a:t>
            </a:r>
            <a:r>
              <a:rPr lang="en-US" sz="2400" dirty="0" smtClean="0"/>
              <a:t> </a:t>
            </a:r>
            <a:r>
              <a:rPr lang="en-US" sz="2400" dirty="0" err="1" smtClean="0"/>
              <a:t>científicas</a:t>
            </a:r>
            <a:r>
              <a:rPr lang="en-US" sz="2400" dirty="0" smtClean="0"/>
              <a:t>.</a:t>
            </a:r>
          </a:p>
          <a:p>
            <a:pPr marL="742950" lvl="2" indent="-342900">
              <a:spcBef>
                <a:spcPts val="600"/>
              </a:spcBef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que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planearlos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1" dirty="0">
                <a:solidFill>
                  <a:srgbClr val="0070C0"/>
                </a:solidFill>
              </a:rPr>
              <a:t>antes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obtener los datos e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incluirlos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el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protocolo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(¡también si el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observacional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!).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Decir qué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o </a:t>
            </a:r>
            <a:r>
              <a:rPr lang="en-US" sz="2400" dirty="0" err="1" smtClean="0"/>
              <a:t>función</a:t>
            </a:r>
            <a:r>
              <a:rPr lang="en-US" sz="2400" dirty="0" smtClean="0"/>
              <a:t> </a:t>
            </a:r>
            <a:r>
              <a:rPr lang="en-US" sz="2400" dirty="0" err="1" smtClean="0"/>
              <a:t>estadística</a:t>
            </a:r>
            <a:r>
              <a:rPr lang="en-US" sz="2400" dirty="0" smtClean="0"/>
              <a:t> se </a:t>
            </a:r>
            <a:r>
              <a:rPr lang="en-US" sz="2400" dirty="0" err="1" smtClean="0"/>
              <a:t>usó</a:t>
            </a:r>
            <a:r>
              <a:rPr lang="en-US" sz="2400" dirty="0" smtClean="0"/>
              <a:t> en los </a:t>
            </a:r>
            <a:r>
              <a:rPr lang="en-US" sz="2400" dirty="0" err="1" smtClean="0"/>
              <a:t>materiales</a:t>
            </a:r>
            <a:r>
              <a:rPr lang="en-US" sz="2400" dirty="0" smtClean="0"/>
              <a:t> y métodos no </a:t>
            </a:r>
            <a:r>
              <a:rPr lang="en-US" sz="2400" dirty="0" err="1" smtClean="0"/>
              <a:t>reemplaza</a:t>
            </a:r>
            <a:r>
              <a:rPr lang="en-US" sz="2400" dirty="0" smtClean="0"/>
              <a:t> </a:t>
            </a:r>
            <a:r>
              <a:rPr lang="en-US" sz="2400" dirty="0" err="1" smtClean="0"/>
              <a:t>explicar</a:t>
            </a:r>
            <a:r>
              <a:rPr lang="en-US" sz="2400" dirty="0" smtClean="0"/>
              <a:t> el </a:t>
            </a:r>
            <a:r>
              <a:rPr lang="en-US" sz="2400" dirty="0" err="1" smtClean="0"/>
              <a:t>razonamiento</a:t>
            </a:r>
            <a:r>
              <a:rPr lang="en-US" sz="2400" dirty="0" smtClean="0"/>
              <a:t> detrás de </a:t>
            </a:r>
            <a:r>
              <a:rPr lang="en-US" sz="2400" dirty="0" err="1" smtClean="0"/>
              <a:t>usar</a:t>
            </a:r>
            <a:r>
              <a:rPr lang="en-US" sz="2400" dirty="0" smtClean="0"/>
              <a:t> una </a:t>
            </a:r>
            <a:r>
              <a:rPr lang="en-US" sz="2400" dirty="0" err="1" smtClean="0"/>
              <a:t>herramienta</a:t>
            </a:r>
            <a:r>
              <a:rPr lang="en-US" sz="2400" dirty="0" smtClean="0"/>
              <a:t> </a:t>
            </a:r>
            <a:r>
              <a:rPr lang="en-US" sz="2400" dirty="0" err="1" smtClean="0"/>
              <a:t>estadística</a:t>
            </a:r>
            <a:r>
              <a:rPr lang="en-US" sz="2400" dirty="0"/>
              <a:t> </a:t>
            </a:r>
            <a:r>
              <a:rPr lang="en-US" sz="2400" dirty="0" smtClean="0"/>
              <a:t>para responder una pregunta. </a:t>
            </a:r>
          </a:p>
        </p:txBody>
      </p:sp>
    </p:spTree>
    <p:extLst>
      <p:ext uri="{BB962C8B-B14F-4D97-AF65-F5344CB8AC3E}">
        <p14:creationId xmlns:p14="http://schemas.microsoft.com/office/powerpoint/2010/main" val="370936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la </a:t>
            </a:r>
            <a:r>
              <a:rPr lang="en-US" dirty="0" err="1"/>
              <a:t>c</a:t>
            </a:r>
            <a:r>
              <a:rPr lang="en-US" dirty="0" err="1" smtClean="0"/>
              <a:t>lase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Temas</a:t>
            </a:r>
            <a:r>
              <a:rPr lang="en-US" sz="2400" dirty="0" smtClean="0"/>
              <a:t> de los que </a:t>
            </a:r>
            <a:r>
              <a:rPr lang="en-US" sz="2400" dirty="0" err="1" smtClean="0"/>
              <a:t>habitualmente</a:t>
            </a:r>
            <a:r>
              <a:rPr lang="en-US" sz="2400" dirty="0" smtClean="0"/>
              <a:t> no se </a:t>
            </a:r>
            <a:r>
              <a:rPr lang="en-US" sz="2400" dirty="0" err="1" smtClean="0"/>
              <a:t>habla</a:t>
            </a:r>
            <a:r>
              <a:rPr lang="en-US" sz="2400" dirty="0" smtClean="0"/>
              <a:t> en </a:t>
            </a:r>
            <a:r>
              <a:rPr lang="en-US" sz="2400" dirty="0" err="1" smtClean="0"/>
              <a:t>clases</a:t>
            </a:r>
            <a:r>
              <a:rPr lang="en-US" sz="2400" dirty="0" smtClean="0"/>
              <a:t> </a:t>
            </a:r>
            <a:r>
              <a:rPr lang="en-US" sz="2400" dirty="0" err="1" smtClean="0"/>
              <a:t>introductorias</a:t>
            </a:r>
            <a:r>
              <a:rPr lang="en-US" sz="2400" dirty="0" smtClean="0"/>
              <a:t> de </a:t>
            </a:r>
            <a:r>
              <a:rPr lang="en-US" sz="2400" dirty="0" err="1" smtClean="0"/>
              <a:t>Estadística</a:t>
            </a:r>
            <a:r>
              <a:rPr lang="en-US" sz="2400" dirty="0" smtClean="0"/>
              <a:t> </a:t>
            </a:r>
            <a:r>
              <a:rPr lang="en-US" sz="2400" dirty="0" err="1" smtClean="0"/>
              <a:t>Aplicada</a:t>
            </a:r>
            <a:endParaRPr lang="en-US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Importantísimos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Importantes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Diez</a:t>
            </a:r>
            <a:r>
              <a:rPr lang="en-US" sz="2400" dirty="0" smtClean="0"/>
              <a:t> </a:t>
            </a:r>
            <a:r>
              <a:rPr lang="en-US" sz="2400" dirty="0" err="1" smtClean="0"/>
              <a:t>pautas</a:t>
            </a:r>
            <a:r>
              <a:rPr lang="en-US" sz="2400" dirty="0" smtClean="0"/>
              <a:t> simples para el </a:t>
            </a:r>
            <a:r>
              <a:rPr lang="en-US" sz="2400" dirty="0" err="1" smtClean="0"/>
              <a:t>uso</a:t>
            </a:r>
            <a:r>
              <a:rPr lang="en-US" sz="2400" dirty="0" smtClean="0"/>
              <a:t> </a:t>
            </a:r>
            <a:r>
              <a:rPr lang="en-US" sz="2400" dirty="0" err="1" smtClean="0"/>
              <a:t>efectivo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estadística</a:t>
            </a:r>
            <a:endParaRPr lang="en-US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Pauta</a:t>
            </a:r>
            <a:r>
              <a:rPr lang="en-US" dirty="0" smtClean="0"/>
              <a:t> 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Conclusión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728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6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838200"/>
            <a:ext cx="8686800" cy="5410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“</a:t>
            </a:r>
            <a:r>
              <a:rPr lang="en-US" sz="2200" b="1" dirty="0" err="1" smtClean="0">
                <a:solidFill>
                  <a:srgbClr val="0070C0"/>
                </a:solidFill>
              </a:rPr>
              <a:t>Mantenga</a:t>
            </a:r>
            <a:r>
              <a:rPr lang="en-US" sz="2200" b="1" dirty="0" smtClean="0">
                <a:solidFill>
                  <a:srgbClr val="0070C0"/>
                </a:solidFill>
              </a:rPr>
              <a:t> la </a:t>
            </a:r>
            <a:r>
              <a:rPr lang="en-US" sz="2200" b="1" dirty="0" err="1" smtClean="0">
                <a:solidFill>
                  <a:srgbClr val="0070C0"/>
                </a:solidFill>
              </a:rPr>
              <a:t>simplicidad</a:t>
            </a:r>
            <a:r>
              <a:rPr lang="en-US" sz="2200" b="1" dirty="0" smtClean="0">
                <a:solidFill>
                  <a:srgbClr val="0070C0"/>
                </a:solidFill>
              </a:rPr>
              <a:t>”.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Principio de </a:t>
            </a:r>
            <a:r>
              <a:rPr lang="en-US" sz="2200" dirty="0" err="1" smtClean="0"/>
              <a:t>parsimonia</a:t>
            </a:r>
            <a:r>
              <a:rPr lang="en-US" sz="2200" dirty="0" smtClean="0"/>
              <a:t>: </a:t>
            </a:r>
            <a:r>
              <a:rPr lang="en-US" sz="2200" dirty="0" err="1" smtClean="0"/>
              <a:t>Navaja</a:t>
            </a:r>
            <a:r>
              <a:rPr lang="en-US" sz="2200" dirty="0" smtClean="0"/>
              <a:t> de Occam, KISS, menos es más, la </a:t>
            </a:r>
            <a:r>
              <a:rPr lang="en-US" sz="2200" dirty="0" err="1" smtClean="0"/>
              <a:t>simplicidad</a:t>
            </a:r>
            <a:r>
              <a:rPr lang="en-US" sz="2200" dirty="0" smtClean="0"/>
              <a:t> es la </a:t>
            </a:r>
            <a:r>
              <a:rPr lang="en-US" sz="2200" dirty="0" err="1" smtClean="0"/>
              <a:t>máxima</a:t>
            </a:r>
            <a:r>
              <a:rPr lang="en-US" sz="2200" dirty="0" smtClean="0"/>
              <a:t> </a:t>
            </a:r>
            <a:r>
              <a:rPr lang="en-US" sz="2200" dirty="0" err="1" smtClean="0"/>
              <a:t>sofisticación</a:t>
            </a:r>
            <a:r>
              <a:rPr lang="en-US" sz="22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Sólo </a:t>
            </a:r>
            <a:r>
              <a:rPr lang="en-US" sz="2200" dirty="0" err="1" smtClean="0"/>
              <a:t>agregar</a:t>
            </a:r>
            <a:r>
              <a:rPr lang="en-US" sz="2200" dirty="0" smtClean="0"/>
              <a:t> </a:t>
            </a:r>
            <a:r>
              <a:rPr lang="en-US" sz="2200" dirty="0" err="1" smtClean="0"/>
              <a:t>complejidad</a:t>
            </a:r>
            <a:r>
              <a:rPr lang="en-US" sz="2200" dirty="0" smtClean="0"/>
              <a:t> al </a:t>
            </a:r>
            <a:r>
              <a:rPr lang="en-US" sz="2200" dirty="0" err="1" smtClean="0"/>
              <a:t>análisis</a:t>
            </a:r>
            <a:r>
              <a:rPr lang="en-US" sz="2200" dirty="0" smtClean="0"/>
              <a:t> si es </a:t>
            </a:r>
            <a:r>
              <a:rPr lang="en-US" sz="2200" dirty="0" err="1" smtClean="0"/>
              <a:t>necesario</a:t>
            </a:r>
            <a:r>
              <a:rPr lang="en-US" sz="2200" dirty="0" smtClean="0"/>
              <a:t> y en la menor medida posible.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Sin embargo, los datos </a:t>
            </a:r>
            <a:r>
              <a:rPr lang="en-US" sz="2200" dirty="0" err="1"/>
              <a:t>científicos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tener</a:t>
            </a:r>
            <a:r>
              <a:rPr lang="en-US" sz="2200" dirty="0"/>
              <a:t> una </a:t>
            </a:r>
            <a:r>
              <a:rPr lang="en-US" sz="2200" dirty="0" err="1"/>
              <a:t>estructura</a:t>
            </a:r>
            <a:r>
              <a:rPr lang="en-US" sz="2200" dirty="0"/>
              <a:t> </a:t>
            </a:r>
            <a:r>
              <a:rPr lang="en-US" sz="2200" dirty="0" err="1"/>
              <a:t>compleja</a:t>
            </a:r>
            <a:r>
              <a:rPr lang="en-US" sz="2200" dirty="0"/>
              <a:t> que no siempre es </a:t>
            </a:r>
            <a:r>
              <a:rPr lang="en-US" sz="2200" dirty="0" err="1"/>
              <a:t>bien</a:t>
            </a:r>
            <a:r>
              <a:rPr lang="en-US" sz="2200" dirty="0"/>
              <a:t> </a:t>
            </a:r>
            <a:r>
              <a:rPr lang="en-US" sz="2200" dirty="0" err="1" smtClean="0"/>
              <a:t>explicada</a:t>
            </a:r>
            <a:r>
              <a:rPr lang="en-US" sz="2200" dirty="0" smtClean="0"/>
              <a:t> por </a:t>
            </a:r>
            <a:r>
              <a:rPr lang="en-US" sz="2200" dirty="0" err="1"/>
              <a:t>modelos</a:t>
            </a:r>
            <a:r>
              <a:rPr lang="en-US" sz="2200" dirty="0"/>
              <a:t> </a:t>
            </a:r>
            <a:r>
              <a:rPr lang="en-US" sz="2200" dirty="0" smtClean="0"/>
              <a:t>simples.</a:t>
            </a:r>
            <a:endParaRPr lang="en-US" sz="22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 smtClean="0"/>
              <a:t>Falta</a:t>
            </a:r>
            <a:r>
              <a:rPr lang="en-US" sz="2200" dirty="0" smtClean="0"/>
              <a:t> </a:t>
            </a:r>
            <a:r>
              <a:rPr lang="en-US" sz="2200" dirty="0"/>
              <a:t>de </a:t>
            </a:r>
            <a:r>
              <a:rPr lang="en-US" sz="2200" dirty="0" err="1"/>
              <a:t>independencia</a:t>
            </a:r>
            <a:r>
              <a:rPr lang="en-US" sz="2200" dirty="0"/>
              <a:t>, </a:t>
            </a:r>
            <a:r>
              <a:rPr lang="en-US" sz="2200" dirty="0" err="1"/>
              <a:t>interacciones</a:t>
            </a:r>
            <a:r>
              <a:rPr lang="en-US" sz="2200" dirty="0"/>
              <a:t> entre </a:t>
            </a:r>
            <a:r>
              <a:rPr lang="en-US" sz="2200" dirty="0" err="1"/>
              <a:t>predictores</a:t>
            </a:r>
            <a:r>
              <a:rPr lang="en-US" sz="2200" dirty="0"/>
              <a:t>, </a:t>
            </a:r>
            <a:r>
              <a:rPr lang="en-US" sz="2200" dirty="0" err="1"/>
              <a:t>mecanismos</a:t>
            </a:r>
            <a:r>
              <a:rPr lang="en-US" sz="2200" dirty="0"/>
              <a:t> no </a:t>
            </a:r>
            <a:r>
              <a:rPr lang="en-US" sz="2200" dirty="0" err="1"/>
              <a:t>lineales</a:t>
            </a:r>
            <a:r>
              <a:rPr lang="en-US" sz="2200" dirty="0"/>
              <a:t>, datos </a:t>
            </a:r>
            <a:r>
              <a:rPr lang="en-US" sz="2200" dirty="0" err="1"/>
              <a:t>faltantes</a:t>
            </a:r>
            <a:r>
              <a:rPr lang="en-US" sz="2200" dirty="0"/>
              <a:t>, </a:t>
            </a:r>
            <a:r>
              <a:rPr lang="en-US" sz="2200" dirty="0" err="1" smtClean="0"/>
              <a:t>confundidores</a:t>
            </a:r>
            <a:r>
              <a:rPr lang="en-US" sz="2200" dirty="0" smtClean="0"/>
              <a:t>, </a:t>
            </a:r>
            <a:r>
              <a:rPr lang="en-US" sz="2200" dirty="0" err="1" smtClean="0"/>
              <a:t>sesgos</a:t>
            </a:r>
            <a:r>
              <a:rPr lang="en-US" sz="2200" dirty="0" smtClean="0"/>
              <a:t>, etc.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requerir</a:t>
            </a:r>
            <a:r>
              <a:rPr lang="en-US" sz="2200" dirty="0"/>
              <a:t> </a:t>
            </a:r>
            <a:r>
              <a:rPr lang="en-US" sz="2200" dirty="0" err="1" smtClean="0"/>
              <a:t>modelos</a:t>
            </a:r>
            <a:r>
              <a:rPr lang="en-US" sz="2200" dirty="0" smtClean="0"/>
              <a:t> </a:t>
            </a:r>
            <a:r>
              <a:rPr lang="en-US" sz="2200" dirty="0" err="1" smtClean="0"/>
              <a:t>complejos</a:t>
            </a:r>
            <a:r>
              <a:rPr lang="en-US" sz="2200" dirty="0" smtClean="0"/>
              <a:t>.</a:t>
            </a:r>
            <a:endParaRPr lang="en-US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Un </a:t>
            </a:r>
            <a:r>
              <a:rPr lang="en-US" sz="2200" dirty="0" err="1" smtClean="0"/>
              <a:t>diseño</a:t>
            </a:r>
            <a:r>
              <a:rPr lang="en-US" sz="2200" dirty="0" smtClean="0"/>
              <a:t> experimental </a:t>
            </a:r>
            <a:r>
              <a:rPr lang="en-US" sz="2200" dirty="0" err="1" smtClean="0"/>
              <a:t>bueno</a:t>
            </a:r>
            <a:r>
              <a:rPr lang="en-US" sz="2200" dirty="0" smtClean="0"/>
              <a:t> y </a:t>
            </a:r>
            <a:r>
              <a:rPr lang="en-US" sz="2200" dirty="0" err="1" smtClean="0"/>
              <a:t>bien</a:t>
            </a:r>
            <a:r>
              <a:rPr lang="en-US" sz="2200" dirty="0" smtClean="0"/>
              <a:t> </a:t>
            </a:r>
            <a:r>
              <a:rPr lang="en-US" sz="2200" dirty="0" err="1" smtClean="0"/>
              <a:t>implementado</a:t>
            </a:r>
            <a:r>
              <a:rPr lang="en-US" sz="2200" dirty="0" smtClean="0"/>
              <a:t> puede </a:t>
            </a:r>
            <a:r>
              <a:rPr lang="en-US" sz="2200" dirty="0" err="1" smtClean="0"/>
              <a:t>contribuir</a:t>
            </a:r>
            <a:r>
              <a:rPr lang="en-US" sz="2200" dirty="0" smtClean="0"/>
              <a:t> a un </a:t>
            </a:r>
            <a:r>
              <a:rPr lang="en-US" sz="2200" dirty="0" err="1" smtClean="0"/>
              <a:t>análisis</a:t>
            </a:r>
            <a:r>
              <a:rPr lang="en-US" sz="2200" dirty="0" smtClean="0"/>
              <a:t> más simple y </a:t>
            </a:r>
            <a:r>
              <a:rPr lang="en-US" sz="2200" dirty="0" err="1" smtClean="0"/>
              <a:t>producir</a:t>
            </a:r>
            <a:r>
              <a:rPr lang="en-US" sz="2200" dirty="0" smtClean="0"/>
              <a:t> </a:t>
            </a:r>
            <a:r>
              <a:rPr lang="en-US" sz="2200" dirty="0" err="1" smtClean="0"/>
              <a:t>resultados</a:t>
            </a:r>
            <a:r>
              <a:rPr lang="en-US" sz="2200" dirty="0" smtClean="0"/>
              <a:t> </a:t>
            </a:r>
            <a:r>
              <a:rPr lang="en-US" sz="2200" dirty="0" err="1" smtClean="0"/>
              <a:t>contundentes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7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838200"/>
            <a:ext cx="8686800" cy="5410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b="1" dirty="0" smtClean="0">
                <a:solidFill>
                  <a:srgbClr val="0070C0"/>
                </a:solidFill>
              </a:rPr>
              <a:t>“</a:t>
            </a:r>
            <a:r>
              <a:rPr lang="en-US" sz="2500" b="1" dirty="0" err="1" smtClean="0">
                <a:solidFill>
                  <a:srgbClr val="0070C0"/>
                </a:solidFill>
              </a:rPr>
              <a:t>Informe</a:t>
            </a:r>
            <a:r>
              <a:rPr lang="en-US" sz="2500" b="1" dirty="0" smtClean="0">
                <a:solidFill>
                  <a:srgbClr val="0070C0"/>
                </a:solidFill>
              </a:rPr>
              <a:t> una </a:t>
            </a:r>
            <a:r>
              <a:rPr lang="en-US" sz="2500" b="1" dirty="0" err="1" smtClean="0">
                <a:solidFill>
                  <a:srgbClr val="0070C0"/>
                </a:solidFill>
              </a:rPr>
              <a:t>evaluación</a:t>
            </a:r>
            <a:r>
              <a:rPr lang="en-US" sz="2500" b="1" dirty="0" smtClean="0">
                <a:solidFill>
                  <a:srgbClr val="0070C0"/>
                </a:solidFill>
              </a:rPr>
              <a:t> de la </a:t>
            </a:r>
            <a:r>
              <a:rPr lang="en-US" sz="2500" b="1" dirty="0" err="1" smtClean="0">
                <a:solidFill>
                  <a:srgbClr val="0070C0"/>
                </a:solidFill>
              </a:rPr>
              <a:t>variabilidad</a:t>
            </a:r>
            <a:r>
              <a:rPr lang="en-US" sz="2500" b="1" dirty="0" smtClean="0">
                <a:solidFill>
                  <a:srgbClr val="0070C0"/>
                </a:solidFill>
              </a:rPr>
              <a:t>”.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Cuando se </a:t>
            </a:r>
            <a:r>
              <a:rPr lang="en-US" sz="2400" dirty="0" err="1" smtClean="0"/>
              <a:t>reportan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resultados</a:t>
            </a:r>
            <a:r>
              <a:rPr lang="en-US" sz="2400" dirty="0" smtClean="0"/>
              <a:t> es </a:t>
            </a:r>
            <a:r>
              <a:rPr lang="en-US" sz="2400" dirty="0" err="1" smtClean="0"/>
              <a:t>esencial</a:t>
            </a:r>
            <a:r>
              <a:rPr lang="en-US" sz="2400" dirty="0" smtClean="0"/>
              <a:t> </a:t>
            </a:r>
            <a:r>
              <a:rPr lang="en-US" sz="2400" dirty="0" err="1" smtClean="0"/>
              <a:t>suministrar</a:t>
            </a:r>
            <a:r>
              <a:rPr lang="en-US" sz="2400" dirty="0" smtClean="0"/>
              <a:t> </a:t>
            </a:r>
            <a:r>
              <a:rPr lang="en-US" sz="2400" dirty="0" err="1" smtClean="0"/>
              <a:t>alguna</a:t>
            </a:r>
            <a:r>
              <a:rPr lang="en-US" sz="2400" dirty="0" smtClean="0"/>
              <a:t> </a:t>
            </a:r>
            <a:r>
              <a:rPr lang="en-US" sz="2400" dirty="0" err="1" smtClean="0"/>
              <a:t>noción</a:t>
            </a:r>
            <a:r>
              <a:rPr lang="en-US" sz="2400" dirty="0" smtClean="0"/>
              <a:t> de la </a:t>
            </a:r>
            <a:r>
              <a:rPr lang="en-US" sz="2400" dirty="0" err="1" smtClean="0"/>
              <a:t>incerteza</a:t>
            </a:r>
            <a:r>
              <a:rPr lang="en-US" sz="2400" dirty="0" smtClean="0"/>
              <a:t> </a:t>
            </a:r>
            <a:r>
              <a:rPr lang="en-US" sz="2400" dirty="0" err="1" smtClean="0"/>
              <a:t>estadística</a:t>
            </a:r>
            <a:r>
              <a:rPr lang="en-US" sz="2400" dirty="0" smtClean="0"/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 el p-valor </a:t>
            </a:r>
            <a:r>
              <a:rPr lang="en-US" b="1" dirty="0" smtClean="0">
                <a:solidFill>
                  <a:srgbClr val="0070C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 err="1" smtClean="0"/>
              <a:t>alcanza</a:t>
            </a:r>
            <a:r>
              <a:rPr lang="en-US" dirty="0" smtClean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Siempre que se </a:t>
            </a:r>
            <a:r>
              <a:rPr lang="en-US" b="1" dirty="0" err="1" smtClean="0">
                <a:solidFill>
                  <a:srgbClr val="0070C0"/>
                </a:solidFill>
              </a:rPr>
              <a:t>pueda</a:t>
            </a:r>
            <a:r>
              <a:rPr lang="en-US" dirty="0" smtClean="0"/>
              <a:t>, hay que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Si </a:t>
            </a:r>
            <a:r>
              <a:rPr lang="en-US" sz="2400" dirty="0" err="1" smtClean="0"/>
              <a:t>uno</a:t>
            </a:r>
            <a:r>
              <a:rPr lang="en-US" sz="2400" dirty="0" smtClean="0"/>
              <a:t> </a:t>
            </a:r>
            <a:r>
              <a:rPr lang="en-US" sz="2400" dirty="0" err="1" smtClean="0"/>
              <a:t>repite</a:t>
            </a:r>
            <a:r>
              <a:rPr lang="en-US" sz="2400" dirty="0" smtClean="0"/>
              <a:t> el </a:t>
            </a:r>
            <a:r>
              <a:rPr lang="en-US" sz="2400" dirty="0" err="1" smtClean="0"/>
              <a:t>experimento</a:t>
            </a:r>
            <a:r>
              <a:rPr lang="en-US" sz="2400" dirty="0" smtClean="0"/>
              <a:t>, </a:t>
            </a:r>
            <a:r>
              <a:rPr lang="en-US" sz="2400" dirty="0" err="1" smtClean="0"/>
              <a:t>incluso</a:t>
            </a:r>
            <a:r>
              <a:rPr lang="en-US" sz="2400" dirty="0" smtClean="0"/>
              <a:t> en la </a:t>
            </a:r>
            <a:r>
              <a:rPr lang="en-US" sz="2400" dirty="0" err="1" smtClean="0"/>
              <a:t>misma</a:t>
            </a:r>
            <a:r>
              <a:rPr lang="en-US" sz="2400" dirty="0" smtClean="0"/>
              <a:t> muestra, los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 </a:t>
            </a:r>
            <a:r>
              <a:rPr lang="en-US" sz="2400" dirty="0" err="1" smtClean="0"/>
              <a:t>obtenidos</a:t>
            </a:r>
            <a:r>
              <a:rPr lang="en-US" sz="2400" dirty="0" smtClean="0"/>
              <a:t> de los datos van a </a:t>
            </a:r>
            <a:r>
              <a:rPr lang="en-US" sz="2400" dirty="0" err="1" smtClean="0"/>
              <a:t>cambiar</a:t>
            </a:r>
            <a:r>
              <a:rPr lang="en-US" sz="2400" dirty="0" smtClean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Más </a:t>
            </a:r>
            <a:r>
              <a:rPr lang="en-US" sz="2400" dirty="0" err="1" smtClean="0"/>
              <a:t>aún</a:t>
            </a:r>
            <a:r>
              <a:rPr lang="en-US" sz="2400" dirty="0" smtClean="0"/>
              <a:t> si se </a:t>
            </a:r>
            <a:r>
              <a:rPr lang="en-US" sz="2400" dirty="0" err="1" smtClean="0"/>
              <a:t>trata</a:t>
            </a:r>
            <a:r>
              <a:rPr lang="en-US" sz="2400" dirty="0" smtClean="0"/>
              <a:t> de una muestra </a:t>
            </a:r>
            <a:r>
              <a:rPr lang="en-US" sz="2400" dirty="0" err="1" smtClean="0"/>
              <a:t>nueva</a:t>
            </a:r>
            <a:r>
              <a:rPr lang="en-US" sz="2400" dirty="0" smtClean="0"/>
              <a:t> o si se </a:t>
            </a:r>
            <a:r>
              <a:rPr lang="en-US" sz="2400" dirty="0" err="1" smtClean="0"/>
              <a:t>hacen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modificaciones</a:t>
            </a:r>
            <a:r>
              <a:rPr lang="en-US" sz="2400" dirty="0" smtClean="0"/>
              <a:t> al </a:t>
            </a:r>
            <a:r>
              <a:rPr lang="en-US" sz="2400" dirty="0" err="1" smtClean="0"/>
              <a:t>protocolo</a:t>
            </a:r>
            <a:r>
              <a:rPr lang="en-US" sz="2400" dirty="0" smtClean="0"/>
              <a:t> (</a:t>
            </a:r>
            <a:r>
              <a:rPr lang="en-US" sz="2400" dirty="0" err="1" smtClean="0"/>
              <a:t>aunque</a:t>
            </a:r>
            <a:r>
              <a:rPr lang="en-US" sz="2400" dirty="0" smtClean="0"/>
              <a:t> </a:t>
            </a:r>
            <a:r>
              <a:rPr lang="en-US" sz="2400" dirty="0" err="1" smtClean="0"/>
              <a:t>sean</a:t>
            </a:r>
            <a:r>
              <a:rPr lang="en-US" sz="2400" dirty="0" smtClean="0"/>
              <a:t> </a:t>
            </a:r>
            <a:r>
              <a:rPr lang="en-US" sz="2400" dirty="0" err="1" smtClean="0"/>
              <a:t>mínimas</a:t>
            </a:r>
            <a:r>
              <a:rPr lang="en-US" sz="2400" dirty="0" smtClean="0"/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Si la muestra es </a:t>
            </a:r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grande</a:t>
            </a:r>
            <a:r>
              <a:rPr lang="en-US" sz="2400" dirty="0" smtClean="0"/>
              <a:t> en </a:t>
            </a:r>
            <a:r>
              <a:rPr lang="en-US" sz="2400" dirty="0" err="1" smtClean="0"/>
              <a:t>algún</a:t>
            </a:r>
            <a:r>
              <a:rPr lang="en-US" sz="2400" dirty="0" smtClean="0"/>
              <a:t> </a:t>
            </a:r>
            <a:r>
              <a:rPr lang="en-US" sz="2400" dirty="0" err="1" smtClean="0"/>
              <a:t>sentido</a:t>
            </a:r>
            <a:r>
              <a:rPr lang="en-US" sz="2400" dirty="0" smtClean="0"/>
              <a:t> </a:t>
            </a:r>
            <a:r>
              <a:rPr lang="en-US" sz="2400" dirty="0"/>
              <a:t>(Big Data)</a:t>
            </a:r>
            <a:r>
              <a:rPr lang="en-US" sz="2400" dirty="0" smtClean="0"/>
              <a:t> </a:t>
            </a:r>
            <a:r>
              <a:rPr lang="en-US" sz="2400" dirty="0" err="1" smtClean="0"/>
              <a:t>esto</a:t>
            </a:r>
            <a:r>
              <a:rPr lang="en-US" sz="2400" dirty="0" smtClean="0"/>
              <a:t> también 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28" y="0"/>
            <a:ext cx="91718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37840"/>
            <a:ext cx="7772400" cy="183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638675"/>
            <a:ext cx="404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10200"/>
            <a:ext cx="8645943" cy="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18412"/>
            <a:ext cx="2905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6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valor y </a:t>
            </a:r>
            <a:r>
              <a:rPr lang="en-US" dirty="0" err="1" smtClean="0"/>
              <a:t>controversias</a:t>
            </a:r>
            <a:r>
              <a:rPr lang="en-US" dirty="0" smtClean="0"/>
              <a:t> asociadas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8" name="Shape 156"/>
          <p:cNvSpPr txBox="1">
            <a:spLocks noGrp="1"/>
          </p:cNvSpPr>
          <p:nvPr>
            <p:ph type="body" idx="4294967295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00" b="1" i="1" u="none" strike="noStrike" cap="none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Declaración</a:t>
            </a:r>
            <a:r>
              <a:rPr lang="en-US" sz="2500" b="1" i="1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la Asociación de </a:t>
            </a:r>
            <a:r>
              <a:rPr lang="en-US" sz="2500" b="1" i="1" u="none" strike="noStrike" cap="none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500" b="1" i="1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Americana sobre la Significación </a:t>
            </a:r>
            <a:r>
              <a:rPr lang="en-US" sz="2500" b="1" i="1" u="none" strike="noStrike" cap="none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500" b="1" i="1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y los Valores P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b="0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“1. Los </a:t>
            </a:r>
            <a:r>
              <a:rPr lang="en-US" sz="25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valores p </a:t>
            </a:r>
            <a:r>
              <a:rPr lang="en-US" sz="2500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5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indicar</a:t>
            </a:r>
            <a:r>
              <a:rPr lang="en-US" sz="25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qué tan incompatibles son los datos con una hipótesis o un </a:t>
            </a:r>
            <a:r>
              <a:rPr lang="en-US" sz="2500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25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estadístico</a:t>
            </a:r>
            <a:r>
              <a:rPr lang="en-US" sz="2500" b="0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lang="en-US" sz="2500" b="0" i="0" u="none" strike="noStrike" cap="none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Cuanto menor es el valor p, mayor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incompatibilidad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datos con la hipótesis nula, 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siempre y cuando los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supuestos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subyacentes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sean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adecuados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42950" marR="0" lvl="1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incompatibilidad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puede ser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interpretada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un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genera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duda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sobre la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veracidad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proveer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evidencia en contra, de la hipótesis nula 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los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supuestos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8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914400"/>
            <a:ext cx="8686800" cy="5410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“</a:t>
            </a:r>
            <a:r>
              <a:rPr lang="en-US" b="1" dirty="0" err="1" smtClean="0">
                <a:solidFill>
                  <a:srgbClr val="0070C0"/>
                </a:solidFill>
              </a:rPr>
              <a:t>Chequee</a:t>
            </a:r>
            <a:r>
              <a:rPr lang="en-US" b="1" dirty="0" smtClean="0">
                <a:solidFill>
                  <a:srgbClr val="0070C0"/>
                </a:solidFill>
              </a:rPr>
              <a:t> los </a:t>
            </a:r>
            <a:r>
              <a:rPr lang="en-US" b="1" dirty="0" err="1" smtClean="0">
                <a:solidFill>
                  <a:srgbClr val="0070C0"/>
                </a:solidFill>
              </a:rPr>
              <a:t>supuestos</a:t>
            </a:r>
            <a:r>
              <a:rPr lang="en-US" b="1" dirty="0" smtClean="0">
                <a:solidFill>
                  <a:srgbClr val="0070C0"/>
                </a:solidFill>
              </a:rPr>
              <a:t>”.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 err="1" smtClean="0">
                <a:solidFill>
                  <a:srgbClr val="0070C0"/>
                </a:solidFill>
              </a:rPr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r>
              <a:rPr lang="en-US" dirty="0" smtClean="0"/>
              <a:t> tienen </a:t>
            </a:r>
            <a:r>
              <a:rPr lang="en-US" dirty="0" err="1" smtClean="0"/>
              <a:t>supuestos</a:t>
            </a:r>
            <a:r>
              <a:rPr lang="en-US" dirty="0" smtClean="0"/>
              <a:t>, </a:t>
            </a:r>
            <a:r>
              <a:rPr lang="en-US" dirty="0" err="1" smtClean="0"/>
              <a:t>incluso</a:t>
            </a:r>
            <a:r>
              <a:rPr lang="en-US" dirty="0" smtClean="0"/>
              <a:t> las no </a:t>
            </a:r>
            <a:r>
              <a:rPr lang="en-US" dirty="0" err="1" smtClean="0"/>
              <a:t>paramétricas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Es </a:t>
            </a:r>
            <a:r>
              <a:rPr lang="en-US" dirty="0" err="1" smtClean="0"/>
              <a:t>necesario</a:t>
            </a:r>
            <a:r>
              <a:rPr lang="en-US" dirty="0" smtClean="0"/>
              <a:t> entender los </a:t>
            </a:r>
            <a:r>
              <a:rPr lang="en-US" dirty="0" err="1" smtClean="0"/>
              <a:t>supuestos</a:t>
            </a:r>
            <a:r>
              <a:rPr lang="en-US" dirty="0" smtClean="0"/>
              <a:t> de cada </a:t>
            </a:r>
            <a:r>
              <a:rPr lang="en-US" dirty="0" err="1" smtClean="0"/>
              <a:t>herramienta</a:t>
            </a:r>
            <a:r>
              <a:rPr lang="en-US" dirty="0" smtClean="0"/>
              <a:t> </a:t>
            </a:r>
            <a:r>
              <a:rPr lang="en-US" dirty="0" err="1" smtClean="0"/>
              <a:t>estadística</a:t>
            </a:r>
            <a:r>
              <a:rPr lang="en-US" dirty="0" smtClean="0"/>
              <a:t> que se </a:t>
            </a:r>
            <a:r>
              <a:rPr lang="en-US" dirty="0" err="1" smtClean="0"/>
              <a:t>usa</a:t>
            </a:r>
            <a:r>
              <a:rPr lang="en-US" dirty="0" smtClean="0"/>
              <a:t> y </a:t>
            </a:r>
            <a:r>
              <a:rPr lang="en-US" dirty="0" err="1" smtClean="0"/>
              <a:t>chequearlos</a:t>
            </a:r>
            <a:r>
              <a:rPr lang="en-US" dirty="0" smtClean="0"/>
              <a:t> antes de </a:t>
            </a:r>
            <a:r>
              <a:rPr lang="en-US" dirty="0" err="1" smtClean="0"/>
              <a:t>sacar</a:t>
            </a:r>
            <a:r>
              <a:rPr lang="en-US" dirty="0" smtClean="0"/>
              <a:t> </a:t>
            </a:r>
            <a:r>
              <a:rPr lang="en-US" dirty="0" err="1" smtClean="0"/>
              <a:t>conclusiones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Como </a:t>
            </a:r>
            <a:r>
              <a:rPr lang="en-US" dirty="0" err="1" smtClean="0"/>
              <a:t>mínimo</a:t>
            </a:r>
            <a:r>
              <a:rPr lang="en-US" dirty="0" smtClean="0"/>
              <a:t> siempre hay que </a:t>
            </a:r>
            <a:r>
              <a:rPr lang="en-US" dirty="0" err="1" smtClean="0"/>
              <a:t>chequear</a:t>
            </a:r>
            <a:r>
              <a:rPr lang="en-US" dirty="0" smtClean="0"/>
              <a:t> </a:t>
            </a:r>
            <a:r>
              <a:rPr lang="en-US" dirty="0" err="1" smtClean="0"/>
              <a:t>cuán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se </a:t>
            </a:r>
            <a:r>
              <a:rPr lang="en-US" dirty="0" err="1" smtClean="0"/>
              <a:t>ajusta</a:t>
            </a:r>
            <a:r>
              <a:rPr lang="en-US" dirty="0" smtClean="0"/>
              <a:t> 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impuesto</a:t>
            </a:r>
            <a:r>
              <a:rPr lang="en-US" dirty="0" smtClean="0"/>
              <a:t> a los datos (</a:t>
            </a:r>
            <a:r>
              <a:rPr lang="en-US" dirty="0" err="1" smtClean="0"/>
              <a:t>bondad</a:t>
            </a:r>
            <a:r>
              <a:rPr lang="en-US" dirty="0" smtClean="0"/>
              <a:t> de </a:t>
            </a:r>
            <a:r>
              <a:rPr lang="en-US" dirty="0" err="1" smtClean="0"/>
              <a:t>ajuste</a:t>
            </a:r>
            <a:r>
              <a:rPr lang="en-US" dirty="0" smtClean="0"/>
              <a:t>).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600" dirty="0" smtClean="0"/>
              <a:t>Usando </a:t>
            </a:r>
            <a:r>
              <a:rPr lang="en-US" sz="2600" dirty="0" err="1" smtClean="0"/>
              <a:t>gráficos</a:t>
            </a:r>
            <a:r>
              <a:rPr lang="en-US" sz="2600" dirty="0" smtClean="0"/>
              <a:t> de </a:t>
            </a:r>
            <a:r>
              <a:rPr lang="en-US" sz="2600" dirty="0" err="1" smtClean="0"/>
              <a:t>residuos</a:t>
            </a:r>
            <a:r>
              <a:rPr lang="en-US" sz="2600" dirty="0" smtClean="0"/>
              <a:t>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600" dirty="0" smtClean="0"/>
              <a:t>Usando </a:t>
            </a:r>
            <a:r>
              <a:rPr lang="en-US" sz="2600" dirty="0" err="1" smtClean="0"/>
              <a:t>pruebas</a:t>
            </a:r>
            <a:r>
              <a:rPr lang="en-US" sz="2600" dirty="0" smtClean="0"/>
              <a:t> </a:t>
            </a:r>
            <a:r>
              <a:rPr lang="en-US" sz="2600" dirty="0" err="1" smtClean="0"/>
              <a:t>estadísticas</a:t>
            </a:r>
            <a:r>
              <a:rPr lang="en-US" sz="2600" dirty="0" smtClean="0"/>
              <a:t> de </a:t>
            </a:r>
            <a:r>
              <a:rPr lang="en-US" sz="2600" dirty="0" err="1" smtClean="0"/>
              <a:t>bondad</a:t>
            </a:r>
            <a:r>
              <a:rPr lang="en-US" sz="2600" dirty="0" smtClean="0"/>
              <a:t> de </a:t>
            </a:r>
            <a:r>
              <a:rPr lang="en-US" sz="2600" dirty="0" err="1" smtClean="0"/>
              <a:t>ajuste</a:t>
            </a:r>
            <a:r>
              <a:rPr lang="en-US" sz="2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valor y </a:t>
            </a:r>
            <a:r>
              <a:rPr lang="en-US" dirty="0" err="1" smtClean="0"/>
              <a:t>controversias</a:t>
            </a:r>
            <a:r>
              <a:rPr lang="en-US" dirty="0" smtClean="0"/>
              <a:t> asociadas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8" name="Shape 156"/>
          <p:cNvSpPr txBox="1">
            <a:spLocks noGrp="1"/>
          </p:cNvSpPr>
          <p:nvPr>
            <p:ph type="body" idx="4294967295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500" dirty="0">
                <a:solidFill>
                  <a:srgbClr val="002060"/>
                </a:solidFill>
              </a:rPr>
              <a:t>“3. Las </a:t>
            </a:r>
            <a:r>
              <a:rPr lang="en-US" sz="2500" dirty="0" err="1">
                <a:solidFill>
                  <a:srgbClr val="002060"/>
                </a:solidFill>
              </a:rPr>
              <a:t>conclusiones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científicas</a:t>
            </a:r>
            <a:r>
              <a:rPr lang="en-US" sz="2500" dirty="0">
                <a:solidFill>
                  <a:srgbClr val="002060"/>
                </a:solidFill>
              </a:rPr>
              <a:t> y las </a:t>
            </a:r>
            <a:r>
              <a:rPr lang="en-US" sz="2500" dirty="0" err="1">
                <a:solidFill>
                  <a:srgbClr val="002060"/>
                </a:solidFill>
              </a:rPr>
              <a:t>decisiones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políticas</a:t>
            </a:r>
            <a:r>
              <a:rPr lang="en-US" sz="2500" dirty="0">
                <a:solidFill>
                  <a:srgbClr val="002060"/>
                </a:solidFill>
              </a:rPr>
              <a:t> o </a:t>
            </a:r>
            <a:r>
              <a:rPr lang="en-US" sz="2500" dirty="0" err="1">
                <a:solidFill>
                  <a:srgbClr val="002060"/>
                </a:solidFill>
              </a:rPr>
              <a:t>económicas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b="1" dirty="0">
                <a:solidFill>
                  <a:srgbClr val="002060"/>
                </a:solidFill>
              </a:rPr>
              <a:t>no </a:t>
            </a:r>
            <a:r>
              <a:rPr lang="en-US" sz="2500" b="1" dirty="0" err="1">
                <a:solidFill>
                  <a:srgbClr val="002060"/>
                </a:solidFill>
              </a:rPr>
              <a:t>deben</a:t>
            </a:r>
            <a:r>
              <a:rPr lang="en-US" sz="2500" b="1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basarse</a:t>
            </a:r>
            <a:r>
              <a:rPr lang="en-US" sz="2500" dirty="0">
                <a:solidFill>
                  <a:srgbClr val="002060"/>
                </a:solidFill>
              </a:rPr>
              <a:t> únicamente en el valor p.” </a:t>
            </a:r>
          </a:p>
          <a:p>
            <a:pPr marL="349250" lvl="1" indent="-34925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dirty="0" err="1"/>
              <a:t>R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educ</a:t>
            </a:r>
            <a:r>
              <a:rPr lang="en-US" sz="2300" dirty="0" err="1"/>
              <a:t>ir</a:t>
            </a:r>
            <a:r>
              <a:rPr lang="en-US" sz="2300" dirty="0"/>
              <a:t> 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el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análisis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de datos a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reglas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mecánicas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(como p &lt; 0,05) puede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llevar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a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conclusiones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y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decisiones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incorrectas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349250" lvl="1" indent="-34925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dirty="0">
                <a:solidFill>
                  <a:schemeClr val="dk1"/>
                </a:solidFill>
                <a:sym typeface="Arial"/>
              </a:rPr>
              <a:t>Una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conclusión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no se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convierte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en “verdadera” de un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lado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de 0,05 y en “falsa” del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otro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300" dirty="0" err="1">
                <a:solidFill>
                  <a:schemeClr val="dk1"/>
                </a:solidFill>
                <a:sym typeface="Arial"/>
              </a:rPr>
              <a:t>lado</a:t>
            </a:r>
            <a:r>
              <a:rPr lang="en-US" sz="2300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349250" lvl="1" indent="-34925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dirty="0"/>
              <a:t>Las </a:t>
            </a:r>
            <a:r>
              <a:rPr lang="en-US" sz="2300" dirty="0" err="1"/>
              <a:t>conclusiones</a:t>
            </a:r>
            <a:r>
              <a:rPr lang="en-US" sz="2300" dirty="0"/>
              <a:t> </a:t>
            </a:r>
            <a:r>
              <a:rPr lang="en-US" sz="2300" dirty="0" err="1"/>
              <a:t>requieren</a:t>
            </a:r>
            <a:r>
              <a:rPr lang="en-US" sz="2300" dirty="0"/>
              <a:t> un contexto que </a:t>
            </a:r>
            <a:r>
              <a:rPr lang="en-US" sz="2300" dirty="0" err="1"/>
              <a:t>incluye</a:t>
            </a:r>
            <a:r>
              <a:rPr lang="en-US" sz="2300" dirty="0"/>
              <a:t>:</a:t>
            </a:r>
          </a:p>
          <a:p>
            <a:pPr marL="806450" lvl="3" indent="-349250">
              <a:spcBef>
                <a:spcPts val="300"/>
              </a:spcBef>
            </a:pPr>
            <a:r>
              <a:rPr lang="en-US" sz="2300" dirty="0" err="1"/>
              <a:t>Diseño</a:t>
            </a:r>
            <a:r>
              <a:rPr lang="en-US" sz="2300" dirty="0"/>
              <a:t> del </a:t>
            </a:r>
            <a:r>
              <a:rPr lang="en-US" sz="2300" dirty="0" err="1"/>
              <a:t>estudio</a:t>
            </a:r>
            <a:endParaRPr lang="en-US" sz="2300" dirty="0"/>
          </a:p>
          <a:p>
            <a:pPr marL="806450" lvl="3" indent="-349250">
              <a:spcBef>
                <a:spcPts val="300"/>
              </a:spcBef>
            </a:pPr>
            <a:r>
              <a:rPr lang="en-US" sz="2300" dirty="0" err="1"/>
              <a:t>Calidad</a:t>
            </a:r>
            <a:r>
              <a:rPr lang="en-US" sz="2300" dirty="0"/>
              <a:t> de las </a:t>
            </a:r>
            <a:r>
              <a:rPr lang="en-US" sz="2300" dirty="0" err="1"/>
              <a:t>mediciones</a:t>
            </a:r>
            <a:endParaRPr lang="en-US" sz="2300" dirty="0"/>
          </a:p>
          <a:p>
            <a:pPr marL="806450" lvl="3" indent="-349250">
              <a:spcBef>
                <a:spcPts val="300"/>
              </a:spcBef>
            </a:pPr>
            <a:r>
              <a:rPr lang="en-US" sz="2300" dirty="0"/>
              <a:t>Evidencia externa sobre el </a:t>
            </a:r>
            <a:r>
              <a:rPr lang="en-US" sz="2300" dirty="0" err="1"/>
              <a:t>fenómeno</a:t>
            </a:r>
            <a:r>
              <a:rPr lang="en-US" sz="2300" dirty="0"/>
              <a:t> </a:t>
            </a:r>
            <a:r>
              <a:rPr lang="en-US" sz="2300" dirty="0" err="1"/>
              <a:t>estudiado</a:t>
            </a:r>
            <a:endParaRPr lang="en-US" sz="2300" dirty="0"/>
          </a:p>
          <a:p>
            <a:pPr marL="806450" lvl="3" indent="-349250">
              <a:spcBef>
                <a:spcPts val="300"/>
              </a:spcBef>
            </a:pPr>
            <a:r>
              <a:rPr lang="en-US" sz="2300" dirty="0" err="1"/>
              <a:t>Validez</a:t>
            </a:r>
            <a:r>
              <a:rPr lang="en-US" sz="2300" dirty="0"/>
              <a:t> de los </a:t>
            </a:r>
            <a:r>
              <a:rPr lang="en-US" sz="2300" dirty="0" err="1"/>
              <a:t>supuestos</a:t>
            </a:r>
            <a:r>
              <a:rPr lang="en-US" sz="2300" dirty="0"/>
              <a:t> del </a:t>
            </a:r>
            <a:r>
              <a:rPr lang="en-US" sz="2300" dirty="0" err="1"/>
              <a:t>análisis</a:t>
            </a:r>
            <a:r>
              <a:rPr lang="en-US" sz="2300" dirty="0"/>
              <a:t> estadístico</a:t>
            </a:r>
          </a:p>
          <a:p>
            <a:pPr marL="349250" lvl="1" indent="-34925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dirty="0"/>
              <a:t>El </a:t>
            </a:r>
            <a:r>
              <a:rPr lang="en-US" sz="2300" dirty="0" err="1"/>
              <a:t>uso</a:t>
            </a:r>
            <a:r>
              <a:rPr lang="en-US" sz="2300" dirty="0"/>
              <a:t> de la significación </a:t>
            </a:r>
            <a:r>
              <a:rPr lang="en-US" sz="2300" dirty="0" err="1"/>
              <a:t>estadística</a:t>
            </a:r>
            <a:r>
              <a:rPr lang="en-US" sz="2300" dirty="0"/>
              <a:t> (p &lt; 0,05) para </a:t>
            </a:r>
            <a:r>
              <a:rPr lang="en-US" sz="2300" dirty="0" err="1"/>
              <a:t>afirmar</a:t>
            </a:r>
            <a:r>
              <a:rPr lang="en-US" sz="2300" dirty="0"/>
              <a:t> un </a:t>
            </a:r>
            <a:r>
              <a:rPr lang="en-US" sz="2300" dirty="0" err="1"/>
              <a:t>descubrimiento</a:t>
            </a:r>
            <a:r>
              <a:rPr lang="en-US" sz="2300" dirty="0"/>
              <a:t> </a:t>
            </a:r>
            <a:r>
              <a:rPr lang="en-US" sz="2300" dirty="0" err="1"/>
              <a:t>científico</a:t>
            </a:r>
            <a:r>
              <a:rPr lang="en-US" sz="2300" dirty="0"/>
              <a:t> </a:t>
            </a:r>
            <a:r>
              <a:rPr lang="en-US" sz="2300" dirty="0" err="1"/>
              <a:t>lleva</a:t>
            </a:r>
            <a:r>
              <a:rPr lang="en-US" sz="2300" dirty="0"/>
              <a:t> a una </a:t>
            </a:r>
            <a:r>
              <a:rPr lang="en-US" sz="2300" dirty="0" err="1"/>
              <a:t>distorsión</a:t>
            </a:r>
            <a:r>
              <a:rPr lang="en-US" sz="2300" dirty="0"/>
              <a:t> considerable del </a:t>
            </a:r>
            <a:r>
              <a:rPr lang="en-US" sz="2300" dirty="0" err="1"/>
              <a:t>proceso</a:t>
            </a:r>
            <a:r>
              <a:rPr lang="en-US" sz="2300" dirty="0"/>
              <a:t> </a:t>
            </a:r>
            <a:r>
              <a:rPr lang="en-US" sz="2300" dirty="0" err="1"/>
              <a:t>científico</a:t>
            </a:r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4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valor y </a:t>
            </a:r>
            <a:r>
              <a:rPr lang="en-US" dirty="0" err="1" smtClean="0"/>
              <a:t>controversias</a:t>
            </a:r>
            <a:r>
              <a:rPr lang="en-US" dirty="0" smtClean="0"/>
              <a:t> asociadas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8" name="Shape 156"/>
          <p:cNvSpPr txBox="1">
            <a:spLocks noGrp="1"/>
          </p:cNvSpPr>
          <p:nvPr>
            <p:ph type="body" idx="4294967295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500" dirty="0">
                <a:solidFill>
                  <a:srgbClr val="002060"/>
                </a:solidFill>
              </a:rPr>
              <a:t>“6. Por </a:t>
            </a:r>
            <a:r>
              <a:rPr lang="en-US" sz="2500" dirty="0" err="1">
                <a:solidFill>
                  <a:srgbClr val="002060"/>
                </a:solidFill>
              </a:rPr>
              <a:t>sí</a:t>
            </a:r>
            <a:r>
              <a:rPr lang="en-US" sz="2500" dirty="0">
                <a:solidFill>
                  <a:srgbClr val="002060"/>
                </a:solidFill>
              </a:rPr>
              <a:t> sólo, un valor p no </a:t>
            </a:r>
            <a:r>
              <a:rPr lang="en-US" sz="2500" dirty="0" err="1">
                <a:solidFill>
                  <a:srgbClr val="002060"/>
                </a:solidFill>
              </a:rPr>
              <a:t>proporciona</a:t>
            </a:r>
            <a:r>
              <a:rPr lang="en-US" sz="2500" dirty="0">
                <a:solidFill>
                  <a:srgbClr val="002060"/>
                </a:solidFill>
              </a:rPr>
              <a:t> una </a:t>
            </a:r>
            <a:r>
              <a:rPr lang="en-US" sz="2500" dirty="0" err="1">
                <a:solidFill>
                  <a:srgbClr val="002060"/>
                </a:solidFill>
              </a:rPr>
              <a:t>buena</a:t>
            </a:r>
            <a:r>
              <a:rPr lang="en-US" sz="2500" dirty="0">
                <a:solidFill>
                  <a:srgbClr val="002060"/>
                </a:solidFill>
              </a:rPr>
              <a:t> medida de la evidencia con </a:t>
            </a:r>
            <a:r>
              <a:rPr lang="en-US" sz="2500" dirty="0" err="1">
                <a:solidFill>
                  <a:srgbClr val="002060"/>
                </a:solidFill>
              </a:rPr>
              <a:t>respecto</a:t>
            </a:r>
            <a:r>
              <a:rPr lang="en-US" sz="2500" dirty="0">
                <a:solidFill>
                  <a:srgbClr val="002060"/>
                </a:solidFill>
              </a:rPr>
              <a:t> a una hipótesis.”</a:t>
            </a:r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lvl="1" indent="-3492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valor p fuera de contexto o sin otra evidencia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brinda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limitada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valor p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cercano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0,05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tomado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aisladamente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ofrece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evidencia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contra de la hipótesis nula.</a:t>
            </a:r>
          </a:p>
          <a:p>
            <a:pPr lvl="2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valor p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relativamente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evidencia a favor de la hipótesis nula –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muchas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otras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hipótesis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igual o más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los datos observados.</a:t>
            </a:r>
          </a:p>
          <a:p>
            <a:pPr lvl="1" indent="-3492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debe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cálculo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 valor p cuando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enfoques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factibles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(por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., ICs).</a:t>
            </a:r>
          </a:p>
        </p:txBody>
      </p:sp>
    </p:spTree>
    <p:extLst>
      <p:ext uri="{BB962C8B-B14F-4D97-AF65-F5344CB8AC3E}">
        <p14:creationId xmlns:p14="http://schemas.microsoft.com/office/powerpoint/2010/main" val="9572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9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914400"/>
            <a:ext cx="8686800" cy="5410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2300" b="1" dirty="0" smtClean="0">
                <a:solidFill>
                  <a:srgbClr val="0070C0"/>
                </a:solidFill>
              </a:rPr>
              <a:t>“Siempre que sea posible, ¡</a:t>
            </a:r>
            <a:r>
              <a:rPr lang="en-US" sz="2300" b="1" dirty="0" err="1" smtClean="0">
                <a:solidFill>
                  <a:srgbClr val="0070C0"/>
                </a:solidFill>
              </a:rPr>
              <a:t>replique</a:t>
            </a:r>
            <a:r>
              <a:rPr lang="en-US" sz="2300" b="1" dirty="0" smtClean="0">
                <a:solidFill>
                  <a:srgbClr val="0070C0"/>
                </a:solidFill>
              </a:rPr>
              <a:t>!”.</a:t>
            </a:r>
          </a:p>
          <a:p>
            <a:pPr>
              <a:spcBef>
                <a:spcPts val="600"/>
              </a:spcBef>
            </a:pPr>
            <a:r>
              <a:rPr lang="en-US" sz="2300" dirty="0" err="1" smtClean="0"/>
              <a:t>Todo</a:t>
            </a:r>
            <a:r>
              <a:rPr lang="en-US" sz="2300" dirty="0" smtClean="0"/>
              <a:t> </a:t>
            </a:r>
            <a:r>
              <a:rPr lang="en-US" sz="2300" dirty="0" err="1" smtClean="0"/>
              <a:t>buen</a:t>
            </a:r>
            <a:r>
              <a:rPr lang="en-US" sz="2300" dirty="0" smtClean="0"/>
              <a:t> </a:t>
            </a:r>
            <a:r>
              <a:rPr lang="en-US" sz="2300" dirty="0" err="1" smtClean="0"/>
              <a:t>analista</a:t>
            </a:r>
            <a:r>
              <a:rPr lang="en-US" sz="2300" dirty="0" smtClean="0"/>
              <a:t> </a:t>
            </a:r>
            <a:r>
              <a:rPr lang="en-US" sz="2300" dirty="0" err="1" smtClean="0"/>
              <a:t>examina</a:t>
            </a:r>
            <a:r>
              <a:rPr lang="en-US" sz="2300" dirty="0" smtClean="0"/>
              <a:t> mucho los datos en </a:t>
            </a:r>
            <a:r>
              <a:rPr lang="en-US" sz="2300" dirty="0" err="1" smtClean="0"/>
              <a:t>busca</a:t>
            </a:r>
            <a:r>
              <a:rPr lang="en-US" sz="2300" dirty="0" smtClean="0"/>
              <a:t> de </a:t>
            </a:r>
            <a:r>
              <a:rPr lang="en-US" sz="2300" dirty="0" err="1" smtClean="0"/>
              <a:t>patrones</a:t>
            </a:r>
            <a:r>
              <a:rPr lang="en-US" sz="2300" dirty="0" smtClean="0"/>
              <a:t> de </a:t>
            </a:r>
            <a:r>
              <a:rPr lang="en-US" sz="2300" dirty="0" err="1" smtClean="0"/>
              <a:t>muchos</a:t>
            </a:r>
            <a:r>
              <a:rPr lang="en-US" sz="2300" dirty="0" smtClean="0"/>
              <a:t> </a:t>
            </a:r>
            <a:r>
              <a:rPr lang="en-US" sz="2300" dirty="0" err="1" smtClean="0"/>
              <a:t>tipos</a:t>
            </a:r>
            <a:r>
              <a:rPr lang="en-US" sz="2300" dirty="0" smtClean="0"/>
              <a:t> y pone a prueba </a:t>
            </a:r>
            <a:r>
              <a:rPr lang="en-US" sz="2300" dirty="0" err="1" smtClean="0"/>
              <a:t>resultados</a:t>
            </a:r>
            <a:r>
              <a:rPr lang="en-US" sz="2300" dirty="0" smtClean="0"/>
              <a:t> </a:t>
            </a:r>
            <a:r>
              <a:rPr lang="en-US" sz="2300" dirty="0" err="1" smtClean="0"/>
              <a:t>tanto</a:t>
            </a:r>
            <a:r>
              <a:rPr lang="en-US" sz="2300" dirty="0" smtClean="0"/>
              <a:t> </a:t>
            </a:r>
            <a:r>
              <a:rPr lang="en-US" sz="2300" dirty="0" err="1" smtClean="0"/>
              <a:t>esperados</a:t>
            </a:r>
            <a:r>
              <a:rPr lang="en-US" sz="2300" dirty="0" smtClean="0"/>
              <a:t> como no </a:t>
            </a:r>
            <a:r>
              <a:rPr lang="en-US" sz="2300" dirty="0" err="1" smtClean="0"/>
              <a:t>esperados</a:t>
            </a:r>
            <a:r>
              <a:rPr lang="en-US" sz="23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300" dirty="0" smtClean="0"/>
              <a:t>Este </a:t>
            </a:r>
            <a:r>
              <a:rPr lang="en-US" sz="2300" dirty="0" err="1" smtClean="0"/>
              <a:t>proceso</a:t>
            </a:r>
            <a:r>
              <a:rPr lang="en-US" sz="2300" dirty="0" smtClean="0"/>
              <a:t> </a:t>
            </a:r>
            <a:r>
              <a:rPr lang="en-US" sz="2300" dirty="0" err="1" smtClean="0"/>
              <a:t>suele</a:t>
            </a:r>
            <a:r>
              <a:rPr lang="en-US" sz="2300" dirty="0" smtClean="0"/>
              <a:t> </a:t>
            </a:r>
            <a:r>
              <a:rPr lang="en-US" sz="2300" dirty="0" err="1" smtClean="0"/>
              <a:t>involucrar</a:t>
            </a:r>
            <a:r>
              <a:rPr lang="en-US" sz="2300" dirty="0" smtClean="0"/>
              <a:t> </a:t>
            </a:r>
            <a:r>
              <a:rPr lang="en-US" sz="2300" dirty="0" err="1" smtClean="0"/>
              <a:t>docenas</a:t>
            </a:r>
            <a:r>
              <a:rPr lang="en-US" sz="2300" dirty="0" smtClean="0"/>
              <a:t> de </a:t>
            </a:r>
            <a:r>
              <a:rPr lang="en-US" sz="2300" dirty="0" err="1" smtClean="0"/>
              <a:t>pruebas</a:t>
            </a:r>
            <a:r>
              <a:rPr lang="en-US" sz="2300" dirty="0" smtClean="0"/>
              <a:t> </a:t>
            </a:r>
            <a:r>
              <a:rPr lang="en-US" sz="2300" dirty="0" err="1" smtClean="0"/>
              <a:t>estadísticas</a:t>
            </a:r>
            <a:r>
              <a:rPr lang="en-US" sz="23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300" dirty="0" err="1" smtClean="0"/>
              <a:t>Eventualmente</a:t>
            </a:r>
            <a:r>
              <a:rPr lang="en-US" sz="2300" dirty="0" smtClean="0"/>
              <a:t> </a:t>
            </a:r>
            <a:r>
              <a:rPr lang="en-US" sz="2300" dirty="0" err="1" smtClean="0"/>
              <a:t>alguna</a:t>
            </a:r>
            <a:r>
              <a:rPr lang="en-US" sz="2300" dirty="0" smtClean="0"/>
              <a:t> </a:t>
            </a:r>
            <a:r>
              <a:rPr lang="en-US" sz="2300" dirty="0" err="1" smtClean="0"/>
              <a:t>característica</a:t>
            </a:r>
            <a:r>
              <a:rPr lang="en-US" sz="2300" dirty="0" smtClean="0"/>
              <a:t> de los datos </a:t>
            </a:r>
            <a:r>
              <a:rPr lang="en-US" sz="2300" dirty="0" err="1" smtClean="0"/>
              <a:t>resulta</a:t>
            </a:r>
            <a:r>
              <a:rPr lang="en-US" sz="2300" dirty="0" smtClean="0"/>
              <a:t> </a:t>
            </a:r>
            <a:r>
              <a:rPr lang="en-US" sz="2300" dirty="0" err="1" smtClean="0"/>
              <a:t>interesante</a:t>
            </a:r>
            <a:r>
              <a:rPr lang="en-US" sz="2300" dirty="0" smtClean="0"/>
              <a:t> y </a:t>
            </a:r>
            <a:r>
              <a:rPr lang="en-US" sz="2300" dirty="0" err="1" smtClean="0"/>
              <a:t>esto</a:t>
            </a:r>
            <a:r>
              <a:rPr lang="en-US" sz="2300" dirty="0" smtClean="0"/>
              <a:t> es lo que se </a:t>
            </a:r>
            <a:r>
              <a:rPr lang="en-US" sz="2300" dirty="0" err="1" smtClean="0"/>
              <a:t>suele</a:t>
            </a:r>
            <a:r>
              <a:rPr lang="en-US" sz="2300" dirty="0" smtClean="0"/>
              <a:t> </a:t>
            </a:r>
            <a:r>
              <a:rPr lang="en-US" sz="2300" dirty="0" err="1" smtClean="0"/>
              <a:t>reportar</a:t>
            </a:r>
            <a:r>
              <a:rPr lang="en-US" sz="2300" dirty="0" smtClean="0"/>
              <a:t> como resultado.</a:t>
            </a:r>
          </a:p>
          <a:p>
            <a:pPr>
              <a:spcBef>
                <a:spcPts val="600"/>
              </a:spcBef>
            </a:pPr>
            <a:r>
              <a:rPr lang="en-US" sz="2300" dirty="0" smtClean="0"/>
              <a:t>Cuando se </a:t>
            </a:r>
            <a:r>
              <a:rPr lang="en-US" sz="2300" dirty="0" err="1" smtClean="0"/>
              <a:t>reporta</a:t>
            </a:r>
            <a:r>
              <a:rPr lang="en-US" sz="2300" dirty="0" smtClean="0"/>
              <a:t> un p-valor que </a:t>
            </a:r>
            <a:r>
              <a:rPr lang="en-US" sz="2300" dirty="0" err="1" smtClean="0"/>
              <a:t>proviene</a:t>
            </a:r>
            <a:r>
              <a:rPr lang="en-US" sz="2300" dirty="0" smtClean="0"/>
              <a:t> de </a:t>
            </a:r>
            <a:r>
              <a:rPr lang="en-US" sz="2300" dirty="0" err="1" smtClean="0"/>
              <a:t>haber</a:t>
            </a:r>
            <a:r>
              <a:rPr lang="en-US" sz="2300" dirty="0" smtClean="0"/>
              <a:t> </a:t>
            </a:r>
            <a:r>
              <a:rPr lang="en-US" sz="2300" dirty="0" err="1" smtClean="0"/>
              <a:t>examinado</a:t>
            </a:r>
            <a:r>
              <a:rPr lang="en-US" sz="2300" dirty="0" smtClean="0"/>
              <a:t> los datos </a:t>
            </a:r>
            <a:r>
              <a:rPr lang="en-US" sz="2300" dirty="0" err="1" smtClean="0"/>
              <a:t>extensivamente</a:t>
            </a:r>
            <a:r>
              <a:rPr lang="en-US" sz="2300" dirty="0"/>
              <a:t> </a:t>
            </a:r>
            <a:r>
              <a:rPr lang="en-US" sz="2300" dirty="0" smtClean="0"/>
              <a:t>y no se </a:t>
            </a:r>
            <a:r>
              <a:rPr lang="en-US" sz="2300" dirty="0" err="1" smtClean="0"/>
              <a:t>reporta</a:t>
            </a:r>
            <a:r>
              <a:rPr lang="en-US" sz="2300" dirty="0" smtClean="0"/>
              <a:t> </a:t>
            </a:r>
            <a:r>
              <a:rPr lang="en-US" sz="2300" dirty="0" err="1" smtClean="0"/>
              <a:t>todos</a:t>
            </a:r>
            <a:r>
              <a:rPr lang="en-US" sz="2300" dirty="0" smtClean="0"/>
              <a:t> los </a:t>
            </a:r>
            <a:r>
              <a:rPr lang="en-US" sz="2300" dirty="0" err="1" smtClean="0"/>
              <a:t>análisis</a:t>
            </a:r>
            <a:r>
              <a:rPr lang="en-US" sz="2300" dirty="0" smtClean="0"/>
              <a:t> </a:t>
            </a:r>
            <a:r>
              <a:rPr lang="en-US" sz="2300" dirty="0" err="1" smtClean="0"/>
              <a:t>hechos</a:t>
            </a:r>
            <a:r>
              <a:rPr lang="en-US" sz="2300" dirty="0" smtClean="0"/>
              <a:t> es </a:t>
            </a:r>
            <a:r>
              <a:rPr lang="en-US" sz="2300" dirty="0" err="1" smtClean="0"/>
              <a:t>análogo</a:t>
            </a:r>
            <a:r>
              <a:rPr lang="en-US" sz="2300" dirty="0" smtClean="0"/>
              <a:t> a: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300" dirty="0" err="1" smtClean="0">
                <a:solidFill>
                  <a:srgbClr val="0070C0"/>
                </a:solidFill>
              </a:rPr>
              <a:t>Hacer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trampa</a:t>
            </a:r>
            <a:endParaRPr lang="en-US" sz="2300" dirty="0" smtClean="0">
              <a:solidFill>
                <a:srgbClr val="0070C0"/>
              </a:solidFill>
            </a:endParaRPr>
          </a:p>
          <a:p>
            <a:pPr lvl="1">
              <a:spcBef>
                <a:spcPts val="600"/>
              </a:spcBef>
            </a:pPr>
            <a:endParaRPr lang="en-US" sz="2300" dirty="0" smtClean="0"/>
          </a:p>
        </p:txBody>
      </p:sp>
      <p:pic>
        <p:nvPicPr>
          <p:cNvPr id="9219" name="Picture 3" descr="C:\Users\lacion\AppData\Local\Microsoft\Windows\Temporary Internet Files\Content.IE5\4YQ2UX1I\Bullseye1[1]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00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acion\AppData\Local\Microsoft\Windows\Temporary Internet Files\Content.IE5\I04WU0KS\112498577[1]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39" b="89308" l="10000" r="90000">
                        <a14:backgroundMark x1="667" y1="1258" x2="92000" y2="0"/>
                        <a14:backgroundMark x1="98667" y1="61006" x2="0" y2="4403"/>
                        <a14:backgroundMark x1="667" y1="1258" x2="667" y2="5660"/>
                        <a14:backgroundMark x1="0" y1="37107" x2="68000" y2="60377"/>
                        <a14:backgroundMark x1="68000" y1="60377" x2="71333" y2="993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870704"/>
            <a:ext cx="1371600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valor y </a:t>
            </a:r>
            <a:r>
              <a:rPr lang="en-US" dirty="0" err="1" smtClean="0"/>
              <a:t>controversias</a:t>
            </a:r>
            <a:r>
              <a:rPr lang="en-US" dirty="0" smtClean="0"/>
              <a:t> asociadas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8" name="Shape 156"/>
          <p:cNvSpPr txBox="1">
            <a:spLocks noGrp="1"/>
          </p:cNvSpPr>
          <p:nvPr>
            <p:ph type="body" idx="4294967295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500" dirty="0">
                <a:solidFill>
                  <a:srgbClr val="002060"/>
                </a:solidFill>
              </a:rPr>
              <a:t>“4. Realizar </a:t>
            </a:r>
            <a:r>
              <a:rPr lang="en-US" sz="2500" dirty="0" err="1">
                <a:solidFill>
                  <a:srgbClr val="002060"/>
                </a:solidFill>
              </a:rPr>
              <a:t>inferencias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adecuadas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requiere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informes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completos</a:t>
            </a:r>
            <a:r>
              <a:rPr lang="en-US" sz="2500" dirty="0">
                <a:solidFill>
                  <a:srgbClr val="002060"/>
                </a:solidFill>
              </a:rPr>
              <a:t> y </a:t>
            </a:r>
            <a:r>
              <a:rPr lang="en-US" sz="2500" dirty="0" err="1">
                <a:solidFill>
                  <a:srgbClr val="002060"/>
                </a:solidFill>
              </a:rPr>
              <a:t>transparentes</a:t>
            </a:r>
            <a:r>
              <a:rPr lang="en-US" sz="2500" dirty="0">
                <a:solidFill>
                  <a:srgbClr val="002060"/>
                </a:solidFill>
              </a:rPr>
              <a:t>.”</a:t>
            </a:r>
          </a:p>
          <a:p>
            <a:pPr lvl="1" indent="-349250">
              <a:spcBef>
                <a:spcPts val="120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valores p y los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relacionados no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deberían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reportados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forma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selectiva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1" indent="-349250">
              <a:spcBef>
                <a:spcPts val="120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Conducir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múltiples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datos y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sólo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aquéllos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son estadísticamente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significativos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permite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p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reportados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correctamente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 indent="-342900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cherry-picking, </a:t>
            </a:r>
            <a:r>
              <a:rPr lang="en-US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dragado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datos, </a:t>
            </a:r>
            <a:r>
              <a:rPr lang="en-US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caza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búsqueda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significación, p hacking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</a:p>
          <a:p>
            <a:pPr lvl="1" indent="-349250">
              <a:spcBef>
                <a:spcPts val="120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prácticas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llevan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exceso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espurios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la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enfáticamente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evitados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5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valor y </a:t>
            </a:r>
            <a:r>
              <a:rPr lang="en-US" dirty="0" err="1" smtClean="0"/>
              <a:t>controversias</a:t>
            </a:r>
            <a:r>
              <a:rPr lang="en-US" dirty="0" smtClean="0"/>
              <a:t> asociadas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8" name="Shape 156"/>
          <p:cNvSpPr txBox="1">
            <a:spLocks noGrp="1"/>
          </p:cNvSpPr>
          <p:nvPr>
            <p:ph type="body" idx="4294967295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None/>
            </a:pPr>
            <a:r>
              <a:rPr lang="en-US" sz="2500" dirty="0">
                <a:solidFill>
                  <a:srgbClr val="002060"/>
                </a:solidFill>
              </a:rPr>
              <a:t>“4. Realizar </a:t>
            </a:r>
            <a:r>
              <a:rPr lang="en-US" sz="2500" dirty="0" err="1">
                <a:solidFill>
                  <a:srgbClr val="002060"/>
                </a:solidFill>
              </a:rPr>
              <a:t>inferencias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adecuadas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requiere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informes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completos</a:t>
            </a:r>
            <a:r>
              <a:rPr lang="en-US" sz="2500" dirty="0">
                <a:solidFill>
                  <a:srgbClr val="002060"/>
                </a:solidFill>
              </a:rPr>
              <a:t> y </a:t>
            </a:r>
            <a:r>
              <a:rPr lang="en-US" sz="2500" dirty="0" err="1">
                <a:solidFill>
                  <a:srgbClr val="002060"/>
                </a:solidFill>
              </a:rPr>
              <a:t>transparentes</a:t>
            </a:r>
            <a:r>
              <a:rPr lang="en-US" sz="2500" dirty="0">
                <a:solidFill>
                  <a:srgbClr val="002060"/>
                </a:solidFill>
              </a:rPr>
              <a:t>.”</a:t>
            </a:r>
          </a:p>
          <a:p>
            <a:pPr lvl="1" indent="-3492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vez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un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elige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qué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basándose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no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elección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difícil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el lector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haga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interpretación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1" indent="-3492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número de hipótesis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exploradas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todas</a:t>
            </a: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acerca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recolección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datos,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realizados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valores p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1" indent="-3492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esta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 se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debería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enunciar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basadas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valores p.</a:t>
            </a:r>
          </a:p>
        </p:txBody>
      </p:sp>
    </p:spTree>
    <p:extLst>
      <p:ext uri="{BB962C8B-B14F-4D97-AF65-F5344CB8AC3E}">
        <p14:creationId xmlns:p14="http://schemas.microsoft.com/office/powerpoint/2010/main" val="348877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r>
              <a:rPr lang="en-US" dirty="0" smtClean="0"/>
              <a:t> fuera del </a:t>
            </a:r>
            <a:r>
              <a:rPr lang="en-US" dirty="0" err="1" smtClean="0"/>
              <a:t>alcance</a:t>
            </a:r>
            <a:r>
              <a:rPr lang="en-US" dirty="0" smtClean="0"/>
              <a:t>: </a:t>
            </a:r>
            <a:r>
              <a:rPr lang="en-US" dirty="0" err="1" smtClean="0"/>
              <a:t>Importantísimos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6200" y="914400"/>
            <a:ext cx="8915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200" dirty="0" smtClean="0"/>
              <a:t>No se </a:t>
            </a:r>
            <a:r>
              <a:rPr lang="es-ES" sz="2200" dirty="0" smtClean="0"/>
              <a:t>discutió </a:t>
            </a:r>
            <a:r>
              <a:rPr lang="es-ES" sz="2200" dirty="0" smtClean="0"/>
              <a:t>nada sobre la forma en que se colecta una muestra. </a:t>
            </a:r>
            <a:endParaRPr lang="en-US" sz="2200" dirty="0" smtClean="0"/>
          </a:p>
          <a:p>
            <a:pPr marL="230188" lvl="2">
              <a:spcBef>
                <a:spcPts val="0"/>
              </a:spcBef>
              <a:spcAft>
                <a:spcPts val="300"/>
              </a:spcAft>
            </a:pPr>
            <a:r>
              <a:rPr lang="en-US" sz="2200" dirty="0" err="1" smtClean="0"/>
              <a:t>Todas</a:t>
            </a:r>
            <a:r>
              <a:rPr lang="en-US" sz="2200" dirty="0" smtClean="0"/>
              <a:t> las </a:t>
            </a:r>
            <a:r>
              <a:rPr lang="en-US" sz="2200" dirty="0" err="1" smtClean="0"/>
              <a:t>técnicas</a:t>
            </a:r>
            <a:r>
              <a:rPr lang="en-US" sz="2200" dirty="0" smtClean="0"/>
              <a:t> </a:t>
            </a:r>
            <a:r>
              <a:rPr lang="en-US" sz="2200" dirty="0" err="1" smtClean="0"/>
              <a:t>estadísticas</a:t>
            </a:r>
            <a:r>
              <a:rPr lang="en-US" sz="2200" dirty="0" smtClean="0"/>
              <a:t> que </a:t>
            </a:r>
            <a:r>
              <a:rPr lang="en-US" sz="2200" dirty="0" err="1" smtClean="0"/>
              <a:t>vieron</a:t>
            </a:r>
            <a:r>
              <a:rPr lang="en-US" sz="2200" dirty="0" smtClean="0"/>
              <a:t> </a:t>
            </a:r>
            <a:r>
              <a:rPr lang="en-US" sz="2200" dirty="0" err="1" smtClean="0"/>
              <a:t>asumen</a:t>
            </a:r>
            <a:r>
              <a:rPr lang="en-US" sz="2200" dirty="0" smtClean="0"/>
              <a:t> una </a:t>
            </a:r>
            <a:r>
              <a:rPr lang="en-US" sz="2200" dirty="0" smtClean="0"/>
              <a:t>muestra </a:t>
            </a:r>
            <a:r>
              <a:rPr lang="en-US" sz="2200" dirty="0" err="1" smtClean="0"/>
              <a:t>aleatoria</a:t>
            </a:r>
            <a:r>
              <a:rPr lang="en-US" sz="2200" dirty="0" smtClean="0"/>
              <a:t> que es </a:t>
            </a:r>
            <a:r>
              <a:rPr lang="en-US" sz="2200" dirty="0" err="1" smtClean="0"/>
              <a:t>representativa</a:t>
            </a:r>
            <a:r>
              <a:rPr lang="en-US" sz="2200" dirty="0" smtClean="0"/>
              <a:t> de una </a:t>
            </a:r>
            <a:r>
              <a:rPr lang="en-US" sz="2200" dirty="0" err="1" smtClean="0"/>
              <a:t>población</a:t>
            </a:r>
            <a:r>
              <a:rPr lang="en-US" sz="2200" dirty="0" smtClean="0"/>
              <a:t>.</a:t>
            </a:r>
          </a:p>
          <a:p>
            <a:pPr marL="230188" lvl="2">
              <a:spcBef>
                <a:spcPts val="0"/>
              </a:spcBef>
              <a:spcAft>
                <a:spcPts val="300"/>
              </a:spcAft>
            </a:pPr>
            <a:r>
              <a:rPr lang="en-US" sz="2200" dirty="0" err="1" smtClean="0"/>
              <a:t>Tomar</a:t>
            </a:r>
            <a:r>
              <a:rPr lang="en-US" sz="2200" dirty="0" smtClean="0"/>
              <a:t> </a:t>
            </a:r>
            <a:r>
              <a:rPr lang="en-US" sz="2200" dirty="0" err="1" smtClean="0"/>
              <a:t>muestras</a:t>
            </a:r>
            <a:r>
              <a:rPr lang="en-US" sz="2200" dirty="0" smtClean="0"/>
              <a:t> aleatorias </a:t>
            </a:r>
            <a:r>
              <a:rPr lang="en-US" sz="2200" dirty="0" err="1" smtClean="0"/>
              <a:t>representativas</a:t>
            </a:r>
            <a:r>
              <a:rPr lang="en-US" sz="2200" dirty="0" smtClean="0"/>
              <a:t> es </a:t>
            </a:r>
            <a:r>
              <a:rPr lang="en-US" sz="2200" dirty="0" err="1" smtClean="0"/>
              <a:t>muy</a:t>
            </a:r>
            <a:r>
              <a:rPr lang="en-US" sz="2200" dirty="0" smtClean="0"/>
              <a:t> </a:t>
            </a:r>
            <a:r>
              <a:rPr lang="en-US" sz="2200" dirty="0" err="1" smtClean="0"/>
              <a:t>difícil</a:t>
            </a:r>
            <a:r>
              <a:rPr lang="en-US" sz="2200" dirty="0" smtClean="0"/>
              <a:t>.</a:t>
            </a:r>
          </a:p>
          <a:p>
            <a:pPr marL="230188" lvl="2">
              <a:spcBef>
                <a:spcPts val="0"/>
              </a:spcBef>
              <a:spcAft>
                <a:spcPts val="300"/>
              </a:spcAft>
            </a:pPr>
            <a:r>
              <a:rPr lang="en-US" sz="2200" dirty="0" smtClean="0"/>
              <a:t>Es un </a:t>
            </a:r>
            <a:r>
              <a:rPr lang="en-US" sz="2200" dirty="0" err="1" smtClean="0"/>
              <a:t>trabajo</a:t>
            </a:r>
            <a:r>
              <a:rPr lang="en-US" sz="2200" dirty="0" smtClean="0"/>
              <a:t> que </a:t>
            </a:r>
            <a:r>
              <a:rPr lang="en-US" sz="2200" dirty="0" err="1" smtClean="0"/>
              <a:t>hacen</a:t>
            </a:r>
            <a:r>
              <a:rPr lang="en-US" sz="2200" dirty="0" smtClean="0"/>
              <a:t> </a:t>
            </a:r>
            <a:r>
              <a:rPr lang="en-US" sz="2200" dirty="0" err="1" smtClean="0"/>
              <a:t>muy</a:t>
            </a:r>
            <a:r>
              <a:rPr lang="en-US" sz="2200" dirty="0" smtClean="0"/>
              <a:t> </a:t>
            </a:r>
            <a:r>
              <a:rPr lang="en-US" sz="2200" dirty="0" err="1" smtClean="0"/>
              <a:t>bien</a:t>
            </a:r>
            <a:r>
              <a:rPr lang="en-US" sz="2200" dirty="0" smtClean="0"/>
              <a:t> los </a:t>
            </a:r>
            <a:r>
              <a:rPr lang="en-US" sz="2200" dirty="0" err="1" smtClean="0"/>
              <a:t>estadísticos</a:t>
            </a:r>
            <a:r>
              <a:rPr lang="en-US" sz="2200" dirty="0" smtClean="0"/>
              <a:t> que </a:t>
            </a:r>
            <a:r>
              <a:rPr lang="en-US" sz="2200" dirty="0" err="1" smtClean="0"/>
              <a:t>trabajan</a:t>
            </a:r>
            <a:r>
              <a:rPr lang="en-US" sz="2200" dirty="0" smtClean="0"/>
              <a:t> en </a:t>
            </a:r>
            <a:r>
              <a:rPr lang="en-US" sz="2200" dirty="0" err="1" smtClean="0"/>
              <a:t>oficinas</a:t>
            </a:r>
            <a:r>
              <a:rPr lang="en-US" sz="2200" dirty="0" smtClean="0"/>
              <a:t> de </a:t>
            </a:r>
            <a:r>
              <a:rPr lang="en-US" sz="2200" dirty="0" err="1" smtClean="0"/>
              <a:t>estadísticas</a:t>
            </a:r>
            <a:r>
              <a:rPr lang="en-US" sz="2200" dirty="0" smtClean="0"/>
              <a:t> </a:t>
            </a:r>
            <a:r>
              <a:rPr lang="en-US" sz="2200" dirty="0" err="1" smtClean="0"/>
              <a:t>nacionales</a:t>
            </a:r>
            <a:r>
              <a:rPr lang="en-US" sz="2200" dirty="0" smtClean="0"/>
              <a:t> como el INDEC o similar. </a:t>
            </a:r>
          </a:p>
          <a:p>
            <a:pPr marL="230188" lvl="2">
              <a:spcBef>
                <a:spcPts val="0"/>
              </a:spcBef>
              <a:spcAft>
                <a:spcPts val="300"/>
              </a:spcAft>
            </a:pPr>
            <a:r>
              <a:rPr lang="en-US" sz="2200" dirty="0" smtClean="0"/>
              <a:t>Es algo que en </a:t>
            </a:r>
            <a:r>
              <a:rPr lang="en-US" sz="2200" dirty="0" err="1" smtClean="0"/>
              <a:t>investigación</a:t>
            </a:r>
            <a:r>
              <a:rPr lang="en-US" sz="2200" dirty="0" smtClean="0"/>
              <a:t> </a:t>
            </a:r>
            <a:r>
              <a:rPr lang="en-US" sz="2200" dirty="0" err="1" smtClean="0"/>
              <a:t>generalmente</a:t>
            </a:r>
            <a:r>
              <a:rPr lang="en-US" sz="2200" dirty="0" smtClean="0"/>
              <a:t> </a:t>
            </a:r>
            <a:r>
              <a:rPr lang="en-US" sz="2200" dirty="0" smtClean="0"/>
              <a:t>se </a:t>
            </a:r>
            <a:r>
              <a:rPr lang="en-US" sz="2200" dirty="0" err="1" smtClean="0"/>
              <a:t>ignora</a:t>
            </a:r>
            <a:r>
              <a:rPr lang="en-US" sz="2200" dirty="0" smtClean="0"/>
              <a:t>.</a:t>
            </a:r>
          </a:p>
          <a:p>
            <a:pPr marL="461963" lvl="3">
              <a:spcBef>
                <a:spcPts val="0"/>
              </a:spcBef>
              <a:spcAft>
                <a:spcPts val="300"/>
              </a:spcAft>
            </a:pPr>
            <a:r>
              <a:rPr lang="en-US" sz="2200" dirty="0" smtClean="0"/>
              <a:t>En </a:t>
            </a:r>
            <a:r>
              <a:rPr lang="en-US" sz="2200" dirty="0" err="1" smtClean="0"/>
              <a:t>investigación</a:t>
            </a:r>
            <a:r>
              <a:rPr lang="en-US" sz="2200" dirty="0" smtClean="0"/>
              <a:t> </a:t>
            </a:r>
            <a:r>
              <a:rPr lang="en-US" sz="2200" dirty="0" err="1" smtClean="0"/>
              <a:t>clínica</a:t>
            </a:r>
            <a:r>
              <a:rPr lang="en-US" sz="2200" dirty="0" smtClean="0"/>
              <a:t> es </a:t>
            </a:r>
            <a:r>
              <a:rPr lang="en-US" sz="2200" dirty="0" smtClean="0"/>
              <a:t>habitual </a:t>
            </a:r>
            <a:r>
              <a:rPr lang="en-US" sz="2200" dirty="0" err="1" smtClean="0"/>
              <a:t>usar</a:t>
            </a:r>
            <a:r>
              <a:rPr lang="en-US" sz="2200" dirty="0" smtClean="0"/>
              <a:t> </a:t>
            </a:r>
            <a:r>
              <a:rPr lang="en-US" sz="2200" dirty="0" err="1" smtClean="0"/>
              <a:t>muestras</a:t>
            </a:r>
            <a:r>
              <a:rPr lang="en-US" sz="2200" dirty="0" smtClean="0"/>
              <a:t> de </a:t>
            </a:r>
            <a:r>
              <a:rPr lang="en-US" sz="2200" dirty="0" err="1" smtClean="0"/>
              <a:t>conveniencia</a:t>
            </a:r>
            <a:r>
              <a:rPr lang="en-US" sz="2200" dirty="0" smtClean="0"/>
              <a:t> (</a:t>
            </a:r>
            <a:r>
              <a:rPr lang="en-US" sz="2200" dirty="0" err="1" smtClean="0"/>
              <a:t>ej</a:t>
            </a:r>
            <a:r>
              <a:rPr lang="en-US" sz="2200" dirty="0" smtClean="0"/>
              <a:t>: </a:t>
            </a:r>
            <a:r>
              <a:rPr lang="en-US" sz="2200" dirty="0" err="1" smtClean="0"/>
              <a:t>serie</a:t>
            </a:r>
            <a:r>
              <a:rPr lang="en-US" sz="2200" dirty="0" smtClean="0"/>
              <a:t> </a:t>
            </a:r>
            <a:r>
              <a:rPr lang="en-US" sz="2200" dirty="0" err="1" smtClean="0"/>
              <a:t>consecutiva</a:t>
            </a:r>
            <a:r>
              <a:rPr lang="en-US" sz="2200" dirty="0" smtClean="0"/>
              <a:t> de </a:t>
            </a:r>
            <a:r>
              <a:rPr lang="en-US" sz="2200" dirty="0" err="1" smtClean="0"/>
              <a:t>pacientes</a:t>
            </a:r>
            <a:r>
              <a:rPr lang="en-US" sz="2200" dirty="0" smtClean="0"/>
              <a:t> que </a:t>
            </a:r>
            <a:r>
              <a:rPr lang="en-US" sz="2200" dirty="0" err="1" smtClean="0"/>
              <a:t>llegaron</a:t>
            </a:r>
            <a:r>
              <a:rPr lang="en-US" sz="2200" dirty="0" smtClean="0"/>
              <a:t> al </a:t>
            </a:r>
            <a:r>
              <a:rPr lang="en-US" sz="2200" dirty="0" err="1" smtClean="0"/>
              <a:t>consultorio</a:t>
            </a:r>
            <a:r>
              <a:rPr lang="en-US" sz="2200" dirty="0" smtClean="0"/>
              <a:t>) y </a:t>
            </a:r>
            <a:r>
              <a:rPr lang="en-US" sz="2200" dirty="0" err="1" smtClean="0"/>
              <a:t>raramente</a:t>
            </a:r>
            <a:r>
              <a:rPr lang="en-US" sz="2200" dirty="0" smtClean="0"/>
              <a:t> </a:t>
            </a:r>
            <a:r>
              <a:rPr lang="en-US" sz="2200" dirty="0" err="1" smtClean="0"/>
              <a:t>esas</a:t>
            </a:r>
            <a:r>
              <a:rPr lang="en-US" sz="2200" dirty="0" smtClean="0"/>
              <a:t> </a:t>
            </a:r>
            <a:r>
              <a:rPr lang="en-US" sz="2200" dirty="0" err="1" smtClean="0"/>
              <a:t>muestras</a:t>
            </a:r>
            <a:r>
              <a:rPr lang="en-US" sz="2200" dirty="0" smtClean="0"/>
              <a:t> son </a:t>
            </a:r>
            <a:r>
              <a:rPr lang="en-US" sz="2200" dirty="0" err="1" smtClean="0"/>
              <a:t>representativas</a:t>
            </a:r>
            <a:r>
              <a:rPr lang="en-US" sz="2200" dirty="0" smtClean="0"/>
              <a:t> de la </a:t>
            </a:r>
            <a:r>
              <a:rPr lang="en-US" sz="2200" dirty="0" err="1" smtClean="0"/>
              <a:t>población</a:t>
            </a:r>
            <a:r>
              <a:rPr lang="en-US" sz="2200" dirty="0" smtClean="0"/>
              <a:t> a la que </a:t>
            </a:r>
            <a:r>
              <a:rPr lang="en-US" sz="2200" dirty="0" err="1" smtClean="0"/>
              <a:t>uno</a:t>
            </a:r>
            <a:r>
              <a:rPr lang="en-US" sz="2200" dirty="0" smtClean="0"/>
              <a:t> le </a:t>
            </a:r>
            <a:r>
              <a:rPr lang="en-US" sz="2200" dirty="0" err="1" smtClean="0"/>
              <a:t>gustaría</a:t>
            </a:r>
            <a:r>
              <a:rPr lang="en-US" sz="2200" dirty="0" smtClean="0"/>
              <a:t> </a:t>
            </a:r>
            <a:r>
              <a:rPr lang="en-US" sz="2200" dirty="0" err="1" smtClean="0"/>
              <a:t>generalizar</a:t>
            </a:r>
            <a:r>
              <a:rPr lang="en-US" sz="2200" dirty="0" smtClean="0"/>
              <a:t> los </a:t>
            </a:r>
            <a:r>
              <a:rPr lang="en-US" sz="2200" dirty="0" err="1" smtClean="0"/>
              <a:t>resultados</a:t>
            </a:r>
            <a:r>
              <a:rPr lang="en-US" sz="2200" dirty="0" smtClean="0"/>
              <a:t>.</a:t>
            </a:r>
          </a:p>
          <a:p>
            <a:pPr marL="461963" lvl="3">
              <a:spcBef>
                <a:spcPts val="0"/>
              </a:spcBef>
              <a:spcAft>
                <a:spcPts val="300"/>
              </a:spcAft>
            </a:pPr>
            <a:r>
              <a:rPr lang="en-US" sz="2200" dirty="0" err="1" smtClean="0"/>
              <a:t>Esto</a:t>
            </a:r>
            <a:r>
              <a:rPr lang="en-US" sz="2200" dirty="0" smtClean="0"/>
              <a:t> introduce </a:t>
            </a:r>
            <a:r>
              <a:rPr lang="en-US" sz="2200" dirty="0" err="1" smtClean="0"/>
              <a:t>problemas</a:t>
            </a:r>
            <a:r>
              <a:rPr lang="en-US" sz="2200" dirty="0" smtClean="0"/>
              <a:t> en la </a:t>
            </a:r>
            <a:r>
              <a:rPr lang="en-US" sz="2200" dirty="0" err="1" smtClean="0"/>
              <a:t>estimación</a:t>
            </a:r>
            <a:r>
              <a:rPr lang="en-US" sz="2200" dirty="0" smtClean="0"/>
              <a:t> de los </a:t>
            </a:r>
            <a:r>
              <a:rPr lang="en-US" sz="2200" dirty="0" err="1" smtClean="0"/>
              <a:t>errores</a:t>
            </a:r>
            <a:r>
              <a:rPr lang="en-US" sz="2200" dirty="0" smtClean="0"/>
              <a:t> </a:t>
            </a:r>
            <a:r>
              <a:rPr lang="en-US" sz="2200" dirty="0" err="1" smtClean="0"/>
              <a:t>estándares</a:t>
            </a:r>
            <a:r>
              <a:rPr lang="en-US" sz="2200" dirty="0" smtClean="0"/>
              <a:t> de las </a:t>
            </a:r>
            <a:r>
              <a:rPr lang="en-US" sz="2200" dirty="0" err="1" smtClean="0"/>
              <a:t>metodologías</a:t>
            </a:r>
            <a:r>
              <a:rPr lang="en-US" sz="2200" dirty="0" smtClean="0"/>
              <a:t> que </a:t>
            </a:r>
            <a:r>
              <a:rPr lang="en-US" sz="2200" dirty="0" err="1" smtClean="0"/>
              <a:t>vieron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461963" lvl="3">
              <a:spcBef>
                <a:spcPts val="0"/>
              </a:spcBef>
              <a:spcAft>
                <a:spcPts val="300"/>
              </a:spcAft>
            </a:pPr>
            <a:r>
              <a:rPr lang="en-US" sz="2200" dirty="0" err="1" smtClean="0"/>
              <a:t>Muy</a:t>
            </a:r>
            <a:r>
              <a:rPr lang="en-US" sz="2200" dirty="0" smtClean="0"/>
              <a:t> </a:t>
            </a:r>
            <a:r>
              <a:rPr lang="en-US" sz="2200" dirty="0" err="1" smtClean="0"/>
              <a:t>difícil</a:t>
            </a:r>
            <a:r>
              <a:rPr lang="en-US" sz="2200" dirty="0" smtClean="0"/>
              <a:t> de </a:t>
            </a:r>
            <a:r>
              <a:rPr lang="en-US" sz="2200" dirty="0" err="1" smtClean="0"/>
              <a:t>corregir</a:t>
            </a:r>
            <a:r>
              <a:rPr lang="en-US" sz="2200" dirty="0" smtClean="0"/>
              <a:t>. </a:t>
            </a:r>
            <a:r>
              <a:rPr lang="en-US" sz="2200" dirty="0" err="1" smtClean="0"/>
              <a:t>Solución</a:t>
            </a:r>
            <a:r>
              <a:rPr lang="en-US" sz="2200" dirty="0" smtClean="0"/>
              <a:t>: </a:t>
            </a:r>
            <a:r>
              <a:rPr lang="en-US" sz="2200" dirty="0" err="1" smtClean="0"/>
              <a:t>hacer</a:t>
            </a:r>
            <a:r>
              <a:rPr lang="en-US" sz="2200" dirty="0" smtClean="0"/>
              <a:t> </a:t>
            </a:r>
            <a:r>
              <a:rPr lang="en-US" sz="2200" dirty="0" err="1" smtClean="0"/>
              <a:t>todo</a:t>
            </a:r>
            <a:r>
              <a:rPr lang="en-US" sz="2200" dirty="0" smtClean="0"/>
              <a:t> lo que se puede para </a:t>
            </a:r>
            <a:r>
              <a:rPr lang="en-US" sz="2200" dirty="0" err="1" smtClean="0"/>
              <a:t>evitar</a:t>
            </a:r>
            <a:r>
              <a:rPr lang="en-US" sz="2200" dirty="0" smtClean="0"/>
              <a:t> </a:t>
            </a:r>
            <a:r>
              <a:rPr lang="en-US" sz="2200" dirty="0" err="1" smtClean="0"/>
              <a:t>sesgos</a:t>
            </a:r>
            <a:r>
              <a:rPr lang="en-US" sz="2200" dirty="0" smtClean="0"/>
              <a:t> y </a:t>
            </a:r>
            <a:r>
              <a:rPr lang="en-US" sz="2200" dirty="0" err="1" smtClean="0"/>
              <a:t>reconocer</a:t>
            </a:r>
            <a:r>
              <a:rPr lang="en-US" sz="2200" dirty="0" smtClean="0"/>
              <a:t> las </a:t>
            </a:r>
            <a:r>
              <a:rPr lang="en-US" sz="2200" dirty="0" err="1" smtClean="0"/>
              <a:t>limitaciones</a:t>
            </a:r>
            <a:r>
              <a:rPr lang="en-US" sz="2200" dirty="0" smtClean="0"/>
              <a:t>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3530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9: </a:t>
            </a:r>
            <a:r>
              <a:rPr lang="en-US" dirty="0"/>
              <a:t>“Siempre que sea posible, ¡</a:t>
            </a:r>
            <a:r>
              <a:rPr lang="en-US" dirty="0" err="1"/>
              <a:t>replique</a:t>
            </a:r>
            <a:r>
              <a:rPr lang="en-US" dirty="0"/>
              <a:t>!”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838200"/>
            <a:ext cx="86868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300" dirty="0" err="1" smtClean="0"/>
              <a:t>Algunas</a:t>
            </a:r>
            <a:r>
              <a:rPr lang="en-US" sz="2300" dirty="0" smtClean="0"/>
              <a:t> </a:t>
            </a:r>
            <a:r>
              <a:rPr lang="en-US" sz="2300" dirty="0" err="1" smtClean="0"/>
              <a:t>posibles</a:t>
            </a:r>
            <a:r>
              <a:rPr lang="en-US" sz="2300" dirty="0" smtClean="0"/>
              <a:t> </a:t>
            </a:r>
            <a:r>
              <a:rPr lang="en-US" sz="2300" dirty="0" err="1" smtClean="0"/>
              <a:t>soluciones</a:t>
            </a:r>
            <a:r>
              <a:rPr lang="en-US" sz="2300" dirty="0" smtClean="0"/>
              <a:t> (no hay </a:t>
            </a:r>
            <a:r>
              <a:rPr lang="en-US" sz="2300" dirty="0" err="1" smtClean="0"/>
              <a:t>consenso</a:t>
            </a:r>
            <a:r>
              <a:rPr lang="en-US" sz="2300" dirty="0" smtClean="0"/>
              <a:t>):</a:t>
            </a:r>
          </a:p>
          <a:p>
            <a:pPr marL="285750" lvl="1">
              <a:spcBef>
                <a:spcPts val="600"/>
              </a:spcBef>
            </a:pPr>
            <a:r>
              <a:rPr lang="en-US" sz="2300" dirty="0" err="1" smtClean="0"/>
              <a:t>Ajustar</a:t>
            </a:r>
            <a:r>
              <a:rPr lang="en-US" sz="2300" dirty="0" smtClean="0"/>
              <a:t> por </a:t>
            </a:r>
            <a:r>
              <a:rPr lang="en-US" sz="2300" dirty="0" err="1" smtClean="0"/>
              <a:t>comparaciones</a:t>
            </a:r>
            <a:r>
              <a:rPr lang="en-US" sz="2300" dirty="0" smtClean="0"/>
              <a:t> </a:t>
            </a:r>
            <a:r>
              <a:rPr lang="en-US" sz="2300" dirty="0" err="1" smtClean="0"/>
              <a:t>múltiples</a:t>
            </a:r>
            <a:r>
              <a:rPr lang="en-US" sz="2300" dirty="0" smtClean="0"/>
              <a:t> cuando se </a:t>
            </a:r>
            <a:r>
              <a:rPr lang="en-US" sz="2300" dirty="0" err="1" smtClean="0"/>
              <a:t>hicieron</a:t>
            </a:r>
            <a:r>
              <a:rPr lang="en-US" sz="2300" dirty="0" smtClean="0"/>
              <a:t> </a:t>
            </a:r>
            <a:r>
              <a:rPr lang="en-US" sz="2300" dirty="0" err="1" smtClean="0"/>
              <a:t>muchos</a:t>
            </a:r>
            <a:r>
              <a:rPr lang="en-US" sz="2300" dirty="0" smtClean="0"/>
              <a:t> </a:t>
            </a:r>
            <a:r>
              <a:rPr lang="en-US" sz="2300" dirty="0" err="1" smtClean="0"/>
              <a:t>análisis</a:t>
            </a:r>
            <a:r>
              <a:rPr lang="en-US" sz="2300" dirty="0" smtClean="0"/>
              <a:t>.</a:t>
            </a:r>
          </a:p>
          <a:p>
            <a:pPr marL="285750" lvl="1">
              <a:spcBef>
                <a:spcPts val="600"/>
              </a:spcBef>
            </a:pPr>
            <a:r>
              <a:rPr lang="en-US" sz="2300" dirty="0" err="1" smtClean="0"/>
              <a:t>Tener</a:t>
            </a:r>
            <a:r>
              <a:rPr lang="en-US" sz="2300" dirty="0" smtClean="0"/>
              <a:t> un plan </a:t>
            </a:r>
            <a:r>
              <a:rPr lang="en-US" sz="2300" dirty="0" err="1" smtClean="0"/>
              <a:t>analítico</a:t>
            </a:r>
            <a:r>
              <a:rPr lang="en-US" sz="2300" dirty="0" smtClean="0"/>
              <a:t> </a:t>
            </a:r>
            <a:r>
              <a:rPr lang="en-US" sz="2300" dirty="0" err="1" smtClean="0"/>
              <a:t>basado</a:t>
            </a:r>
            <a:r>
              <a:rPr lang="en-US" sz="2300" dirty="0" smtClean="0"/>
              <a:t> en hipótesis a priori </a:t>
            </a:r>
            <a:r>
              <a:rPr lang="en-US" sz="2300" dirty="0" err="1" smtClean="0"/>
              <a:t>registrado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rgbClr val="0070C0"/>
                </a:solidFill>
              </a:rPr>
              <a:t>antes</a:t>
            </a:r>
            <a:r>
              <a:rPr lang="en-US" sz="2300" dirty="0" smtClean="0"/>
              <a:t> de </a:t>
            </a:r>
            <a:r>
              <a:rPr lang="en-US" sz="2300" dirty="0" err="1" smtClean="0"/>
              <a:t>colectar</a:t>
            </a:r>
            <a:r>
              <a:rPr lang="en-US" sz="2300" dirty="0" smtClean="0"/>
              <a:t> los datos </a:t>
            </a: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útil</a:t>
            </a: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sobre pre-</a:t>
            </a:r>
            <a:r>
              <a:rPr lang="en-US" sz="2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</a:t>
            </a: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estudios</a:t>
            </a: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tipo: http://www.timvanderzee.com/registered-reports/)</a:t>
            </a:r>
            <a:r>
              <a:rPr lang="en-US" sz="2300" dirty="0" smtClean="0"/>
              <a:t>.</a:t>
            </a:r>
          </a:p>
          <a:p>
            <a:pPr marL="285750" lvl="1">
              <a:spcBef>
                <a:spcPts val="600"/>
              </a:spcBef>
            </a:pPr>
            <a:r>
              <a:rPr lang="en-US" sz="2300" dirty="0" err="1" smtClean="0"/>
              <a:t>Replicar</a:t>
            </a:r>
            <a:r>
              <a:rPr lang="en-US" sz="2300" dirty="0" smtClean="0"/>
              <a:t> </a:t>
            </a:r>
            <a:r>
              <a:rPr lang="en-US" sz="2300" dirty="0"/>
              <a:t>el resultado:</a:t>
            </a:r>
          </a:p>
          <a:p>
            <a:pPr marL="742950" lvl="3" indent="-285750">
              <a:spcBef>
                <a:spcPts val="600"/>
              </a:spcBef>
            </a:pPr>
            <a:r>
              <a:rPr lang="en-US" sz="2300" dirty="0"/>
              <a:t>Muestra </a:t>
            </a:r>
            <a:r>
              <a:rPr lang="en-US" sz="2300" dirty="0" err="1"/>
              <a:t>nueva</a:t>
            </a:r>
            <a:endParaRPr lang="en-US" sz="2300" dirty="0"/>
          </a:p>
          <a:p>
            <a:pPr marL="742950" lvl="3" indent="-285750">
              <a:spcBef>
                <a:spcPts val="600"/>
              </a:spcBef>
            </a:pPr>
            <a:r>
              <a:rPr lang="en-US" sz="2300" dirty="0" err="1"/>
              <a:t>Experimento</a:t>
            </a:r>
            <a:r>
              <a:rPr lang="en-US" sz="2300" dirty="0"/>
              <a:t> </a:t>
            </a:r>
            <a:r>
              <a:rPr lang="en-US" sz="2300" dirty="0" err="1"/>
              <a:t>nuevo</a:t>
            </a:r>
            <a:endParaRPr lang="en-US" sz="2300" dirty="0"/>
          </a:p>
          <a:p>
            <a:pPr marL="742950" lvl="3" indent="-285750">
              <a:spcBef>
                <a:spcPts val="600"/>
              </a:spcBef>
            </a:pPr>
            <a:r>
              <a:rPr lang="en-US" sz="2300" dirty="0" err="1"/>
              <a:t>Investigador</a:t>
            </a:r>
            <a:r>
              <a:rPr lang="en-US" sz="2300" dirty="0"/>
              <a:t> </a:t>
            </a:r>
            <a:r>
              <a:rPr lang="en-US" sz="2300" dirty="0" err="1"/>
              <a:t>independiente</a:t>
            </a:r>
            <a:endParaRPr lang="en-US" sz="2300" dirty="0"/>
          </a:p>
          <a:p>
            <a:pPr marL="285750" lvl="1">
              <a:spcBef>
                <a:spcPts val="600"/>
              </a:spcBef>
            </a:pPr>
            <a:r>
              <a:rPr lang="en-US" sz="2300" dirty="0" smtClean="0"/>
              <a:t>Los </a:t>
            </a:r>
            <a:r>
              <a:rPr lang="en-US" sz="2300" dirty="0" err="1" smtClean="0"/>
              <a:t>resultados</a:t>
            </a:r>
            <a:r>
              <a:rPr lang="en-US" sz="2300" dirty="0" smtClean="0"/>
              <a:t> </a:t>
            </a:r>
            <a:r>
              <a:rPr lang="en-US" sz="2300" dirty="0" err="1" smtClean="0"/>
              <a:t>científicos</a:t>
            </a:r>
            <a:r>
              <a:rPr lang="en-US" sz="2300" dirty="0" smtClean="0"/>
              <a:t> que </a:t>
            </a:r>
            <a:r>
              <a:rPr lang="en-US" sz="2300" dirty="0" err="1" smtClean="0"/>
              <a:t>resisten</a:t>
            </a:r>
            <a:r>
              <a:rPr lang="en-US" sz="2300" dirty="0" smtClean="0"/>
              <a:t> el </a:t>
            </a:r>
            <a:r>
              <a:rPr lang="en-US" sz="2300" dirty="0" err="1" smtClean="0"/>
              <a:t>paso</a:t>
            </a:r>
            <a:r>
              <a:rPr lang="en-US" sz="2300" dirty="0" smtClean="0"/>
              <a:t> del </a:t>
            </a:r>
            <a:r>
              <a:rPr lang="en-US" sz="2300" dirty="0" err="1" smtClean="0"/>
              <a:t>tiempo</a:t>
            </a:r>
            <a:r>
              <a:rPr lang="en-US" sz="2300" dirty="0" smtClean="0"/>
              <a:t> son </a:t>
            </a:r>
            <a:r>
              <a:rPr lang="en-US" sz="2300" dirty="0" err="1" smtClean="0"/>
              <a:t>aquéllos</a:t>
            </a:r>
            <a:r>
              <a:rPr lang="en-US" sz="2300" dirty="0" smtClean="0"/>
              <a:t> que son </a:t>
            </a:r>
            <a:r>
              <a:rPr lang="en-US" sz="2300" dirty="0" err="1" smtClean="0"/>
              <a:t>confirmados</a:t>
            </a:r>
            <a:r>
              <a:rPr lang="en-US" sz="2300" dirty="0" smtClean="0"/>
              <a:t> a </a:t>
            </a:r>
            <a:r>
              <a:rPr lang="en-US" sz="2300" dirty="0" err="1" smtClean="0"/>
              <a:t>través</a:t>
            </a:r>
            <a:r>
              <a:rPr lang="en-US" sz="2300" dirty="0" smtClean="0"/>
              <a:t> de una </a:t>
            </a:r>
            <a:r>
              <a:rPr lang="en-US" sz="2300" dirty="0" err="1" smtClean="0"/>
              <a:t>variedad</a:t>
            </a:r>
            <a:r>
              <a:rPr lang="en-US" sz="2300" dirty="0" smtClean="0"/>
              <a:t> de </a:t>
            </a:r>
            <a:r>
              <a:rPr lang="en-US" sz="2300" dirty="0" err="1" smtClean="0"/>
              <a:t>situaciones</a:t>
            </a:r>
            <a:r>
              <a:rPr lang="en-US" sz="2300" dirty="0" smtClean="0"/>
              <a:t> </a:t>
            </a:r>
            <a:r>
              <a:rPr lang="en-US" sz="2300" dirty="0" err="1" smtClean="0"/>
              <a:t>diferentes</a:t>
            </a:r>
            <a:r>
              <a:rPr lang="en-US" sz="2300" dirty="0" smtClean="0"/>
              <a:t> pero </a:t>
            </a:r>
            <a:r>
              <a:rPr lang="en-US" sz="2300" dirty="0" err="1" smtClean="0"/>
              <a:t>relacionadas</a:t>
            </a:r>
            <a:r>
              <a:rPr lang="en-US" sz="2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4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10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52400" y="838200"/>
            <a:ext cx="8839200" cy="5410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“</a:t>
            </a:r>
            <a:r>
              <a:rPr lang="en-US" sz="2200" dirty="0" err="1" smtClean="0">
                <a:solidFill>
                  <a:srgbClr val="0070C0"/>
                </a:solidFill>
              </a:rPr>
              <a:t>Haga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análisis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reproducibles</a:t>
            </a:r>
            <a:r>
              <a:rPr lang="en-US" sz="2200" dirty="0" smtClean="0">
                <a:solidFill>
                  <a:srgbClr val="0070C0"/>
                </a:solidFill>
              </a:rPr>
              <a:t>”.</a:t>
            </a:r>
          </a:p>
          <a:p>
            <a:pPr marL="0" indent="0" algn="ctr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200" dirty="0" smtClean="0"/>
              <a:t>La </a:t>
            </a:r>
            <a:r>
              <a:rPr lang="en-US" sz="2200" dirty="0" err="1" smtClean="0"/>
              <a:t>replicación</a:t>
            </a:r>
            <a:r>
              <a:rPr lang="en-US" sz="2200" dirty="0" smtClean="0"/>
              <a:t> </a:t>
            </a:r>
            <a:r>
              <a:rPr lang="en-US" sz="2200" dirty="0" err="1" smtClean="0"/>
              <a:t>casi</a:t>
            </a:r>
            <a:r>
              <a:rPr lang="en-US" sz="2200" dirty="0" smtClean="0"/>
              <a:t> </a:t>
            </a:r>
            <a:r>
              <a:rPr lang="en-US" sz="2200" dirty="0" err="1" smtClean="0"/>
              <a:t>nunca</a:t>
            </a:r>
            <a:r>
              <a:rPr lang="en-US" sz="2200" dirty="0" smtClean="0"/>
              <a:t> es realizable. </a:t>
            </a:r>
          </a:p>
          <a:p>
            <a:pPr marL="0" indent="0" algn="ctr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200" dirty="0" err="1" smtClean="0"/>
              <a:t>Estándar</a:t>
            </a:r>
            <a:r>
              <a:rPr lang="en-US" sz="2200" dirty="0" smtClean="0"/>
              <a:t> </a:t>
            </a:r>
            <a:r>
              <a:rPr lang="en-US" sz="2200" dirty="0" err="1" smtClean="0"/>
              <a:t>mínimo</a:t>
            </a:r>
            <a:r>
              <a:rPr lang="en-US" sz="2200" dirty="0" smtClean="0"/>
              <a:t>: que los </a:t>
            </a:r>
            <a:r>
              <a:rPr lang="en-US" sz="2200" dirty="0" err="1" smtClean="0"/>
              <a:t>resultados</a:t>
            </a:r>
            <a:r>
              <a:rPr lang="en-US" sz="2200" dirty="0" smtClean="0"/>
              <a:t> </a:t>
            </a:r>
            <a:r>
              <a:rPr lang="en-US" sz="2200" dirty="0" err="1" smtClean="0"/>
              <a:t>sean</a:t>
            </a:r>
            <a:r>
              <a:rPr lang="en-US" sz="2200" dirty="0" smtClean="0"/>
              <a:t> </a:t>
            </a:r>
            <a:r>
              <a:rPr lang="en-US" sz="2200" dirty="0" err="1" smtClean="0"/>
              <a:t>reproducibles</a:t>
            </a:r>
            <a:r>
              <a:rPr lang="en-US" sz="2200" dirty="0" smtClean="0"/>
              <a:t>.</a:t>
            </a:r>
          </a:p>
          <a:p>
            <a:pPr marL="228600" lvl="1" indent="-228600">
              <a:spcBef>
                <a:spcPts val="600"/>
              </a:spcBef>
              <a:spcAft>
                <a:spcPts val="300"/>
              </a:spcAft>
            </a:pPr>
            <a:r>
              <a:rPr lang="en-US" sz="2200" dirty="0" err="1" smtClean="0"/>
              <a:t>Reproducibilidad</a:t>
            </a:r>
            <a:r>
              <a:rPr lang="en-US" sz="2200" dirty="0" smtClean="0"/>
              <a:t>: </a:t>
            </a:r>
            <a:r>
              <a:rPr lang="en-US" sz="2200" dirty="0"/>
              <a:t>d</a:t>
            </a:r>
            <a:r>
              <a:rPr lang="en-US" sz="2200" dirty="0" smtClean="0"/>
              <a:t>ados los mismos datos y la </a:t>
            </a:r>
            <a:r>
              <a:rPr lang="en-US" sz="2200" dirty="0" err="1" smtClean="0"/>
              <a:t>descripción</a:t>
            </a:r>
            <a:r>
              <a:rPr lang="en-US" sz="2200" dirty="0" smtClean="0"/>
              <a:t> </a:t>
            </a:r>
            <a:r>
              <a:rPr lang="en-US" sz="2200" dirty="0" err="1" smtClean="0"/>
              <a:t>completa</a:t>
            </a:r>
            <a:r>
              <a:rPr lang="en-US" sz="2200" dirty="0" smtClean="0"/>
              <a:t> del </a:t>
            </a:r>
            <a:r>
              <a:rPr lang="en-US" sz="2200" dirty="0" err="1" smtClean="0"/>
              <a:t>análisis</a:t>
            </a:r>
            <a:r>
              <a:rPr lang="en-US" sz="2200" dirty="0" smtClean="0"/>
              <a:t> se debe </a:t>
            </a:r>
            <a:r>
              <a:rPr lang="en-US" sz="2200" dirty="0" err="1" smtClean="0"/>
              <a:t>poder</a:t>
            </a:r>
            <a:r>
              <a:rPr lang="en-US" sz="2200" dirty="0" smtClean="0"/>
              <a:t> </a:t>
            </a:r>
            <a:r>
              <a:rPr lang="en-US" sz="2200" dirty="0" err="1" smtClean="0"/>
              <a:t>reproducir</a:t>
            </a:r>
            <a:r>
              <a:rPr lang="en-US" sz="2200" dirty="0" smtClean="0"/>
              <a:t> </a:t>
            </a:r>
            <a:r>
              <a:rPr lang="en-US" sz="2200" dirty="0" err="1" smtClean="0"/>
              <a:t>tablas</a:t>
            </a:r>
            <a:r>
              <a:rPr lang="en-US" sz="2200" dirty="0" smtClean="0"/>
              <a:t>, </a:t>
            </a:r>
            <a:r>
              <a:rPr lang="en-US" sz="2200" dirty="0" err="1" smtClean="0"/>
              <a:t>figuras</a:t>
            </a:r>
            <a:r>
              <a:rPr lang="en-US" sz="2200" dirty="0" smtClean="0"/>
              <a:t> e </a:t>
            </a:r>
            <a:r>
              <a:rPr lang="en-US" sz="2200" dirty="0" err="1" smtClean="0"/>
              <a:t>inferencias</a:t>
            </a:r>
            <a:r>
              <a:rPr lang="en-US" sz="2200" dirty="0" smtClean="0"/>
              <a:t> </a:t>
            </a:r>
            <a:r>
              <a:rPr lang="en-US" sz="2200" dirty="0" err="1" smtClean="0"/>
              <a:t>estadísticas</a:t>
            </a:r>
            <a:r>
              <a:rPr lang="en-US" sz="2200" dirty="0" smtClean="0"/>
              <a:t>.</a:t>
            </a:r>
          </a:p>
          <a:p>
            <a:pPr marL="228600" lvl="1" indent="-228600">
              <a:spcBef>
                <a:spcPts val="600"/>
              </a:spcBef>
              <a:spcAft>
                <a:spcPts val="300"/>
              </a:spcAft>
            </a:pPr>
            <a:r>
              <a:rPr lang="en-US" sz="2200" dirty="0" err="1" smtClean="0"/>
              <a:t>Herramientas</a:t>
            </a:r>
            <a:r>
              <a:rPr lang="en-US" sz="2200" dirty="0" smtClean="0"/>
              <a:t> para </a:t>
            </a:r>
            <a:r>
              <a:rPr lang="en-US" sz="2200" dirty="0" err="1" smtClean="0"/>
              <a:t>lograrlo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 err="1"/>
              <a:t>A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nálisis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protocolizado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antes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colectar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datos.</a:t>
            </a:r>
          </a:p>
          <a:p>
            <a:pPr marL="685800" lvl="3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programación</a:t>
            </a:r>
            <a:r>
              <a:rPr lang="en-US" sz="2200" dirty="0"/>
              <a:t> para el </a:t>
            </a:r>
            <a:r>
              <a:rPr lang="en-US" sz="2200" dirty="0" err="1"/>
              <a:t>análisis</a:t>
            </a:r>
            <a:r>
              <a:rPr lang="en-US" sz="2200" dirty="0"/>
              <a:t> (por </a:t>
            </a:r>
            <a:r>
              <a:rPr lang="en-US" sz="2200" dirty="0" err="1"/>
              <a:t>ej</a:t>
            </a:r>
            <a:r>
              <a:rPr lang="en-US" sz="2200" dirty="0"/>
              <a:t>, </a:t>
            </a:r>
            <a:r>
              <a:rPr lang="en-US" sz="2200" dirty="0" smtClean="0"/>
              <a:t>STATA, R</a:t>
            </a:r>
            <a:r>
              <a:rPr lang="en-US" sz="2200" dirty="0"/>
              <a:t>).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3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 err="1"/>
              <a:t>Publicar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y el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estadístico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usados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producir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reportados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85800" lvl="3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 smtClean="0"/>
              <a:t>En </a:t>
            </a:r>
            <a:r>
              <a:rPr lang="en-US" sz="2200" dirty="0"/>
              <a:t>R,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Sweave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knitr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combinan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usado para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procesar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200" dirty="0"/>
              <a:t>datos (</a:t>
            </a:r>
            <a:r>
              <a:rPr lang="en-US" sz="2200" dirty="0" err="1"/>
              <a:t>existen</a:t>
            </a:r>
            <a:r>
              <a:rPr lang="en-US" sz="2200" dirty="0"/>
              <a:t> </a:t>
            </a:r>
            <a:r>
              <a:rPr lang="en-US" sz="2200" dirty="0" err="1"/>
              <a:t>otras</a:t>
            </a:r>
            <a:r>
              <a:rPr lang="en-US" sz="2200" dirty="0"/>
              <a:t> </a:t>
            </a:r>
            <a:r>
              <a:rPr lang="en-US" sz="2200" dirty="0" err="1"/>
              <a:t>herramientas</a:t>
            </a:r>
            <a:r>
              <a:rPr lang="en-US" sz="2200" dirty="0"/>
              <a:t> fuera de R).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3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Goldman et al (2014). Ten simple rules for the care and feeding of scientific data.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10(4):e1003542.</a:t>
            </a:r>
          </a:p>
        </p:txBody>
      </p:sp>
    </p:spTree>
    <p:extLst>
      <p:ext uri="{BB962C8B-B14F-4D97-AF65-F5344CB8AC3E}">
        <p14:creationId xmlns:p14="http://schemas.microsoft.com/office/powerpoint/2010/main" val="516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smtClean="0"/>
              <a:t>P valor y </a:t>
            </a:r>
            <a:r>
              <a:rPr lang="en-US" sz="2700" dirty="0" err="1" smtClean="0"/>
              <a:t>controversias</a:t>
            </a:r>
            <a:r>
              <a:rPr lang="en-US" sz="2700" dirty="0" smtClean="0"/>
              <a:t> asociadas 1,5 años </a:t>
            </a:r>
            <a:r>
              <a:rPr lang="en-US" sz="2700" dirty="0" err="1" smtClean="0"/>
              <a:t>después</a:t>
            </a:r>
            <a:endParaRPr lang="es-E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8" name="Shape 156"/>
          <p:cNvSpPr txBox="1">
            <a:spLocks noGrp="1"/>
          </p:cNvSpPr>
          <p:nvPr>
            <p:ph type="body" idx="4294967295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1" indent="-228600"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Es </a:t>
            </a:r>
            <a:r>
              <a:rPr lang="en-US" sz="2600" dirty="0" err="1"/>
              <a:t>cierto</a:t>
            </a:r>
            <a:r>
              <a:rPr lang="en-US" sz="2600" dirty="0"/>
              <a:t>. No hay una forma </a:t>
            </a:r>
            <a:r>
              <a:rPr lang="en-US" sz="2600" dirty="0" err="1"/>
              <a:t>única</a:t>
            </a:r>
            <a:r>
              <a:rPr lang="en-US" sz="2600" dirty="0"/>
              <a:t> y perfecta para </a:t>
            </a:r>
            <a:r>
              <a:rPr lang="en-US" sz="2600" dirty="0" err="1"/>
              <a:t>transformar</a:t>
            </a:r>
            <a:r>
              <a:rPr lang="en-US" sz="2600" dirty="0"/>
              <a:t> los datos en </a:t>
            </a:r>
            <a:r>
              <a:rPr lang="en-US" sz="2600" dirty="0" err="1"/>
              <a:t>conocimiento</a:t>
            </a:r>
            <a:r>
              <a:rPr lang="en-US" sz="2600" dirty="0"/>
              <a:t>. </a:t>
            </a:r>
          </a:p>
          <a:p>
            <a:pPr marL="228600" lvl="1" indent="-228600"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Courier New"/>
              </a:rPr>
              <a:t>¡</a:t>
            </a:r>
            <a:r>
              <a:rPr lang="en-US" sz="2600" dirty="0"/>
              <a:t>Es </a:t>
            </a:r>
            <a:r>
              <a:rPr lang="en-US" sz="2600" dirty="0" err="1"/>
              <a:t>sorprendente</a:t>
            </a:r>
            <a:r>
              <a:rPr lang="en-US" sz="2600" dirty="0"/>
              <a:t> que </a:t>
            </a:r>
            <a:r>
              <a:rPr lang="en-US" sz="2600" dirty="0" err="1"/>
              <a:t>alguien</a:t>
            </a:r>
            <a:r>
              <a:rPr lang="en-US" sz="2600" dirty="0"/>
              <a:t> </a:t>
            </a:r>
            <a:r>
              <a:rPr lang="en-US" sz="2600" dirty="0" err="1"/>
              <a:t>crea</a:t>
            </a:r>
            <a:r>
              <a:rPr lang="en-US" sz="2600" dirty="0"/>
              <a:t> que </a:t>
            </a:r>
            <a:r>
              <a:rPr lang="en-US" sz="2600" dirty="0" err="1"/>
              <a:t>tal</a:t>
            </a:r>
            <a:r>
              <a:rPr lang="en-US" sz="2600" dirty="0"/>
              <a:t> </a:t>
            </a:r>
            <a:r>
              <a:rPr lang="en-US" sz="2600" dirty="0" err="1"/>
              <a:t>cosa</a:t>
            </a:r>
            <a:r>
              <a:rPr lang="en-US" sz="2600" dirty="0"/>
              <a:t> existe!</a:t>
            </a:r>
          </a:p>
          <a:p>
            <a:pPr marL="228600" lvl="1" indent="-228600"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La </a:t>
            </a:r>
            <a:r>
              <a:rPr lang="en-US" sz="2600" dirty="0" err="1"/>
              <a:t>Ciencia</a:t>
            </a:r>
            <a:r>
              <a:rPr lang="en-US" sz="2600" dirty="0"/>
              <a:t> es </a:t>
            </a:r>
            <a:r>
              <a:rPr lang="en-US" sz="2600" dirty="0" err="1"/>
              <a:t>compleja</a:t>
            </a:r>
            <a:r>
              <a:rPr lang="en-US" sz="2600" dirty="0"/>
              <a:t>. </a:t>
            </a:r>
          </a:p>
          <a:p>
            <a:pPr marL="228600" lvl="1" indent="-228600"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Realizar </a:t>
            </a:r>
            <a:r>
              <a:rPr lang="en-US" sz="2600" dirty="0" err="1"/>
              <a:t>inferencias</a:t>
            </a:r>
            <a:r>
              <a:rPr lang="en-US" sz="2600" dirty="0"/>
              <a:t> es un </a:t>
            </a:r>
            <a:r>
              <a:rPr lang="en-US" sz="2600" dirty="0" err="1"/>
              <a:t>trabajo</a:t>
            </a:r>
            <a:r>
              <a:rPr lang="en-US" sz="2600" dirty="0"/>
              <a:t> </a:t>
            </a:r>
            <a:r>
              <a:rPr lang="en-US" sz="2600" dirty="0" err="1"/>
              <a:t>difícil</a:t>
            </a:r>
            <a:r>
              <a:rPr lang="en-US" sz="2600" dirty="0"/>
              <a:t>.</a:t>
            </a:r>
          </a:p>
          <a:p>
            <a:pPr marL="228600" lvl="1" indent="-228600"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Ha </a:t>
            </a:r>
            <a:r>
              <a:rPr lang="en-US" sz="2600" dirty="0" err="1"/>
              <a:t>sido</a:t>
            </a:r>
            <a:r>
              <a:rPr lang="en-US" sz="2600" dirty="0"/>
              <a:t> </a:t>
            </a:r>
            <a:r>
              <a:rPr lang="en-US" sz="2600" dirty="0" err="1"/>
              <a:t>extraordinariamente</a:t>
            </a:r>
            <a:r>
              <a:rPr lang="en-US" sz="2600" dirty="0"/>
              <a:t> </a:t>
            </a:r>
            <a:r>
              <a:rPr lang="en-US" sz="2600" dirty="0" err="1"/>
              <a:t>costoso</a:t>
            </a:r>
            <a:r>
              <a:rPr lang="en-US" sz="2600" dirty="0"/>
              <a:t> para la </a:t>
            </a:r>
            <a:r>
              <a:rPr lang="en-US" sz="2600" dirty="0" err="1"/>
              <a:t>Ciencia</a:t>
            </a:r>
            <a:r>
              <a:rPr lang="en-US" sz="2600" dirty="0"/>
              <a:t> que </a:t>
            </a:r>
            <a:r>
              <a:rPr lang="en-US" sz="2600" dirty="0" err="1"/>
              <a:t>generaciones</a:t>
            </a:r>
            <a:r>
              <a:rPr lang="en-US" sz="2600" dirty="0"/>
              <a:t> </a:t>
            </a:r>
            <a:r>
              <a:rPr lang="en-US" sz="2600" dirty="0" err="1"/>
              <a:t>enteras</a:t>
            </a:r>
            <a:r>
              <a:rPr lang="en-US" sz="2600" dirty="0"/>
              <a:t> de </a:t>
            </a:r>
            <a:r>
              <a:rPr lang="en-US" sz="2600" dirty="0" err="1"/>
              <a:t>investigadores</a:t>
            </a:r>
            <a:r>
              <a:rPr lang="en-US" sz="2600" dirty="0"/>
              <a:t> </a:t>
            </a:r>
            <a:r>
              <a:rPr lang="en-US" sz="2600" dirty="0" err="1"/>
              <a:t>consideren</a:t>
            </a:r>
            <a:r>
              <a:rPr lang="en-US" sz="2600" dirty="0"/>
              <a:t> que un valor p, o </a:t>
            </a:r>
            <a:r>
              <a:rPr lang="en-US" sz="2600" dirty="0" err="1"/>
              <a:t>cualquier</a:t>
            </a:r>
            <a:r>
              <a:rPr lang="en-US" sz="2600" dirty="0"/>
              <a:t> </a:t>
            </a:r>
            <a:r>
              <a:rPr lang="en-US" sz="2600" dirty="0" err="1"/>
              <a:t>otro</a:t>
            </a:r>
            <a:r>
              <a:rPr lang="en-US" sz="2600" dirty="0"/>
              <a:t> </a:t>
            </a:r>
            <a:r>
              <a:rPr lang="en-US" sz="2600" dirty="0" err="1"/>
              <a:t>índice</a:t>
            </a:r>
            <a:r>
              <a:rPr lang="en-US" sz="2600" dirty="0"/>
              <a:t>, podría </a:t>
            </a:r>
            <a:r>
              <a:rPr lang="en-US" sz="2600" dirty="0" err="1"/>
              <a:t>proveer</a:t>
            </a:r>
            <a:r>
              <a:rPr lang="en-US" sz="2600" dirty="0"/>
              <a:t> una </a:t>
            </a:r>
            <a:r>
              <a:rPr lang="en-US" sz="2600" dirty="0" err="1"/>
              <a:t>respuesta</a:t>
            </a:r>
            <a:r>
              <a:rPr lang="en-US" sz="2600" dirty="0"/>
              <a:t> simple, </a:t>
            </a:r>
            <a:r>
              <a:rPr lang="en-US" sz="2600" dirty="0" err="1"/>
              <a:t>clara</a:t>
            </a:r>
            <a:r>
              <a:rPr lang="en-US" sz="2600" dirty="0"/>
              <a:t> y </a:t>
            </a:r>
            <a:r>
              <a:rPr lang="en-US" sz="2600" dirty="0" err="1"/>
              <a:t>objetiva</a:t>
            </a:r>
            <a:r>
              <a:rPr lang="en-US" sz="2600" dirty="0"/>
              <a:t> a la pregunta “¿qué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dicen</a:t>
            </a:r>
            <a:r>
              <a:rPr lang="en-US" sz="2600" dirty="0"/>
              <a:t> estos datos?”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943600"/>
            <a:ext cx="2114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07" y="5895975"/>
            <a:ext cx="319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smtClean="0"/>
              <a:t>P valor y </a:t>
            </a:r>
            <a:r>
              <a:rPr lang="en-US" sz="2700" dirty="0" err="1" smtClean="0"/>
              <a:t>controversias</a:t>
            </a:r>
            <a:r>
              <a:rPr lang="en-US" sz="2700" dirty="0" smtClean="0"/>
              <a:t> asociadas 1,5 años </a:t>
            </a:r>
            <a:r>
              <a:rPr lang="en-US" sz="2700" dirty="0" err="1" smtClean="0"/>
              <a:t>después</a:t>
            </a:r>
            <a:endParaRPr lang="es-E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33</a:t>
            </a:fld>
            <a:endParaRPr lang="es-E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97989"/>
            <a:ext cx="5943600" cy="207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156"/>
          <p:cNvSpPr txBox="1">
            <a:spLocks noGrp="1"/>
          </p:cNvSpPr>
          <p:nvPr>
            <p:ph type="body" idx="4294967295"/>
          </p:nvPr>
        </p:nvSpPr>
        <p:spPr>
          <a:xfrm>
            <a:off x="152400" y="2895600"/>
            <a:ext cx="89154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1" indent="-228600" fontAlgn="auto">
              <a:spcBef>
                <a:spcPts val="0"/>
              </a:spcBef>
            </a:pPr>
            <a:r>
              <a:rPr lang="en-US" sz="2200" dirty="0" err="1" smtClean="0"/>
              <a:t>Lejos</a:t>
            </a:r>
            <a:r>
              <a:rPr lang="en-US" sz="2200" dirty="0" smtClean="0"/>
              <a:t> de </a:t>
            </a:r>
            <a:r>
              <a:rPr lang="en-US" sz="2200" dirty="0" err="1" smtClean="0"/>
              <a:t>llegarse</a:t>
            </a:r>
            <a:r>
              <a:rPr lang="en-US" sz="2200" dirty="0" smtClean="0"/>
              <a:t> a un </a:t>
            </a:r>
            <a:r>
              <a:rPr lang="en-US" sz="2200" dirty="0" err="1" smtClean="0"/>
              <a:t>consenso</a:t>
            </a:r>
            <a:r>
              <a:rPr lang="en-US" sz="2200" dirty="0" smtClean="0"/>
              <a:t> sobre qué </a:t>
            </a:r>
            <a:r>
              <a:rPr lang="en-US" sz="2200" dirty="0" err="1" smtClean="0"/>
              <a:t>hacer</a:t>
            </a:r>
            <a:r>
              <a:rPr lang="en-US" sz="2200" dirty="0" smtClean="0"/>
              <a:t>.</a:t>
            </a:r>
            <a:endParaRPr lang="en-US" sz="2200" dirty="0"/>
          </a:p>
          <a:p>
            <a:pPr marL="228600" lvl="1" indent="-228600" fontAlgn="auto">
              <a:spcBef>
                <a:spcPts val="0"/>
              </a:spcBef>
            </a:pPr>
            <a:r>
              <a:rPr lang="en-US" sz="2200" dirty="0" err="1" smtClean="0"/>
              <a:t>Bastante</a:t>
            </a:r>
            <a:r>
              <a:rPr lang="en-US" sz="2200" dirty="0" smtClean="0"/>
              <a:t> de </a:t>
            </a:r>
            <a:r>
              <a:rPr lang="en-US" sz="2200" dirty="0" err="1" smtClean="0"/>
              <a:t>Bayesianos</a:t>
            </a:r>
            <a:r>
              <a:rPr lang="en-US" sz="2200" dirty="0" smtClean="0"/>
              <a:t> (</a:t>
            </a:r>
            <a:r>
              <a:rPr lang="en-US" sz="2200" dirty="0" err="1" smtClean="0"/>
              <a:t>olvidense</a:t>
            </a:r>
            <a:r>
              <a:rPr lang="en-US" sz="2200" dirty="0" smtClean="0"/>
              <a:t> del valor p, </a:t>
            </a:r>
            <a:r>
              <a:rPr lang="en-US" sz="2200" dirty="0" err="1" smtClean="0"/>
              <a:t>usen</a:t>
            </a:r>
            <a:r>
              <a:rPr lang="en-US" sz="2200" dirty="0" smtClean="0"/>
              <a:t> el factor de Bayes) vs </a:t>
            </a:r>
            <a:r>
              <a:rPr lang="en-US" sz="2200" dirty="0" err="1" smtClean="0"/>
              <a:t>Frecuentistas</a:t>
            </a:r>
            <a:r>
              <a:rPr lang="en-US" sz="2200" dirty="0" smtClean="0"/>
              <a:t> (p &lt; 0,005).</a:t>
            </a:r>
          </a:p>
          <a:p>
            <a:pPr marL="228600" lvl="1" indent="-228600" fontAlgn="auto">
              <a:spcBef>
                <a:spcPts val="0"/>
              </a:spcBef>
            </a:pPr>
            <a:r>
              <a:rPr lang="en-US" sz="2200" dirty="0" smtClean="0"/>
              <a:t>Ideas </a:t>
            </a:r>
            <a:r>
              <a:rPr lang="en-US" sz="2200" dirty="0" err="1" smtClean="0"/>
              <a:t>provocativas</a:t>
            </a:r>
            <a:r>
              <a:rPr lang="en-US" sz="2200" dirty="0" smtClean="0"/>
              <a:t>: </a:t>
            </a:r>
          </a:p>
          <a:p>
            <a:pPr marL="628650" lvl="2">
              <a:spcBef>
                <a:spcPts val="0"/>
              </a:spcBef>
            </a:pPr>
            <a:r>
              <a:rPr lang="en-US" sz="2200" dirty="0" smtClean="0"/>
              <a:t>¿</a:t>
            </a:r>
            <a:r>
              <a:rPr lang="en-US" sz="2200" dirty="0" err="1" smtClean="0"/>
              <a:t>Te</a:t>
            </a:r>
            <a:r>
              <a:rPr lang="en-US" sz="2200" dirty="0" smtClean="0"/>
              <a:t> </a:t>
            </a:r>
            <a:r>
              <a:rPr lang="en-US" sz="2200" dirty="0" err="1" smtClean="0"/>
              <a:t>aplicarías</a:t>
            </a:r>
            <a:r>
              <a:rPr lang="en-US" sz="2200" dirty="0" smtClean="0"/>
              <a:t> los </a:t>
            </a:r>
            <a:r>
              <a:rPr lang="en-US" sz="2200" dirty="0" err="1" smtClean="0"/>
              <a:t>resultados</a:t>
            </a:r>
            <a:r>
              <a:rPr lang="en-US" sz="2200" dirty="0" smtClean="0"/>
              <a:t> de </a:t>
            </a:r>
            <a:r>
              <a:rPr lang="en-US" sz="2200" dirty="0" err="1" smtClean="0"/>
              <a:t>tu</a:t>
            </a:r>
            <a:r>
              <a:rPr lang="en-US" sz="2200" dirty="0" smtClean="0"/>
              <a:t> </a:t>
            </a:r>
            <a:r>
              <a:rPr lang="en-US" sz="2200" dirty="0" err="1" smtClean="0"/>
              <a:t>investigación</a:t>
            </a:r>
            <a:r>
              <a:rPr lang="en-US" sz="2200" dirty="0" smtClean="0"/>
              <a:t>? ¿y a </a:t>
            </a:r>
            <a:r>
              <a:rPr lang="en-US" sz="2200" dirty="0" err="1" smtClean="0"/>
              <a:t>tus</a:t>
            </a:r>
            <a:r>
              <a:rPr lang="en-US" sz="2200" dirty="0" smtClean="0"/>
              <a:t> </a:t>
            </a:r>
            <a:r>
              <a:rPr lang="en-US" sz="2200" dirty="0" err="1" smtClean="0"/>
              <a:t>seres</a:t>
            </a:r>
            <a:r>
              <a:rPr lang="en-US" sz="2200" dirty="0" smtClean="0"/>
              <a:t> </a:t>
            </a:r>
            <a:r>
              <a:rPr lang="en-US" sz="2200" dirty="0" err="1" smtClean="0"/>
              <a:t>queridos</a:t>
            </a:r>
            <a:r>
              <a:rPr lang="en-US" sz="2200" dirty="0" smtClean="0"/>
              <a:t>?</a:t>
            </a:r>
          </a:p>
          <a:p>
            <a:pPr marL="628650" lvl="2">
              <a:spcBef>
                <a:spcPts val="0"/>
              </a:spcBef>
            </a:pPr>
            <a:r>
              <a:rPr lang="en-US" sz="2200" dirty="0" err="1" smtClean="0"/>
              <a:t>Usá</a:t>
            </a:r>
            <a:r>
              <a:rPr lang="en-US" sz="2200" dirty="0" smtClean="0"/>
              <a:t> el </a:t>
            </a:r>
            <a:r>
              <a:rPr lang="en-US" sz="2200" dirty="0" err="1" smtClean="0"/>
              <a:t>nivel</a:t>
            </a:r>
            <a:r>
              <a:rPr lang="en-US" sz="2200" dirty="0" smtClean="0"/>
              <a:t> de significación que </a:t>
            </a:r>
            <a:r>
              <a:rPr lang="en-US" sz="2200" dirty="0" err="1" smtClean="0"/>
              <a:t>quieras</a:t>
            </a:r>
            <a:r>
              <a:rPr lang="en-US" sz="2200" dirty="0" smtClean="0"/>
              <a:t>, si </a:t>
            </a:r>
            <a:r>
              <a:rPr lang="en-US" sz="2200" dirty="0" err="1" smtClean="0"/>
              <a:t>tus</a:t>
            </a:r>
            <a:r>
              <a:rPr lang="en-US" sz="2200" dirty="0" smtClean="0"/>
              <a:t> </a:t>
            </a:r>
            <a:r>
              <a:rPr lang="en-US" sz="2200" dirty="0" err="1" smtClean="0"/>
              <a:t>conclusiones</a:t>
            </a:r>
            <a:r>
              <a:rPr lang="en-US" sz="2200" dirty="0" smtClean="0"/>
              <a:t> están mal, </a:t>
            </a:r>
            <a:r>
              <a:rPr lang="en-US" sz="2200" dirty="0" err="1" smtClean="0"/>
              <a:t>tu</a:t>
            </a:r>
            <a:r>
              <a:rPr lang="en-US" sz="2200" dirty="0" smtClean="0"/>
              <a:t> </a:t>
            </a:r>
            <a:r>
              <a:rPr lang="en-US" sz="2200" dirty="0" err="1" smtClean="0"/>
              <a:t>sueldo</a:t>
            </a:r>
            <a:r>
              <a:rPr lang="en-US" sz="2200" dirty="0" smtClean="0"/>
              <a:t> </a:t>
            </a:r>
            <a:r>
              <a:rPr lang="en-US" sz="2200" dirty="0" err="1" smtClean="0"/>
              <a:t>baja</a:t>
            </a:r>
            <a:r>
              <a:rPr lang="en-US" sz="2200" dirty="0" smtClean="0"/>
              <a:t> </a:t>
            </a:r>
            <a:r>
              <a:rPr lang="en-US" sz="2200" dirty="0" err="1" smtClean="0"/>
              <a:t>proporcionalmente</a:t>
            </a:r>
            <a:r>
              <a:rPr lang="en-US" sz="2200" dirty="0" smtClean="0"/>
              <a:t> a ese </a:t>
            </a:r>
            <a:r>
              <a:rPr lang="en-US" sz="2200" dirty="0" err="1" smtClean="0"/>
              <a:t>nivel</a:t>
            </a:r>
            <a:r>
              <a:rPr lang="en-US" sz="2200" dirty="0" smtClean="0"/>
              <a:t>.</a:t>
            </a:r>
          </a:p>
          <a:p>
            <a:pPr marL="228600" lvl="1" indent="-228600">
              <a:spcBef>
                <a:spcPts val="0"/>
              </a:spcBef>
            </a:pPr>
            <a:r>
              <a:rPr lang="en-US" sz="2200" dirty="0" smtClean="0"/>
              <a:t>Gran </a:t>
            </a:r>
            <a:r>
              <a:rPr lang="en-US" sz="2200" dirty="0" err="1" smtClean="0"/>
              <a:t>síntesis</a:t>
            </a:r>
            <a:r>
              <a:rPr lang="en-US" sz="2200" dirty="0" smtClean="0"/>
              <a:t>: Realizar </a:t>
            </a:r>
            <a:r>
              <a:rPr lang="en-US" sz="2200" dirty="0" err="1"/>
              <a:t>inferencias</a:t>
            </a:r>
            <a:r>
              <a:rPr lang="en-US" sz="2200" dirty="0"/>
              <a:t> es un </a:t>
            </a:r>
            <a:r>
              <a:rPr lang="en-US" sz="2200" dirty="0" err="1"/>
              <a:t>trabajo</a:t>
            </a:r>
            <a:r>
              <a:rPr lang="en-US" sz="2200" dirty="0"/>
              <a:t> </a:t>
            </a:r>
            <a:r>
              <a:rPr lang="en-US" sz="2200" dirty="0" err="1" smtClean="0"/>
              <a:t>difícil</a:t>
            </a:r>
            <a:r>
              <a:rPr lang="en-US" sz="2200" dirty="0" smtClean="0"/>
              <a:t> que no se puede </a:t>
            </a:r>
            <a:r>
              <a:rPr lang="en-US" sz="2200" dirty="0" err="1" smtClean="0"/>
              <a:t>realizar</a:t>
            </a:r>
            <a:r>
              <a:rPr lang="en-US" sz="2200" dirty="0" smtClean="0"/>
              <a:t> usando un </a:t>
            </a:r>
            <a:r>
              <a:rPr lang="en-US" sz="2200" dirty="0" err="1" smtClean="0"/>
              <a:t>único</a:t>
            </a:r>
            <a:r>
              <a:rPr lang="en-US" sz="2200" dirty="0" smtClean="0"/>
              <a:t> número.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73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Pauta</a:t>
            </a:r>
            <a:r>
              <a:rPr lang="en-US" dirty="0" smtClean="0"/>
              <a:t> 0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34</a:t>
            </a:fld>
            <a:endParaRPr lang="es-ES" dirty="0"/>
          </a:p>
        </p:txBody>
      </p:sp>
      <p:sp>
        <p:nvSpPr>
          <p:cNvPr id="7" name="Shape 230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6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</a:t>
            </a:r>
            <a:r>
              <a:rPr lang="en-US" sz="26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Oro de la Buena </a:t>
            </a:r>
            <a:r>
              <a:rPr lang="en-US" sz="26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Práctica</a:t>
            </a:r>
            <a:r>
              <a:rPr lang="en-US" sz="26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endParaRPr lang="en-US" sz="26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538" marR="0" lvl="1" indent="-7937" algn="ctr" rtl="0">
              <a:spcBef>
                <a:spcPts val="24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es una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Ciencia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109538" marR="0" lvl="1" indent="-7937" algn="ctr" rtl="0">
              <a:spcBef>
                <a:spcPts val="24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s-AR" b="1" dirty="0" err="1" smtClean="0">
                <a:solidFill>
                  <a:srgbClr val="0070C0"/>
                </a:solidFill>
              </a:rPr>
              <a:t>ólo</a:t>
            </a:r>
            <a:r>
              <a:rPr lang="es-AR" b="1" dirty="0" smtClean="0">
                <a:solidFill>
                  <a:srgbClr val="0070C0"/>
                </a:solidFill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lang="en-US" sz="2400" b="1" i="0" u="none" strike="noStrike" cap="none" dirty="0" smtClea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538" marR="0" lvl="1" indent="-7937" algn="ctr" rtl="0">
              <a:spcBef>
                <a:spcPts val="24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ni</a:t>
            </a:r>
            <a:r>
              <a:rPr lang="en-US" sz="24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debe ser usada como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</a:t>
            </a:r>
            <a:r>
              <a:rPr lang="en-US" sz="2400" b="1" i="0" u="none" strike="noStrike" cap="none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eceta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1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ustedes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amigos para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día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qué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constituye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buena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práctica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8" name="Shape 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572000"/>
            <a:ext cx="3355754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32"/>
          <p:cNvSpPr/>
          <p:nvPr/>
        </p:nvSpPr>
        <p:spPr>
          <a:xfrm>
            <a:off x="1600199" y="1524000"/>
            <a:ext cx="6096001" cy="2057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233"/>
          <p:cNvSpPr txBox="1"/>
          <p:nvPr/>
        </p:nvSpPr>
        <p:spPr>
          <a:xfrm>
            <a:off x="4953000" y="4590871"/>
            <a:ext cx="35433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7200" b="1" kern="0" dirty="0" err="1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7200" b="1" kern="0" dirty="0" err="1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7200" b="1" kern="0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7200" b="1" kern="0" dirty="0" err="1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7200" b="1" kern="0" dirty="0" err="1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-US" sz="7200" b="1" kern="0" dirty="0" err="1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7200" b="1" kern="0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7200" b="1" kern="0" dirty="0" err="1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endParaRPr lang="en-US" sz="7200" b="1" kern="0" dirty="0">
              <a:solidFill>
                <a:srgbClr val="00B0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Shape 234" descr="C:\Users\lacion\AppData\Local\Microsoft\Windows\Temporary Internet Files\Content.IE5\I04WU0KS\Plus_font_awesome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4876800"/>
            <a:ext cx="591402" cy="591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81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35</a:t>
            </a:fld>
            <a:endParaRPr lang="es-E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914400"/>
            <a:ext cx="7239000" cy="5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86000" y="929030"/>
            <a:ext cx="594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http://fivethirtyeight.com/features/science-isnt-broken/#part1</a:t>
            </a:r>
            <a:endParaRPr lang="es-E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514201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bplanet/FreeDigitalPhotos.net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914400"/>
            <a:ext cx="8686800" cy="541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El </a:t>
            </a:r>
            <a:r>
              <a:rPr lang="en-US" sz="2400" dirty="0" err="1" smtClean="0"/>
              <a:t>objetivo</a:t>
            </a:r>
            <a:r>
              <a:rPr lang="en-US" sz="2400" dirty="0" smtClean="0"/>
              <a:t>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investigación</a:t>
            </a:r>
            <a:r>
              <a:rPr lang="en-US" sz="2400" dirty="0" smtClean="0"/>
              <a:t> es </a:t>
            </a:r>
            <a:r>
              <a:rPr lang="en-US" sz="2400" dirty="0" err="1" smtClean="0"/>
              <a:t>generar</a:t>
            </a:r>
            <a:r>
              <a:rPr lang="en-US" sz="2400" dirty="0" smtClean="0"/>
              <a:t> </a:t>
            </a:r>
            <a:r>
              <a:rPr lang="en-US" sz="2400" dirty="0" err="1" smtClean="0"/>
              <a:t>conocimiento</a:t>
            </a:r>
            <a:r>
              <a:rPr lang="en-US" sz="2400" dirty="0" smtClean="0"/>
              <a:t> </a:t>
            </a:r>
            <a:r>
              <a:rPr lang="en-US" sz="2400" dirty="0" err="1" smtClean="0"/>
              <a:t>basado</a:t>
            </a:r>
            <a:r>
              <a:rPr lang="en-US" sz="2400" dirty="0" smtClean="0"/>
              <a:t> en la evidencia.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Si ese no es </a:t>
            </a:r>
            <a:r>
              <a:rPr lang="en-US" sz="2400" dirty="0" smtClean="0"/>
              <a:t>el </a:t>
            </a:r>
            <a:r>
              <a:rPr lang="en-US" sz="2400" dirty="0" err="1"/>
              <a:t>objetivo</a:t>
            </a:r>
            <a:r>
              <a:rPr lang="en-US" sz="2400" dirty="0"/>
              <a:t>, por </a:t>
            </a:r>
            <a:r>
              <a:rPr lang="en-US" sz="2400" dirty="0" err="1"/>
              <a:t>unos</a:t>
            </a:r>
            <a:r>
              <a:rPr lang="en-US" sz="2400" dirty="0"/>
              <a:t> </a:t>
            </a:r>
            <a:r>
              <a:rPr lang="en-US" sz="2400" dirty="0" err="1"/>
              <a:t>pocos</a:t>
            </a:r>
            <a:r>
              <a:rPr lang="en-US" sz="2400" dirty="0"/>
              <a:t> </a:t>
            </a:r>
            <a:r>
              <a:rPr lang="en-US" sz="2400" dirty="0" err="1"/>
              <a:t>dólares</a:t>
            </a:r>
            <a:r>
              <a:rPr lang="en-US" sz="2400" dirty="0"/>
              <a:t>, siempre </a:t>
            </a:r>
            <a:r>
              <a:rPr lang="en-US" sz="2400" dirty="0" smtClean="0"/>
              <a:t>se puede </a:t>
            </a:r>
            <a:r>
              <a:rPr lang="en-US" sz="2400" dirty="0" err="1"/>
              <a:t>publicar</a:t>
            </a:r>
            <a:r>
              <a:rPr lang="en-US" sz="2400" dirty="0"/>
              <a:t> </a:t>
            </a:r>
            <a:r>
              <a:rPr lang="en-US" sz="2400" dirty="0" smtClean="0"/>
              <a:t>en:</a:t>
            </a:r>
            <a:endParaRPr lang="en-US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72" y="2684331"/>
            <a:ext cx="5693628" cy="88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52600" y="3456801"/>
            <a:ext cx="4266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https://en.wikipedia.org/wiki/Predatory_open_access_publishing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4239" y="5971401"/>
            <a:ext cx="7365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http://blogs.discovermagazine.com/neuroskeptic/2017/07/22/predatory-journals-star-wars-sting/#.WXYJvFGQzAV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85" y="3965832"/>
            <a:ext cx="5324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0" y="5139125"/>
            <a:ext cx="5306100" cy="65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9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</p:spPr>
        <p:txBody>
          <a:bodyPr/>
          <a:lstStyle/>
          <a:p>
            <a:r>
              <a:rPr lang="en-US" dirty="0" smtClean="0"/>
              <a:t>Conclusión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9" y="990600"/>
            <a:ext cx="608555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971925"/>
            <a:ext cx="5143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9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514201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bplanet/FreeDigitalPhotos.net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914400"/>
            <a:ext cx="8686800" cy="541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último</a:t>
            </a:r>
            <a:r>
              <a:rPr lang="en-US" dirty="0" smtClean="0"/>
              <a:t> de la </a:t>
            </a:r>
            <a:r>
              <a:rPr lang="en-US" dirty="0" err="1" smtClean="0"/>
              <a:t>investigación</a:t>
            </a:r>
            <a:r>
              <a:rPr lang="en-US" dirty="0" smtClean="0"/>
              <a:t> es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conocimiento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en la evidencia.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Nuestra</a:t>
            </a:r>
            <a:r>
              <a:rPr lang="en-US" dirty="0"/>
              <a:t> </a:t>
            </a:r>
            <a:r>
              <a:rPr lang="en-US" dirty="0" smtClean="0"/>
              <a:t>condición </a:t>
            </a:r>
            <a:r>
              <a:rPr lang="en-US" dirty="0" err="1" smtClean="0"/>
              <a:t>humana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lo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Es </a:t>
            </a:r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smtClean="0"/>
              <a:t>“más </a:t>
            </a:r>
            <a:r>
              <a:rPr lang="en-US" dirty="0" err="1" smtClean="0"/>
              <a:t>vampírico</a:t>
            </a:r>
            <a:r>
              <a:rPr lang="en-US" dirty="0" smtClean="0"/>
              <a:t> que </a:t>
            </a:r>
            <a:r>
              <a:rPr lang="en-US" dirty="0" err="1" smtClean="0"/>
              <a:t>empírico</a:t>
            </a:r>
            <a:r>
              <a:rPr lang="en-US" dirty="0"/>
              <a:t>” </a:t>
            </a:r>
            <a:r>
              <a:rPr lang="en-US" sz="2100" dirty="0"/>
              <a:t>(http://andrewgelman.com/2009/05/24/handy_statistic/).</a:t>
            </a:r>
            <a:endParaRPr lang="en-US" sz="21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“Hipótesis </a:t>
            </a:r>
            <a:r>
              <a:rPr lang="en-US" sz="2600" dirty="0"/>
              <a:t>que no </a:t>
            </a:r>
            <a:r>
              <a:rPr lang="en-US" sz="2600" dirty="0" err="1"/>
              <a:t>pueden</a:t>
            </a:r>
            <a:r>
              <a:rPr lang="en-US" sz="2600" dirty="0"/>
              <a:t> </a:t>
            </a:r>
            <a:r>
              <a:rPr lang="en-US" sz="2600" dirty="0" err="1"/>
              <a:t>matarse</a:t>
            </a:r>
            <a:r>
              <a:rPr lang="en-US" sz="2600" dirty="0"/>
              <a:t> usando únicamente </a:t>
            </a:r>
            <a:r>
              <a:rPr lang="en-US" sz="2600" dirty="0" smtClean="0"/>
              <a:t>datos” o “</a:t>
            </a:r>
            <a:r>
              <a:rPr lang="en-US" sz="2600" dirty="0" err="1" smtClean="0"/>
              <a:t>paradigma</a:t>
            </a:r>
            <a:r>
              <a:rPr lang="en-US" sz="2600" dirty="0" smtClean="0"/>
              <a:t> de la </a:t>
            </a:r>
            <a:r>
              <a:rPr lang="en-US" sz="2600" dirty="0" err="1" smtClean="0"/>
              <a:t>teoría</a:t>
            </a:r>
            <a:r>
              <a:rPr lang="en-US" sz="2600" dirty="0" smtClean="0"/>
              <a:t>”.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3895725"/>
            <a:ext cx="2390775" cy="2124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4269938"/>
            <a:ext cx="7010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lo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discutido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en esta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son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que,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facilitan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generar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conocimiento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genuino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rincipales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838200"/>
            <a:ext cx="8686800" cy="541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err="1" smtClean="0"/>
              <a:t>Kass</a:t>
            </a:r>
            <a:r>
              <a:rPr lang="es-ES" dirty="0"/>
              <a:t>, </a:t>
            </a:r>
            <a:r>
              <a:rPr lang="es-ES" dirty="0" smtClean="0"/>
              <a:t>R. </a:t>
            </a:r>
            <a:r>
              <a:rPr lang="es-ES" dirty="0"/>
              <a:t>et al. </a:t>
            </a:r>
            <a:r>
              <a:rPr lang="es-ES" dirty="0" smtClean="0"/>
              <a:t>Ten </a:t>
            </a:r>
            <a:r>
              <a:rPr lang="es-ES" dirty="0"/>
              <a:t>Simple Rules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Effective</a:t>
            </a:r>
            <a:r>
              <a:rPr lang="es-ES" dirty="0"/>
              <a:t>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Practice</a:t>
            </a:r>
            <a:r>
              <a:rPr lang="es-ES" dirty="0" smtClean="0"/>
              <a:t>. </a:t>
            </a:r>
            <a:r>
              <a:rPr lang="es-ES" i="1" dirty="0"/>
              <a:t>PLOS </a:t>
            </a:r>
            <a:r>
              <a:rPr lang="es-ES" i="1" dirty="0" err="1"/>
              <a:t>Comput</a:t>
            </a:r>
            <a:r>
              <a:rPr lang="es-ES" i="1" dirty="0"/>
              <a:t> </a:t>
            </a:r>
            <a:r>
              <a:rPr lang="es-ES" i="1" dirty="0" err="1"/>
              <a:t>Biol</a:t>
            </a:r>
            <a:r>
              <a:rPr lang="es-ES" dirty="0"/>
              <a:t> 12.6 (2016): e1004961</a:t>
            </a:r>
            <a:r>
              <a:rPr lang="es-ES" dirty="0" smtClean="0"/>
              <a:t>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Arial"/>
              </a:rPr>
              <a:t>Wasserstein, R., N. Lazar. The ASA's statement on p-values: context, process, and purpose. </a:t>
            </a:r>
            <a:r>
              <a:rPr lang="en-US" i="1" dirty="0">
                <a:sym typeface="Arial"/>
              </a:rPr>
              <a:t>Am Stat </a:t>
            </a:r>
            <a:r>
              <a:rPr lang="en-US" dirty="0">
                <a:sym typeface="Arial"/>
              </a:rPr>
              <a:t>70.2 (2016): 129-133. Original en </a:t>
            </a:r>
            <a:r>
              <a:rPr lang="en-US" dirty="0" err="1">
                <a:sym typeface="Arial"/>
              </a:rPr>
              <a:t>inglés</a:t>
            </a:r>
            <a:r>
              <a:rPr lang="en-US" dirty="0">
                <a:sym typeface="Arial"/>
              </a:rPr>
              <a:t> y también en </a:t>
            </a:r>
            <a:r>
              <a:rPr lang="en-US" dirty="0" err="1">
                <a:sym typeface="Arial"/>
              </a:rPr>
              <a:t>español</a:t>
            </a:r>
            <a:r>
              <a:rPr lang="en-US" dirty="0">
                <a:sym typeface="Arial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8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r>
              <a:rPr lang="en-US" dirty="0" smtClean="0"/>
              <a:t> fuera del </a:t>
            </a:r>
            <a:r>
              <a:rPr lang="en-US" dirty="0" err="1" smtClean="0"/>
              <a:t>alcance</a:t>
            </a:r>
            <a:r>
              <a:rPr lang="en-US" dirty="0" smtClean="0"/>
              <a:t>: </a:t>
            </a:r>
            <a:r>
              <a:rPr lang="en-US" dirty="0" err="1" smtClean="0"/>
              <a:t>Importantísimos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52400" y="914400"/>
            <a:ext cx="88392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 smtClean="0"/>
              <a:t>Intervalos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confianza</a:t>
            </a:r>
            <a:r>
              <a:rPr lang="en-US" sz="2400" dirty="0" smtClean="0"/>
              <a:t>: para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estimadores</a:t>
            </a:r>
            <a:r>
              <a:rPr lang="en-US" sz="2400" dirty="0" smtClean="0"/>
              <a:t> </a:t>
            </a:r>
            <a:r>
              <a:rPr lang="en-US" sz="2400" dirty="0" err="1" smtClean="0"/>
              <a:t>puntuales</a:t>
            </a:r>
            <a:r>
              <a:rPr lang="en-US" sz="2400" dirty="0" smtClean="0"/>
              <a:t> (</a:t>
            </a:r>
            <a:r>
              <a:rPr lang="en-US" sz="2400" dirty="0" err="1" smtClean="0"/>
              <a:t>discutidos</a:t>
            </a:r>
            <a:r>
              <a:rPr lang="en-US" sz="2400" dirty="0" smtClean="0"/>
              <a:t> o no) </a:t>
            </a:r>
            <a:r>
              <a:rPr lang="en-US" sz="2400" dirty="0" err="1" smtClean="0"/>
              <a:t>existen</a:t>
            </a:r>
            <a:r>
              <a:rPr lang="en-US" sz="2400" dirty="0" smtClean="0"/>
              <a:t> </a:t>
            </a:r>
            <a:r>
              <a:rPr lang="en-US" sz="2400" dirty="0"/>
              <a:t>y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/>
              <a:t>calcularse</a:t>
            </a:r>
            <a:r>
              <a:rPr lang="en-US" sz="2400" dirty="0"/>
              <a:t> </a:t>
            </a:r>
            <a:r>
              <a:rPr lang="en-US" sz="2400" dirty="0" err="1" smtClean="0"/>
              <a:t>intervalos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 smtClean="0"/>
              <a:t>confianza</a:t>
            </a:r>
            <a:r>
              <a:rPr lang="en-US" sz="2400" dirty="0" smtClean="0"/>
              <a:t>.</a:t>
            </a:r>
          </a:p>
          <a:p>
            <a:pPr marL="292100" lvl="2" indent="-292100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¿Qué es un estimador </a:t>
            </a:r>
            <a:r>
              <a:rPr lang="en-US" dirty="0" err="1" smtClean="0"/>
              <a:t>puntual</a:t>
            </a:r>
            <a:r>
              <a:rPr lang="en-US" dirty="0" smtClean="0"/>
              <a:t>?</a:t>
            </a:r>
            <a:endParaRPr lang="en-US" dirty="0"/>
          </a:p>
          <a:p>
            <a:pPr marL="292100" lvl="2" indent="-292100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De </a:t>
            </a:r>
            <a:r>
              <a:rPr lang="en-US" dirty="0" smtClean="0"/>
              <a:t>los </a:t>
            </a:r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 para los </a:t>
            </a:r>
            <a:r>
              <a:rPr lang="en-US" dirty="0" err="1" smtClean="0"/>
              <a:t>estimadores</a:t>
            </a:r>
            <a:r>
              <a:rPr lang="en-US" dirty="0" smtClean="0"/>
              <a:t> </a:t>
            </a:r>
            <a:r>
              <a:rPr lang="en-US" dirty="0" err="1" smtClean="0"/>
              <a:t>puntuales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derivar</a:t>
            </a:r>
            <a:r>
              <a:rPr lang="en-US" dirty="0" smtClean="0"/>
              <a:t> </a:t>
            </a:r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 para las </a:t>
            </a:r>
            <a:r>
              <a:rPr lang="en-US" dirty="0" err="1" smtClean="0"/>
              <a:t>curvas</a:t>
            </a:r>
            <a:r>
              <a:rPr lang="en-US" dirty="0" smtClean="0"/>
              <a:t> de los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regresión</a:t>
            </a:r>
            <a:r>
              <a:rPr lang="en-US" dirty="0" smtClean="0"/>
              <a:t>.</a:t>
            </a:r>
          </a:p>
          <a:p>
            <a:pPr marL="292100" lvl="2" indent="-292100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Reportar</a:t>
            </a:r>
            <a:r>
              <a:rPr lang="en-US" dirty="0" smtClean="0"/>
              <a:t> </a:t>
            </a:r>
            <a:r>
              <a:rPr lang="en-US" dirty="0" smtClean="0"/>
              <a:t>SIEMPRE las </a:t>
            </a:r>
            <a:r>
              <a:rPr lang="en-US" dirty="0" err="1" smtClean="0"/>
              <a:t>estimaciones</a:t>
            </a:r>
            <a:r>
              <a:rPr lang="en-US" dirty="0" smtClean="0"/>
              <a:t> </a:t>
            </a:r>
            <a:r>
              <a:rPr lang="en-US" dirty="0" err="1" smtClean="0"/>
              <a:t>puntuales</a:t>
            </a:r>
            <a:r>
              <a:rPr lang="en-US" dirty="0" smtClean="0"/>
              <a:t> junto a un </a:t>
            </a:r>
            <a:r>
              <a:rPr lang="en-US" dirty="0" err="1" smtClean="0"/>
              <a:t>intervalo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3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 de las </a:t>
            </a:r>
            <a:r>
              <a:rPr lang="en-US" dirty="0" err="1"/>
              <a:t>r</a:t>
            </a:r>
            <a:r>
              <a:rPr lang="en-US" dirty="0" err="1" smtClean="0"/>
              <a:t>eferencias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7" name="Shape 242"/>
          <p:cNvSpPr txBox="1">
            <a:spLocks noGrp="1"/>
          </p:cNvSpPr>
          <p:nvPr>
            <p:ph type="body" idx="4294967295"/>
          </p:nvPr>
        </p:nvSpPr>
        <p:spPr>
          <a:xfrm>
            <a:off x="228600" y="838200"/>
            <a:ext cx="88392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66688" lvl="0" indent="-166688">
              <a:spcBef>
                <a:spcPts val="0"/>
              </a:spcBef>
              <a:buSzPct val="96875"/>
            </a:pPr>
            <a:r>
              <a:rPr lang="en-US" sz="1700" dirty="0" smtClean="0"/>
              <a:t>Anaya, J., </a:t>
            </a:r>
            <a:r>
              <a:rPr lang="en-US" sz="1700" dirty="0"/>
              <a:t>van der </a:t>
            </a:r>
            <a:r>
              <a:rPr lang="en-US" sz="1700" dirty="0" smtClean="0"/>
              <a:t>Zee, T., </a:t>
            </a:r>
            <a:r>
              <a:rPr lang="en-US" sz="1700" dirty="0"/>
              <a:t>Brown N. (2017) Statistical infarction: A postmortem of the Cornell Food and Brand Lab pizza publications. </a:t>
            </a:r>
            <a:r>
              <a:rPr lang="en-US" sz="1700" dirty="0" err="1"/>
              <a:t>PeerJ</a:t>
            </a:r>
            <a:r>
              <a:rPr lang="en-US" sz="1700" dirty="0"/>
              <a:t> Preprints 5:e3025v1 </a:t>
            </a:r>
            <a:r>
              <a:rPr lang="en-US" sz="1700" dirty="0">
                <a:hlinkClick r:id="rId3"/>
              </a:rPr>
              <a:t>https://</a:t>
            </a:r>
            <a:r>
              <a:rPr lang="en-US" sz="1700" dirty="0" smtClean="0">
                <a:hlinkClick r:id="rId3"/>
              </a:rPr>
              <a:t>doi.org/10.7287/peerj.preprints.3025v1</a:t>
            </a:r>
            <a:endParaRPr lang="en-US" sz="1700" dirty="0" smtClean="0"/>
          </a:p>
          <a:p>
            <a:pPr marL="166688" lvl="0" indent="-166688">
              <a:spcBef>
                <a:spcPts val="0"/>
              </a:spcBef>
              <a:buSzPct val="96875"/>
            </a:pPr>
            <a:r>
              <a:rPr lang="en-US" sz="1700" i="0" u="none" strike="noStrike" cap="none" dirty="0" err="1" smtClean="0">
                <a:solidFill>
                  <a:schemeClr val="dk1"/>
                </a:solidFill>
                <a:sym typeface="Arial"/>
              </a:rPr>
              <a:t>Baggerly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, K., </a:t>
            </a:r>
            <a:r>
              <a:rPr lang="en-US" sz="1700" i="0" u="none" strike="noStrike" cap="none" dirty="0" err="1" smtClean="0">
                <a:solidFill>
                  <a:schemeClr val="dk1"/>
                </a:solidFill>
                <a:sym typeface="Arial"/>
              </a:rPr>
              <a:t>Coombes</a:t>
            </a:r>
            <a:r>
              <a:rPr lang="en-US" sz="1700" i="0" u="none" strike="noStrike" cap="none" dirty="0" smtClean="0">
                <a:solidFill>
                  <a:schemeClr val="dk1"/>
                </a:solidFill>
                <a:sym typeface="Arial"/>
              </a:rPr>
              <a:t>, 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K. What information should be required to support clinical “omics” publications? </a:t>
            </a:r>
            <a:r>
              <a:rPr lang="en-US" sz="1700" i="1" u="none" strike="noStrike" cap="none" dirty="0">
                <a:solidFill>
                  <a:schemeClr val="dk1"/>
                </a:solidFill>
                <a:sym typeface="Arial"/>
              </a:rPr>
              <a:t>Clinical chemistry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 57.5 (2011): 688-690.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Baker, M. Statisticians issue warning on P values. Statement aims to halt missteps in the quest for certainty. Nature 531 (2016):151.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700" i="0" u="none" strike="noStrike" cap="none" dirty="0" err="1">
                <a:solidFill>
                  <a:schemeClr val="dk1"/>
                </a:solidFill>
                <a:sym typeface="Arial"/>
              </a:rPr>
              <a:t>Eklund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, A., Nichols, T., </a:t>
            </a:r>
            <a:r>
              <a:rPr lang="en-US" sz="1700" i="0" u="none" strike="noStrike" cap="none" dirty="0" err="1">
                <a:solidFill>
                  <a:schemeClr val="dk1"/>
                </a:solidFill>
                <a:sym typeface="Arial"/>
              </a:rPr>
              <a:t>Knutsson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, H. Cluster failure: why fMRI inferences for spatial extent have inflated false-positive rates. </a:t>
            </a:r>
            <a:r>
              <a:rPr lang="en-US" sz="1700" i="1" u="none" strike="noStrike" cap="none" dirty="0">
                <a:solidFill>
                  <a:schemeClr val="dk1"/>
                </a:solidFill>
                <a:sym typeface="Arial"/>
              </a:rPr>
              <a:t>Proceedings of the National Academy of Sciences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 (2016): 201602413.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Ioannidis, J. Contradicted and initially stronger effects in highly cited clinical research. </a:t>
            </a:r>
            <a:r>
              <a:rPr lang="en-US" sz="1700" i="1" u="none" strike="noStrike" cap="none" dirty="0">
                <a:solidFill>
                  <a:schemeClr val="dk1"/>
                </a:solidFill>
                <a:sym typeface="Arial"/>
              </a:rPr>
              <a:t>Jama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 294.2 (2005): 218-228.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Ioannidis, J. Why most published research findings are false</a:t>
            </a:r>
            <a:r>
              <a:rPr lang="en-US" sz="1700" i="0" u="none" strike="noStrike" cap="none" dirty="0" smtClean="0">
                <a:solidFill>
                  <a:schemeClr val="dk1"/>
                </a:solidFill>
                <a:sym typeface="Arial"/>
              </a:rPr>
              <a:t>. </a:t>
            </a:r>
            <a:r>
              <a:rPr lang="en-US" sz="1700" i="1" u="none" strike="noStrike" cap="none" dirty="0" err="1" smtClean="0">
                <a:solidFill>
                  <a:schemeClr val="dk1"/>
                </a:solidFill>
                <a:sym typeface="Arial"/>
              </a:rPr>
              <a:t>PLoS</a:t>
            </a:r>
            <a:r>
              <a:rPr lang="en-US" sz="1700" i="1" u="none" strike="noStrike" cap="none" dirty="0" smtClean="0">
                <a:solidFill>
                  <a:schemeClr val="dk1"/>
                </a:solidFill>
                <a:sym typeface="Arial"/>
              </a:rPr>
              <a:t> Med</a:t>
            </a:r>
            <a:r>
              <a:rPr lang="en-US" sz="17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2.8 (2005): e124.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Ioannidis, J. Evidence-based medicine has been hijacked: a report to David Sackett. </a:t>
            </a:r>
            <a:r>
              <a:rPr lang="en-US" sz="1700" i="1" u="none" strike="noStrike" cap="none" dirty="0">
                <a:solidFill>
                  <a:schemeClr val="dk1"/>
                </a:solidFill>
                <a:sym typeface="Arial"/>
              </a:rPr>
              <a:t>Journal of clinical epidemiology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 73 (2016): 82-86.</a:t>
            </a:r>
          </a:p>
          <a:p>
            <a:pPr marL="166688" lvl="0" indent="-166688">
              <a:spcBef>
                <a:spcPts val="0"/>
              </a:spcBef>
              <a:buSzPct val="96875"/>
            </a:pPr>
            <a:r>
              <a:rPr lang="en-US" sz="1700" dirty="0" smtClean="0"/>
              <a:t>Matthews</a:t>
            </a:r>
            <a:r>
              <a:rPr lang="en-US" sz="1700" dirty="0"/>
              <a:t>, R., Wasserstein, R. and </a:t>
            </a:r>
            <a:r>
              <a:rPr lang="en-US" sz="1700" dirty="0" err="1"/>
              <a:t>Spiegelhalter</a:t>
            </a:r>
            <a:r>
              <a:rPr lang="en-US" sz="1700" dirty="0"/>
              <a:t>, D. (2017), The ASA's </a:t>
            </a:r>
            <a:r>
              <a:rPr lang="en-US" sz="1700" i="1" dirty="0"/>
              <a:t>p</a:t>
            </a:r>
            <a:r>
              <a:rPr lang="en-US" sz="1700" dirty="0"/>
              <a:t>-value statement, one year on. Significance, 14: 38–41. </a:t>
            </a:r>
            <a:r>
              <a:rPr lang="en-US" sz="1700" dirty="0" smtClean="0"/>
              <a:t>doi:10.1111/j.1740-9713.2017.01021.x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700" i="0" u="none" strike="noStrike" cap="none" dirty="0" smtClean="0">
                <a:solidFill>
                  <a:schemeClr val="dk1"/>
                </a:solidFill>
                <a:sym typeface="Arial"/>
              </a:rPr>
              <a:t>van 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der Zee T., Anaya J., Brown N. (2017) Statistical heartburn: An attempt to digest four pizza publications from the Cornell Food and Brand Lab. </a:t>
            </a:r>
            <a:r>
              <a:rPr lang="en-US" sz="1700" i="1" u="none" strike="noStrike" cap="none" dirty="0" err="1">
                <a:solidFill>
                  <a:schemeClr val="dk1"/>
                </a:solidFill>
                <a:sym typeface="Arial"/>
              </a:rPr>
              <a:t>PeerJ</a:t>
            </a:r>
            <a:r>
              <a:rPr lang="en-US" sz="1700" i="1" u="none" strike="noStrike" cap="none" dirty="0">
                <a:solidFill>
                  <a:schemeClr val="dk1"/>
                </a:solidFill>
                <a:sym typeface="Arial"/>
              </a:rPr>
              <a:t> Preprints </a:t>
            </a:r>
            <a:r>
              <a:rPr lang="en-US" sz="1700" i="0" u="none" strike="noStrike" cap="none" dirty="0">
                <a:solidFill>
                  <a:schemeClr val="dk1"/>
                </a:solidFill>
                <a:sym typeface="Arial"/>
              </a:rPr>
              <a:t>5:e2748v1 </a:t>
            </a:r>
            <a:r>
              <a:rPr lang="en-US" sz="1700" i="0" u="sng" strike="noStrike" cap="none" dirty="0">
                <a:solidFill>
                  <a:schemeClr val="hlink"/>
                </a:solidFill>
                <a:sym typeface="Arial"/>
              </a:rPr>
              <a:t>https://</a:t>
            </a:r>
            <a:r>
              <a:rPr lang="en-US" sz="1700" i="0" u="sng" strike="noStrike" cap="none" dirty="0" smtClean="0">
                <a:solidFill>
                  <a:schemeClr val="hlink"/>
                </a:solidFill>
                <a:sym typeface="Arial"/>
              </a:rPr>
              <a:t>doi.org/10.7287/peerj.preprints.2748v1</a:t>
            </a:r>
          </a:p>
        </p:txBody>
      </p:sp>
    </p:spTree>
    <p:extLst>
      <p:ext uri="{BB962C8B-B14F-4D97-AF65-F5344CB8AC3E}">
        <p14:creationId xmlns:p14="http://schemas.microsoft.com/office/powerpoint/2010/main" val="2972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41</a:t>
            </a:fld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7175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r>
              <a:rPr lang="en-US" dirty="0" smtClean="0"/>
              <a:t> fuera del </a:t>
            </a:r>
            <a:r>
              <a:rPr lang="en-US" dirty="0" err="1"/>
              <a:t>a</a:t>
            </a:r>
            <a:r>
              <a:rPr lang="en-US" dirty="0" err="1" smtClean="0"/>
              <a:t>lcance</a:t>
            </a:r>
            <a:r>
              <a:rPr lang="en-US" dirty="0" smtClean="0"/>
              <a:t>: </a:t>
            </a:r>
            <a:r>
              <a:rPr lang="en-US" dirty="0" err="1" smtClean="0"/>
              <a:t>Importantísimos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52400" y="914400"/>
            <a:ext cx="88392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100" dirty="0" err="1" smtClean="0"/>
              <a:t>Cálculo</a:t>
            </a:r>
            <a:r>
              <a:rPr lang="en-US" sz="2100" dirty="0" smtClean="0"/>
              <a:t> del tamaño de la muestra: para </a:t>
            </a:r>
            <a:r>
              <a:rPr lang="en-US" sz="2100" dirty="0" err="1" smtClean="0"/>
              <a:t>todos</a:t>
            </a:r>
            <a:r>
              <a:rPr lang="en-US" sz="2100" dirty="0" smtClean="0"/>
              <a:t> los tests de hipótesis (</a:t>
            </a:r>
            <a:r>
              <a:rPr lang="en-US" sz="2100" dirty="0" err="1" smtClean="0"/>
              <a:t>discutidos</a:t>
            </a:r>
            <a:r>
              <a:rPr lang="en-US" sz="2100" dirty="0" smtClean="0"/>
              <a:t> o no) </a:t>
            </a:r>
            <a:r>
              <a:rPr lang="en-US" sz="2100" dirty="0" err="1" smtClean="0"/>
              <a:t>existen</a:t>
            </a:r>
            <a:r>
              <a:rPr lang="en-US" sz="2100" dirty="0" smtClean="0"/>
              <a:t> </a:t>
            </a:r>
            <a:r>
              <a:rPr lang="en-US" sz="2100" dirty="0" err="1" smtClean="0"/>
              <a:t>formas</a:t>
            </a:r>
            <a:r>
              <a:rPr lang="en-US" sz="2100" dirty="0" smtClean="0"/>
              <a:t> de </a:t>
            </a:r>
            <a:r>
              <a:rPr lang="en-US" sz="2100" dirty="0" err="1" smtClean="0"/>
              <a:t>estimar</a:t>
            </a:r>
            <a:r>
              <a:rPr lang="en-US" sz="2100" dirty="0" smtClean="0"/>
              <a:t> el tamaño de la muestra </a:t>
            </a:r>
            <a:r>
              <a:rPr lang="en-US" sz="2100" dirty="0" err="1" smtClean="0"/>
              <a:t>necesario</a:t>
            </a:r>
            <a:r>
              <a:rPr lang="en-US" sz="2100" dirty="0" smtClean="0"/>
              <a:t> para un dado </a:t>
            </a:r>
            <a:r>
              <a:rPr lang="en-US" sz="2100" dirty="0" err="1" smtClean="0"/>
              <a:t>nivel</a:t>
            </a:r>
            <a:r>
              <a:rPr lang="en-US" sz="2100" dirty="0" smtClean="0"/>
              <a:t> de significación, </a:t>
            </a:r>
            <a:r>
              <a:rPr lang="en-US" sz="2100" dirty="0" err="1" smtClean="0"/>
              <a:t>potencia</a:t>
            </a:r>
            <a:r>
              <a:rPr lang="en-US" sz="2100" dirty="0" smtClean="0"/>
              <a:t> y tamaño de efecto de </a:t>
            </a:r>
            <a:r>
              <a:rPr lang="en-US" sz="2100" dirty="0" err="1" smtClean="0"/>
              <a:t>relevancia</a:t>
            </a:r>
            <a:r>
              <a:rPr lang="en-US" sz="2100" dirty="0" smtClean="0"/>
              <a:t> </a:t>
            </a:r>
            <a:r>
              <a:rPr lang="en-US" sz="2100" dirty="0" err="1" smtClean="0"/>
              <a:t>clínico</a:t>
            </a:r>
            <a:r>
              <a:rPr lang="en-US" sz="2100" dirty="0" smtClean="0"/>
              <a:t>.</a:t>
            </a:r>
          </a:p>
          <a:p>
            <a:pPr marL="292100" lvl="2" indent="-292100">
              <a:spcBef>
                <a:spcPts val="300"/>
              </a:spcBef>
            </a:pPr>
            <a:r>
              <a:rPr lang="en-US" sz="2100" dirty="0" smtClean="0"/>
              <a:t>En la </a:t>
            </a:r>
            <a:r>
              <a:rPr lang="en-US" sz="2100" dirty="0" err="1" smtClean="0"/>
              <a:t>etapa</a:t>
            </a:r>
            <a:r>
              <a:rPr lang="en-US" sz="2100" dirty="0" smtClean="0"/>
              <a:t> de </a:t>
            </a:r>
            <a:r>
              <a:rPr lang="en-US" sz="2100" dirty="0" err="1" smtClean="0"/>
              <a:t>diseño</a:t>
            </a:r>
            <a:r>
              <a:rPr lang="en-US" sz="2100" dirty="0" smtClean="0"/>
              <a:t> del </a:t>
            </a:r>
            <a:r>
              <a:rPr lang="en-US" sz="2100" dirty="0" err="1" smtClean="0"/>
              <a:t>estudio</a:t>
            </a:r>
            <a:r>
              <a:rPr lang="en-US" sz="2100" dirty="0" smtClean="0"/>
              <a:t> es </a:t>
            </a:r>
            <a:r>
              <a:rPr lang="en-US" sz="2100" dirty="0" err="1" smtClean="0"/>
              <a:t>esencial</a:t>
            </a:r>
            <a:r>
              <a:rPr lang="en-US" sz="2100" dirty="0" smtClean="0"/>
              <a:t> </a:t>
            </a:r>
            <a:r>
              <a:rPr lang="en-US" sz="2100" dirty="0" err="1" smtClean="0"/>
              <a:t>pensar</a:t>
            </a:r>
            <a:r>
              <a:rPr lang="en-US" sz="2100" dirty="0" smtClean="0"/>
              <a:t> y </a:t>
            </a:r>
            <a:r>
              <a:rPr lang="en-US" sz="2100" dirty="0" err="1" smtClean="0"/>
              <a:t>realizar</a:t>
            </a:r>
            <a:r>
              <a:rPr lang="en-US" sz="2100" dirty="0" smtClean="0"/>
              <a:t> este </a:t>
            </a:r>
            <a:r>
              <a:rPr lang="en-US" sz="2100" dirty="0" err="1" smtClean="0"/>
              <a:t>cálculo</a:t>
            </a:r>
            <a:r>
              <a:rPr lang="en-US" sz="2100" dirty="0" smtClean="0"/>
              <a:t>.</a:t>
            </a:r>
          </a:p>
          <a:p>
            <a:pPr marL="292100" lvl="2" indent="-292100">
              <a:spcBef>
                <a:spcPts val="300"/>
              </a:spcBef>
            </a:pPr>
            <a:r>
              <a:rPr lang="en-US" sz="2100" dirty="0" smtClean="0"/>
              <a:t>Usualmente es </a:t>
            </a:r>
            <a:r>
              <a:rPr lang="en-US" sz="2100" dirty="0" err="1" smtClean="0"/>
              <a:t>necesario</a:t>
            </a:r>
            <a:r>
              <a:rPr lang="en-US" sz="2100" dirty="0" smtClean="0"/>
              <a:t> un </a:t>
            </a:r>
            <a:r>
              <a:rPr lang="en-US" sz="2100" dirty="0" err="1" smtClean="0"/>
              <a:t>proceso</a:t>
            </a:r>
            <a:r>
              <a:rPr lang="en-US" sz="2100" dirty="0" smtClean="0"/>
              <a:t> </a:t>
            </a:r>
            <a:r>
              <a:rPr lang="en-US" sz="2100" dirty="0" err="1" smtClean="0"/>
              <a:t>iterativo</a:t>
            </a:r>
            <a:r>
              <a:rPr lang="en-US" sz="2100" dirty="0" smtClean="0"/>
              <a:t> entre un estadístico y el </a:t>
            </a:r>
            <a:r>
              <a:rPr lang="en-US" sz="2100" dirty="0" err="1" smtClean="0"/>
              <a:t>investigador</a:t>
            </a:r>
            <a:r>
              <a:rPr lang="en-US" sz="2100" dirty="0" smtClean="0"/>
              <a:t> principal hasta </a:t>
            </a:r>
            <a:r>
              <a:rPr lang="en-US" sz="2100" dirty="0" err="1" smtClean="0"/>
              <a:t>llegar</a:t>
            </a:r>
            <a:r>
              <a:rPr lang="en-US" sz="2100" dirty="0" smtClean="0"/>
              <a:t> a un </a:t>
            </a:r>
            <a:r>
              <a:rPr lang="en-US" sz="2100" dirty="0" err="1" smtClean="0"/>
              <a:t>cálculo</a:t>
            </a:r>
            <a:r>
              <a:rPr lang="en-US" sz="2100" dirty="0" smtClean="0"/>
              <a:t> de tamaño </a:t>
            </a:r>
            <a:r>
              <a:rPr lang="en-US" sz="2100" dirty="0" err="1" smtClean="0"/>
              <a:t>muestral</a:t>
            </a:r>
            <a:r>
              <a:rPr lang="en-US" sz="2100" dirty="0" smtClean="0"/>
              <a:t> </a:t>
            </a:r>
            <a:r>
              <a:rPr lang="en-US" sz="2100" dirty="0" err="1" smtClean="0"/>
              <a:t>bien</a:t>
            </a:r>
            <a:r>
              <a:rPr lang="en-US" sz="2100" dirty="0" smtClean="0"/>
              <a:t> </a:t>
            </a:r>
            <a:r>
              <a:rPr lang="en-US" sz="2100" dirty="0" err="1" smtClean="0"/>
              <a:t>hecho</a:t>
            </a:r>
            <a:r>
              <a:rPr lang="en-US" sz="2100" dirty="0" smtClean="0"/>
              <a:t> y </a:t>
            </a:r>
            <a:r>
              <a:rPr lang="en-US" sz="2100" dirty="0" err="1" smtClean="0"/>
              <a:t>justificado</a:t>
            </a:r>
            <a:r>
              <a:rPr lang="en-US" sz="2100" dirty="0" smtClean="0"/>
              <a:t>.</a:t>
            </a:r>
          </a:p>
          <a:p>
            <a:pPr marL="292100" lvl="2" indent="-292100">
              <a:spcBef>
                <a:spcPts val="300"/>
              </a:spcBef>
            </a:pPr>
            <a:r>
              <a:rPr lang="en-US" sz="2100" dirty="0" smtClean="0"/>
              <a:t>El tamaño </a:t>
            </a:r>
            <a:r>
              <a:rPr lang="en-US" sz="2100" dirty="0" err="1" smtClean="0"/>
              <a:t>muestral</a:t>
            </a:r>
            <a:r>
              <a:rPr lang="en-US" sz="2100" dirty="0" smtClean="0"/>
              <a:t> </a:t>
            </a:r>
            <a:r>
              <a:rPr lang="en-US" sz="2100" dirty="0" err="1" smtClean="0"/>
              <a:t>termina</a:t>
            </a:r>
            <a:r>
              <a:rPr lang="en-US" sz="2100" dirty="0" smtClean="0"/>
              <a:t> </a:t>
            </a:r>
            <a:r>
              <a:rPr lang="en-US" sz="2100" dirty="0" err="1" smtClean="0"/>
              <a:t>siendo</a:t>
            </a:r>
            <a:r>
              <a:rPr lang="en-US" sz="2100" dirty="0" smtClean="0"/>
              <a:t> un </a:t>
            </a:r>
            <a:r>
              <a:rPr lang="en-US" sz="2100" dirty="0" err="1" smtClean="0"/>
              <a:t>compromiso</a:t>
            </a:r>
            <a:r>
              <a:rPr lang="en-US" sz="2100" dirty="0" smtClean="0"/>
              <a:t> entre la </a:t>
            </a:r>
            <a:r>
              <a:rPr lang="en-US" sz="2100" dirty="0" err="1" smtClean="0"/>
              <a:t>estadística</a:t>
            </a:r>
            <a:r>
              <a:rPr lang="en-US" sz="2100" dirty="0" smtClean="0"/>
              <a:t> y la </a:t>
            </a:r>
            <a:r>
              <a:rPr lang="en-US" sz="2100" dirty="0" err="1" smtClean="0"/>
              <a:t>vida</a:t>
            </a:r>
            <a:r>
              <a:rPr lang="en-US" sz="2100" dirty="0" smtClean="0"/>
              <a:t> real (</a:t>
            </a:r>
            <a:r>
              <a:rPr lang="en-US" sz="2100" dirty="0" err="1" smtClean="0"/>
              <a:t>presupuesto</a:t>
            </a:r>
            <a:r>
              <a:rPr lang="en-US" sz="2100" dirty="0" smtClean="0"/>
              <a:t>, </a:t>
            </a:r>
            <a:r>
              <a:rPr lang="en-US" sz="2100" dirty="0" err="1" smtClean="0"/>
              <a:t>factibilidad</a:t>
            </a:r>
            <a:r>
              <a:rPr lang="en-US" sz="2100" dirty="0" smtClean="0"/>
              <a:t> del </a:t>
            </a:r>
            <a:r>
              <a:rPr lang="en-US" sz="2100" dirty="0" err="1" smtClean="0"/>
              <a:t>estudio</a:t>
            </a:r>
            <a:r>
              <a:rPr lang="en-US" sz="2100" dirty="0" smtClean="0"/>
              <a:t>, etc.)</a:t>
            </a:r>
          </a:p>
          <a:p>
            <a:pPr marL="292100" lvl="2" indent="-292100">
              <a:spcBef>
                <a:spcPts val="300"/>
              </a:spcBef>
            </a:pPr>
            <a:r>
              <a:rPr lang="en-US" sz="2100" dirty="0" smtClean="0"/>
              <a:t>Este </a:t>
            </a:r>
            <a:r>
              <a:rPr lang="en-US" sz="2100" dirty="0" err="1" smtClean="0"/>
              <a:t>razonamiento</a:t>
            </a:r>
            <a:r>
              <a:rPr lang="en-US" sz="2100" dirty="0" smtClean="0"/>
              <a:t> y </a:t>
            </a:r>
            <a:r>
              <a:rPr lang="en-US" sz="2100" dirty="0" err="1" smtClean="0"/>
              <a:t>cálculo</a:t>
            </a:r>
            <a:r>
              <a:rPr lang="en-US" sz="2100" dirty="0" smtClean="0"/>
              <a:t> </a:t>
            </a:r>
            <a:r>
              <a:rPr lang="en-US" sz="2100" dirty="0" err="1" smtClean="0"/>
              <a:t>deben</a:t>
            </a:r>
            <a:r>
              <a:rPr lang="en-US" sz="2100" dirty="0" smtClean="0"/>
              <a:t> </a:t>
            </a:r>
            <a:r>
              <a:rPr lang="en-US" sz="2100" dirty="0" err="1" smtClean="0"/>
              <a:t>incluirse</a:t>
            </a:r>
            <a:r>
              <a:rPr lang="en-US" sz="2100" dirty="0" smtClean="0"/>
              <a:t> en el </a:t>
            </a:r>
            <a:r>
              <a:rPr lang="en-US" sz="2100" dirty="0" err="1" smtClean="0"/>
              <a:t>protocolo</a:t>
            </a:r>
            <a:r>
              <a:rPr lang="en-US" sz="2100" dirty="0" smtClean="0"/>
              <a:t> de </a:t>
            </a:r>
            <a:r>
              <a:rPr lang="en-US" sz="2100" dirty="0" err="1" smtClean="0"/>
              <a:t>investigación</a:t>
            </a:r>
            <a:r>
              <a:rPr lang="en-US" sz="2100" dirty="0" smtClean="0"/>
              <a:t>.</a:t>
            </a:r>
          </a:p>
          <a:p>
            <a:pPr marL="292100" lvl="2" indent="-292100">
              <a:spcBef>
                <a:spcPts val="300"/>
              </a:spcBef>
            </a:pPr>
            <a:r>
              <a:rPr lang="en-US" sz="2100" dirty="0" err="1" smtClean="0"/>
              <a:t>Todas</a:t>
            </a:r>
            <a:r>
              <a:rPr lang="en-US" sz="2100" dirty="0" smtClean="0"/>
              <a:t> las </a:t>
            </a:r>
            <a:r>
              <a:rPr lang="en-US" sz="2100" dirty="0" err="1" smtClean="0"/>
              <a:t>guías</a:t>
            </a:r>
            <a:r>
              <a:rPr lang="en-US" sz="2100" dirty="0" smtClean="0"/>
              <a:t> de Equator Network </a:t>
            </a:r>
            <a:r>
              <a:rPr lang="en-US" sz="2100" dirty="0"/>
              <a:t>(</a:t>
            </a:r>
            <a:r>
              <a:rPr lang="en-US" sz="2100" dirty="0">
                <a:hlinkClick r:id="rId3"/>
              </a:rPr>
              <a:t>http://www.equator-network.org</a:t>
            </a:r>
            <a:r>
              <a:rPr lang="en-US" sz="2100" dirty="0" smtClean="0">
                <a:hlinkClick r:id="rId3"/>
              </a:rPr>
              <a:t>/</a:t>
            </a:r>
            <a:r>
              <a:rPr lang="en-US" sz="2100" dirty="0" smtClean="0"/>
              <a:t>) para distintos </a:t>
            </a:r>
            <a:r>
              <a:rPr lang="en-US" sz="2100" dirty="0" err="1" smtClean="0"/>
              <a:t>tipos</a:t>
            </a:r>
            <a:r>
              <a:rPr lang="en-US" sz="2100" dirty="0" smtClean="0"/>
              <a:t> de </a:t>
            </a:r>
            <a:r>
              <a:rPr lang="en-US" sz="2100" dirty="0" err="1" smtClean="0"/>
              <a:t>publicaciones</a:t>
            </a:r>
            <a:r>
              <a:rPr lang="en-US" sz="2100" dirty="0" smtClean="0"/>
              <a:t> </a:t>
            </a:r>
            <a:r>
              <a:rPr lang="en-US" sz="2100" dirty="0" err="1" smtClean="0"/>
              <a:t>sugieren</a:t>
            </a:r>
            <a:r>
              <a:rPr lang="en-US" sz="2100" dirty="0" smtClean="0"/>
              <a:t> que </a:t>
            </a:r>
            <a:r>
              <a:rPr lang="en-US" sz="2100" dirty="0" err="1" smtClean="0"/>
              <a:t>incluir</a:t>
            </a:r>
            <a:r>
              <a:rPr lang="en-US" sz="2100" dirty="0" smtClean="0"/>
              <a:t> el </a:t>
            </a:r>
            <a:r>
              <a:rPr lang="en-US" sz="2100" dirty="0" err="1" smtClean="0"/>
              <a:t>cálculo</a:t>
            </a:r>
            <a:r>
              <a:rPr lang="en-US" sz="2100" dirty="0" smtClean="0"/>
              <a:t> de la muestra a priori en la </a:t>
            </a:r>
            <a:r>
              <a:rPr lang="en-US" sz="2100" dirty="0" err="1" smtClean="0"/>
              <a:t>publicación</a:t>
            </a:r>
            <a:r>
              <a:rPr lang="en-US" sz="2100" dirty="0" smtClean="0"/>
              <a:t> es </a:t>
            </a:r>
            <a:r>
              <a:rPr lang="en-US" sz="2100" dirty="0" err="1" smtClean="0"/>
              <a:t>necesario</a:t>
            </a:r>
            <a:r>
              <a:rPr lang="en-US" sz="2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0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r>
              <a:rPr lang="en-US" dirty="0" smtClean="0"/>
              <a:t> fuera del </a:t>
            </a:r>
            <a:r>
              <a:rPr lang="en-US" dirty="0" err="1" smtClean="0"/>
              <a:t>alcance</a:t>
            </a:r>
            <a:r>
              <a:rPr lang="en-US" dirty="0" smtClean="0"/>
              <a:t>: </a:t>
            </a:r>
            <a:r>
              <a:rPr lang="en-US" dirty="0" err="1" smtClean="0"/>
              <a:t>Importantísimos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6200" y="838200"/>
            <a:ext cx="8915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" sz="2300" dirty="0"/>
              <a:t>¿Qué hago si mis </a:t>
            </a:r>
            <a:r>
              <a:rPr lang="es-ES" sz="2300" dirty="0" smtClean="0"/>
              <a:t>unidades de análisis no </a:t>
            </a:r>
            <a:r>
              <a:rPr lang="es-ES" sz="2300" dirty="0"/>
              <a:t>cumplen el supuesto de </a:t>
            </a:r>
            <a:r>
              <a:rPr lang="es-ES" sz="2300" dirty="0" smtClean="0"/>
              <a:t>independencia? </a:t>
            </a:r>
            <a:r>
              <a:rPr lang="en-US" sz="2300" dirty="0" smtClean="0"/>
              <a:t>No </a:t>
            </a:r>
            <a:r>
              <a:rPr lang="en-US" sz="2300" dirty="0" err="1" smtClean="0"/>
              <a:t>vieron</a:t>
            </a:r>
            <a:r>
              <a:rPr lang="en-US" sz="2300" dirty="0" smtClean="0"/>
              <a:t> </a:t>
            </a:r>
            <a:r>
              <a:rPr lang="en-US" sz="2300" dirty="0" err="1" smtClean="0"/>
              <a:t>ninguna</a:t>
            </a:r>
            <a:r>
              <a:rPr lang="en-US" sz="2300" dirty="0" smtClean="0"/>
              <a:t> </a:t>
            </a:r>
            <a:r>
              <a:rPr lang="en-US" sz="2300" dirty="0" err="1" smtClean="0"/>
              <a:t>herramienta</a:t>
            </a:r>
            <a:r>
              <a:rPr lang="en-US" sz="2300" dirty="0" smtClean="0"/>
              <a:t> para </a:t>
            </a:r>
            <a:r>
              <a:rPr lang="en-US" sz="2300" dirty="0" err="1" smtClean="0"/>
              <a:t>analizar</a:t>
            </a:r>
            <a:r>
              <a:rPr lang="en-US" sz="2300" dirty="0" smtClean="0"/>
              <a:t> unidades de </a:t>
            </a:r>
            <a:r>
              <a:rPr lang="en-US" sz="2300" dirty="0" err="1" smtClean="0"/>
              <a:t>análisis</a:t>
            </a:r>
            <a:r>
              <a:rPr lang="en-US" sz="2300" dirty="0" smtClean="0"/>
              <a:t> </a:t>
            </a:r>
            <a:r>
              <a:rPr lang="en-US" sz="2300" dirty="0" err="1" smtClean="0"/>
              <a:t>dependientes</a:t>
            </a:r>
            <a:r>
              <a:rPr lang="en-US" sz="2300" dirty="0" smtClean="0"/>
              <a:t>.</a:t>
            </a:r>
          </a:p>
          <a:p>
            <a:pPr marL="230188" lvl="2">
              <a:spcBef>
                <a:spcPts val="300"/>
              </a:spcBef>
              <a:spcAft>
                <a:spcPts val="300"/>
              </a:spcAft>
            </a:pPr>
            <a:r>
              <a:rPr lang="en-US" sz="2300" dirty="0" err="1" smtClean="0"/>
              <a:t>Varias</a:t>
            </a:r>
            <a:r>
              <a:rPr lang="en-US" sz="2300" dirty="0" smtClean="0"/>
              <a:t> </a:t>
            </a:r>
            <a:r>
              <a:rPr lang="en-US" sz="2300" dirty="0" err="1" smtClean="0"/>
              <a:t>mediciones</a:t>
            </a:r>
            <a:r>
              <a:rPr lang="en-US" sz="2300" dirty="0" smtClean="0"/>
              <a:t> de un mismo </a:t>
            </a:r>
            <a:r>
              <a:rPr lang="en-US" sz="2300" dirty="0" err="1" smtClean="0"/>
              <a:t>participante</a:t>
            </a:r>
            <a:r>
              <a:rPr lang="en-US" sz="2300" dirty="0" smtClean="0"/>
              <a:t> a lo largo del </a:t>
            </a:r>
            <a:r>
              <a:rPr lang="en-US" sz="2300" dirty="0" err="1" smtClean="0"/>
              <a:t>tiempo</a:t>
            </a:r>
            <a:r>
              <a:rPr lang="en-US" sz="2300" dirty="0" smtClean="0"/>
              <a:t>.</a:t>
            </a:r>
          </a:p>
          <a:p>
            <a:pPr marL="230188" lvl="2">
              <a:spcBef>
                <a:spcPts val="300"/>
              </a:spcBef>
              <a:spcAft>
                <a:spcPts val="300"/>
              </a:spcAft>
            </a:pPr>
            <a:r>
              <a:rPr lang="en-US" sz="2300" dirty="0" err="1" smtClean="0"/>
              <a:t>Mediciones</a:t>
            </a:r>
            <a:r>
              <a:rPr lang="en-US" sz="2300" dirty="0" smtClean="0"/>
              <a:t> de </a:t>
            </a:r>
            <a:r>
              <a:rPr lang="en-US" sz="2300" dirty="0" err="1" smtClean="0"/>
              <a:t>participantes</a:t>
            </a:r>
            <a:r>
              <a:rPr lang="en-US" sz="2300" dirty="0" smtClean="0"/>
              <a:t> </a:t>
            </a:r>
            <a:r>
              <a:rPr lang="en-US" sz="2300" dirty="0" err="1" smtClean="0"/>
              <a:t>provenientes</a:t>
            </a:r>
            <a:r>
              <a:rPr lang="en-US" sz="2300" dirty="0" smtClean="0"/>
              <a:t> de un mismo </a:t>
            </a:r>
            <a:r>
              <a:rPr lang="en-US" sz="2300" dirty="0" err="1" smtClean="0"/>
              <a:t>grupo</a:t>
            </a:r>
            <a:r>
              <a:rPr lang="en-US" sz="2300" dirty="0" smtClean="0"/>
              <a:t> (cluster): </a:t>
            </a:r>
            <a:r>
              <a:rPr lang="en-US" sz="2300" dirty="0" err="1" smtClean="0"/>
              <a:t>misma</a:t>
            </a:r>
            <a:r>
              <a:rPr lang="en-US" sz="2300" dirty="0" smtClean="0"/>
              <a:t> </a:t>
            </a:r>
            <a:r>
              <a:rPr lang="en-US" sz="2300" dirty="0" err="1" smtClean="0"/>
              <a:t>familia</a:t>
            </a:r>
            <a:r>
              <a:rPr lang="en-US" sz="2300" dirty="0" smtClean="0"/>
              <a:t>, </a:t>
            </a:r>
            <a:r>
              <a:rPr lang="en-US" sz="2300" dirty="0" err="1" smtClean="0"/>
              <a:t>misma</a:t>
            </a:r>
            <a:r>
              <a:rPr lang="en-US" sz="2300" dirty="0" smtClean="0"/>
              <a:t> </a:t>
            </a:r>
            <a:r>
              <a:rPr lang="en-US" sz="2300" dirty="0" err="1" smtClean="0"/>
              <a:t>escuela</a:t>
            </a:r>
            <a:r>
              <a:rPr lang="en-US" sz="2300" dirty="0" smtClean="0"/>
              <a:t>, mismo hospital.</a:t>
            </a:r>
          </a:p>
          <a:p>
            <a:pPr marL="230188" lvl="2">
              <a:spcBef>
                <a:spcPts val="300"/>
              </a:spcBef>
              <a:spcAft>
                <a:spcPts val="300"/>
              </a:spcAft>
            </a:pPr>
            <a:r>
              <a:rPr lang="en-US" sz="2300" dirty="0" smtClean="0"/>
              <a:t>Las </a:t>
            </a:r>
            <a:r>
              <a:rPr lang="en-US" sz="2300" dirty="0" err="1" smtClean="0"/>
              <a:t>dependencias</a:t>
            </a:r>
            <a:r>
              <a:rPr lang="en-US" sz="2300" dirty="0" smtClean="0"/>
              <a:t> entre las unidades de </a:t>
            </a:r>
            <a:r>
              <a:rPr lang="en-US" sz="2300" dirty="0" err="1" smtClean="0"/>
              <a:t>análisis</a:t>
            </a:r>
            <a:r>
              <a:rPr lang="en-US" sz="2300" dirty="0" smtClean="0"/>
              <a:t> </a:t>
            </a:r>
            <a:r>
              <a:rPr lang="en-US" sz="2300" dirty="0" err="1" smtClean="0"/>
              <a:t>pueden</a:t>
            </a:r>
            <a:r>
              <a:rPr lang="en-US" sz="2300" dirty="0" smtClean="0"/>
              <a:t> ser </a:t>
            </a:r>
            <a:r>
              <a:rPr lang="en-US" sz="2300" dirty="0" err="1" smtClean="0"/>
              <a:t>temporales</a:t>
            </a:r>
            <a:r>
              <a:rPr lang="en-US" sz="2300" dirty="0" smtClean="0"/>
              <a:t>, </a:t>
            </a:r>
            <a:r>
              <a:rPr lang="en-US" sz="2300" dirty="0" err="1" smtClean="0"/>
              <a:t>espaciales</a:t>
            </a:r>
            <a:r>
              <a:rPr lang="en-US" sz="2300" dirty="0" smtClean="0"/>
              <a:t>, </a:t>
            </a:r>
            <a:r>
              <a:rPr lang="en-US" sz="2300" dirty="0" err="1" smtClean="0"/>
              <a:t>temporo-espaciales</a:t>
            </a:r>
            <a:r>
              <a:rPr lang="en-US" sz="2300" dirty="0" smtClean="0"/>
              <a:t>.</a:t>
            </a:r>
          </a:p>
          <a:p>
            <a:pPr marL="230188" lvl="2">
              <a:spcBef>
                <a:spcPts val="300"/>
              </a:spcBef>
              <a:spcAft>
                <a:spcPts val="300"/>
              </a:spcAft>
            </a:pPr>
            <a:r>
              <a:rPr lang="en-US" sz="2300" dirty="0" smtClean="0"/>
              <a:t>Es </a:t>
            </a:r>
            <a:r>
              <a:rPr lang="en-US" sz="2300" dirty="0" err="1" smtClean="0"/>
              <a:t>necesario</a:t>
            </a:r>
            <a:r>
              <a:rPr lang="en-US" sz="2300" dirty="0" smtClean="0"/>
              <a:t> </a:t>
            </a:r>
            <a:r>
              <a:rPr lang="en-US" sz="2300" dirty="0" err="1" smtClean="0"/>
              <a:t>modelar</a:t>
            </a:r>
            <a:r>
              <a:rPr lang="en-US" sz="2300" dirty="0" smtClean="0"/>
              <a:t> las </a:t>
            </a:r>
            <a:r>
              <a:rPr lang="en-US" sz="2300" dirty="0" err="1" smtClean="0"/>
              <a:t>dependencias</a:t>
            </a:r>
            <a:r>
              <a:rPr lang="en-US" sz="2300" dirty="0" smtClean="0"/>
              <a:t> de las unidades de </a:t>
            </a:r>
            <a:r>
              <a:rPr lang="en-US" sz="2300" dirty="0" err="1" smtClean="0"/>
              <a:t>análisis</a:t>
            </a:r>
            <a:r>
              <a:rPr lang="en-US" sz="2300" dirty="0" smtClean="0"/>
              <a:t>. Si no se </a:t>
            </a:r>
            <a:r>
              <a:rPr lang="en-US" sz="2300" dirty="0" err="1" smtClean="0"/>
              <a:t>modelan</a:t>
            </a:r>
            <a:r>
              <a:rPr lang="en-US" sz="2300" dirty="0" smtClean="0"/>
              <a:t>, los </a:t>
            </a:r>
            <a:r>
              <a:rPr lang="en-US" sz="2300" dirty="0" err="1" smtClean="0"/>
              <a:t>errores</a:t>
            </a:r>
            <a:r>
              <a:rPr lang="en-US" sz="2300" dirty="0" smtClean="0"/>
              <a:t> </a:t>
            </a:r>
            <a:r>
              <a:rPr lang="en-US" sz="2300" dirty="0" err="1" smtClean="0"/>
              <a:t>estándares</a:t>
            </a:r>
            <a:r>
              <a:rPr lang="en-US" sz="2300" dirty="0" smtClean="0"/>
              <a:t> que </a:t>
            </a:r>
            <a:r>
              <a:rPr lang="en-US" sz="2300" dirty="0" err="1" smtClean="0"/>
              <a:t>resultan</a:t>
            </a:r>
            <a:r>
              <a:rPr lang="en-US" sz="2300" dirty="0" smtClean="0"/>
              <a:t> de </a:t>
            </a:r>
            <a:r>
              <a:rPr lang="en-US" sz="2300" dirty="0" err="1" smtClean="0"/>
              <a:t>ignorar</a:t>
            </a:r>
            <a:r>
              <a:rPr lang="en-US" sz="2300" dirty="0" smtClean="0"/>
              <a:t> las </a:t>
            </a:r>
            <a:r>
              <a:rPr lang="en-US" sz="2300" dirty="0" err="1" smtClean="0"/>
              <a:t>dependencias</a:t>
            </a:r>
            <a:r>
              <a:rPr lang="en-US" sz="2300" dirty="0" smtClean="0"/>
              <a:t> son </a:t>
            </a:r>
            <a:r>
              <a:rPr lang="en-US" sz="2300" dirty="0" err="1" smtClean="0"/>
              <a:t>incorrectos</a:t>
            </a:r>
            <a:r>
              <a:rPr lang="en-US" sz="2300" dirty="0" smtClean="0"/>
              <a:t>.</a:t>
            </a:r>
          </a:p>
          <a:p>
            <a:pPr marL="230188" lvl="2">
              <a:spcBef>
                <a:spcPts val="300"/>
              </a:spcBef>
              <a:spcAft>
                <a:spcPts val="300"/>
              </a:spcAft>
            </a:pPr>
            <a:r>
              <a:rPr lang="en-US" sz="2300" dirty="0" smtClean="0"/>
              <a:t>Los </a:t>
            </a:r>
            <a:r>
              <a:rPr lang="en-US" sz="2300" dirty="0" err="1" smtClean="0"/>
              <a:t>modelos</a:t>
            </a:r>
            <a:r>
              <a:rPr lang="en-US" sz="2300" dirty="0" smtClean="0"/>
              <a:t> </a:t>
            </a:r>
            <a:r>
              <a:rPr lang="en-US" sz="2300" dirty="0" err="1" smtClean="0"/>
              <a:t>lineales</a:t>
            </a:r>
            <a:r>
              <a:rPr lang="en-US" sz="2300" dirty="0" smtClean="0"/>
              <a:t> </a:t>
            </a:r>
            <a:r>
              <a:rPr lang="en-US" sz="2300" dirty="0" err="1" smtClean="0"/>
              <a:t>vistos</a:t>
            </a:r>
            <a:r>
              <a:rPr lang="en-US" sz="2300" dirty="0" smtClean="0"/>
              <a:t> </a:t>
            </a:r>
            <a:r>
              <a:rPr lang="en-US" sz="2300" dirty="0" smtClean="0"/>
              <a:t>son </a:t>
            </a:r>
            <a:r>
              <a:rPr lang="en-US" sz="2300" dirty="0" err="1" smtClean="0"/>
              <a:t>casos</a:t>
            </a:r>
            <a:r>
              <a:rPr lang="en-US" sz="2300" dirty="0" smtClean="0"/>
              <a:t> </a:t>
            </a:r>
            <a:r>
              <a:rPr lang="en-US" sz="2300" dirty="0" err="1" smtClean="0"/>
              <a:t>particulares</a:t>
            </a:r>
            <a:r>
              <a:rPr lang="en-US" sz="2300" dirty="0" smtClean="0"/>
              <a:t> de </a:t>
            </a:r>
            <a:r>
              <a:rPr lang="en-US" sz="2300" dirty="0" err="1" smtClean="0"/>
              <a:t>modelos</a:t>
            </a:r>
            <a:r>
              <a:rPr lang="en-US" sz="2300" dirty="0" smtClean="0"/>
              <a:t> más </a:t>
            </a:r>
            <a:r>
              <a:rPr lang="en-US" sz="2300" dirty="0" err="1" smtClean="0"/>
              <a:t>generales</a:t>
            </a:r>
            <a:r>
              <a:rPr lang="en-US" sz="2300" dirty="0" smtClean="0"/>
              <a:t> que </a:t>
            </a:r>
            <a:r>
              <a:rPr lang="en-US" sz="2300" dirty="0" err="1" smtClean="0"/>
              <a:t>permiten</a:t>
            </a:r>
            <a:r>
              <a:rPr lang="en-US" sz="2300" dirty="0" smtClean="0"/>
              <a:t> el </a:t>
            </a:r>
            <a:r>
              <a:rPr lang="en-US" sz="2300" dirty="0" err="1" smtClean="0"/>
              <a:t>modelado</a:t>
            </a:r>
            <a:r>
              <a:rPr lang="en-US" sz="2300" dirty="0" smtClean="0"/>
              <a:t> de la </a:t>
            </a:r>
            <a:r>
              <a:rPr lang="en-US" sz="2300" dirty="0" err="1" smtClean="0"/>
              <a:t>dependencia</a:t>
            </a:r>
            <a:r>
              <a:rPr lang="en-US" sz="2300" dirty="0" smtClean="0"/>
              <a:t> de unidades de </a:t>
            </a:r>
            <a:r>
              <a:rPr lang="en-US" sz="2300" dirty="0" err="1" smtClean="0"/>
              <a:t>análisis</a:t>
            </a:r>
            <a:r>
              <a:rPr lang="en-US" sz="2300" dirty="0" smtClean="0"/>
              <a:t>.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14733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smtClean="0"/>
              <a:t>fuera </a:t>
            </a:r>
            <a:r>
              <a:rPr lang="en-US" dirty="0"/>
              <a:t>del </a:t>
            </a:r>
            <a:r>
              <a:rPr lang="en-US" dirty="0" err="1" smtClean="0"/>
              <a:t>alcance</a:t>
            </a:r>
            <a:r>
              <a:rPr lang="en-US" dirty="0"/>
              <a:t>: </a:t>
            </a:r>
            <a:r>
              <a:rPr lang="en-US" dirty="0" err="1"/>
              <a:t>Importantísimos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914400"/>
            <a:ext cx="8686800" cy="541020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 err="1" smtClean="0"/>
              <a:t>Técnicas</a:t>
            </a:r>
            <a:r>
              <a:rPr lang="en-US" sz="2300" dirty="0" smtClean="0"/>
              <a:t> que </a:t>
            </a:r>
            <a:r>
              <a:rPr lang="en-US" sz="2300" dirty="0" err="1" smtClean="0"/>
              <a:t>permitan</a:t>
            </a:r>
            <a:r>
              <a:rPr lang="en-US" sz="2300" dirty="0" smtClean="0"/>
              <a:t> </a:t>
            </a:r>
            <a:r>
              <a:rPr lang="en-US" sz="2300" dirty="0" err="1" smtClean="0"/>
              <a:t>modelar</a:t>
            </a:r>
            <a:r>
              <a:rPr lang="en-US" sz="2300" dirty="0" smtClean="0"/>
              <a:t> características de los datos que no son </a:t>
            </a:r>
            <a:r>
              <a:rPr lang="en-US" sz="2300" dirty="0" err="1" smtClean="0"/>
              <a:t>lineales</a:t>
            </a:r>
            <a:r>
              <a:rPr lang="en-US" sz="2300" dirty="0" smtClean="0"/>
              <a:t>, </a:t>
            </a:r>
            <a:r>
              <a:rPr lang="en-US" sz="2300" dirty="0" err="1" smtClean="0"/>
              <a:t>homoscedásticos</a:t>
            </a:r>
            <a:r>
              <a:rPr lang="en-US" sz="2300" dirty="0" smtClean="0"/>
              <a:t>, tienen </a:t>
            </a:r>
            <a:r>
              <a:rPr lang="en-US" sz="2300" dirty="0" err="1" smtClean="0"/>
              <a:t>exceso</a:t>
            </a:r>
            <a:r>
              <a:rPr lang="en-US" sz="2300" dirty="0" smtClean="0"/>
              <a:t> de ceros o </a:t>
            </a:r>
            <a:r>
              <a:rPr lang="en-US" sz="2300" dirty="0" err="1" smtClean="0"/>
              <a:t>modelan</a:t>
            </a:r>
            <a:r>
              <a:rPr lang="en-US" sz="2300" dirty="0" smtClean="0"/>
              <a:t> variables </a:t>
            </a:r>
            <a:r>
              <a:rPr lang="en-US" sz="2300" dirty="0" err="1" smtClean="0"/>
              <a:t>dependientes</a:t>
            </a:r>
            <a:r>
              <a:rPr lang="en-US" sz="2300" dirty="0" smtClean="0"/>
              <a:t> </a:t>
            </a:r>
            <a:r>
              <a:rPr lang="en-US" sz="2300" dirty="0" err="1" smtClean="0"/>
              <a:t>ordinales</a:t>
            </a:r>
            <a:r>
              <a:rPr lang="en-US" sz="2300" dirty="0" smtClean="0"/>
              <a:t> o </a:t>
            </a:r>
            <a:r>
              <a:rPr lang="en-US" sz="2300" dirty="0" err="1" smtClean="0"/>
              <a:t>nominales</a:t>
            </a:r>
            <a:r>
              <a:rPr lang="en-US" sz="2300" dirty="0" smtClean="0"/>
              <a:t>, etc.</a:t>
            </a:r>
          </a:p>
          <a:p>
            <a:pPr marL="285750" lvl="1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Por lo general, para cada </a:t>
            </a:r>
            <a:r>
              <a:rPr lang="en-US" sz="2300" dirty="0" err="1" smtClean="0"/>
              <a:t>caso</a:t>
            </a:r>
            <a:r>
              <a:rPr lang="en-US" sz="2300" dirty="0" smtClean="0"/>
              <a:t> particular, ya </a:t>
            </a:r>
            <a:r>
              <a:rPr lang="en-US" sz="2300" dirty="0" err="1" smtClean="0"/>
              <a:t>hubo</a:t>
            </a:r>
            <a:r>
              <a:rPr lang="en-US" sz="2300" dirty="0" smtClean="0"/>
              <a:t> un estadístico </a:t>
            </a:r>
            <a:r>
              <a:rPr lang="en-US" sz="2300" dirty="0" err="1" smtClean="0"/>
              <a:t>pensando</a:t>
            </a:r>
            <a:r>
              <a:rPr lang="en-US" sz="2300" dirty="0" smtClean="0"/>
              <a:t> y </a:t>
            </a:r>
            <a:r>
              <a:rPr lang="en-US" sz="2300" dirty="0" err="1" smtClean="0"/>
              <a:t>buscando</a:t>
            </a:r>
            <a:r>
              <a:rPr lang="en-US" sz="2300" dirty="0" smtClean="0"/>
              <a:t> el mejor </a:t>
            </a:r>
            <a:r>
              <a:rPr lang="en-US" sz="2300" dirty="0" err="1" smtClean="0"/>
              <a:t>modelo</a:t>
            </a:r>
            <a:r>
              <a:rPr lang="en-US" sz="2300" dirty="0" smtClean="0"/>
              <a:t> para </a:t>
            </a:r>
            <a:r>
              <a:rPr lang="en-US" sz="2300" dirty="0" err="1" smtClean="0"/>
              <a:t>distintas</a:t>
            </a:r>
            <a:r>
              <a:rPr lang="en-US" sz="2300" dirty="0" smtClean="0"/>
              <a:t> </a:t>
            </a:r>
            <a:r>
              <a:rPr lang="en-US" sz="2300" dirty="0" err="1" smtClean="0"/>
              <a:t>situaciones</a:t>
            </a:r>
            <a:r>
              <a:rPr lang="en-US" sz="2300" dirty="0" smtClean="0"/>
              <a:t>.</a:t>
            </a:r>
          </a:p>
          <a:p>
            <a:pPr marL="285750" lvl="1"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 smtClean="0"/>
              <a:t>Existen</a:t>
            </a:r>
            <a:r>
              <a:rPr lang="en-US" sz="2300" dirty="0" smtClean="0"/>
              <a:t> </a:t>
            </a:r>
            <a:r>
              <a:rPr lang="en-US" sz="2300" dirty="0" err="1" smtClean="0"/>
              <a:t>infinidad</a:t>
            </a:r>
            <a:r>
              <a:rPr lang="en-US" sz="2300" dirty="0" smtClean="0"/>
              <a:t> de </a:t>
            </a:r>
            <a:r>
              <a:rPr lang="en-US" sz="2300" dirty="0" err="1" smtClean="0"/>
              <a:t>modelos</a:t>
            </a:r>
            <a:r>
              <a:rPr lang="en-US" sz="2300" dirty="0" smtClean="0"/>
              <a:t> que </a:t>
            </a:r>
            <a:r>
              <a:rPr lang="en-US" sz="2300" dirty="0" err="1" smtClean="0"/>
              <a:t>pueden</a:t>
            </a:r>
            <a:r>
              <a:rPr lang="en-US" sz="2300" dirty="0" smtClean="0"/>
              <a:t> </a:t>
            </a:r>
            <a:r>
              <a:rPr lang="en-US" sz="2300" dirty="0" err="1" smtClean="0"/>
              <a:t>ajustarse</a:t>
            </a:r>
            <a:r>
              <a:rPr lang="en-US" sz="2300" dirty="0" smtClean="0"/>
              <a:t> a </a:t>
            </a:r>
            <a:r>
              <a:rPr lang="en-US" sz="2300" dirty="0" err="1" smtClean="0"/>
              <a:t>casos</a:t>
            </a:r>
            <a:r>
              <a:rPr lang="en-US" sz="2300" dirty="0" smtClean="0"/>
              <a:t> </a:t>
            </a:r>
            <a:r>
              <a:rPr lang="en-US" sz="2300" dirty="0" err="1" smtClean="0"/>
              <a:t>particulares</a:t>
            </a:r>
            <a:r>
              <a:rPr lang="en-US" sz="2300" dirty="0" smtClean="0"/>
              <a:t> . </a:t>
            </a:r>
            <a:r>
              <a:rPr lang="en-US" sz="2300" dirty="0" err="1" smtClean="0"/>
              <a:t>Ejemplos</a:t>
            </a:r>
            <a:r>
              <a:rPr lang="en-US" sz="2300" dirty="0" smtClean="0"/>
              <a:t>: </a:t>
            </a:r>
            <a:r>
              <a:rPr lang="en-US" sz="2300" dirty="0" err="1" smtClean="0"/>
              <a:t>polinomiales</a:t>
            </a:r>
            <a:r>
              <a:rPr lang="en-US" sz="2300" dirty="0" smtClean="0"/>
              <a:t> , no </a:t>
            </a:r>
            <a:r>
              <a:rPr lang="en-US" sz="2300" dirty="0" err="1" smtClean="0"/>
              <a:t>lineales</a:t>
            </a:r>
            <a:r>
              <a:rPr lang="en-US" sz="2300" dirty="0" smtClean="0"/>
              <a:t>, con </a:t>
            </a:r>
            <a:r>
              <a:rPr lang="en-US" sz="2300" dirty="0" err="1" smtClean="0"/>
              <a:t>efectos</a:t>
            </a:r>
            <a:r>
              <a:rPr lang="en-US" sz="2300" dirty="0" smtClean="0"/>
              <a:t> </a:t>
            </a:r>
            <a:r>
              <a:rPr lang="en-US" sz="2300" dirty="0" err="1" smtClean="0"/>
              <a:t>aleatorios</a:t>
            </a:r>
            <a:r>
              <a:rPr lang="en-US" sz="2300" dirty="0" smtClean="0"/>
              <a:t>, mixture (</a:t>
            </a:r>
            <a:r>
              <a:rPr lang="en-US" sz="2300" dirty="0" err="1" smtClean="0"/>
              <a:t>ej</a:t>
            </a:r>
            <a:r>
              <a:rPr lang="en-US" sz="2300" dirty="0" smtClean="0"/>
              <a:t>: zero-inflated Poisson, zero-inflated negative binomial), para variables </a:t>
            </a:r>
            <a:r>
              <a:rPr lang="en-US" sz="2300" dirty="0" err="1" smtClean="0"/>
              <a:t>dependientes</a:t>
            </a:r>
            <a:r>
              <a:rPr lang="en-US" sz="2300" dirty="0" smtClean="0"/>
              <a:t> </a:t>
            </a:r>
            <a:r>
              <a:rPr lang="en-US" sz="2300" dirty="0" err="1" smtClean="0"/>
              <a:t>nominales</a:t>
            </a:r>
            <a:r>
              <a:rPr lang="en-US" sz="2300" dirty="0" smtClean="0"/>
              <a:t> u </a:t>
            </a:r>
            <a:r>
              <a:rPr lang="en-US" sz="2300" dirty="0" err="1" smtClean="0"/>
              <a:t>ordinales</a:t>
            </a:r>
            <a:r>
              <a:rPr lang="en-US" sz="2300" dirty="0" smtClean="0"/>
              <a:t>, </a:t>
            </a:r>
            <a:r>
              <a:rPr lang="en-US" sz="2300" dirty="0" err="1" smtClean="0"/>
              <a:t>truncados</a:t>
            </a:r>
            <a:r>
              <a:rPr lang="en-US" sz="2300" dirty="0" smtClean="0"/>
              <a:t>, </a:t>
            </a:r>
            <a:r>
              <a:rPr lang="en-US" sz="2300" dirty="0" err="1" smtClean="0"/>
              <a:t>siguen</a:t>
            </a:r>
            <a:r>
              <a:rPr lang="en-US" sz="2300" dirty="0" smtClean="0"/>
              <a:t> las </a:t>
            </a:r>
            <a:r>
              <a:rPr lang="en-US" sz="2300" dirty="0" err="1" smtClean="0"/>
              <a:t>firmas</a:t>
            </a:r>
            <a:r>
              <a:rPr lang="en-US" sz="2300" dirty="0" smtClean="0"/>
              <a:t>. </a:t>
            </a:r>
          </a:p>
          <a:p>
            <a:pPr marL="285750" lvl="1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Se </a:t>
            </a:r>
            <a:r>
              <a:rPr lang="en-US" sz="2300" dirty="0" err="1" smtClean="0"/>
              <a:t>recomienda</a:t>
            </a:r>
            <a:r>
              <a:rPr lang="en-US" sz="2300" dirty="0" smtClean="0"/>
              <a:t> </a:t>
            </a:r>
            <a:r>
              <a:rPr lang="en-US" sz="2300" dirty="0" err="1" smtClean="0"/>
              <a:t>optar</a:t>
            </a:r>
            <a:r>
              <a:rPr lang="en-US" sz="2300" dirty="0" smtClean="0"/>
              <a:t> por el </a:t>
            </a:r>
            <a:r>
              <a:rPr lang="en-US" sz="2300" dirty="0" err="1" smtClean="0"/>
              <a:t>modelo</a:t>
            </a:r>
            <a:r>
              <a:rPr lang="en-US" sz="2300" dirty="0" smtClean="0"/>
              <a:t> más simple que </a:t>
            </a:r>
            <a:r>
              <a:rPr lang="en-US" sz="2300" dirty="0" err="1" smtClean="0"/>
              <a:t>explique</a:t>
            </a:r>
            <a:r>
              <a:rPr lang="en-US" sz="2300" dirty="0" smtClean="0"/>
              <a:t> </a:t>
            </a:r>
            <a:r>
              <a:rPr lang="en-US" sz="2300" dirty="0" err="1" smtClean="0"/>
              <a:t>bien</a:t>
            </a:r>
            <a:r>
              <a:rPr lang="en-US" sz="2300" dirty="0" smtClean="0"/>
              <a:t> los datos.</a:t>
            </a:r>
          </a:p>
        </p:txBody>
      </p:sp>
    </p:spTree>
    <p:extLst>
      <p:ext uri="{BB962C8B-B14F-4D97-AF65-F5344CB8AC3E}">
        <p14:creationId xmlns:p14="http://schemas.microsoft.com/office/powerpoint/2010/main" val="16565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r>
              <a:rPr lang="en-US" dirty="0" smtClean="0"/>
              <a:t> fuera del </a:t>
            </a:r>
            <a:r>
              <a:rPr lang="en-US" dirty="0" err="1" smtClean="0"/>
              <a:t>alcance</a:t>
            </a:r>
            <a:r>
              <a:rPr lang="en-US" dirty="0" smtClean="0"/>
              <a:t>: </a:t>
            </a:r>
            <a:r>
              <a:rPr lang="en-US" dirty="0" err="1" smtClean="0"/>
              <a:t>Importantísimos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914400"/>
            <a:ext cx="8686800" cy="541020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/>
              <a:t>Técnicas</a:t>
            </a:r>
            <a:r>
              <a:rPr lang="en-US" dirty="0"/>
              <a:t> para </a:t>
            </a:r>
            <a:r>
              <a:rPr lang="en-US" dirty="0" err="1"/>
              <a:t>analizar</a:t>
            </a:r>
            <a:r>
              <a:rPr lang="en-US" dirty="0"/>
              <a:t> bases de datos con datos </a:t>
            </a:r>
            <a:r>
              <a:rPr lang="en-US" dirty="0" err="1"/>
              <a:t>faltantes</a:t>
            </a:r>
            <a:r>
              <a:rPr lang="en-US" dirty="0"/>
              <a:t> (missing data)</a:t>
            </a:r>
            <a:r>
              <a:rPr lang="es-ES" dirty="0" smtClean="0"/>
              <a:t>.</a:t>
            </a:r>
          </a:p>
          <a:p>
            <a:pPr marL="744538" lvl="1" indent="-344488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Se </a:t>
            </a:r>
            <a:r>
              <a:rPr lang="en-US" sz="2600" dirty="0" err="1" smtClean="0"/>
              <a:t>hizo</a:t>
            </a:r>
            <a:r>
              <a:rPr lang="en-US" sz="2600" dirty="0" smtClean="0"/>
              <a:t> </a:t>
            </a:r>
            <a:r>
              <a:rPr lang="en-US" sz="2600" dirty="0" err="1" smtClean="0"/>
              <a:t>foco</a:t>
            </a:r>
            <a:r>
              <a:rPr lang="en-US" sz="2600" dirty="0" smtClean="0"/>
              <a:t> en </a:t>
            </a:r>
            <a:r>
              <a:rPr lang="en-US" sz="2600" dirty="0" err="1" smtClean="0"/>
              <a:t>estimaciones</a:t>
            </a:r>
            <a:r>
              <a:rPr lang="en-US" sz="2600" dirty="0" smtClean="0"/>
              <a:t> para unidades de </a:t>
            </a:r>
            <a:r>
              <a:rPr lang="en-US" sz="2600" dirty="0" err="1" smtClean="0"/>
              <a:t>análisis</a:t>
            </a:r>
            <a:r>
              <a:rPr lang="en-US" sz="2600" dirty="0" smtClean="0"/>
              <a:t> que tienen </a:t>
            </a:r>
            <a:r>
              <a:rPr lang="en-US" sz="2600" dirty="0" err="1" smtClean="0"/>
              <a:t>todos</a:t>
            </a:r>
            <a:r>
              <a:rPr lang="en-US" sz="2600" dirty="0" smtClean="0"/>
              <a:t> los datos </a:t>
            </a:r>
            <a:r>
              <a:rPr lang="en-US" sz="2600" dirty="0" err="1" smtClean="0"/>
              <a:t>completos</a:t>
            </a:r>
            <a:r>
              <a:rPr lang="en-US" sz="2600" dirty="0" smtClean="0"/>
              <a:t>.</a:t>
            </a:r>
          </a:p>
          <a:p>
            <a:pPr marL="744538" lvl="1" indent="-344488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Esto</a:t>
            </a:r>
            <a:r>
              <a:rPr lang="en-US" sz="2600" dirty="0" smtClean="0"/>
              <a:t> (</a:t>
            </a:r>
            <a:r>
              <a:rPr lang="en-US" sz="2600" dirty="0" err="1" smtClean="0"/>
              <a:t>casi</a:t>
            </a:r>
            <a:r>
              <a:rPr lang="en-US" sz="2600" dirty="0" smtClean="0"/>
              <a:t>) </a:t>
            </a:r>
            <a:r>
              <a:rPr lang="en-US" sz="2600" dirty="0" err="1" smtClean="0"/>
              <a:t>nunca</a:t>
            </a:r>
            <a:r>
              <a:rPr lang="en-US" sz="2600" dirty="0" smtClean="0"/>
              <a:t> </a:t>
            </a:r>
            <a:r>
              <a:rPr lang="en-US" sz="2600" dirty="0" err="1" smtClean="0"/>
              <a:t>sucede</a:t>
            </a:r>
            <a:r>
              <a:rPr lang="en-US" sz="2600" dirty="0" smtClean="0"/>
              <a:t> en la </a:t>
            </a:r>
            <a:r>
              <a:rPr lang="en-US" sz="2600" dirty="0" err="1" smtClean="0"/>
              <a:t>práctica</a:t>
            </a:r>
            <a:r>
              <a:rPr lang="en-US" sz="2600" dirty="0" smtClean="0"/>
              <a:t>.</a:t>
            </a:r>
          </a:p>
          <a:p>
            <a:pPr marL="744538" lvl="1" indent="-344488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Hoy en </a:t>
            </a:r>
            <a:r>
              <a:rPr lang="en-US" sz="2600" dirty="0" err="1" smtClean="0"/>
              <a:t>día</a:t>
            </a:r>
            <a:r>
              <a:rPr lang="en-US" sz="2600" dirty="0" smtClean="0"/>
              <a:t> es </a:t>
            </a:r>
            <a:r>
              <a:rPr lang="en-US" sz="2600" dirty="0" err="1" smtClean="0"/>
              <a:t>muy</a:t>
            </a:r>
            <a:r>
              <a:rPr lang="en-US" sz="2600" dirty="0" smtClean="0"/>
              <a:t> </a:t>
            </a:r>
            <a:r>
              <a:rPr lang="en-US" sz="2600" dirty="0" err="1" smtClean="0"/>
              <a:t>difícil</a:t>
            </a:r>
            <a:r>
              <a:rPr lang="en-US" sz="2600" dirty="0" smtClean="0"/>
              <a:t> </a:t>
            </a:r>
            <a:r>
              <a:rPr lang="en-US" sz="2600" dirty="0" err="1" smtClean="0"/>
              <a:t>publicar</a:t>
            </a:r>
            <a:r>
              <a:rPr lang="en-US" sz="2600" dirty="0" smtClean="0"/>
              <a:t> </a:t>
            </a:r>
            <a:r>
              <a:rPr lang="en-US" sz="2600" dirty="0" err="1" smtClean="0"/>
              <a:t>bien</a:t>
            </a:r>
            <a:r>
              <a:rPr lang="en-US" sz="2600" dirty="0" smtClean="0"/>
              <a:t> sin </a:t>
            </a:r>
            <a:r>
              <a:rPr lang="en-US" sz="2600" dirty="0" err="1" smtClean="0"/>
              <a:t>mencionar</a:t>
            </a:r>
            <a:r>
              <a:rPr lang="en-US" sz="2600" dirty="0" smtClean="0"/>
              <a:t> qué </a:t>
            </a:r>
            <a:r>
              <a:rPr lang="en-US" sz="2600" dirty="0" err="1" smtClean="0"/>
              <a:t>manejo</a:t>
            </a:r>
            <a:r>
              <a:rPr lang="en-US" sz="2600" dirty="0" smtClean="0"/>
              <a:t> se </a:t>
            </a:r>
            <a:r>
              <a:rPr lang="en-US" sz="2600" dirty="0" err="1" smtClean="0"/>
              <a:t>hizo</a:t>
            </a:r>
            <a:r>
              <a:rPr lang="en-US" sz="2600" dirty="0" smtClean="0"/>
              <a:t> de los datos </a:t>
            </a:r>
            <a:r>
              <a:rPr lang="en-US" sz="2600" dirty="0" err="1" smtClean="0"/>
              <a:t>faltantes</a:t>
            </a:r>
            <a:r>
              <a:rPr lang="en-US" sz="2600" dirty="0" smtClean="0"/>
              <a:t>.</a:t>
            </a:r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15464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r>
              <a:rPr lang="en-US" dirty="0" smtClean="0"/>
              <a:t> fuera del </a:t>
            </a:r>
            <a:r>
              <a:rPr lang="en-US" dirty="0" err="1" smtClean="0"/>
              <a:t>alcance</a:t>
            </a:r>
            <a:r>
              <a:rPr lang="en-US" dirty="0" smtClean="0"/>
              <a:t>: </a:t>
            </a:r>
            <a:r>
              <a:rPr lang="en-US" dirty="0" err="1" smtClean="0"/>
              <a:t>Importantísimos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E65B-A411-4641-9276-A79353324A7F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400" dirty="0" err="1" smtClean="0"/>
              <a:t>Técnicas</a:t>
            </a:r>
            <a:r>
              <a:rPr lang="en-US" sz="2400" dirty="0" smtClean="0"/>
              <a:t> </a:t>
            </a:r>
            <a:r>
              <a:rPr lang="en-US" sz="2400" dirty="0" err="1" smtClean="0"/>
              <a:t>estadísticas</a:t>
            </a:r>
            <a:r>
              <a:rPr lang="en-US" sz="2400" dirty="0" smtClean="0"/>
              <a:t> </a:t>
            </a:r>
            <a:r>
              <a:rPr lang="en-US" sz="2400" dirty="0" err="1" smtClean="0"/>
              <a:t>Bayesianas</a:t>
            </a:r>
            <a:r>
              <a:rPr lang="en-US" sz="2400" dirty="0" smtClean="0"/>
              <a:t>.</a:t>
            </a:r>
          </a:p>
          <a:p>
            <a:pPr marL="457200" lvl="1" indent="-457200"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Hay dos </a:t>
            </a:r>
            <a:r>
              <a:rPr lang="en-US" dirty="0" err="1" smtClean="0"/>
              <a:t>filosofías</a:t>
            </a:r>
            <a:r>
              <a:rPr lang="en-US" dirty="0" smtClean="0"/>
              <a:t>/</a:t>
            </a:r>
            <a:r>
              <a:rPr lang="en-US" dirty="0" err="1" smtClean="0"/>
              <a:t>escuelas</a:t>
            </a:r>
            <a:r>
              <a:rPr lang="en-US" dirty="0" smtClean="0"/>
              <a:t> en las bases de los </a:t>
            </a:r>
            <a:r>
              <a:rPr lang="en-US" dirty="0" err="1" smtClean="0"/>
              <a:t>desarrollos</a:t>
            </a:r>
            <a:r>
              <a:rPr lang="en-US" dirty="0" smtClean="0"/>
              <a:t> </a:t>
            </a:r>
            <a:r>
              <a:rPr lang="en-US" dirty="0" err="1" smtClean="0"/>
              <a:t>estadísticos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: la </a:t>
            </a:r>
            <a:r>
              <a:rPr lang="en-US" dirty="0" err="1" smtClean="0"/>
              <a:t>Bayesiana</a:t>
            </a:r>
            <a:r>
              <a:rPr lang="en-US" dirty="0" smtClean="0"/>
              <a:t> y la </a:t>
            </a:r>
            <a:r>
              <a:rPr lang="en-US" dirty="0" err="1" smtClean="0"/>
              <a:t>frecuentista</a:t>
            </a:r>
            <a:r>
              <a:rPr lang="en-US" dirty="0" smtClean="0"/>
              <a:t>.</a:t>
            </a:r>
          </a:p>
          <a:p>
            <a:pPr marL="457200" lvl="1" indent="-457200">
              <a:spcBef>
                <a:spcPts val="600"/>
              </a:spcBef>
              <a:spcAft>
                <a:spcPts val="300"/>
              </a:spcAft>
            </a:pPr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enmarca</a:t>
            </a:r>
            <a:r>
              <a:rPr lang="en-US" dirty="0" smtClean="0"/>
              <a:t> en la </a:t>
            </a:r>
            <a:r>
              <a:rPr lang="en-US" dirty="0" err="1" smtClean="0"/>
              <a:t>filosofía</a:t>
            </a:r>
            <a:r>
              <a:rPr lang="en-US" dirty="0" smtClean="0"/>
              <a:t> </a:t>
            </a:r>
            <a:r>
              <a:rPr lang="en-US" dirty="0" err="1" smtClean="0"/>
              <a:t>frecuentista</a:t>
            </a:r>
            <a:r>
              <a:rPr lang="en-US" dirty="0" smtClean="0"/>
              <a:t>.</a:t>
            </a:r>
          </a:p>
          <a:p>
            <a:pPr marL="457200" lvl="1" indent="-457200"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Por </a:t>
            </a:r>
            <a:r>
              <a:rPr lang="en-US" dirty="0" err="1" smtClean="0"/>
              <a:t>razones</a:t>
            </a:r>
            <a:r>
              <a:rPr lang="en-US" dirty="0" smtClean="0"/>
              <a:t> </a:t>
            </a:r>
            <a:r>
              <a:rPr lang="en-US" dirty="0" err="1" smtClean="0"/>
              <a:t>históricas</a:t>
            </a:r>
            <a:r>
              <a:rPr lang="en-US" dirty="0" smtClean="0"/>
              <a:t>, la </a:t>
            </a:r>
            <a:r>
              <a:rPr lang="en-US" dirty="0" err="1" smtClean="0"/>
              <a:t>filosofía</a:t>
            </a:r>
            <a:r>
              <a:rPr lang="en-US" dirty="0" smtClean="0"/>
              <a:t> </a:t>
            </a:r>
            <a:r>
              <a:rPr lang="en-US" dirty="0" err="1" smtClean="0"/>
              <a:t>frecuentista</a:t>
            </a:r>
            <a:r>
              <a:rPr lang="en-US" dirty="0" smtClean="0"/>
              <a:t> es la más </a:t>
            </a:r>
            <a:r>
              <a:rPr lang="en-US" dirty="0" err="1" smtClean="0"/>
              <a:t>diseminada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cursos</a:t>
            </a:r>
            <a:r>
              <a:rPr lang="en-US" dirty="0" smtClean="0"/>
              <a:t> </a:t>
            </a:r>
            <a:r>
              <a:rPr lang="en-US" dirty="0" err="1" smtClean="0"/>
              <a:t>introductorios</a:t>
            </a:r>
            <a:r>
              <a:rPr lang="en-US" dirty="0" smtClean="0"/>
              <a:t>. </a:t>
            </a:r>
          </a:p>
          <a:p>
            <a:pPr marL="457200" lvl="1" indent="-457200"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Los </a:t>
            </a:r>
            <a:r>
              <a:rPr lang="en-US" dirty="0" err="1" smtClean="0"/>
              <a:t>avances</a:t>
            </a:r>
            <a:r>
              <a:rPr lang="en-US" dirty="0" smtClean="0"/>
              <a:t> </a:t>
            </a:r>
            <a:r>
              <a:rPr lang="en-US" dirty="0" err="1" smtClean="0"/>
              <a:t>computacionales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permitido</a:t>
            </a:r>
            <a:r>
              <a:rPr lang="en-US" dirty="0" smtClean="0"/>
              <a:t> el </a:t>
            </a:r>
            <a:r>
              <a:rPr lang="en-US" dirty="0" err="1" smtClean="0"/>
              <a:t>florecimiento</a:t>
            </a:r>
            <a:r>
              <a:rPr lang="en-US" dirty="0" smtClean="0"/>
              <a:t> de la </a:t>
            </a:r>
            <a:r>
              <a:rPr lang="en-US" dirty="0" err="1" smtClean="0"/>
              <a:t>estadística</a:t>
            </a:r>
            <a:r>
              <a:rPr lang="en-US" dirty="0" smtClean="0"/>
              <a:t> y con </a:t>
            </a:r>
            <a:r>
              <a:rPr lang="en-US" dirty="0" err="1" smtClean="0"/>
              <a:t>él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 de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Bayesianas</a:t>
            </a:r>
            <a:r>
              <a:rPr lang="en-US" dirty="0" smtClean="0"/>
              <a:t>.</a:t>
            </a:r>
          </a:p>
          <a:p>
            <a:pPr marL="457200" lvl="1" indent="-457200"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Las </a:t>
            </a:r>
            <a:r>
              <a:rPr lang="en-US" dirty="0" err="1" smtClean="0"/>
              <a:t>prácticas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r>
              <a:rPr lang="en-US" dirty="0" smtClean="0"/>
              <a:t> </a:t>
            </a:r>
            <a:r>
              <a:rPr lang="en-US" dirty="0" err="1" smtClean="0"/>
              <a:t>cambian</a:t>
            </a:r>
            <a:r>
              <a:rPr lang="en-US" dirty="0" smtClean="0"/>
              <a:t> mucho más lentamente que la </a:t>
            </a:r>
            <a:r>
              <a:rPr lang="en-US" dirty="0" err="1" smtClean="0"/>
              <a:t>tecnología</a:t>
            </a:r>
            <a:r>
              <a:rPr lang="en-US" dirty="0" smtClean="0"/>
              <a:t>. Por </a:t>
            </a:r>
            <a:r>
              <a:rPr lang="en-US" dirty="0" err="1" smtClean="0"/>
              <a:t>eso</a:t>
            </a:r>
            <a:r>
              <a:rPr lang="en-US" dirty="0" smtClean="0"/>
              <a:t> las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introductorias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filosofía</a:t>
            </a:r>
            <a:r>
              <a:rPr lang="en-US" dirty="0" smtClean="0"/>
              <a:t> </a:t>
            </a:r>
            <a:r>
              <a:rPr lang="en-US" dirty="0" err="1" smtClean="0"/>
              <a:t>frecuentista</a:t>
            </a:r>
            <a:r>
              <a:rPr lang="en-US" dirty="0" smtClean="0"/>
              <a:t> son mucho más </a:t>
            </a:r>
            <a:r>
              <a:rPr lang="en-US" dirty="0" err="1" smtClean="0"/>
              <a:t>comunes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9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71161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171161Lecture</Template>
  <TotalTime>29421</TotalTime>
  <Words>3542</Words>
  <Application>Microsoft Office PowerPoint</Application>
  <PresentationFormat>On-screen Show (4:3)</PresentationFormat>
  <Paragraphs>337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171161Lecture</vt:lpstr>
      <vt:lpstr>Diez Pautas Simples para una Práctica Efectiva de la Estadística</vt:lpstr>
      <vt:lpstr>Esquema de la clase</vt:lpstr>
      <vt:lpstr>Temas fuera del alcance: Importantísimos</vt:lpstr>
      <vt:lpstr>Temas fuera del alcance: Importantísimos</vt:lpstr>
      <vt:lpstr>Temas fuera del alcance: Importantísimos</vt:lpstr>
      <vt:lpstr>Temas fuera del alcance: Importantísimos</vt:lpstr>
      <vt:lpstr>Temas fuera del alcance: Importantísimos</vt:lpstr>
      <vt:lpstr>Temas fuera del alcance: Importantísimos</vt:lpstr>
      <vt:lpstr>Temas fuera del alcance: Importantísimos</vt:lpstr>
      <vt:lpstr>Pragmáticos</vt:lpstr>
      <vt:lpstr>Temas fuera del alcance: Importantes</vt:lpstr>
      <vt:lpstr>Consecuencias de un mal uso de la estadística</vt:lpstr>
      <vt:lpstr>Consecuencias de un mal uso de la estadística</vt:lpstr>
      <vt:lpstr>Diez pautas simples</vt:lpstr>
      <vt:lpstr>Pauta 1</vt:lpstr>
      <vt:lpstr>Pauta 3</vt:lpstr>
      <vt:lpstr>Consecuencias de no seguir las pautas 1 y 3</vt:lpstr>
      <vt:lpstr>Pauta 4</vt:lpstr>
      <vt:lpstr>Pauta 5</vt:lpstr>
      <vt:lpstr>Pauta 6</vt:lpstr>
      <vt:lpstr>Pauta 7</vt:lpstr>
      <vt:lpstr>PowerPoint Presentation</vt:lpstr>
      <vt:lpstr>P valor y controversias asociadas</vt:lpstr>
      <vt:lpstr>Pauta 8</vt:lpstr>
      <vt:lpstr>P valor y controversias asociadas</vt:lpstr>
      <vt:lpstr>P valor y controversias asociadas</vt:lpstr>
      <vt:lpstr>Pauta 9</vt:lpstr>
      <vt:lpstr>P valor y controversias asociadas</vt:lpstr>
      <vt:lpstr>P valor y controversias asociadas</vt:lpstr>
      <vt:lpstr>Pauta 9: “Siempre que sea posible, ¡replique!”</vt:lpstr>
      <vt:lpstr>Pauta 10</vt:lpstr>
      <vt:lpstr>P valor y controversias asociadas 1,5 años después</vt:lpstr>
      <vt:lpstr>P valor y controversias asociadas 1,5 años después</vt:lpstr>
      <vt:lpstr>Pauta 0</vt:lpstr>
      <vt:lpstr>Conclusión</vt:lpstr>
      <vt:lpstr>Conclusión</vt:lpstr>
      <vt:lpstr>Conclusión</vt:lpstr>
      <vt:lpstr>Conclusión</vt:lpstr>
      <vt:lpstr>Referencias principales</vt:lpstr>
      <vt:lpstr>Resto de las referencias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24: Correlation</dc:title>
  <dc:creator>lacion</dc:creator>
  <cp:lastModifiedBy>lacion</cp:lastModifiedBy>
  <cp:revision>522</cp:revision>
  <cp:lastPrinted>2013-07-29T20:47:48Z</cp:lastPrinted>
  <dcterms:created xsi:type="dcterms:W3CDTF">2013-05-13T13:55:38Z</dcterms:created>
  <dcterms:modified xsi:type="dcterms:W3CDTF">2017-11-25T15:36:14Z</dcterms:modified>
</cp:coreProperties>
</file>