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96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8887" y="720725"/>
            <a:ext cx="4797425" cy="3598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9581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irst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ctrTitle"/>
          </p:nvPr>
        </p:nvSpPr>
        <p:spPr>
          <a:xfrm>
            <a:off x="666750" y="1066800"/>
            <a:ext cx="7772400" cy="2181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 descr="Image result for baylor college of medicine logo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ass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8381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DAE5F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6477000" y="6400800"/>
            <a:ext cx="2448271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lang="en-US"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tractionwatch.com/2016/12/05/retractions-holding-steady-650-fy2016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7287/peerj.preprints.2748v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19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Ateneo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 de Alta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Red El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Cruce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533400" y="30480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0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Laura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Ación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Italiano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Buenos Aires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cristina.acion@hospitalitaliano.org.ar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@_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24/4/2017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http://www.hospitalelcruce.org/images/logotop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00048"/>
            <a:ext cx="2628899" cy="9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 descr="Image result for twitter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Shape 32" descr="Cover 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5734" y="53340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6572" y="4974300"/>
            <a:ext cx="359700" cy="3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838200" y="1752600"/>
            <a:ext cx="7772400" cy="175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</a:t>
            </a: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n-US" sz="4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Clínica</a:t>
            </a:r>
            <a:endParaRPr lang="en-US"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5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dirty="0">
                <a:solidFill>
                  <a:srgbClr val="0070C0"/>
                </a:solidFill>
              </a:rPr>
              <a:t>“El </a:t>
            </a:r>
            <a:r>
              <a:rPr lang="en-US" sz="2500" dirty="0" err="1">
                <a:solidFill>
                  <a:srgbClr val="0070C0"/>
                </a:solidFill>
              </a:rPr>
              <a:t>análisis</a:t>
            </a:r>
            <a:r>
              <a:rPr lang="en-US" sz="2500" dirty="0">
                <a:solidFill>
                  <a:srgbClr val="0070C0"/>
                </a:solidFill>
              </a:rPr>
              <a:t> estadístico es mucho más que una </a:t>
            </a:r>
            <a:r>
              <a:rPr lang="en-US" sz="2500" dirty="0" err="1">
                <a:solidFill>
                  <a:srgbClr val="0070C0"/>
                </a:solidFill>
              </a:rPr>
              <a:t>serie</a:t>
            </a:r>
            <a:r>
              <a:rPr lang="en-US" sz="2500" dirty="0">
                <a:solidFill>
                  <a:srgbClr val="0070C0"/>
                </a:solidFill>
              </a:rPr>
              <a:t> de </a:t>
            </a:r>
            <a:r>
              <a:rPr lang="en-US" sz="2500" dirty="0" err="1">
                <a:solidFill>
                  <a:srgbClr val="0070C0"/>
                </a:solidFill>
              </a:rPr>
              <a:t>cálculos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matemáticos</a:t>
            </a:r>
            <a:r>
              <a:rPr lang="en-US" sz="2500" dirty="0">
                <a:solidFill>
                  <a:srgbClr val="0070C0"/>
                </a:solidFill>
              </a:rPr>
              <a:t>”.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paquetes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asistir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pero no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qué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adecuado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métodos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analíticos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correspondencia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cercana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las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científicas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 indent="-342900">
              <a:spcBef>
                <a:spcPts val="600"/>
              </a:spcBef>
              <a:buFont typeface="Arial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planearlos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>
                <a:solidFill>
                  <a:srgbClr val="0070C0"/>
                </a:solidFill>
              </a:rPr>
              <a:t>antes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obtener los datos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incluirlos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(¡también si el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observacional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!).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Decir qué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paquete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los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métodos no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reemplaza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razonamiento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detrás 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responder </a:t>
            </a:r>
            <a:r>
              <a:rPr lang="en-US" sz="2400" dirty="0"/>
              <a:t>una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pregunta.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6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dirty="0">
                <a:solidFill>
                  <a:srgbClr val="0070C0"/>
                </a:solidFill>
              </a:rPr>
              <a:t>“</a:t>
            </a:r>
            <a:r>
              <a:rPr lang="en-US" sz="2500" dirty="0" err="1">
                <a:solidFill>
                  <a:srgbClr val="0070C0"/>
                </a:solidFill>
              </a:rPr>
              <a:t>Mantenga</a:t>
            </a:r>
            <a:r>
              <a:rPr lang="en-US" sz="2500" dirty="0">
                <a:solidFill>
                  <a:srgbClr val="0070C0"/>
                </a:solidFill>
              </a:rPr>
              <a:t> la </a:t>
            </a:r>
            <a:r>
              <a:rPr lang="en-US" sz="2500" dirty="0" err="1">
                <a:solidFill>
                  <a:srgbClr val="0070C0"/>
                </a:solidFill>
              </a:rPr>
              <a:t>simplicidad</a:t>
            </a:r>
            <a:r>
              <a:rPr lang="en-US" sz="2500" dirty="0">
                <a:solidFill>
                  <a:srgbClr val="0070C0"/>
                </a:solidFill>
              </a:rPr>
              <a:t>”.</a:t>
            </a: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parsimonia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Navaja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Occam, KISS, menos es más,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simplicidad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máxima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sofisticación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ólo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es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necesario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en la menor medida posible.</a:t>
            </a: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embargo, los datos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científicos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compleja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no siempre es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modelada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simples.</a:t>
            </a:r>
          </a:p>
          <a:p>
            <a:pPr lvl="1" indent="-342900">
              <a:spcBef>
                <a:spcPts val="1200"/>
              </a:spcBef>
              <a:buFont typeface="Arial"/>
              <a:buChar char="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interacciones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mecanismos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lineales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datos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faltantes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confundidores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sesgos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complejos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experimental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bueno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contribuir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un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más simple y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producir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contundentes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7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dirty="0">
                <a:solidFill>
                  <a:srgbClr val="0070C0"/>
                </a:solidFill>
              </a:rPr>
              <a:t>“</a:t>
            </a:r>
            <a:r>
              <a:rPr lang="en-US" sz="2200" dirty="0" err="1">
                <a:solidFill>
                  <a:srgbClr val="0070C0"/>
                </a:solidFill>
              </a:rPr>
              <a:t>Informe</a:t>
            </a:r>
            <a:r>
              <a:rPr lang="en-US" sz="2200" dirty="0">
                <a:solidFill>
                  <a:srgbClr val="0070C0"/>
                </a:solidFill>
              </a:rPr>
              <a:t> una </a:t>
            </a:r>
            <a:r>
              <a:rPr lang="en-US" sz="2200" dirty="0" err="1">
                <a:solidFill>
                  <a:srgbClr val="0070C0"/>
                </a:solidFill>
              </a:rPr>
              <a:t>evaluación</a:t>
            </a:r>
            <a:r>
              <a:rPr lang="en-US" sz="2200" dirty="0">
                <a:solidFill>
                  <a:srgbClr val="0070C0"/>
                </a:solidFill>
              </a:rPr>
              <a:t> de la </a:t>
            </a:r>
            <a:r>
              <a:rPr lang="en-US" sz="2200" dirty="0" err="1">
                <a:solidFill>
                  <a:srgbClr val="0070C0"/>
                </a:solidFill>
              </a:rPr>
              <a:t>variabilidad</a:t>
            </a:r>
            <a:r>
              <a:rPr lang="en-US" sz="2200" dirty="0">
                <a:solidFill>
                  <a:srgbClr val="0070C0"/>
                </a:solidFill>
              </a:rPr>
              <a:t>”.</a:t>
            </a:r>
          </a:p>
          <a:p>
            <a:pPr marL="3429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Cuando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reportan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resultados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es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esencial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suministrar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alguna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noción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de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incerteza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estadística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. </a:t>
            </a:r>
          </a:p>
          <a:p>
            <a:pPr marL="742950" marR="0" lvl="1" indent="-266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Con el valor p </a:t>
            </a:r>
            <a:r>
              <a:rPr lang="en-US" sz="2200" dirty="0">
                <a:solidFill>
                  <a:srgbClr val="0070C0"/>
                </a:solidFill>
              </a:rPr>
              <a:t>no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alcanza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742950" marR="0" lvl="1" indent="-266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>
                <a:solidFill>
                  <a:srgbClr val="0070C0"/>
                </a:solidFill>
              </a:rPr>
              <a:t>Siempre que se </a:t>
            </a:r>
            <a:r>
              <a:rPr lang="en-US" sz="2200" dirty="0" err="1">
                <a:solidFill>
                  <a:srgbClr val="0070C0"/>
                </a:solidFill>
              </a:rPr>
              <a:t>pueda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sym typeface="Arial"/>
              </a:rPr>
              <a:t>, hay 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que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usar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intervalos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confianza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429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Si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uno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repite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el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experimento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incluso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en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misma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sym typeface="Arial"/>
              </a:rPr>
              <a:t>muestra de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sym typeface="Arial"/>
              </a:rPr>
              <a:t>individuos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los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sym typeface="Arial"/>
              </a:rPr>
              <a:t>datos 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van 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cambiar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. </a:t>
            </a:r>
          </a:p>
          <a:p>
            <a:pPr lvl="1" indent="-323850">
              <a:spcBef>
                <a:spcPts val="1200"/>
              </a:spcBef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Más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aún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si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trata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de una muestra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nueva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o si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hacen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modificaciones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al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protocolo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aunque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sean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mínimas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).</a:t>
            </a:r>
          </a:p>
          <a:p>
            <a:pPr marL="3429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Si la muestra es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muy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grande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en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algún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sentido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grandes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datos)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esto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 también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Arial"/>
              </a:rPr>
              <a:t>aplica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827" y="0"/>
            <a:ext cx="917182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429000"/>
            <a:ext cx="8373579" cy="19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2851" y="6477000"/>
            <a:ext cx="4048125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Valor P y </a:t>
            </a:r>
            <a:r>
              <a:rPr lang="en-US" sz="2800" b="1" i="0" u="none" strike="noStrike" cap="none" dirty="0" err="1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Controversias</a:t>
            </a: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Asociadas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b="1" i="1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Declaración</a:t>
            </a:r>
            <a:r>
              <a:rPr lang="en-US" sz="2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de la Asociación de </a:t>
            </a:r>
            <a:r>
              <a:rPr lang="en-US" sz="2500" b="1" i="1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Americana sobre la Significación </a:t>
            </a:r>
            <a:r>
              <a:rPr lang="en-US" sz="2500" b="1" i="1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y los Valores P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“1. Los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valores p </a:t>
            </a:r>
            <a:r>
              <a:rPr lang="en-US" sz="25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indicar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qué tan incompatibles son los datos con una hipótesis o un </a:t>
            </a:r>
            <a:r>
              <a:rPr lang="en-US" sz="25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estadístico</a:t>
            </a:r>
            <a:r>
              <a:rPr lang="en-US" sz="25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lang="en-US" sz="25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Cuanto menor es el valor p, mayor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incompatibilidad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datos con la hipótesis nula, 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siempre y cuando los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supuestos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subyacentes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sean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adecuados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42950" marR="0" lvl="1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incompatibilidad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puede ser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interpretada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un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genera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duda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la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veracidad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proveer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evidencia en contra, de la hipótesis nula </a:t>
            </a:r>
            <a:r>
              <a:rPr lang="en-US" sz="250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los </a:t>
            </a:r>
            <a:r>
              <a:rPr lang="en-US" sz="250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supuestos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8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 err="1">
                <a:solidFill>
                  <a:srgbClr val="0070C0"/>
                </a:solidFill>
              </a:rPr>
              <a:t>Chequee</a:t>
            </a:r>
            <a:r>
              <a:rPr lang="en-US" dirty="0">
                <a:solidFill>
                  <a:srgbClr val="0070C0"/>
                </a:solidFill>
              </a:rPr>
              <a:t> los </a:t>
            </a:r>
            <a:r>
              <a:rPr lang="en-US" dirty="0" err="1">
                <a:solidFill>
                  <a:srgbClr val="0070C0"/>
                </a:solidFill>
              </a:rPr>
              <a:t>supuestos</a:t>
            </a:r>
            <a:r>
              <a:rPr lang="en-US" dirty="0">
                <a:solidFill>
                  <a:srgbClr val="0070C0"/>
                </a:solidFill>
              </a:rPr>
              <a:t>”.</a:t>
            </a:r>
          </a:p>
          <a:p>
            <a:pPr marL="342900" marR="0" lvl="0" indent="-342900" algn="l" rtl="0">
              <a:spcBef>
                <a:spcPts val="9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2600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lang="en-US" sz="2600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tienen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supuestos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 no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paramétricas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necesario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entender los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supuestos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cada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chequearlos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antes de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sacar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mínimo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siempre hay que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chequear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cuán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impuesto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 datos (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bondad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742950" marR="0" lvl="1" indent="-2857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gráficos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residuos</a:t>
            </a:r>
            <a:endParaRPr lang="en-US"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bondad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ajuste</a:t>
            </a:r>
            <a:endParaRPr lang="en-US"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dirty="0" smtClean="0">
                <a:solidFill>
                  <a:schemeClr val="bg2"/>
                </a:solidFill>
              </a:rPr>
              <a:t>“3. Las </a:t>
            </a:r>
            <a:r>
              <a:rPr lang="en-US" sz="2500" dirty="0" err="1">
                <a:solidFill>
                  <a:schemeClr val="bg2"/>
                </a:solidFill>
              </a:rPr>
              <a:t>conclusiones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científicas</a:t>
            </a:r>
            <a:r>
              <a:rPr lang="en-US" sz="2500" dirty="0">
                <a:solidFill>
                  <a:schemeClr val="bg2"/>
                </a:solidFill>
              </a:rPr>
              <a:t> y las </a:t>
            </a:r>
            <a:r>
              <a:rPr lang="en-US" sz="2500" dirty="0" err="1">
                <a:solidFill>
                  <a:schemeClr val="bg2"/>
                </a:solidFill>
              </a:rPr>
              <a:t>decisiones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políticas</a:t>
            </a:r>
            <a:r>
              <a:rPr lang="en-US" sz="2500" dirty="0">
                <a:solidFill>
                  <a:schemeClr val="bg2"/>
                </a:solidFill>
              </a:rPr>
              <a:t> o </a:t>
            </a:r>
            <a:r>
              <a:rPr lang="en-US" sz="2500" dirty="0" err="1">
                <a:solidFill>
                  <a:schemeClr val="bg2"/>
                </a:solidFill>
              </a:rPr>
              <a:t>económicas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b="1" dirty="0">
                <a:solidFill>
                  <a:schemeClr val="bg2"/>
                </a:solidFill>
              </a:rPr>
              <a:t>no </a:t>
            </a:r>
            <a:r>
              <a:rPr lang="en-US" sz="2500" b="1" dirty="0" err="1">
                <a:solidFill>
                  <a:schemeClr val="bg2"/>
                </a:solidFill>
              </a:rPr>
              <a:t>deben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basarse</a:t>
            </a:r>
            <a:r>
              <a:rPr lang="en-US" sz="2500" dirty="0">
                <a:solidFill>
                  <a:schemeClr val="bg2"/>
                </a:solidFill>
              </a:rPr>
              <a:t> únicamente en el valor p</a:t>
            </a:r>
            <a:r>
              <a:rPr lang="en-US" sz="2500" dirty="0" smtClean="0">
                <a:solidFill>
                  <a:schemeClr val="bg2"/>
                </a:solidFill>
              </a:rPr>
              <a:t>.” </a:t>
            </a:r>
            <a:endParaRPr lang="en-US" sz="2500" dirty="0">
              <a:solidFill>
                <a:schemeClr val="bg2"/>
              </a:solidFill>
            </a:endParaRPr>
          </a:p>
          <a:p>
            <a:pPr marL="34925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dirty="0" err="1"/>
              <a:t>R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educ</a:t>
            </a:r>
            <a:r>
              <a:rPr lang="en-US" sz="2300" dirty="0" err="1"/>
              <a:t>ir</a:t>
            </a:r>
            <a:r>
              <a:rPr lang="en-US" sz="2300" dirty="0"/>
              <a:t> 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el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análisis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de datos a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reglas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mecánicas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(como p &lt; 0,05) puede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llevar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a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conclusiones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y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decisiones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incorrectas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4925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Una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conclusión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no se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convierte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sym typeface="Arial"/>
              </a:rPr>
              <a:t>en 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“verdadera” de un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lado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de 0,05 y en “falsa” del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sym typeface="Arial"/>
              </a:rPr>
              <a:t>otro</a:t>
            </a:r>
            <a:r>
              <a:rPr lang="en-US" sz="23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sym typeface="Arial"/>
              </a:rPr>
              <a:t>lado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4925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dirty="0" smtClean="0"/>
              <a:t>Las </a:t>
            </a:r>
            <a:r>
              <a:rPr lang="en-US" sz="2300" dirty="0" err="1"/>
              <a:t>conclusiones</a:t>
            </a:r>
            <a:r>
              <a:rPr lang="en-US" sz="2300" dirty="0"/>
              <a:t> </a:t>
            </a:r>
            <a:r>
              <a:rPr lang="en-US" sz="2300" dirty="0" err="1"/>
              <a:t>requieren</a:t>
            </a:r>
            <a:r>
              <a:rPr lang="en-US" sz="2300" dirty="0"/>
              <a:t> un contexto que </a:t>
            </a:r>
            <a:r>
              <a:rPr lang="en-US" sz="2300" dirty="0" err="1"/>
              <a:t>incluye</a:t>
            </a:r>
            <a:r>
              <a:rPr lang="en-US" sz="2300" dirty="0"/>
              <a:t>:</a:t>
            </a:r>
          </a:p>
          <a:p>
            <a:pPr marL="806450" lvl="3" indent="-349250">
              <a:spcBef>
                <a:spcPts val="300"/>
              </a:spcBef>
            </a:pPr>
            <a:r>
              <a:rPr lang="en-US" sz="2300" dirty="0" err="1"/>
              <a:t>Diseño</a:t>
            </a:r>
            <a:r>
              <a:rPr lang="en-US" sz="2300" dirty="0"/>
              <a:t> del </a:t>
            </a:r>
            <a:r>
              <a:rPr lang="en-US" sz="2300" dirty="0" err="1"/>
              <a:t>estudio</a:t>
            </a:r>
            <a:endParaRPr lang="en-US" sz="2300" dirty="0"/>
          </a:p>
          <a:p>
            <a:pPr marL="806450" lvl="3" indent="-349250">
              <a:spcBef>
                <a:spcPts val="300"/>
              </a:spcBef>
            </a:pPr>
            <a:r>
              <a:rPr lang="en-US" sz="2300" dirty="0" err="1"/>
              <a:t>Calidad</a:t>
            </a:r>
            <a:r>
              <a:rPr lang="en-US" sz="2300" dirty="0"/>
              <a:t> de las </a:t>
            </a:r>
            <a:r>
              <a:rPr lang="en-US" sz="2300" dirty="0" err="1"/>
              <a:t>mediciones</a:t>
            </a:r>
            <a:endParaRPr lang="en-US" sz="2300" dirty="0"/>
          </a:p>
          <a:p>
            <a:pPr marL="806450" lvl="3" indent="-349250">
              <a:spcBef>
                <a:spcPts val="300"/>
              </a:spcBef>
            </a:pPr>
            <a:r>
              <a:rPr lang="en-US" sz="2300" dirty="0"/>
              <a:t>Evidencia externa sobre el </a:t>
            </a:r>
            <a:r>
              <a:rPr lang="en-US" sz="2300" dirty="0" err="1"/>
              <a:t>fenómeno</a:t>
            </a:r>
            <a:r>
              <a:rPr lang="en-US" sz="2300" dirty="0"/>
              <a:t> </a:t>
            </a:r>
            <a:r>
              <a:rPr lang="en-US" sz="2300" dirty="0" err="1" smtClean="0"/>
              <a:t>estudiado</a:t>
            </a:r>
            <a:endParaRPr lang="en-US" sz="2300" dirty="0" smtClean="0"/>
          </a:p>
          <a:p>
            <a:pPr marL="806450" lvl="3" indent="-349250">
              <a:spcBef>
                <a:spcPts val="300"/>
              </a:spcBef>
            </a:pPr>
            <a:r>
              <a:rPr lang="en-US" sz="2300" dirty="0" err="1" smtClean="0"/>
              <a:t>Validez</a:t>
            </a:r>
            <a:r>
              <a:rPr lang="en-US" sz="2300" dirty="0" smtClean="0"/>
              <a:t> </a:t>
            </a:r>
            <a:r>
              <a:rPr lang="en-US" sz="2300" dirty="0"/>
              <a:t>de los </a:t>
            </a:r>
            <a:r>
              <a:rPr lang="en-US" sz="2300" dirty="0" err="1"/>
              <a:t>supuestos</a:t>
            </a:r>
            <a:r>
              <a:rPr lang="en-US" sz="2300" dirty="0"/>
              <a:t> del </a:t>
            </a:r>
            <a:r>
              <a:rPr lang="en-US" sz="2300" dirty="0" err="1"/>
              <a:t>análisis</a:t>
            </a:r>
            <a:r>
              <a:rPr lang="en-US" sz="2300" dirty="0"/>
              <a:t> estadístico</a:t>
            </a:r>
          </a:p>
          <a:p>
            <a:pPr marL="34925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dirty="0" smtClean="0"/>
              <a:t>El </a:t>
            </a:r>
            <a:r>
              <a:rPr lang="en-US" sz="2300" dirty="0" err="1"/>
              <a:t>uso</a:t>
            </a:r>
            <a:r>
              <a:rPr lang="en-US" sz="2300" dirty="0"/>
              <a:t> de la significación </a:t>
            </a:r>
            <a:r>
              <a:rPr lang="en-US" sz="2300" dirty="0" err="1"/>
              <a:t>estadística</a:t>
            </a:r>
            <a:r>
              <a:rPr lang="en-US" sz="2300" dirty="0"/>
              <a:t> (p &lt; 0,05) </a:t>
            </a:r>
            <a:r>
              <a:rPr lang="en-US" sz="2300" dirty="0" smtClean="0"/>
              <a:t>para </a:t>
            </a:r>
            <a:r>
              <a:rPr lang="en-US" sz="2300" dirty="0" err="1"/>
              <a:t>afirmar</a:t>
            </a:r>
            <a:r>
              <a:rPr lang="en-US" sz="2300" dirty="0"/>
              <a:t> un </a:t>
            </a:r>
            <a:r>
              <a:rPr lang="en-US" sz="2300" dirty="0" err="1"/>
              <a:t>descubrimiento</a:t>
            </a:r>
            <a:r>
              <a:rPr lang="en-US" sz="2300" dirty="0"/>
              <a:t> </a:t>
            </a:r>
            <a:r>
              <a:rPr lang="en-US" sz="2300" dirty="0" err="1"/>
              <a:t>científico</a:t>
            </a:r>
            <a:r>
              <a:rPr lang="en-US" sz="2300" dirty="0"/>
              <a:t> </a:t>
            </a:r>
            <a:r>
              <a:rPr lang="en-US" sz="2300" dirty="0" err="1"/>
              <a:t>lleva</a:t>
            </a:r>
            <a:r>
              <a:rPr lang="en-US" sz="2300" dirty="0"/>
              <a:t> a una </a:t>
            </a:r>
            <a:r>
              <a:rPr lang="en-US" sz="2300" dirty="0" err="1"/>
              <a:t>distorsión</a:t>
            </a:r>
            <a:r>
              <a:rPr lang="en-US" sz="2300" dirty="0"/>
              <a:t> considerable del </a:t>
            </a:r>
            <a:r>
              <a:rPr lang="en-US" sz="2300" dirty="0" err="1"/>
              <a:t>proceso</a:t>
            </a:r>
            <a:r>
              <a:rPr lang="en-US" sz="2300" dirty="0"/>
              <a:t> </a:t>
            </a:r>
            <a:r>
              <a:rPr lang="en-US" sz="2300" dirty="0" err="1"/>
              <a:t>científico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</a:t>
            </a:r>
            <a:r>
              <a:rPr lang="en-US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Laura </a:t>
            </a:r>
            <a:r>
              <a:rPr lang="en-US" sz="16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Ación</a:t>
            </a:r>
            <a:endParaRPr lang="en-US"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5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Valor P y </a:t>
            </a:r>
            <a:r>
              <a:rPr lang="en-US" sz="2800" b="1" i="0" u="none" strike="noStrike" cap="none" dirty="0" err="1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Controversias</a:t>
            </a: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Asociadas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dirty="0" smtClean="0">
                <a:solidFill>
                  <a:schemeClr val="bg2"/>
                </a:solidFill>
              </a:rPr>
              <a:t>“6</a:t>
            </a:r>
            <a:r>
              <a:rPr lang="en-US" sz="2500" dirty="0">
                <a:solidFill>
                  <a:schemeClr val="bg2"/>
                </a:solidFill>
              </a:rPr>
              <a:t>. Por </a:t>
            </a:r>
            <a:r>
              <a:rPr lang="en-US" sz="2500" dirty="0" err="1">
                <a:solidFill>
                  <a:schemeClr val="bg2"/>
                </a:solidFill>
              </a:rPr>
              <a:t>sí</a:t>
            </a:r>
            <a:r>
              <a:rPr lang="en-US" sz="2500" dirty="0">
                <a:solidFill>
                  <a:schemeClr val="bg2"/>
                </a:solidFill>
              </a:rPr>
              <a:t> sólo, un valor p no </a:t>
            </a:r>
            <a:r>
              <a:rPr lang="en-US" sz="2500" dirty="0" err="1">
                <a:solidFill>
                  <a:schemeClr val="bg2"/>
                </a:solidFill>
              </a:rPr>
              <a:t>proporciona</a:t>
            </a:r>
            <a:r>
              <a:rPr lang="en-US" sz="2500" dirty="0">
                <a:solidFill>
                  <a:schemeClr val="bg2"/>
                </a:solidFill>
              </a:rPr>
              <a:t> una </a:t>
            </a:r>
            <a:r>
              <a:rPr lang="en-US" sz="2500" dirty="0" err="1">
                <a:solidFill>
                  <a:schemeClr val="bg2"/>
                </a:solidFill>
              </a:rPr>
              <a:t>buena</a:t>
            </a:r>
            <a:r>
              <a:rPr lang="en-US" sz="2500" dirty="0">
                <a:solidFill>
                  <a:schemeClr val="bg2"/>
                </a:solidFill>
              </a:rPr>
              <a:t> medida de la evidencia con </a:t>
            </a:r>
            <a:r>
              <a:rPr lang="en-US" sz="2500" dirty="0" err="1">
                <a:solidFill>
                  <a:schemeClr val="bg2"/>
                </a:solidFill>
              </a:rPr>
              <a:t>respecto</a:t>
            </a:r>
            <a:r>
              <a:rPr lang="en-US" sz="2500" dirty="0">
                <a:solidFill>
                  <a:schemeClr val="bg2"/>
                </a:solidFill>
              </a:rPr>
              <a:t> a una hipótesis</a:t>
            </a:r>
            <a:r>
              <a:rPr lang="en-US" sz="2500" dirty="0" smtClean="0">
                <a:solidFill>
                  <a:schemeClr val="bg2"/>
                </a:solidFill>
              </a:rPr>
              <a:t>.”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742950" marR="0" lvl="1" indent="-3492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valor p fuera de contexto o sin otra evidencia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brinda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limitada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143000" marR="0" lvl="2" indent="-3429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valor p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cercano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0,05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tomado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aisladamente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evidencia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contra de la hipótesis nula.</a:t>
            </a:r>
          </a:p>
          <a:p>
            <a:pPr marL="1143000" marR="0" lvl="2" indent="-3429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valor p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relativamente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evidencia a favor de la hipótesis nula –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hipótesis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igual o más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los datos observados.</a:t>
            </a:r>
          </a:p>
          <a:p>
            <a:pPr marL="742950" marR="0" lvl="1" indent="-3492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debe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 valor p cuando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enfoques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factibles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(por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., ICs).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  <p:sp>
        <p:nvSpPr>
          <p:cNvPr id="6" name="Shape 15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Valor P y </a:t>
            </a:r>
            <a:r>
              <a:rPr lang="en-US" sz="2800" b="1" i="0" u="none" strike="noStrike" cap="none" dirty="0" err="1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Controversias</a:t>
            </a: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Asociadas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9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dirty="0">
                <a:solidFill>
                  <a:srgbClr val="0070C0"/>
                </a:solidFill>
              </a:rPr>
              <a:t>“Siempre que sea posible, ¡</a:t>
            </a:r>
            <a:r>
              <a:rPr lang="en-US" sz="2500" dirty="0" err="1">
                <a:solidFill>
                  <a:srgbClr val="0070C0"/>
                </a:solidFill>
              </a:rPr>
              <a:t>replique</a:t>
            </a:r>
            <a:r>
              <a:rPr lang="en-US" sz="2500" dirty="0">
                <a:solidFill>
                  <a:srgbClr val="0070C0"/>
                </a:solidFill>
              </a:rPr>
              <a:t>!”.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buen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analista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mucho los datos en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patrones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pone a prueba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tanto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esperados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no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esperados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suele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involucrar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docenas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estadísticas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Eventualmente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datos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interesante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lo que se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suele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reportar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valor p que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proviene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haber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examinado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extensivamente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no se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reportan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realizados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análogo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 b="1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Hacer</a:t>
            </a:r>
            <a:r>
              <a:rPr lang="en-US" sz="23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trampa</a:t>
            </a:r>
            <a:endParaRPr lang="en-US" sz="23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 descr="C:\Users\lacion\AppData\Local\Microsoft\Windows\Temporary Internet Files\Content.IE5\4YQ2UX1I\Bullseye1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48006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C:\Users\lacion\AppData\Local\Microsoft\Windows\Temporary Internet Files\Content.IE5\I04WU0KS\112498577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2275" y="4870703"/>
            <a:ext cx="1371600" cy="14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22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dirty="0">
                <a:solidFill>
                  <a:schemeClr val="bg2"/>
                </a:solidFill>
              </a:rPr>
              <a:t>“4. Realizar </a:t>
            </a:r>
            <a:r>
              <a:rPr lang="en-US" sz="2500" dirty="0" err="1">
                <a:solidFill>
                  <a:schemeClr val="bg2"/>
                </a:solidFill>
              </a:rPr>
              <a:t>inferencias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adecuadas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requiere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informes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completos</a:t>
            </a:r>
            <a:r>
              <a:rPr lang="en-US" sz="2500" dirty="0">
                <a:solidFill>
                  <a:schemeClr val="bg2"/>
                </a:solidFill>
              </a:rPr>
              <a:t> y </a:t>
            </a:r>
            <a:r>
              <a:rPr lang="en-US" sz="2500" dirty="0" err="1">
                <a:solidFill>
                  <a:schemeClr val="bg2"/>
                </a:solidFill>
              </a:rPr>
              <a:t>transparentes</a:t>
            </a:r>
            <a:r>
              <a:rPr lang="en-US" sz="2500" dirty="0">
                <a:solidFill>
                  <a:schemeClr val="bg2"/>
                </a:solidFill>
              </a:rPr>
              <a:t>.”</a:t>
            </a:r>
          </a:p>
          <a:p>
            <a:pPr marL="742950" marR="0" lvl="1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valores p y los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relacionados no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deberían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forma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42950" marR="0" lvl="1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Conducir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múltiples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datos y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sólo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aquéllos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son estadísticamente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significativos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permite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p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correctamente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143000" marR="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cherry-picking,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dragado</a:t>
            </a: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datos,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caza</a:t>
            </a: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significación, p hacking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marL="742950" marR="0" lvl="1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llevan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exceso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espurios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enfáticamente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evitados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  <p:sp>
        <p:nvSpPr>
          <p:cNvPr id="6" name="Shape 15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Valor P y </a:t>
            </a:r>
            <a:r>
              <a:rPr lang="en-US" sz="2800" b="1" i="0" u="none" strike="noStrike" cap="none" dirty="0" err="1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Controversias</a:t>
            </a: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Asociadas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63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es la Estadística?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el Arte y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Ciencia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de:</a:t>
            </a:r>
          </a:p>
          <a:p>
            <a:pPr marL="742950" marR="0" lvl="1" indent="-2857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</a:p>
          <a:p>
            <a:pPr marL="742950" marR="0" lvl="1" indent="-2857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Analizar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propósito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final de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en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conocimiento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entender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rodea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 </a:t>
            </a: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2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Agresti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Franklin, 2012, p. 4) 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381000" y="6400798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88" lvl="1" indent="0" algn="ctr">
              <a:spcBef>
                <a:spcPts val="600"/>
              </a:spcBef>
              <a:buNone/>
            </a:pPr>
            <a:r>
              <a:rPr lang="en-US" sz="2500" dirty="0">
                <a:solidFill>
                  <a:schemeClr val="bg2"/>
                </a:solidFill>
              </a:rPr>
              <a:t>“4. Realizar </a:t>
            </a:r>
            <a:r>
              <a:rPr lang="en-US" sz="2500" dirty="0" err="1">
                <a:solidFill>
                  <a:schemeClr val="bg2"/>
                </a:solidFill>
              </a:rPr>
              <a:t>inferencias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adecuadas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requiere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informes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completos</a:t>
            </a:r>
            <a:r>
              <a:rPr lang="en-US" sz="2500" dirty="0">
                <a:solidFill>
                  <a:schemeClr val="bg2"/>
                </a:solidFill>
              </a:rPr>
              <a:t> y </a:t>
            </a:r>
            <a:r>
              <a:rPr lang="en-US" sz="2500" dirty="0" err="1">
                <a:solidFill>
                  <a:schemeClr val="bg2"/>
                </a:solidFill>
              </a:rPr>
              <a:t>transparentes</a:t>
            </a:r>
            <a:r>
              <a:rPr lang="en-US" sz="2500" dirty="0">
                <a:solidFill>
                  <a:schemeClr val="bg2"/>
                </a:solidFill>
              </a:rPr>
              <a:t>.”</a:t>
            </a:r>
          </a:p>
          <a:p>
            <a:pPr marL="742950" marR="0" lvl="1" indent="-3492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vez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un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elige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qué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basándose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no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elección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difícil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el lector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haga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interpretación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42950" marR="0" lvl="1" indent="-3492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investigadores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informar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5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número de hipótesis </a:t>
            </a:r>
            <a:r>
              <a:rPr lang="en-US" sz="25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exploradas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5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lang="en-US" sz="25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decisiones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acerca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recolección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datos, </a:t>
            </a:r>
            <a:r>
              <a:rPr lang="en-US" sz="25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5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realizados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5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5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valores p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42950" marR="0" lvl="1" indent="-349250" algn="l" rtl="0"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esta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 se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debería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enunciar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basadas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valores p.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  <p:sp>
        <p:nvSpPr>
          <p:cNvPr id="6" name="Shape 15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Valor P y </a:t>
            </a:r>
            <a:r>
              <a:rPr lang="en-US" sz="2800" b="1" i="0" u="none" strike="noStrike" cap="none" dirty="0" err="1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Controversias</a:t>
            </a: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Asociadas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9: “Siempre que sea posible, ¡replique!”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posibles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soluciones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aún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hay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consenso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experto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lang="en-US"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Ajustar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comparaciones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múltiples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cuando se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hicieron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plan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analítico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hipótesis a priori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registrado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1" dirty="0">
                <a:solidFill>
                  <a:srgbClr val="0070C0"/>
                </a:solidFill>
              </a:rPr>
              <a:t>antes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colectar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(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útil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pre-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tipo: http://www.timvanderzee.com/what-is-pre-registration/).</a:t>
            </a:r>
          </a:p>
          <a:p>
            <a:pPr marL="2857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Replicar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resultado:</a:t>
            </a:r>
          </a:p>
          <a:p>
            <a:pPr marL="742950" marR="0" lvl="3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nueva</a:t>
            </a:r>
            <a:endParaRPr lang="en-US"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3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nuevo</a:t>
            </a:r>
            <a:endParaRPr lang="en-US"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3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independiente</a:t>
            </a:r>
            <a:endParaRPr lang="en-US"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científicos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resisten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aquéllos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son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confirmados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través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una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variedad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situaciones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pero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relacionadas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10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839199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dirty="0">
                <a:solidFill>
                  <a:srgbClr val="0070C0"/>
                </a:solidFill>
              </a:rPr>
              <a:t>“</a:t>
            </a:r>
            <a:r>
              <a:rPr lang="en-US" sz="2500" dirty="0" err="1">
                <a:solidFill>
                  <a:srgbClr val="0070C0"/>
                </a:solidFill>
              </a:rPr>
              <a:t>Haga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análisis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reproducibles</a:t>
            </a:r>
            <a:r>
              <a:rPr lang="en-US" sz="2500" dirty="0">
                <a:solidFill>
                  <a:srgbClr val="0070C0"/>
                </a:solidFill>
              </a:rPr>
              <a:t>”.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nunca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realizable.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Estándar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mínimo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que los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reproducibles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Reproducibilidad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dados los mismos datos y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debe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reproducir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inferencias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lograrlo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85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err="1"/>
              <a:t>A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nálisis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protocolizado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antes</a:t>
            </a:r>
            <a:r>
              <a:rPr lang="en-US" sz="2200" b="1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colectar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85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err="1" smtClean="0"/>
              <a:t>Uso</a:t>
            </a:r>
            <a:r>
              <a:rPr lang="en-US" sz="2200" dirty="0" smtClean="0"/>
              <a:t> de </a:t>
            </a:r>
            <a:r>
              <a:rPr lang="en-US" sz="2200" dirty="0" err="1" smtClean="0"/>
              <a:t>programaci</a:t>
            </a:r>
            <a:r>
              <a:rPr lang="en-US" sz="2200" dirty="0" err="1"/>
              <a:t>ó</a:t>
            </a:r>
            <a:r>
              <a:rPr lang="en-US" sz="2200" dirty="0" err="1" smtClean="0"/>
              <a:t>n</a:t>
            </a:r>
            <a:r>
              <a:rPr lang="en-US" sz="2200" dirty="0" smtClean="0"/>
              <a:t> para el </a:t>
            </a:r>
            <a:r>
              <a:rPr lang="en-US" sz="2200" dirty="0" err="1" smtClean="0"/>
              <a:t>an</a:t>
            </a:r>
            <a:r>
              <a:rPr lang="en-US" sz="2200" dirty="0" err="1"/>
              <a:t>á</a:t>
            </a:r>
            <a:r>
              <a:rPr lang="en-US" sz="2200" dirty="0" err="1" smtClean="0"/>
              <a:t>lisis</a:t>
            </a:r>
            <a:r>
              <a:rPr lang="en-US" sz="2200" dirty="0" smtClean="0"/>
              <a:t> (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dirty="0" err="1" smtClean="0"/>
              <a:t>ej</a:t>
            </a:r>
            <a:r>
              <a:rPr lang="en-US" sz="2200" dirty="0" smtClean="0"/>
              <a:t>, R).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 err="1"/>
              <a:t>Publicar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y el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estadístico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producir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reportados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85800" lvl="3" indent="-228600">
              <a:spcBef>
                <a:spcPts val="0"/>
              </a:spcBef>
            </a:pPr>
            <a:r>
              <a:rPr lang="en-US" sz="2200" dirty="0"/>
              <a:t>En R,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Sweave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knitr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combinan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reporter con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usado para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200" dirty="0"/>
              <a:t>datos (</a:t>
            </a:r>
            <a:r>
              <a:rPr lang="en-US" sz="2200" dirty="0" err="1"/>
              <a:t>existen</a:t>
            </a:r>
            <a:r>
              <a:rPr lang="en-US" sz="2200" dirty="0"/>
              <a:t> </a:t>
            </a:r>
            <a:r>
              <a:rPr lang="en-US" sz="2200" dirty="0" err="1"/>
              <a:t>otras</a:t>
            </a:r>
            <a:r>
              <a:rPr lang="en-US" sz="2200" dirty="0"/>
              <a:t> </a:t>
            </a:r>
            <a:r>
              <a:rPr lang="en-US" sz="2200" dirty="0" err="1"/>
              <a:t>herramientas</a:t>
            </a:r>
            <a:r>
              <a:rPr lang="en-US" sz="2200" dirty="0"/>
              <a:t> fuera de R).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Goldman et al (2014). Ten simple rules for the care and feeding of scientific data.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10(4):e1003542.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  <p:sp>
        <p:nvSpPr>
          <p:cNvPr id="6" name="Shape 15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Valor P y </a:t>
            </a:r>
            <a:r>
              <a:rPr lang="en-US" sz="2800" b="1" i="0" u="none" strike="noStrike" cap="none" dirty="0" err="1" smtClean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800" b="1" i="0" u="none" strike="noStrike" cap="none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Controversias</a:t>
            </a:r>
            <a:r>
              <a:rPr lang="en-US" sz="2800" b="1" i="0" u="none" strike="noStrike" cap="none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800" b="1" i="0" u="none" strike="noStrike" cap="none" dirty="0" err="1" smtClean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lang="en-US" sz="2800" b="1" i="0" u="none" strike="noStrike" cap="none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Después</a:t>
            </a:r>
            <a:endParaRPr lang="en-US" sz="2800" b="1" i="0" u="none" strike="noStrike" cap="none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3555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819400"/>
            <a:ext cx="7635551" cy="300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943600"/>
            <a:ext cx="2114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07" y="5895975"/>
            <a:ext cx="319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0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0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6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</a:t>
            </a:r>
            <a:r>
              <a:rPr lang="en-US" sz="2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Oro de la Buena </a:t>
            </a:r>
            <a:r>
              <a:rPr lang="en-US" sz="26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r>
              <a:rPr lang="en-US" sz="2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endParaRPr lang="en-US" sz="26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538" marR="0" lvl="1" indent="-7937" algn="l" rtl="0">
              <a:spcBef>
                <a:spcPts val="24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es una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Ciencia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109538" marR="0" lvl="1" indent="-7937" algn="l" rtl="0">
              <a:spcBef>
                <a:spcPts val="24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 es una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ni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debe ser usada como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</a:t>
            </a:r>
            <a:r>
              <a:rPr lang="en-US" sz="2400" b="1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eceta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1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ustedes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amigos para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qué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constituye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buena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72000"/>
            <a:ext cx="3355754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228600" y="1524000"/>
            <a:ext cx="8610599" cy="1371599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953000" y="4590871"/>
            <a:ext cx="35433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b="1" dirty="0" err="1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7200" b="1" dirty="0" err="1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7200" b="1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7200" b="1" dirty="0" err="1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7200" b="1" dirty="0" err="1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7200" b="1" dirty="0" err="1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7200" b="1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7200" b="1" dirty="0" err="1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endParaRPr lang="en-US" sz="7200" b="1" dirty="0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Shape 234" descr="C:\Users\lacion\AppData\Local\Microsoft\Windows\Temporary Internet Files\Content.IE5\I04WU0KS\Plus_font_awesome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4876800"/>
            <a:ext cx="591402" cy="59140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89916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Baggerly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, K.,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Coombes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K. What information should be required to support clinical “omics” publications? 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Clinical chemistry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57.5 (2011): 688-690.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Baker, M. Statisticians issue warning on P values. Statement aims to halt missteps in the quest for certainty. Nature 531 (2016):151.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Eklund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, A., Nichols, T.,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Knutsson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, H. Cluster failure: why fMRI inferences for spatial extent have inflated false-positive rates. 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Proceedings of the National Academy of Sciences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(2016): 201602413.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Ioannidis, J. Contradicted and initially stronger effects in highly cited clinical research. 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Jama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294.2 (2005): 218-228.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Ioannidis, J. Why most published research findings are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false.</a:t>
            </a:r>
            <a:r>
              <a:rPr lang="en-US" sz="1500" b="0" i="1" u="none" strike="noStrike" cap="none" dirty="0" err="1">
                <a:solidFill>
                  <a:schemeClr val="dk1"/>
                </a:solidFill>
                <a:sym typeface="Arial"/>
              </a:rPr>
              <a:t>PLos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 med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2.8 (2005): e124.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Ioannidis, J. Evidence-based medicine has been hijacked: a report to David Sackett. 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Journal of clinical epidemiology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73 (2016): 82-86.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Kass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, R. et al. Ten Simple Rules for Effective Statistical Practice. 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PLOS </a:t>
            </a:r>
            <a:r>
              <a:rPr lang="en-US" sz="1500" b="0" i="1" u="none" strike="noStrike" cap="none" dirty="0" err="1">
                <a:solidFill>
                  <a:schemeClr val="dk1"/>
                </a:solidFill>
                <a:sym typeface="Arial"/>
              </a:rPr>
              <a:t>Comput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500" b="0" i="1" u="none" strike="noStrike" cap="none" dirty="0" err="1">
                <a:solidFill>
                  <a:schemeClr val="dk1"/>
                </a:solidFill>
                <a:sym typeface="Arial"/>
              </a:rPr>
              <a:t>Biol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12.6 (2016): e1004961.</a:t>
            </a:r>
          </a:p>
          <a:p>
            <a:pPr marL="166688" lvl="0" indent="-166688">
              <a:spcBef>
                <a:spcPts val="0"/>
              </a:spcBef>
              <a:buSzPct val="96875"/>
            </a:pPr>
            <a:r>
              <a:rPr lang="en-US" sz="1500" dirty="0"/>
              <a:t>Matthews, R., Wasserstein, R. and </a:t>
            </a:r>
            <a:r>
              <a:rPr lang="en-US" sz="1500" dirty="0" err="1"/>
              <a:t>Spiegelhalter</a:t>
            </a:r>
            <a:r>
              <a:rPr lang="en-US" sz="1500" dirty="0"/>
              <a:t>, D. (2017), The ASA's </a:t>
            </a:r>
            <a:r>
              <a:rPr lang="en-US" sz="1500" i="1" dirty="0"/>
              <a:t>p</a:t>
            </a:r>
            <a:r>
              <a:rPr lang="en-US" sz="1500" dirty="0"/>
              <a:t>-value statement, one year on. Significance, 14: 38–41. </a:t>
            </a:r>
            <a:r>
              <a:rPr lang="en-US" sz="1500" dirty="0" smtClean="0"/>
              <a:t>doi:10.1111/j.1740-9713.2017.01021.x</a:t>
            </a:r>
          </a:p>
          <a:p>
            <a:pPr marL="166688" lvl="0" indent="-166688">
              <a:spcBef>
                <a:spcPts val="0"/>
              </a:spcBef>
              <a:buSzPct val="96875"/>
            </a:pPr>
            <a:r>
              <a:rPr lang="en-US" sz="1500" b="0" i="0" u="none" strike="noStrike" cap="none" dirty="0" smtClean="0">
                <a:solidFill>
                  <a:schemeClr val="dk1"/>
                </a:solidFill>
                <a:sym typeface="Arial"/>
              </a:rPr>
              <a:t>McCook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, A. Retractions holding steady at more than 650 in FY2016. </a:t>
            </a:r>
            <a:r>
              <a:rPr lang="en-US" sz="1500" b="0" i="0" u="sng" strike="noStrike" cap="none" dirty="0">
                <a:solidFill>
                  <a:schemeClr val="hlink"/>
                </a:solidFill>
                <a:sym typeface="Arial"/>
                <a:hlinkClick r:id="rId3"/>
              </a:rPr>
              <a:t>http://retractionwatch.com/2016/12/05/retractions-holding-steady-650-fy2016/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Publicado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: 5/12/2016.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Consultado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: 8/2/2017.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van der Zee T., Anaya J., Brown N. (2017) Statistical heartburn: An attempt to digest four pizza publications from the Cornell Food and Brand Lab.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PeerJ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Preprints 5:e2748v1 </a:t>
            </a:r>
            <a:r>
              <a:rPr lang="en-US" sz="1500" b="0" i="0" u="sng" strike="noStrike" cap="none" dirty="0">
                <a:solidFill>
                  <a:schemeClr val="hlink"/>
                </a:solidFill>
                <a:sym typeface="Arial"/>
                <a:hlinkClick r:id="rId4"/>
              </a:rPr>
              <a:t>https://doi.org/10.7287/peerj.preprints.2748v1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Van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Noorden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, R. The trouble with retractions. </a:t>
            </a:r>
            <a:r>
              <a:rPr lang="en-US" sz="1500" b="0" i="1" u="none" strike="noStrike" cap="none" dirty="0">
                <a:solidFill>
                  <a:schemeClr val="dk1"/>
                </a:solidFill>
                <a:sym typeface="Arial"/>
              </a:rPr>
              <a:t>Nature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478.7367 (2011): 26.</a:t>
            </a:r>
          </a:p>
          <a:p>
            <a:pPr marL="166688" marR="0" lvl="0" indent="-166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Wasserstein, R., N. Lazar. The ASA's statement on p-values: context, process, and purpose. Am Stat 70.2 (2016): 129-133. Original en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inglés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 y también en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sym typeface="Arial"/>
              </a:rPr>
              <a:t>español</a:t>
            </a:r>
            <a:r>
              <a:rPr lang="en-US" sz="15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96875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63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Funciona la Estadística?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una forma “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usando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involucra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739775" marR="0" lvl="1" indent="-2825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Formular la pregunta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científica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9775" marR="0" lvl="1" indent="-2825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responderla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9775" marR="0" lvl="1" indent="-2825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los datos</a:t>
            </a:r>
          </a:p>
          <a:p>
            <a:pPr marL="739775" marR="0" lvl="1" indent="-2825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Analizar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</a:t>
            </a:r>
          </a:p>
          <a:p>
            <a:pPr marL="739775" marR="0" lvl="1" indent="-2825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Interpretar los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un estadístico luego de que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puede ser comparable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pedirle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haga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autopsia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el estadístico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quizás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decir de qué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murió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 Fisher (1938)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2743200"/>
            <a:ext cx="1242024" cy="163326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3810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Consecuencias de un Mal Uso de la Estadística</a:t>
            </a:r>
          </a:p>
        </p:txBody>
      </p:sp>
      <p:pic>
        <p:nvPicPr>
          <p:cNvPr id="58" name="Shape 58" descr="E:\Laura\Work\I\CONICET\TL_paper\ANA_abstract\AdHoc\contradict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6" y="838200"/>
            <a:ext cx="6048374" cy="121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E:\Laura\Work\I\CONICET\TL_paper\ANA_abstract\AdHoc\omic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" y="3505200"/>
            <a:ext cx="5692775" cy="154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E:\Laura\Work\I\CONICET\TL_paper\ANA_abstract\AdHoc\wrong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426" y="2024061"/>
            <a:ext cx="5734050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E:\Laura\Work\I\CONICET\TL_paper\ANA_abstract\AdHoc\fmri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33748" y="2793010"/>
            <a:ext cx="5686425" cy="967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E:\Laura\Work\I\CONICET\TL_paper\ANA_abstract\AdHoc\hijacked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75830" y="4572000"/>
            <a:ext cx="5402262" cy="15620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23837" y="93345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¡4 papers con más de 150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Detectados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 datos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principal tiene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500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publicaciones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es un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respetado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con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llegada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los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medios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nutrición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Consecuencias de un Mal Uso de la Estadística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200149"/>
            <a:ext cx="6353174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9237" y="2438400"/>
            <a:ext cx="4457700" cy="2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2828925"/>
            <a:ext cx="13239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996113" y="2005011"/>
            <a:ext cx="2076449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Diez Pautas Simples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Dirigido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algún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conocimiento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en-US"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posibilidad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un estadístico o </a:t>
            </a:r>
          </a:p>
          <a:p>
            <a:pPr marL="687388" marR="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actitud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estadístico por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mismos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42" y="990600"/>
            <a:ext cx="88868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828800"/>
            <a:ext cx="8196262" cy="19792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70C0"/>
                </a:solidFill>
              </a:rPr>
              <a:t>“Los métodos </a:t>
            </a:r>
            <a:r>
              <a:rPr lang="en-US" sz="2500" dirty="0" err="1">
                <a:solidFill>
                  <a:srgbClr val="0070C0"/>
                </a:solidFill>
              </a:rPr>
              <a:t>estadísticos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deben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permitir</a:t>
            </a:r>
            <a:r>
              <a:rPr lang="en-US" sz="2500" dirty="0">
                <a:solidFill>
                  <a:srgbClr val="0070C0"/>
                </a:solidFill>
              </a:rPr>
              <a:t> que los datos </a:t>
            </a:r>
            <a:r>
              <a:rPr lang="en-US" sz="2500" dirty="0" err="1">
                <a:solidFill>
                  <a:srgbClr val="0070C0"/>
                </a:solidFill>
              </a:rPr>
              <a:t>respondan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preguntas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</a:rPr>
              <a:t>científicas</a:t>
            </a:r>
            <a:r>
              <a:rPr lang="en-US" sz="2500" dirty="0" smtClean="0">
                <a:solidFill>
                  <a:srgbClr val="0070C0"/>
                </a:solidFill>
              </a:rPr>
              <a:t>”.</a:t>
            </a:r>
            <a:endParaRPr lang="en-US" sz="2500" dirty="0">
              <a:solidFill>
                <a:srgbClr val="0070C0"/>
              </a:solidFill>
            </a:endParaRPr>
          </a:p>
          <a:p>
            <a:pPr marL="2286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experiencia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511175" marR="0" lvl="2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/>
              <a:t>Da por </a:t>
            </a:r>
            <a:r>
              <a:rPr lang="en-US" sz="2200" dirty="0" err="1" smtClean="0"/>
              <a:t>sentada</a:t>
            </a:r>
            <a:r>
              <a:rPr lang="en-US" sz="2200" dirty="0" smtClean="0"/>
              <a:t> la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conexión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los datos y la pregunta. </a:t>
            </a:r>
          </a:p>
          <a:p>
            <a:pPr marL="511175" marR="0" lvl="2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datos</a:t>
            </a:r>
            <a:r>
              <a:rPr lang="en-US" sz="2200" dirty="0"/>
              <a:t>,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511175" marR="0" lvl="2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E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pregunta y su contexto,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200" dirty="0"/>
              <a:t>los </a:t>
            </a:r>
            <a:r>
              <a:rPr lang="en-US" sz="2200" dirty="0" err="1"/>
              <a:t>investigadores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cómo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podrían contestar la pregunta y qué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podrían ser más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útiles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1175" marR="0" lvl="2" indent="-231775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variabilidad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potenciales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realidades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ocultas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podrían romper la relación entre los datos y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inferencia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1175" marR="0" lvl="2" indent="-231775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uego decide qué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analítica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más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apropiada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3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914400"/>
            <a:ext cx="89916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dirty="0">
                <a:solidFill>
                  <a:srgbClr val="0070C0"/>
                </a:solidFill>
              </a:rPr>
              <a:t>“</a:t>
            </a:r>
            <a:r>
              <a:rPr lang="en-US" sz="2500" dirty="0" err="1">
                <a:solidFill>
                  <a:srgbClr val="0070C0"/>
                </a:solidFill>
              </a:rPr>
              <a:t>Planifique</a:t>
            </a:r>
            <a:r>
              <a:rPr lang="en-US" sz="2500" dirty="0">
                <a:solidFill>
                  <a:srgbClr val="0070C0"/>
                </a:solidFill>
              </a:rPr>
              <a:t> su </a:t>
            </a:r>
            <a:r>
              <a:rPr lang="en-US" sz="2500" dirty="0" err="1">
                <a:solidFill>
                  <a:srgbClr val="0070C0"/>
                </a:solidFill>
              </a:rPr>
              <a:t>estudio</a:t>
            </a:r>
            <a:r>
              <a:rPr lang="en-US" sz="2500" dirty="0">
                <a:solidFill>
                  <a:srgbClr val="0070C0"/>
                </a:solidFill>
              </a:rPr>
              <a:t> con </a:t>
            </a:r>
            <a:r>
              <a:rPr lang="en-US" sz="2500" dirty="0" err="1">
                <a:solidFill>
                  <a:srgbClr val="0070C0"/>
                </a:solidFill>
              </a:rPr>
              <a:t>tiempo</a:t>
            </a:r>
            <a:r>
              <a:rPr lang="en-US" sz="2500" dirty="0">
                <a:solidFill>
                  <a:srgbClr val="0070C0"/>
                </a:solidFill>
              </a:rPr>
              <a:t>, con mucho </a:t>
            </a:r>
            <a:r>
              <a:rPr lang="en-US" sz="2500" dirty="0" err="1">
                <a:solidFill>
                  <a:srgbClr val="0070C0"/>
                </a:solidFill>
              </a:rPr>
              <a:t>tiempo</a:t>
            </a:r>
            <a:r>
              <a:rPr lang="en-US" sz="2500" dirty="0">
                <a:solidFill>
                  <a:srgbClr val="0070C0"/>
                </a:solidFill>
              </a:rPr>
              <a:t>”.</a:t>
            </a:r>
          </a:p>
          <a:p>
            <a:pPr marL="225425" marR="0" lvl="0" indent="-22542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va 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gran esfuerzo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colectando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datos, los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restringen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únicamente a la pregunta “¿qué tamaño de muestra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?”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(https://www.youtube.com/watch?v=Hz1fyhVOjr4)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5425" marR="0" lvl="0" indent="-22542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pregunta, un estadístico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 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iteraciones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(=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mucho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con el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contestarla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06413" marR="0" lvl="1" indent="-29051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Cuál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variable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respuesta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ideal?, ¿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interpreta?, ¿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 variables?, ¿qué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?, ¿hay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error que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puedan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?, ¿hay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sesgos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?, etc.</a:t>
            </a:r>
          </a:p>
          <a:p>
            <a:pPr marL="506413" marR="0" lvl="1" indent="-29051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200" dirty="0"/>
              <a:t>Una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estadístico-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investigador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cuando </a:t>
            </a:r>
            <a:r>
              <a:rPr lang="en-US" sz="2200" dirty="0" smtClean="0"/>
              <a:t>genera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puntos</a:t>
            </a:r>
            <a:r>
              <a:rPr lang="en-US" sz="2200" dirty="0"/>
              <a:t> de vista </a:t>
            </a:r>
            <a:r>
              <a:rPr lang="en-US" sz="2200" dirty="0" err="1"/>
              <a:t>complementarios</a:t>
            </a:r>
            <a:r>
              <a:rPr lang="en-US" sz="2200" dirty="0"/>
              <a:t> que </a:t>
            </a:r>
            <a:r>
              <a:rPr lang="en-US" sz="2200" dirty="0" err="1"/>
              <a:t>mejoran</a:t>
            </a:r>
            <a:r>
              <a:rPr lang="en-US" sz="2200" dirty="0"/>
              <a:t> la </a:t>
            </a:r>
            <a:r>
              <a:rPr lang="en-US" sz="2200" dirty="0" err="1"/>
              <a:t>calidad</a:t>
            </a:r>
            <a:r>
              <a:rPr lang="en-US" sz="2200" dirty="0"/>
              <a:t> del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4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00" dirty="0">
                <a:solidFill>
                  <a:srgbClr val="0070C0"/>
                </a:solidFill>
              </a:rPr>
              <a:t>“Pre/</a:t>
            </a:r>
            <a:r>
              <a:rPr lang="en-US" sz="2500" dirty="0" err="1">
                <a:solidFill>
                  <a:srgbClr val="0070C0"/>
                </a:solidFill>
              </a:rPr>
              <a:t>ocúpese</a:t>
            </a:r>
            <a:r>
              <a:rPr lang="en-US" sz="2500" dirty="0">
                <a:solidFill>
                  <a:srgbClr val="0070C0"/>
                </a:solidFill>
              </a:rPr>
              <a:t> por la </a:t>
            </a:r>
            <a:r>
              <a:rPr lang="en-US" sz="2500" dirty="0" err="1">
                <a:solidFill>
                  <a:srgbClr val="0070C0"/>
                </a:solidFill>
              </a:rPr>
              <a:t>calidad</a:t>
            </a:r>
            <a:r>
              <a:rPr lang="en-US" sz="2500" dirty="0">
                <a:solidFill>
                  <a:srgbClr val="0070C0"/>
                </a:solidFill>
              </a:rPr>
              <a:t> de los datos”.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datos =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(garbage in, garbage out -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aunque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tenga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muchos</a:t>
            </a:r>
            <a:r>
              <a:rPr lang="en-US" sz="2200" dirty="0"/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datos/</a:t>
            </a:r>
            <a:r>
              <a:rPr lang="en-US" sz="2200" dirty="0" smtClean="0"/>
              <a:t>b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 </a:t>
            </a:r>
            <a:r>
              <a:rPr lang="en-US" sz="2200" dirty="0"/>
              <a:t>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ata).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tiene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pero nada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tan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datos 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buena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datos que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vienen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pre-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procesados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negras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</a:t>
            </a:r>
            <a:r>
              <a:rPr lang="en-US" sz="2200" dirty="0"/>
              <a:t>or </a:t>
            </a:r>
            <a:r>
              <a:rPr lang="en-US" sz="2200" dirty="0" err="1"/>
              <a:t>ej</a:t>
            </a:r>
            <a:r>
              <a:rPr lang="en-US" sz="2200" dirty="0"/>
              <a:t>.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genética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requieren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especial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limpieza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datos 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idealmente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particularmente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porque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los datos. Es </a:t>
            </a:r>
            <a:r>
              <a:rPr lang="en-US" sz="2200" dirty="0" err="1"/>
              <a:t>imprescindible</a:t>
            </a:r>
            <a:r>
              <a:rPr lang="en-US" sz="2200" dirty="0"/>
              <a:t>:</a:t>
            </a:r>
          </a:p>
          <a:p>
            <a: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 dirty="0"/>
              <a:t>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colectaron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y qué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celdas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vacías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999,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conocerlos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explorarlos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outliers y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228600" y="6400800"/>
            <a:ext cx="7010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Ateneo de Investigación		Laura 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1161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2353</Words>
  <Application>Microsoft Office PowerPoint</Application>
  <PresentationFormat>On-screen Show (4:3)</PresentationFormat>
  <Paragraphs>227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Noto Sans Symbols</vt:lpstr>
      <vt:lpstr>Calibri</vt:lpstr>
      <vt:lpstr>Helvetica Neue</vt:lpstr>
      <vt:lpstr>171161Lecture</vt:lpstr>
      <vt:lpstr>Segundo Ateneo de Investigación  Área de Investigación Hospital de Alta Complejidad en Red El Cruce</vt:lpstr>
      <vt:lpstr>¿Qué es la Estadística?</vt:lpstr>
      <vt:lpstr>¿Cómo Funciona la Estadística?</vt:lpstr>
      <vt:lpstr>Consecuencias de un Mal Uso de la Estadística</vt:lpstr>
      <vt:lpstr>Consecuencias de un Mal Uso de la Estadística</vt:lpstr>
      <vt:lpstr>Diez Pautas Simples</vt:lpstr>
      <vt:lpstr>Pauta 1</vt:lpstr>
      <vt:lpstr>Pauta 3</vt:lpstr>
      <vt:lpstr>Pauta 4</vt:lpstr>
      <vt:lpstr>Pauta 5</vt:lpstr>
      <vt:lpstr>Pauta 6</vt:lpstr>
      <vt:lpstr>Pauta 7</vt:lpstr>
      <vt:lpstr>PowerPoint Presentation</vt:lpstr>
      <vt:lpstr>Valor P y Controversias Asociadas</vt:lpstr>
      <vt:lpstr>Pauta 8</vt:lpstr>
      <vt:lpstr>Valor P y Controversias Asociadas</vt:lpstr>
      <vt:lpstr>Valor P y Controversias Asociadas</vt:lpstr>
      <vt:lpstr>Pauta 9</vt:lpstr>
      <vt:lpstr>Valor P y Controversias Asociadas</vt:lpstr>
      <vt:lpstr>Valor P y Controversias Asociadas</vt:lpstr>
      <vt:lpstr>Pauta 9: “Siempre que sea posible, ¡replique!”</vt:lpstr>
      <vt:lpstr>Pauta 10</vt:lpstr>
      <vt:lpstr>Valor P y sus Controversias un Año Después</vt:lpstr>
      <vt:lpstr>Pauta 0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Ateneo de Investigación  Área de Investigación Hospital de Alta Complejidad en Red El Cruce</dc:title>
  <dc:creator>lacion</dc:creator>
  <cp:lastModifiedBy>lacion</cp:lastModifiedBy>
  <cp:revision>12</cp:revision>
  <dcterms:modified xsi:type="dcterms:W3CDTF">2017-04-24T19:42:14Z</dcterms:modified>
</cp:coreProperties>
</file>