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3" r:id="rId4"/>
    <p:sldId id="265" r:id="rId5"/>
    <p:sldId id="266" r:id="rId6"/>
    <p:sldId id="267" r:id="rId7"/>
    <p:sldId id="258" r:id="rId8"/>
    <p:sldId id="259" r:id="rId9"/>
    <p:sldId id="260" r:id="rId10"/>
    <p:sldId id="261" r:id="rId11"/>
    <p:sldId id="262" r:id="rId1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452" autoAdjust="0"/>
  </p:normalViewPr>
  <p:slideViewPr>
    <p:cSldViewPr>
      <p:cViewPr varScale="1">
        <p:scale>
          <a:sx n="73" d="100"/>
          <a:sy n="73" d="100"/>
        </p:scale>
        <p:origin x="-2010" y="-96"/>
      </p:cViewPr>
      <p:guideLst>
        <p:guide orient="horz" pos="2160"/>
        <p:guide pos="2880"/>
      </p:guideLst>
    </p:cSldViewPr>
  </p:slideViewPr>
  <p:notesTextViewPr>
    <p:cViewPr>
      <p:scale>
        <a:sx n="1" d="1"/>
        <a:sy n="1" d="1"/>
      </p:scale>
      <p:origin x="0" y="0"/>
    </p:cViewPr>
  </p:notesTextViewPr>
  <p:notesViewPr>
    <p:cSldViewPr>
      <p:cViewPr varScale="1">
        <p:scale>
          <a:sx n="82" d="100"/>
          <a:sy n="82" d="100"/>
        </p:scale>
        <p:origin x="-313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DF566-3247-4E9E-B6F1-27D5F016D5A4}" type="datetimeFigureOut">
              <a:rPr lang="es-ES" smtClean="0"/>
              <a:t>26/12/2017</a:t>
            </a:fld>
            <a:endParaRPr lang="es-E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97E19C-A8C9-48F3-A978-F7FA24579A01}" type="slidenum">
              <a:rPr lang="es-ES" smtClean="0"/>
              <a:t>‹#›</a:t>
            </a:fld>
            <a:endParaRPr lang="es-ES"/>
          </a:p>
        </p:txBody>
      </p:sp>
    </p:spTree>
    <p:extLst>
      <p:ext uri="{BB962C8B-B14F-4D97-AF65-F5344CB8AC3E}">
        <p14:creationId xmlns:p14="http://schemas.microsoft.com/office/powerpoint/2010/main" val="2197025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a:t>
            </a:r>
            <a:r>
              <a:rPr lang="en-US" dirty="0" err="1" smtClean="0"/>
              <a:t>DataCamp</a:t>
            </a:r>
            <a:r>
              <a:rPr lang="en-US" dirty="0" smtClean="0"/>
              <a:t>, I am Laura </a:t>
            </a:r>
            <a:r>
              <a:rPr lang="en-US" dirty="0" err="1" smtClean="0"/>
              <a:t>Acion</a:t>
            </a:r>
            <a:r>
              <a:rPr lang="en-US" dirty="0" smtClean="0"/>
              <a:t> and this is</a:t>
            </a:r>
            <a:r>
              <a:rPr lang="en-US" baseline="0" dirty="0" smtClean="0"/>
              <a:t> my audition video. </a:t>
            </a:r>
            <a:r>
              <a:rPr lang="en-US" dirty="0" smtClean="0"/>
              <a:t>I will</a:t>
            </a:r>
            <a:r>
              <a:rPr lang="en-US" baseline="0" dirty="0" smtClean="0"/>
              <a:t> be presenting an introduction on how to </a:t>
            </a:r>
            <a:r>
              <a:rPr lang="en-US" baseline="0" dirty="0" smtClean="0"/>
              <a:t>make inference </a:t>
            </a:r>
            <a:r>
              <a:rPr lang="en-US" baseline="0" dirty="0" smtClean="0"/>
              <a:t>by eye, that is, if you have a plot featuring </a:t>
            </a:r>
            <a:r>
              <a:rPr lang="en-US" baseline="0" dirty="0" smtClean="0"/>
              <a:t>one or two </a:t>
            </a:r>
            <a:r>
              <a:rPr lang="en-US" baseline="0" dirty="0" smtClean="0"/>
              <a:t>confidence </a:t>
            </a:r>
            <a:r>
              <a:rPr lang="en-US" baseline="0" dirty="0" err="1" smtClean="0"/>
              <a:t>íntervals</a:t>
            </a:r>
            <a:r>
              <a:rPr lang="en-US" baseline="0" dirty="0" smtClean="0"/>
              <a:t>, how can you approximate a p-value </a:t>
            </a:r>
            <a:r>
              <a:rPr lang="en-US" baseline="0" dirty="0" smtClean="0"/>
              <a:t>just </a:t>
            </a:r>
            <a:r>
              <a:rPr lang="en-US" baseline="0" dirty="0" smtClean="0"/>
              <a:t>by looking at the plot. </a:t>
            </a:r>
            <a:r>
              <a:rPr lang="en-US" baseline="0" dirty="0" smtClean="0"/>
              <a:t>(slide)</a:t>
            </a:r>
            <a:endParaRPr lang="es-ES" dirty="0"/>
          </a:p>
        </p:txBody>
      </p:sp>
      <p:sp>
        <p:nvSpPr>
          <p:cNvPr id="4" name="Slide Number Placeholder 3"/>
          <p:cNvSpPr>
            <a:spLocks noGrp="1"/>
          </p:cNvSpPr>
          <p:nvPr>
            <p:ph type="sldNum" sz="quarter" idx="10"/>
          </p:nvPr>
        </p:nvSpPr>
        <p:spPr/>
        <p:txBody>
          <a:bodyPr/>
          <a:lstStyle/>
          <a:p>
            <a:fld id="{8E97E19C-A8C9-48F3-A978-F7FA24579A01}" type="slidenum">
              <a:rPr lang="es-ES" smtClean="0"/>
              <a:t>1</a:t>
            </a:fld>
            <a:endParaRPr lang="es-ES"/>
          </a:p>
        </p:txBody>
      </p:sp>
    </p:spTree>
    <p:extLst>
      <p:ext uri="{BB962C8B-B14F-4D97-AF65-F5344CB8AC3E}">
        <p14:creationId xmlns:p14="http://schemas.microsoft.com/office/powerpoint/2010/main" val="2667086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Please be aware that these results change </a:t>
            </a:r>
            <a:r>
              <a:rPr lang="en-US" sz="1200" b="0" i="0" kern="1200" dirty="0" smtClean="0">
                <a:solidFill>
                  <a:schemeClr val="tx1"/>
                </a:solidFill>
                <a:effectLst/>
                <a:latin typeface="+mn-lt"/>
                <a:ea typeface="+mn-ea"/>
                <a:cs typeface="+mn-cs"/>
              </a:rPr>
              <a:t>in different </a:t>
            </a:r>
            <a:r>
              <a:rPr lang="en-US" sz="1200" b="0" i="0" kern="1200" dirty="0" smtClean="0">
                <a:solidFill>
                  <a:schemeClr val="tx1"/>
                </a:solidFill>
                <a:effectLst/>
                <a:latin typeface="+mn-lt"/>
                <a:ea typeface="+mn-ea"/>
                <a:cs typeface="+mn-cs"/>
              </a:rPr>
              <a:t>situations. For instance, if the two groups are not independent or if the sample sizes in each group are less</a:t>
            </a:r>
            <a:r>
              <a:rPr lang="en-US" sz="1200" b="0" i="0" kern="1200" baseline="0" dirty="0" smtClean="0">
                <a:solidFill>
                  <a:schemeClr val="tx1"/>
                </a:solidFill>
                <a:effectLst/>
                <a:latin typeface="+mn-lt"/>
                <a:ea typeface="+mn-ea"/>
                <a:cs typeface="+mn-cs"/>
              </a:rPr>
              <a:t> than 10, the amount of overlap until having a p-value of approximately 0.05 may change.</a:t>
            </a:r>
            <a:r>
              <a:rPr lang="en-US" sz="1200" b="0" i="0" kern="1200" dirty="0" smtClean="0">
                <a:solidFill>
                  <a:schemeClr val="tx1"/>
                </a:solidFill>
                <a:effectLst/>
                <a:latin typeface="+mn-lt"/>
                <a:ea typeface="+mn-ea"/>
                <a:cs typeface="+mn-cs"/>
              </a:rPr>
              <a:t> </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In spite of these limitations and that there is a lot more to say to completely understand how this works</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now you know that </a:t>
            </a:r>
            <a:r>
              <a:rPr lang="en-US" sz="1200" b="0" i="0" kern="1200" dirty="0" smtClean="0">
                <a:solidFill>
                  <a:schemeClr val="tx1"/>
                </a:solidFill>
                <a:effectLst/>
                <a:latin typeface="+mn-lt"/>
                <a:ea typeface="+mn-ea"/>
                <a:cs typeface="+mn-cs"/>
              </a:rPr>
              <a:t>two confidence </a:t>
            </a:r>
            <a:r>
              <a:rPr lang="en-US" sz="1200" b="0" i="0" kern="1200" dirty="0" err="1" smtClean="0">
                <a:solidFill>
                  <a:schemeClr val="tx1"/>
                </a:solidFill>
                <a:effectLst/>
                <a:latin typeface="+mn-lt"/>
                <a:ea typeface="+mn-ea"/>
                <a:cs typeface="+mn-cs"/>
              </a:rPr>
              <a:t>íntervals</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can </a:t>
            </a:r>
            <a:r>
              <a:rPr lang="en-US" sz="1200" b="0" i="0" kern="1200" dirty="0" smtClean="0">
                <a:solidFill>
                  <a:schemeClr val="tx1"/>
                </a:solidFill>
                <a:effectLst/>
                <a:latin typeface="+mn-lt"/>
                <a:ea typeface="+mn-ea"/>
                <a:cs typeface="+mn-cs"/>
              </a:rPr>
              <a:t>have</a:t>
            </a:r>
            <a:r>
              <a:rPr lang="en-US" sz="1200" b="0" i="0" kern="1200" baseline="0" dirty="0" smtClean="0">
                <a:solidFill>
                  <a:schemeClr val="tx1"/>
                </a:solidFill>
                <a:effectLst/>
                <a:latin typeface="+mn-lt"/>
                <a:ea typeface="+mn-ea"/>
                <a:cs typeface="+mn-cs"/>
              </a:rPr>
              <a:t> some overlap</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but the two groups may still be statistically different. </a:t>
            </a:r>
            <a:r>
              <a:rPr lang="en-US" sz="1200" b="0" i="0" kern="1200" dirty="0" smtClean="0">
                <a:solidFill>
                  <a:schemeClr val="tx1"/>
                </a:solidFill>
                <a:effectLst/>
                <a:latin typeface="+mn-lt"/>
                <a:ea typeface="+mn-ea"/>
                <a:cs typeface="+mn-cs"/>
              </a:rPr>
              <a:t>Whether </a:t>
            </a:r>
            <a:r>
              <a:rPr lang="en-US" sz="1200" b="0" i="0" kern="1200" dirty="0" smtClean="0">
                <a:solidFill>
                  <a:schemeClr val="tx1"/>
                </a:solidFill>
                <a:effectLst/>
                <a:latin typeface="+mn-lt"/>
                <a:ea typeface="+mn-ea"/>
                <a:cs typeface="+mn-cs"/>
              </a:rPr>
              <a:t>that difference is meaningful </a:t>
            </a:r>
            <a:r>
              <a:rPr lang="en-US" sz="1200" b="0" i="0" kern="1200" dirty="0" smtClean="0">
                <a:solidFill>
                  <a:schemeClr val="tx1"/>
                </a:solidFill>
                <a:effectLst/>
                <a:latin typeface="+mn-lt"/>
                <a:ea typeface="+mn-ea"/>
                <a:cs typeface="+mn-cs"/>
              </a:rPr>
              <a:t>is</a:t>
            </a:r>
            <a:r>
              <a:rPr lang="en-US" sz="1200" b="0" i="0" kern="1200" baseline="0" dirty="0" smtClean="0">
                <a:solidFill>
                  <a:schemeClr val="tx1"/>
                </a:solidFill>
                <a:effectLst/>
                <a:latin typeface="+mn-lt"/>
                <a:ea typeface="+mn-ea"/>
                <a:cs typeface="+mn-cs"/>
              </a:rPr>
              <a:t> another discussion worth having</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Ok, now it is your turn to practice how confidence </a:t>
            </a:r>
            <a:r>
              <a:rPr lang="en-US" sz="1200" b="0" i="0" kern="1200" dirty="0" err="1" smtClean="0">
                <a:solidFill>
                  <a:schemeClr val="tx1"/>
                </a:solidFill>
                <a:effectLst/>
                <a:latin typeface="+mn-lt"/>
                <a:ea typeface="+mn-ea"/>
                <a:cs typeface="+mn-cs"/>
              </a:rPr>
              <a:t>íntervals</a:t>
            </a:r>
            <a:r>
              <a:rPr lang="en-US" sz="1200" b="0" i="0" kern="1200" dirty="0" smtClean="0">
                <a:solidFill>
                  <a:schemeClr val="tx1"/>
                </a:solidFill>
                <a:effectLst/>
                <a:latin typeface="+mn-lt"/>
                <a:ea typeface="+mn-ea"/>
                <a:cs typeface="+mn-cs"/>
              </a:rPr>
              <a:t> and p-values relate to each other and keep</a:t>
            </a:r>
            <a:r>
              <a:rPr lang="en-US" sz="1200" b="0" i="0" kern="1200" baseline="0" dirty="0" smtClean="0">
                <a:solidFill>
                  <a:schemeClr val="tx1"/>
                </a:solidFill>
                <a:effectLst/>
                <a:latin typeface="+mn-lt"/>
                <a:ea typeface="+mn-ea"/>
                <a:cs typeface="+mn-cs"/>
              </a:rPr>
              <a:t> learning how to make inference by eye</a:t>
            </a:r>
            <a:r>
              <a:rPr lang="en-US" sz="1200" b="0" i="0" kern="1200" dirty="0" smtClean="0">
                <a:solidFill>
                  <a:schemeClr val="tx1"/>
                </a:solidFill>
                <a:effectLst/>
                <a:latin typeface="+mn-lt"/>
                <a:ea typeface="+mn-ea"/>
                <a:cs typeface="+mn-cs"/>
              </a:rPr>
              <a:t>. (slide)</a:t>
            </a:r>
          </a:p>
        </p:txBody>
      </p:sp>
      <p:sp>
        <p:nvSpPr>
          <p:cNvPr id="4" name="Slide Number Placeholder 3"/>
          <p:cNvSpPr>
            <a:spLocks noGrp="1"/>
          </p:cNvSpPr>
          <p:nvPr>
            <p:ph type="sldNum" sz="quarter" idx="10"/>
          </p:nvPr>
        </p:nvSpPr>
        <p:spPr/>
        <p:txBody>
          <a:bodyPr/>
          <a:lstStyle/>
          <a:p>
            <a:fld id="{8E97E19C-A8C9-48F3-A978-F7FA24579A01}" type="slidenum">
              <a:rPr lang="es-ES" smtClean="0"/>
              <a:t>10</a:t>
            </a:fld>
            <a:endParaRPr lang="es-ES"/>
          </a:p>
        </p:txBody>
      </p:sp>
    </p:spTree>
    <p:extLst>
      <p:ext uri="{BB962C8B-B14F-4D97-AF65-F5344CB8AC3E}">
        <p14:creationId xmlns:p14="http://schemas.microsoft.com/office/powerpoint/2010/main" val="1552666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Thank</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you very much for </a:t>
            </a:r>
            <a:r>
              <a:rPr lang="en-US" sz="1200" b="0" i="0" kern="1200" baseline="0" dirty="0" smtClean="0">
                <a:solidFill>
                  <a:schemeClr val="tx1"/>
                </a:solidFill>
                <a:effectLst/>
                <a:latin typeface="+mn-lt"/>
                <a:ea typeface="+mn-ea"/>
                <a:cs typeface="+mn-cs"/>
              </a:rPr>
              <a:t>watching, </a:t>
            </a:r>
            <a:r>
              <a:rPr lang="en-US" sz="1200" b="0" i="0" kern="1200" baseline="0" dirty="0" smtClean="0">
                <a:solidFill>
                  <a:schemeClr val="tx1"/>
                </a:solidFill>
                <a:effectLst/>
                <a:latin typeface="+mn-lt"/>
                <a:ea typeface="+mn-ea"/>
                <a:cs typeface="+mn-cs"/>
              </a:rPr>
              <a:t>I hope you enjoyed the presentation.</a:t>
            </a:r>
            <a:endParaRPr lang="es-ES" sz="1200" b="1" i="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E97E19C-A8C9-48F3-A978-F7FA24579A01}" type="slidenum">
              <a:rPr lang="es-ES" smtClean="0"/>
              <a:t>11</a:t>
            </a:fld>
            <a:endParaRPr lang="es-ES"/>
          </a:p>
        </p:txBody>
      </p:sp>
    </p:spTree>
    <p:extLst>
      <p:ext uri="{BB962C8B-B14F-4D97-AF65-F5344CB8AC3E}">
        <p14:creationId xmlns:p14="http://schemas.microsoft.com/office/powerpoint/2010/main" val="1552666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presentation I will assume you took</a:t>
            </a:r>
            <a:r>
              <a:rPr lang="en-US" baseline="0" dirty="0" smtClean="0"/>
              <a:t> the intro to R, the foundations of </a:t>
            </a:r>
            <a:r>
              <a:rPr lang="en-US" baseline="0" dirty="0" smtClean="0"/>
              <a:t>inference </a:t>
            </a:r>
            <a:r>
              <a:rPr lang="en-US" baseline="0" dirty="0" smtClean="0"/>
              <a:t>and the inference for numerical data courses from </a:t>
            </a:r>
            <a:r>
              <a:rPr lang="en-US" baseline="0" dirty="0" err="1" smtClean="0"/>
              <a:t>DataCamp</a:t>
            </a:r>
            <a:r>
              <a:rPr lang="en-US" baseline="0" dirty="0" smtClean="0"/>
              <a:t>. Or </a:t>
            </a:r>
            <a:r>
              <a:rPr lang="en-US" baseline="0" dirty="0" smtClean="0"/>
              <a:t>that you are familiar </a:t>
            </a:r>
            <a:r>
              <a:rPr lang="en-US" baseline="0" dirty="0" smtClean="0"/>
              <a:t>with introductory notions of R, estimation using confidence intervals, and inference using hypothesis test. (slide)</a:t>
            </a:r>
            <a:endParaRPr lang="es-ES" dirty="0"/>
          </a:p>
        </p:txBody>
      </p:sp>
      <p:sp>
        <p:nvSpPr>
          <p:cNvPr id="4" name="Slide Number Placeholder 3"/>
          <p:cNvSpPr>
            <a:spLocks noGrp="1"/>
          </p:cNvSpPr>
          <p:nvPr>
            <p:ph type="sldNum" sz="quarter" idx="10"/>
          </p:nvPr>
        </p:nvSpPr>
        <p:spPr/>
        <p:txBody>
          <a:bodyPr/>
          <a:lstStyle/>
          <a:p>
            <a:fld id="{8E97E19C-A8C9-48F3-A978-F7FA24579A01}" type="slidenum">
              <a:rPr lang="es-ES" smtClean="0"/>
              <a:t>2</a:t>
            </a:fld>
            <a:endParaRPr lang="es-ES"/>
          </a:p>
        </p:txBody>
      </p:sp>
    </p:spTree>
    <p:extLst>
      <p:ext uri="{BB962C8B-B14F-4D97-AF65-F5344CB8AC3E}">
        <p14:creationId xmlns:p14="http://schemas.microsoft.com/office/powerpoint/2010/main" val="1552666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this presentation we will </a:t>
            </a:r>
            <a:r>
              <a:rPr lang="en-US" sz="1200" b="0" i="0" kern="1200" dirty="0" smtClean="0">
                <a:solidFill>
                  <a:schemeClr val="tx1"/>
                </a:solidFill>
                <a:effectLst/>
                <a:latin typeface="+mn-lt"/>
                <a:ea typeface="+mn-ea"/>
                <a:cs typeface="+mn-cs"/>
              </a:rPr>
              <a:t>revisit </a:t>
            </a:r>
            <a:r>
              <a:rPr lang="en-US" sz="1200" b="0" i="0" kern="1200" dirty="0" smtClean="0">
                <a:solidFill>
                  <a:schemeClr val="tx1"/>
                </a:solidFill>
                <a:effectLst/>
                <a:latin typeface="+mn-lt"/>
                <a:ea typeface="+mn-ea"/>
                <a:cs typeface="+mn-cs"/>
              </a:rPr>
              <a:t>an </a:t>
            </a:r>
            <a:r>
              <a:rPr lang="en-US" sz="1200" b="0" i="0" kern="1200" dirty="0" smtClean="0">
                <a:solidFill>
                  <a:schemeClr val="tx1"/>
                </a:solidFill>
                <a:effectLst/>
                <a:latin typeface="+mn-lt"/>
                <a:ea typeface="+mn-ea"/>
                <a:cs typeface="+mn-cs"/>
              </a:rPr>
              <a:t>example </a:t>
            </a:r>
            <a:r>
              <a:rPr lang="en-US" sz="1200" b="0" i="0" kern="1200" dirty="0" smtClean="0">
                <a:solidFill>
                  <a:schemeClr val="tx1"/>
                </a:solidFill>
                <a:effectLst/>
                <a:latin typeface="+mn-lt"/>
                <a:ea typeface="+mn-ea"/>
                <a:cs typeface="+mn-cs"/>
              </a:rPr>
              <a:t>from the Inference for Numerical</a:t>
            </a:r>
            <a:r>
              <a:rPr lang="en-US" sz="1200" b="0" i="0" kern="1200" baseline="0" dirty="0" smtClean="0">
                <a:solidFill>
                  <a:schemeClr val="tx1"/>
                </a:solidFill>
                <a:effectLst/>
                <a:latin typeface="+mn-lt"/>
                <a:ea typeface="+mn-ea"/>
                <a:cs typeface="+mn-cs"/>
              </a:rPr>
              <a:t> Data </a:t>
            </a:r>
            <a:r>
              <a:rPr lang="en-US" sz="1200" b="0" i="0" kern="1200" dirty="0" smtClean="0">
                <a:solidFill>
                  <a:schemeClr val="tx1"/>
                </a:solidFill>
                <a:effectLst/>
                <a:latin typeface="+mn-lt"/>
                <a:ea typeface="+mn-ea"/>
                <a:cs typeface="+mn-cs"/>
              </a:rPr>
              <a:t>class. (</a:t>
            </a:r>
            <a:r>
              <a:rPr lang="en-US" sz="1200" b="0" i="0" kern="1200" dirty="0" err="1" smtClean="0">
                <a:solidFill>
                  <a:schemeClr val="tx1"/>
                </a:solidFill>
                <a:effectLst/>
                <a:latin typeface="+mn-lt"/>
                <a:ea typeface="+mn-ea"/>
                <a:cs typeface="+mn-cs"/>
              </a:rPr>
              <a:t>clic</a:t>
            </a:r>
            <a:r>
              <a:rPr lang="en-US" sz="1200" b="0" i="0" kern="1200" dirty="0" smtClean="0">
                <a:solidFill>
                  <a:schemeClr val="tx1"/>
                </a:solidFill>
                <a:effectLst/>
                <a:latin typeface="+mn-lt"/>
                <a:ea typeface="+mn-ea"/>
                <a:cs typeface="+mn-cs"/>
              </a:rPr>
              <a:t>) We use </a:t>
            </a:r>
            <a:r>
              <a:rPr lang="en-US" dirty="0" smtClean="0"/>
              <a:t>200 observations randomly sampled from the High School and Beyond survey. The same students took a reading and writing test. (</a:t>
            </a:r>
            <a:r>
              <a:rPr lang="en-US" dirty="0" err="1" smtClean="0"/>
              <a:t>clic</a:t>
            </a:r>
            <a:r>
              <a:rPr lang="en-US" dirty="0" smtClean="0"/>
              <a:t>) We are interested in determining if these scores are different. (</a:t>
            </a:r>
            <a:r>
              <a:rPr lang="en-US" dirty="0" err="1" smtClean="0"/>
              <a:t>clic</a:t>
            </a:r>
            <a:r>
              <a:rPr lang="en-US" dirty="0" smtClean="0"/>
              <a:t>)</a:t>
            </a:r>
          </a:p>
          <a:p>
            <a:endParaRPr lang="en-US" dirty="0" smtClean="0"/>
          </a:p>
          <a:p>
            <a:r>
              <a:rPr lang="en-US" dirty="0" smtClean="0"/>
              <a:t>To do this, we can construct a 95%</a:t>
            </a:r>
            <a:r>
              <a:rPr lang="en-US" baseline="0" dirty="0" smtClean="0"/>
              <a:t> confidence </a:t>
            </a:r>
            <a:r>
              <a:rPr lang="en-US" baseline="0" dirty="0" err="1" smtClean="0"/>
              <a:t>ínterval</a:t>
            </a:r>
            <a:r>
              <a:rPr lang="en-US" baseline="0" dirty="0" smtClean="0"/>
              <a:t> for the mean difference between the writing and reading scores or we can test the hypothesis that the population mean for the differences is cero. (slide)</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E97E19C-A8C9-48F3-A978-F7FA24579A01}" type="slidenum">
              <a:rPr lang="es-ES" smtClean="0"/>
              <a:t>3</a:t>
            </a:fld>
            <a:endParaRPr lang="es-ES"/>
          </a:p>
        </p:txBody>
      </p:sp>
    </p:spTree>
    <p:extLst>
      <p:ext uri="{BB962C8B-B14F-4D97-AF65-F5344CB8AC3E}">
        <p14:creationId xmlns:p14="http://schemas.microsoft.com/office/powerpoint/2010/main" val="1552666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the following slides, we will use variations</a:t>
            </a:r>
            <a:r>
              <a:rPr lang="en-US" sz="1200" b="0" i="0" kern="1200" baseline="0" dirty="0" smtClean="0">
                <a:solidFill>
                  <a:schemeClr val="tx1"/>
                </a:solidFill>
                <a:effectLst/>
                <a:latin typeface="+mn-lt"/>
                <a:ea typeface="+mn-ea"/>
                <a:cs typeface="+mn-cs"/>
              </a:rPr>
              <a:t> of the following R code.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First, we load the libraries ggplot2 and </a:t>
            </a:r>
            <a:r>
              <a:rPr lang="en-US" sz="1200" b="0" i="0" kern="1200" baseline="0" dirty="0" err="1" smtClean="0">
                <a:solidFill>
                  <a:schemeClr val="tx1"/>
                </a:solidFill>
                <a:effectLst/>
                <a:latin typeface="+mn-lt"/>
                <a:ea typeface="+mn-ea"/>
                <a:cs typeface="+mn-cs"/>
              </a:rPr>
              <a:t>OpenIntro</a:t>
            </a:r>
            <a:r>
              <a:rPr lang="en-US" sz="1200" b="0" i="0" kern="1200" baseline="0" dirty="0" smtClean="0">
                <a:solidFill>
                  <a:schemeClr val="tx1"/>
                </a:solidFill>
                <a:effectLst/>
                <a:latin typeface="+mn-lt"/>
                <a:ea typeface="+mn-ea"/>
                <a:cs typeface="+mn-cs"/>
              </a:rPr>
              <a:t>, where our </a:t>
            </a:r>
            <a:r>
              <a:rPr lang="en-US" sz="1200" b="0" i="0" kern="1200" baseline="0" dirty="0" err="1" smtClean="0">
                <a:solidFill>
                  <a:schemeClr val="tx1"/>
                </a:solidFill>
                <a:effectLst/>
                <a:latin typeface="+mn-lt"/>
                <a:ea typeface="+mn-ea"/>
                <a:cs typeface="+mn-cs"/>
              </a:rPr>
              <a:t>dataframe</a:t>
            </a:r>
            <a:r>
              <a:rPr lang="en-US" sz="1200" b="0" i="0" kern="1200" baseline="0" dirty="0" smtClean="0">
                <a:solidFill>
                  <a:schemeClr val="tx1"/>
                </a:solidFill>
                <a:effectLst/>
                <a:latin typeface="+mn-lt"/>
                <a:ea typeface="+mn-ea"/>
                <a:cs typeface="+mn-cs"/>
              </a:rPr>
              <a:t> hsb2 for the survey is included.</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We calculate the differences between reading and writing scores.</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Then we run a </a:t>
            </a:r>
            <a:r>
              <a:rPr lang="en-US" sz="1200" b="0" i="0" kern="1200" baseline="0" dirty="0" err="1" smtClean="0">
                <a:solidFill>
                  <a:schemeClr val="tx1"/>
                </a:solidFill>
                <a:effectLst/>
                <a:latin typeface="+mn-lt"/>
                <a:ea typeface="+mn-ea"/>
                <a:cs typeface="+mn-cs"/>
              </a:rPr>
              <a:t>t.test</a:t>
            </a:r>
            <a:r>
              <a:rPr lang="en-US" sz="1200" b="0" i="0" kern="1200" baseline="0" dirty="0" smtClean="0">
                <a:solidFill>
                  <a:schemeClr val="tx1"/>
                </a:solidFill>
                <a:effectLst/>
                <a:latin typeface="+mn-lt"/>
                <a:ea typeface="+mn-ea"/>
                <a:cs typeface="+mn-cs"/>
              </a:rPr>
              <a:t> for the difference and extract the estimated mean difference, the p-value, and the confidence interval limits for the estimated difference. Since the confidence interval is a numeric vector, to obtain the lower limit we ask for its first element and the upper limit corresponds to its second element.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We include all these elements in a </a:t>
            </a:r>
            <a:r>
              <a:rPr lang="en-US" sz="1200" b="0" i="0" kern="1200" baseline="0" dirty="0" err="1" smtClean="0">
                <a:solidFill>
                  <a:schemeClr val="tx1"/>
                </a:solidFill>
                <a:effectLst/>
                <a:latin typeface="+mn-lt"/>
                <a:ea typeface="+mn-ea"/>
                <a:cs typeface="+mn-cs"/>
              </a:rPr>
              <a:t>dataframe</a:t>
            </a:r>
            <a:r>
              <a:rPr lang="en-US" sz="1200" b="0" i="0" kern="1200" baseline="0" dirty="0" smtClean="0">
                <a:solidFill>
                  <a:schemeClr val="tx1"/>
                </a:solidFill>
                <a:effectLst/>
                <a:latin typeface="+mn-lt"/>
                <a:ea typeface="+mn-ea"/>
                <a:cs typeface="+mn-cs"/>
              </a:rPr>
              <a:t> and then we plot the results using </a:t>
            </a:r>
            <a:r>
              <a:rPr lang="en-US" sz="1200" b="0" i="0" kern="1200" baseline="0" dirty="0" err="1" smtClean="0">
                <a:solidFill>
                  <a:schemeClr val="tx1"/>
                </a:solidFill>
                <a:effectLst/>
                <a:latin typeface="+mn-lt"/>
                <a:ea typeface="+mn-ea"/>
                <a:cs typeface="+mn-cs"/>
              </a:rPr>
              <a:t>ggplot</a:t>
            </a:r>
            <a:r>
              <a:rPr lang="en-US" sz="1200" b="0" i="0" kern="1200" baseline="0" dirty="0" smtClean="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8E97E19C-A8C9-48F3-A978-F7FA24579A01}" type="slidenum">
              <a:rPr lang="es-ES" smtClean="0"/>
              <a:t>4</a:t>
            </a:fld>
            <a:endParaRPr lang="es-ES"/>
          </a:p>
        </p:txBody>
      </p:sp>
    </p:spTree>
    <p:extLst>
      <p:ext uri="{BB962C8B-B14F-4D97-AF65-F5344CB8AC3E}">
        <p14:creationId xmlns:p14="http://schemas.microsoft.com/office/powerpoint/2010/main" val="1552666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 the data from</a:t>
            </a:r>
            <a:r>
              <a:rPr lang="en-US" sz="1200" b="0" i="0" kern="1200" baseline="0" dirty="0" smtClean="0">
                <a:solidFill>
                  <a:schemeClr val="tx1"/>
                </a:solidFill>
                <a:effectLst/>
                <a:latin typeface="+mn-lt"/>
                <a:ea typeface="+mn-ea"/>
                <a:cs typeface="+mn-cs"/>
              </a:rPr>
              <a:t> the </a:t>
            </a:r>
            <a:r>
              <a:rPr lang="en-US" sz="1200" b="0" i="0" kern="1200" baseline="0" dirty="0" err="1" smtClean="0">
                <a:solidFill>
                  <a:schemeClr val="tx1"/>
                </a:solidFill>
                <a:effectLst/>
                <a:latin typeface="+mn-lt"/>
                <a:ea typeface="+mn-ea"/>
                <a:cs typeface="+mn-cs"/>
              </a:rPr>
              <a:t>t.test</a:t>
            </a:r>
            <a:r>
              <a:rPr lang="en-US" sz="1200" b="0" i="0" kern="1200" baseline="0" dirty="0" smtClean="0">
                <a:solidFill>
                  <a:schemeClr val="tx1"/>
                </a:solidFill>
                <a:effectLst/>
                <a:latin typeface="+mn-lt"/>
                <a:ea typeface="+mn-ea"/>
                <a:cs typeface="+mn-cs"/>
              </a:rPr>
              <a:t> results we will put together some helpful plots to visualize confidence intervals.</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We map the confidence </a:t>
            </a:r>
            <a:r>
              <a:rPr lang="en-US" sz="1200" b="0" i="0" kern="1200" baseline="0" dirty="0" err="1" smtClean="0">
                <a:solidFill>
                  <a:schemeClr val="tx1"/>
                </a:solidFill>
                <a:effectLst/>
                <a:latin typeface="+mn-lt"/>
                <a:ea typeface="+mn-ea"/>
                <a:cs typeface="+mn-cs"/>
              </a:rPr>
              <a:t>ínterval</a:t>
            </a:r>
            <a:r>
              <a:rPr lang="en-US" sz="1200" b="0" i="0" kern="1200" baseline="0" dirty="0" smtClean="0">
                <a:solidFill>
                  <a:schemeClr val="tx1"/>
                </a:solidFill>
                <a:effectLst/>
                <a:latin typeface="+mn-lt"/>
                <a:ea typeface="+mn-ea"/>
                <a:cs typeface="+mn-cs"/>
              </a:rPr>
              <a:t> lower and upper limits to </a:t>
            </a:r>
            <a:r>
              <a:rPr lang="en-US" sz="1200" b="0" i="0" kern="1200" baseline="0" dirty="0" err="1" smtClean="0">
                <a:solidFill>
                  <a:schemeClr val="tx1"/>
                </a:solidFill>
                <a:effectLst/>
                <a:latin typeface="+mn-lt"/>
                <a:ea typeface="+mn-ea"/>
                <a:cs typeface="+mn-cs"/>
              </a:rPr>
              <a:t>ymin</a:t>
            </a:r>
            <a:r>
              <a:rPr lang="en-US" sz="1200" b="0" i="0" kern="1200" baseline="0" dirty="0" smtClean="0">
                <a:solidFill>
                  <a:schemeClr val="tx1"/>
                </a:solidFill>
                <a:effectLst/>
                <a:latin typeface="+mn-lt"/>
                <a:ea typeface="+mn-ea"/>
                <a:cs typeface="+mn-cs"/>
              </a:rPr>
              <a:t> and </a:t>
            </a:r>
            <a:r>
              <a:rPr lang="en-US" sz="1200" b="0" i="0" kern="1200" baseline="0" dirty="0" err="1" smtClean="0">
                <a:solidFill>
                  <a:schemeClr val="tx1"/>
                </a:solidFill>
                <a:effectLst/>
                <a:latin typeface="+mn-lt"/>
                <a:ea typeface="+mn-ea"/>
                <a:cs typeface="+mn-cs"/>
              </a:rPr>
              <a:t>ymax</a:t>
            </a:r>
            <a:r>
              <a:rPr lang="en-US" sz="1200" b="0" i="0" kern="1200" baseline="0" dirty="0" smtClean="0">
                <a:solidFill>
                  <a:schemeClr val="tx1"/>
                </a:solidFill>
                <a:effectLst/>
                <a:latin typeface="+mn-lt"/>
                <a:ea typeface="+mn-ea"/>
                <a:cs typeface="+mn-cs"/>
              </a:rPr>
              <a:t>. Then we use </a:t>
            </a:r>
            <a:r>
              <a:rPr lang="en-US" sz="1200" b="0" i="0" kern="1200" baseline="0" dirty="0" err="1" smtClean="0">
                <a:solidFill>
                  <a:schemeClr val="tx1"/>
                </a:solidFill>
                <a:effectLst/>
                <a:latin typeface="+mn-lt"/>
                <a:ea typeface="+mn-ea"/>
                <a:cs typeface="+mn-cs"/>
              </a:rPr>
              <a:t>geom_point</a:t>
            </a:r>
            <a:r>
              <a:rPr lang="en-US" sz="1200" b="0" i="0" kern="1200" baseline="0" dirty="0" smtClean="0">
                <a:solidFill>
                  <a:schemeClr val="tx1"/>
                </a:solidFill>
                <a:effectLst/>
                <a:latin typeface="+mn-lt"/>
                <a:ea typeface="+mn-ea"/>
                <a:cs typeface="+mn-cs"/>
              </a:rPr>
              <a:t> to plot the estimated mean and </a:t>
            </a:r>
            <a:r>
              <a:rPr lang="en-US" sz="1200" b="0" i="0" kern="1200" baseline="0" dirty="0" err="1" smtClean="0">
                <a:solidFill>
                  <a:schemeClr val="tx1"/>
                </a:solidFill>
                <a:effectLst/>
                <a:latin typeface="+mn-lt"/>
                <a:ea typeface="+mn-ea"/>
                <a:cs typeface="+mn-cs"/>
              </a:rPr>
              <a:t>geom</a:t>
            </a:r>
            <a:r>
              <a:rPr lang="en-US" sz="1200" b="0" i="0" kern="1200" baseline="0" dirty="0" smtClean="0">
                <a:solidFill>
                  <a:schemeClr val="tx1"/>
                </a:solidFill>
                <a:effectLst/>
                <a:latin typeface="+mn-lt"/>
                <a:ea typeface="+mn-ea"/>
                <a:cs typeface="+mn-cs"/>
              </a:rPr>
              <a:t> error bar to plot the confidence </a:t>
            </a:r>
            <a:r>
              <a:rPr lang="en-US" sz="1200" b="0" i="0" kern="1200" baseline="0" dirty="0" err="1" smtClean="0">
                <a:solidFill>
                  <a:schemeClr val="tx1"/>
                </a:solidFill>
                <a:effectLst/>
                <a:latin typeface="+mn-lt"/>
                <a:ea typeface="+mn-ea"/>
                <a:cs typeface="+mn-cs"/>
              </a:rPr>
              <a:t>ínterval</a:t>
            </a:r>
            <a:r>
              <a:rPr lang="en-US" sz="1200" b="0" i="0" kern="1200" baseline="0" dirty="0" smtClean="0">
                <a:solidFill>
                  <a:schemeClr val="tx1"/>
                </a:solidFill>
                <a:effectLst/>
                <a:latin typeface="+mn-lt"/>
                <a:ea typeface="+mn-ea"/>
                <a:cs typeface="+mn-cs"/>
              </a:rPr>
              <a:t> limits. You will need to play around with the option width so the end of the </a:t>
            </a:r>
            <a:r>
              <a:rPr lang="en-US" sz="1200" b="0" i="0" kern="1200" baseline="0" dirty="0" err="1" smtClean="0">
                <a:solidFill>
                  <a:schemeClr val="tx1"/>
                </a:solidFill>
                <a:effectLst/>
                <a:latin typeface="+mn-lt"/>
                <a:ea typeface="+mn-ea"/>
                <a:cs typeface="+mn-cs"/>
              </a:rPr>
              <a:t>íntervals</a:t>
            </a:r>
            <a:r>
              <a:rPr lang="en-US" sz="1200" b="0" i="0" kern="1200" baseline="0" dirty="0" smtClean="0">
                <a:solidFill>
                  <a:schemeClr val="tx1"/>
                </a:solidFill>
                <a:effectLst/>
                <a:latin typeface="+mn-lt"/>
                <a:ea typeface="+mn-ea"/>
                <a:cs typeface="+mn-cs"/>
              </a:rPr>
              <a:t> are not too wide.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Since we want to know how a mu diff of 0 relates to the </a:t>
            </a:r>
            <a:r>
              <a:rPr lang="en-US" sz="1200" b="0" i="0" kern="1200" baseline="0" dirty="0" err="1" smtClean="0">
                <a:solidFill>
                  <a:schemeClr val="tx1"/>
                </a:solidFill>
                <a:effectLst/>
                <a:latin typeface="+mn-lt"/>
                <a:ea typeface="+mn-ea"/>
                <a:cs typeface="+mn-cs"/>
              </a:rPr>
              <a:t>ínterval</a:t>
            </a:r>
            <a:r>
              <a:rPr lang="en-US" sz="1200" b="0" i="0" kern="1200" baseline="0" dirty="0" smtClean="0">
                <a:solidFill>
                  <a:schemeClr val="tx1"/>
                </a:solidFill>
                <a:effectLst/>
                <a:latin typeface="+mn-lt"/>
                <a:ea typeface="+mn-ea"/>
                <a:cs typeface="+mn-cs"/>
              </a:rPr>
              <a:t>, it is helpful to add this horizontal line.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Theme black and white gives us a minimalistic background and the last layer eliminates the title for the x axis.</a:t>
            </a:r>
          </a:p>
        </p:txBody>
      </p:sp>
      <p:sp>
        <p:nvSpPr>
          <p:cNvPr id="4" name="Slide Number Placeholder 3"/>
          <p:cNvSpPr>
            <a:spLocks noGrp="1"/>
          </p:cNvSpPr>
          <p:nvPr>
            <p:ph type="sldNum" sz="quarter" idx="10"/>
          </p:nvPr>
        </p:nvSpPr>
        <p:spPr/>
        <p:txBody>
          <a:bodyPr/>
          <a:lstStyle/>
          <a:p>
            <a:fld id="{8E97E19C-A8C9-48F3-A978-F7FA24579A01}" type="slidenum">
              <a:rPr lang="es-ES" smtClean="0"/>
              <a:t>5</a:t>
            </a:fld>
            <a:endParaRPr lang="es-ES"/>
          </a:p>
        </p:txBody>
      </p:sp>
    </p:spTree>
    <p:extLst>
      <p:ext uri="{BB962C8B-B14F-4D97-AF65-F5344CB8AC3E}">
        <p14:creationId xmlns:p14="http://schemas.microsoft.com/office/powerpoint/2010/main" val="1552666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now that we have the tools to generate plots of confidence </a:t>
            </a:r>
            <a:r>
              <a:rPr lang="en-US" baseline="0" dirty="0" err="1" smtClean="0"/>
              <a:t>íntervals</a:t>
            </a:r>
            <a:r>
              <a:rPr lang="en-US" baseline="0" dirty="0" smtClean="0"/>
              <a:t>, let’s see some interesting results. (</a:t>
            </a:r>
            <a:r>
              <a:rPr lang="en-US" baseline="0" dirty="0" err="1" smtClean="0"/>
              <a:t>clic</a:t>
            </a:r>
            <a:r>
              <a:rPr lang="en-US" baseline="0" dirty="0" smtClean="0"/>
              <a:t>)</a:t>
            </a:r>
          </a:p>
          <a:p>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As </a:t>
            </a:r>
            <a:r>
              <a:rPr lang="en-US" sz="1200" b="0" i="0" kern="1200" dirty="0" smtClean="0">
                <a:solidFill>
                  <a:schemeClr val="tx1"/>
                </a:solidFill>
                <a:effectLst/>
                <a:latin typeface="+mn-lt"/>
                <a:ea typeface="+mn-ea"/>
                <a:cs typeface="+mn-cs"/>
              </a:rPr>
              <a:t>you know, </a:t>
            </a:r>
            <a:r>
              <a:rPr lang="en-US" sz="1200" b="0" i="0" kern="1200" dirty="0" smtClean="0">
                <a:solidFill>
                  <a:schemeClr val="tx1"/>
                </a:solidFill>
                <a:effectLst/>
                <a:latin typeface="+mn-lt"/>
                <a:ea typeface="+mn-ea"/>
                <a:cs typeface="+mn-cs"/>
              </a:rPr>
              <a:t>many times there is</a:t>
            </a:r>
            <a:r>
              <a:rPr lang="en-US"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one to one relationship </a:t>
            </a:r>
            <a:r>
              <a:rPr lang="en-US" sz="1200" b="0" i="0" kern="1200" dirty="0" smtClean="0">
                <a:solidFill>
                  <a:schemeClr val="tx1"/>
                </a:solidFill>
                <a:effectLst/>
                <a:latin typeface="+mn-lt"/>
                <a:ea typeface="+mn-ea"/>
                <a:cs typeface="+mn-cs"/>
              </a:rPr>
              <a:t>between a confidence </a:t>
            </a:r>
            <a:r>
              <a:rPr lang="en-US" sz="1200" b="0" i="0" kern="1200" dirty="0" err="1" smtClean="0">
                <a:solidFill>
                  <a:schemeClr val="tx1"/>
                </a:solidFill>
                <a:effectLst/>
                <a:latin typeface="+mn-lt"/>
                <a:ea typeface="+mn-ea"/>
                <a:cs typeface="+mn-cs"/>
              </a:rPr>
              <a:t>ínterval</a:t>
            </a:r>
            <a:r>
              <a:rPr lang="en-US" sz="1200" b="0" i="0" kern="1200" dirty="0" smtClean="0">
                <a:solidFill>
                  <a:schemeClr val="tx1"/>
                </a:solidFill>
                <a:effectLst/>
                <a:latin typeface="+mn-lt"/>
                <a:ea typeface="+mn-ea"/>
                <a:cs typeface="+mn-cs"/>
              </a:rPr>
              <a:t> and the result of a </a:t>
            </a:r>
            <a:r>
              <a:rPr lang="en-US" sz="1200" b="0" i="0" kern="1200" dirty="0" smtClean="0">
                <a:solidFill>
                  <a:schemeClr val="tx1"/>
                </a:solidFill>
                <a:effectLst/>
                <a:latin typeface="+mn-lt"/>
                <a:ea typeface="+mn-ea"/>
                <a:cs typeface="+mn-cs"/>
              </a:rPr>
              <a:t>hypothesis </a:t>
            </a:r>
            <a:r>
              <a:rPr lang="en-US" sz="1200" b="0" i="0" kern="1200" dirty="0" smtClean="0">
                <a:solidFill>
                  <a:schemeClr val="tx1"/>
                </a:solidFill>
                <a:effectLst/>
                <a:latin typeface="+mn-lt"/>
                <a:ea typeface="+mn-ea"/>
                <a:cs typeface="+mn-cs"/>
              </a:rPr>
              <a:t>test. In other words (</a:t>
            </a:r>
            <a:r>
              <a:rPr lang="en-US" sz="1200" b="0" i="0" kern="1200" dirty="0" err="1" smtClean="0">
                <a:solidFill>
                  <a:schemeClr val="tx1"/>
                </a:solidFill>
                <a:effectLst/>
                <a:latin typeface="+mn-lt"/>
                <a:ea typeface="+mn-ea"/>
                <a:cs typeface="+mn-cs"/>
              </a:rPr>
              <a:t>clic</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given </a:t>
            </a:r>
            <a:r>
              <a:rPr lang="en-US" sz="1200" b="0" i="0" kern="1200" dirty="0" smtClean="0">
                <a:solidFill>
                  <a:schemeClr val="tx1"/>
                </a:solidFill>
                <a:effectLst/>
                <a:latin typeface="+mn-lt"/>
                <a:ea typeface="+mn-ea"/>
                <a:cs typeface="+mn-cs"/>
              </a:rPr>
              <a:t>a </a:t>
            </a:r>
            <a:r>
              <a:rPr lang="en-US" sz="1200" b="0" i="0" kern="1200" dirty="0" smtClean="0">
                <a:solidFill>
                  <a:schemeClr val="tx1"/>
                </a:solidFill>
                <a:effectLst/>
                <a:latin typeface="+mn-lt"/>
                <a:ea typeface="+mn-ea"/>
                <a:cs typeface="+mn-cs"/>
              </a:rPr>
              <a:t>null </a:t>
            </a:r>
            <a:r>
              <a:rPr lang="en-US" sz="1200" b="0" i="0" kern="1200" dirty="0" smtClean="0">
                <a:solidFill>
                  <a:schemeClr val="tx1"/>
                </a:solidFill>
                <a:effectLst/>
                <a:latin typeface="+mn-lt"/>
                <a:ea typeface="+mn-ea"/>
                <a:cs typeface="+mn-cs"/>
              </a:rPr>
              <a:t>hypothesis Ho (</a:t>
            </a:r>
            <a:r>
              <a:rPr lang="en-US" sz="1200" b="0" i="0" kern="1200" dirty="0" err="1" smtClean="0">
                <a:solidFill>
                  <a:schemeClr val="tx1"/>
                </a:solidFill>
                <a:effectLst/>
                <a:latin typeface="+mn-lt"/>
                <a:ea typeface="+mn-ea"/>
                <a:cs typeface="+mn-cs"/>
              </a:rPr>
              <a:t>clic</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just by estimating</a:t>
            </a:r>
            <a:r>
              <a:rPr lang="en-US" sz="1200" b="0" i="0" kern="1200" baseline="0" dirty="0" smtClean="0">
                <a:solidFill>
                  <a:schemeClr val="tx1"/>
                </a:solidFill>
                <a:effectLst/>
                <a:latin typeface="+mn-lt"/>
                <a:ea typeface="+mn-ea"/>
                <a:cs typeface="+mn-cs"/>
              </a:rPr>
              <a:t> the confidence </a:t>
            </a:r>
            <a:r>
              <a:rPr lang="en-US" sz="1200" b="0" i="0" kern="1200" baseline="0" dirty="0" err="1" smtClean="0">
                <a:solidFill>
                  <a:schemeClr val="tx1"/>
                </a:solidFill>
                <a:effectLst/>
                <a:latin typeface="+mn-lt"/>
                <a:ea typeface="+mn-ea"/>
                <a:cs typeface="+mn-cs"/>
              </a:rPr>
              <a:t>ínterval</a:t>
            </a:r>
            <a:r>
              <a:rPr lang="en-US" sz="1200" b="0" i="0" kern="1200" baseline="0" dirty="0" smtClean="0">
                <a:solidFill>
                  <a:schemeClr val="tx1"/>
                </a:solidFill>
                <a:effectLst/>
                <a:latin typeface="+mn-lt"/>
                <a:ea typeface="+mn-ea"/>
                <a:cs typeface="+mn-cs"/>
              </a:rPr>
              <a:t>, you </a:t>
            </a:r>
            <a:r>
              <a:rPr lang="en-US" sz="1200" b="0" i="0" kern="1200" baseline="0" dirty="0" smtClean="0">
                <a:solidFill>
                  <a:schemeClr val="tx1"/>
                </a:solidFill>
                <a:effectLst/>
                <a:latin typeface="+mn-lt"/>
                <a:ea typeface="+mn-ea"/>
                <a:cs typeface="+mn-cs"/>
              </a:rPr>
              <a:t>can tell if the p-value for the hypothesis will be significant. Also, knowing the p-value, you can tell if the hypothesized parameter value will be within the </a:t>
            </a:r>
            <a:r>
              <a:rPr lang="en-US" sz="1200" b="0" i="0" kern="1200" baseline="0" dirty="0" err="1" smtClean="0">
                <a:solidFill>
                  <a:schemeClr val="tx1"/>
                </a:solidFill>
                <a:effectLst/>
                <a:latin typeface="+mn-lt"/>
                <a:ea typeface="+mn-ea"/>
                <a:cs typeface="+mn-cs"/>
              </a:rPr>
              <a:t>ínterval</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E97E19C-A8C9-48F3-A978-F7FA24579A01}" type="slidenum">
              <a:rPr lang="es-ES" smtClean="0"/>
              <a:t>6</a:t>
            </a:fld>
            <a:endParaRPr lang="es-ES"/>
          </a:p>
        </p:txBody>
      </p:sp>
    </p:spTree>
    <p:extLst>
      <p:ext uri="{BB962C8B-B14F-4D97-AF65-F5344CB8AC3E}">
        <p14:creationId xmlns:p14="http://schemas.microsoft.com/office/powerpoint/2010/main" val="1552666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Going back to the example with the difference in exam scores, we see that the </a:t>
            </a:r>
            <a:r>
              <a:rPr lang="en-US" baseline="0" dirty="0" err="1" smtClean="0"/>
              <a:t>ínterval</a:t>
            </a:r>
            <a:r>
              <a:rPr lang="en-US" baseline="0" dirty="0" smtClean="0"/>
              <a:t> for the difference between the two scores in the whole sample includes 0.</a:t>
            </a:r>
          </a:p>
          <a:p>
            <a:endParaRPr lang="en-US" baseline="0" dirty="0" smtClean="0"/>
          </a:p>
          <a:p>
            <a:r>
              <a:rPr lang="en-US" baseline="0" dirty="0" smtClean="0"/>
              <a:t>Similarly (</a:t>
            </a:r>
            <a:r>
              <a:rPr lang="en-US" baseline="0" dirty="0" err="1" smtClean="0"/>
              <a:t>clic</a:t>
            </a:r>
            <a:r>
              <a:rPr lang="en-US" baseline="0" dirty="0" smtClean="0"/>
              <a:t>), a t test for the </a:t>
            </a:r>
            <a:r>
              <a:rPr lang="en-US" dirty="0" smtClean="0"/>
              <a:t>null hypothesis that the</a:t>
            </a:r>
            <a:r>
              <a:rPr lang="en-US" baseline="0" dirty="0" smtClean="0"/>
              <a:t> mean difference in the population = 0, yields a p value bigger than 0.05. </a:t>
            </a:r>
          </a:p>
          <a:p>
            <a:endParaRPr lang="en-US" baseline="0" dirty="0" smtClean="0"/>
          </a:p>
          <a:p>
            <a:r>
              <a:rPr lang="en-US" dirty="0" smtClean="0"/>
              <a:t>In this case, there</a:t>
            </a:r>
            <a:r>
              <a:rPr lang="en-US" baseline="0" dirty="0" smtClean="0"/>
              <a:t> is no evidence to reject the null hypothesis.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Let’s see what happens</a:t>
            </a:r>
            <a:r>
              <a:rPr lang="en-US" sz="1200" b="0" i="0" kern="1200" baseline="0" dirty="0" smtClean="0">
                <a:solidFill>
                  <a:schemeClr val="tx1"/>
                </a:solidFill>
                <a:effectLst/>
                <a:latin typeface="+mn-lt"/>
                <a:ea typeface="+mn-ea"/>
                <a:cs typeface="+mn-cs"/>
              </a:rPr>
              <a:t> if we use only the subsample of females and compare the scores in both tests. (</a:t>
            </a:r>
            <a:r>
              <a:rPr lang="en-US" sz="1200" b="0" i="0" kern="1200" baseline="0" dirty="0" err="1" smtClean="0">
                <a:solidFill>
                  <a:schemeClr val="tx1"/>
                </a:solidFill>
                <a:effectLst/>
                <a:latin typeface="+mn-lt"/>
                <a:ea typeface="+mn-ea"/>
                <a:cs typeface="+mn-cs"/>
              </a:rPr>
              <a:t>clic</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You will need this line of code to obtain the data for the plot and a p-value. </a:t>
            </a:r>
            <a:r>
              <a:rPr lang="en-US" sz="1200" b="1" i="0" kern="1200" baseline="0" dirty="0" smtClean="0">
                <a:solidFill>
                  <a:schemeClr val="tx1"/>
                </a:solidFill>
                <a:effectLst/>
                <a:latin typeface="+mn-lt"/>
                <a:ea typeface="+mn-ea"/>
                <a:cs typeface="+mn-cs"/>
              </a:rPr>
              <a:t>Note that this part of the code is used to subset females. </a:t>
            </a:r>
            <a:r>
              <a:rPr lang="en-US" sz="1200" b="0" i="0" kern="1200" baseline="0" dirty="0" smtClean="0">
                <a:solidFill>
                  <a:schemeClr val="tx1"/>
                </a:solidFill>
                <a:effectLst/>
                <a:latin typeface="+mn-lt"/>
                <a:ea typeface="+mn-ea"/>
                <a:cs typeface="+mn-cs"/>
              </a:rPr>
              <a:t>(</a:t>
            </a:r>
            <a:r>
              <a:rPr lang="en-US" sz="1200" b="0" i="0" kern="1200" baseline="0" dirty="0" err="1" smtClean="0">
                <a:solidFill>
                  <a:schemeClr val="tx1"/>
                </a:solidFill>
                <a:effectLst/>
                <a:latin typeface="+mn-lt"/>
                <a:ea typeface="+mn-ea"/>
                <a:cs typeface="+mn-cs"/>
              </a:rPr>
              <a:t>clic</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For females, the confidence </a:t>
            </a:r>
            <a:r>
              <a:rPr lang="en-US" sz="1200" b="0" i="0" kern="1200" baseline="0" dirty="0" err="1" smtClean="0">
                <a:solidFill>
                  <a:schemeClr val="tx1"/>
                </a:solidFill>
                <a:effectLst/>
                <a:latin typeface="+mn-lt"/>
                <a:ea typeface="+mn-ea"/>
                <a:cs typeface="+mn-cs"/>
              </a:rPr>
              <a:t>ínterval</a:t>
            </a:r>
            <a:r>
              <a:rPr lang="en-US" sz="1200" b="0" i="0" kern="1200" baseline="0" dirty="0" smtClean="0">
                <a:solidFill>
                  <a:schemeClr val="tx1"/>
                </a:solidFill>
                <a:effectLst/>
                <a:latin typeface="+mn-lt"/>
                <a:ea typeface="+mn-ea"/>
                <a:cs typeface="+mn-cs"/>
              </a:rPr>
              <a:t> does not include cero. In fact, it is completely below cero, meaning that, for females, the writing scores were higher than the reading scores. This is because we subtracted the reading scores from the writing scores. (</a:t>
            </a:r>
            <a:r>
              <a:rPr lang="en-US" sz="1200" b="0" i="0" kern="1200" baseline="0" dirty="0" err="1" smtClean="0">
                <a:solidFill>
                  <a:schemeClr val="tx1"/>
                </a:solidFill>
                <a:effectLst/>
                <a:latin typeface="+mn-lt"/>
                <a:ea typeface="+mn-ea"/>
                <a:cs typeface="+mn-cs"/>
              </a:rPr>
              <a:t>clic</a:t>
            </a:r>
            <a:r>
              <a:rPr lang="en-US" sz="1200" b="0" i="0" kern="1200" baseline="0" dirty="0" smtClean="0">
                <a:solidFill>
                  <a:schemeClr val="tx1"/>
                </a:solidFill>
                <a:effectLst/>
                <a:latin typeface="+mn-lt"/>
                <a:ea typeface="+mn-ea"/>
                <a:cs typeface="+mn-cs"/>
              </a:rPr>
              <a:t>) Note that using the p-value, we would reject Ho at a 5% significance level. (</a:t>
            </a:r>
            <a:r>
              <a:rPr lang="en-US" sz="1200" b="0" i="0" kern="1200" baseline="0" dirty="0" err="1" smtClean="0">
                <a:solidFill>
                  <a:schemeClr val="tx1"/>
                </a:solidFill>
                <a:effectLst/>
                <a:latin typeface="+mn-lt"/>
                <a:ea typeface="+mn-ea"/>
                <a:cs typeface="+mn-cs"/>
              </a:rPr>
              <a:t>clic</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Instead, for males, the confidence </a:t>
            </a:r>
            <a:r>
              <a:rPr lang="en-US" sz="1200" b="0" i="0" kern="1200" baseline="0" dirty="0" err="1" smtClean="0">
                <a:solidFill>
                  <a:schemeClr val="tx1"/>
                </a:solidFill>
                <a:effectLst/>
                <a:latin typeface="+mn-lt"/>
                <a:ea typeface="+mn-ea"/>
                <a:cs typeface="+mn-cs"/>
              </a:rPr>
              <a:t>ínterval</a:t>
            </a:r>
            <a:r>
              <a:rPr lang="en-US" sz="1200" b="0" i="0" kern="1200" baseline="0" dirty="0" smtClean="0">
                <a:solidFill>
                  <a:schemeClr val="tx1"/>
                </a:solidFill>
                <a:effectLst/>
                <a:latin typeface="+mn-lt"/>
                <a:ea typeface="+mn-ea"/>
                <a:cs typeface="+mn-cs"/>
              </a:rPr>
              <a:t> is completely above cero, meaning that the reading scores were higher than the writing scores for males. (</a:t>
            </a:r>
            <a:r>
              <a:rPr lang="en-US" sz="1200" b="0" i="0" kern="1200" baseline="0" dirty="0" err="1" smtClean="0">
                <a:solidFill>
                  <a:schemeClr val="tx1"/>
                </a:solidFill>
                <a:effectLst/>
                <a:latin typeface="+mn-lt"/>
                <a:ea typeface="+mn-ea"/>
                <a:cs typeface="+mn-cs"/>
              </a:rPr>
              <a:t>clic</a:t>
            </a:r>
            <a:r>
              <a:rPr lang="en-US" sz="1200" b="0" i="0" kern="1200" baseline="0" dirty="0" smtClean="0">
                <a:solidFill>
                  <a:schemeClr val="tx1"/>
                </a:solidFill>
                <a:effectLst/>
                <a:latin typeface="+mn-lt"/>
                <a:ea typeface="+mn-ea"/>
                <a:cs typeface="+mn-cs"/>
              </a:rPr>
              <a:t>) The p-value is also smaller than 0.05.</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To obtain</a:t>
            </a:r>
            <a:r>
              <a:rPr lang="en-US" sz="1200" b="1" i="0" kern="1200" baseline="0" dirty="0" smtClean="0">
                <a:solidFill>
                  <a:schemeClr val="tx1"/>
                </a:solidFill>
                <a:effectLst/>
                <a:latin typeface="+mn-lt"/>
                <a:ea typeface="+mn-ea"/>
                <a:cs typeface="+mn-cs"/>
              </a:rPr>
              <a:t> the values presented here you’ll just need to write male instead of female in this line of code.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 nutshell, for a single confidence </a:t>
            </a:r>
            <a:r>
              <a:rPr lang="en-US" sz="1200" b="0" i="0" kern="1200" dirty="0" err="1" smtClean="0">
                <a:solidFill>
                  <a:schemeClr val="tx1"/>
                </a:solidFill>
                <a:effectLst/>
                <a:latin typeface="+mn-lt"/>
                <a:ea typeface="+mn-ea"/>
                <a:cs typeface="+mn-cs"/>
              </a:rPr>
              <a:t>ínterval</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if a confidence </a:t>
            </a:r>
            <a:r>
              <a:rPr lang="en-US" sz="1200" b="0" i="0" kern="1200" dirty="0" err="1" smtClean="0">
                <a:solidFill>
                  <a:schemeClr val="tx1"/>
                </a:solidFill>
                <a:effectLst/>
                <a:latin typeface="+mn-lt"/>
                <a:ea typeface="+mn-ea"/>
                <a:cs typeface="+mn-cs"/>
              </a:rPr>
              <a:t>ínterval</a:t>
            </a:r>
            <a:r>
              <a:rPr lang="en-US" sz="1200" b="0" i="0" kern="1200" dirty="0" smtClean="0">
                <a:solidFill>
                  <a:schemeClr val="tx1"/>
                </a:solidFill>
                <a:effectLst/>
                <a:latin typeface="+mn-lt"/>
                <a:ea typeface="+mn-ea"/>
                <a:cs typeface="+mn-cs"/>
              </a:rPr>
              <a:t> includes the</a:t>
            </a:r>
            <a:r>
              <a:rPr lang="en-US" sz="1200" b="0" i="0" kern="1200" baseline="0" dirty="0" smtClean="0">
                <a:solidFill>
                  <a:schemeClr val="tx1"/>
                </a:solidFill>
                <a:effectLst/>
                <a:latin typeface="+mn-lt"/>
                <a:ea typeface="+mn-ea"/>
                <a:cs typeface="+mn-cs"/>
              </a:rPr>
              <a:t> value of the parameter we are testing, there is no evidence to reject the null hypothesis.</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If it doesn’t include it and it’s below the value, we can reject the hypothesis and conclude that the parameter value must be smaller. When the confidence </a:t>
            </a:r>
            <a:r>
              <a:rPr lang="en-US" sz="1200" b="0" i="0" kern="1200" baseline="0" dirty="0" err="1" smtClean="0">
                <a:solidFill>
                  <a:schemeClr val="tx1"/>
                </a:solidFill>
                <a:effectLst/>
                <a:latin typeface="+mn-lt"/>
                <a:ea typeface="+mn-ea"/>
                <a:cs typeface="+mn-cs"/>
              </a:rPr>
              <a:t>ínterval</a:t>
            </a:r>
            <a:r>
              <a:rPr lang="en-US" sz="1200" b="0" i="0" kern="1200" baseline="0" dirty="0" smtClean="0">
                <a:solidFill>
                  <a:schemeClr val="tx1"/>
                </a:solidFill>
                <a:effectLst/>
                <a:latin typeface="+mn-lt"/>
                <a:ea typeface="+mn-ea"/>
                <a:cs typeface="+mn-cs"/>
              </a:rPr>
              <a:t> is above the tested value, we can conclude that the parameter value must be larger. (slide)</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E97E19C-A8C9-48F3-A978-F7FA24579A01}" type="slidenum">
              <a:rPr lang="es-ES" smtClean="0"/>
              <a:t>7</a:t>
            </a:fld>
            <a:endParaRPr lang="es-ES"/>
          </a:p>
        </p:txBody>
      </p:sp>
    </p:spTree>
    <p:extLst>
      <p:ext uri="{BB962C8B-B14F-4D97-AF65-F5344CB8AC3E}">
        <p14:creationId xmlns:p14="http://schemas.microsoft.com/office/powerpoint/2010/main" val="1552666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Have </a:t>
            </a:r>
            <a:r>
              <a:rPr lang="en-US" sz="1200" b="0" i="0" kern="1200" dirty="0" smtClean="0">
                <a:solidFill>
                  <a:schemeClr val="tx1"/>
                </a:solidFill>
                <a:effectLst/>
                <a:latin typeface="+mn-lt"/>
                <a:ea typeface="+mn-ea"/>
                <a:cs typeface="+mn-cs"/>
              </a:rPr>
              <a:t>you ever wondered how you could statistically compare two groups from a plot including side by side confidence </a:t>
            </a:r>
            <a:r>
              <a:rPr lang="en-US" sz="1200" b="0" i="0" kern="1200" dirty="0" err="1" smtClean="0">
                <a:solidFill>
                  <a:schemeClr val="tx1"/>
                </a:solidFill>
                <a:effectLst/>
                <a:latin typeface="+mn-lt"/>
                <a:ea typeface="+mn-ea"/>
                <a:cs typeface="+mn-cs"/>
              </a:rPr>
              <a:t>íntervals</a:t>
            </a:r>
            <a:r>
              <a:rPr lang="en-US" sz="1200" b="0" i="0" kern="1200" dirty="0" smtClean="0">
                <a:solidFill>
                  <a:schemeClr val="tx1"/>
                </a:solidFill>
                <a:effectLst/>
                <a:latin typeface="+mn-lt"/>
                <a:ea typeface="+mn-ea"/>
                <a:cs typeface="+mn-cs"/>
              </a:rPr>
              <a:t>?</a:t>
            </a:r>
            <a:endParaRPr lang="es-ES" sz="1200" b="1" i="1"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An</a:t>
            </a:r>
            <a:r>
              <a:rPr lang="en-US" sz="1200" b="0" i="0" kern="1200" dirty="0" smtClean="0">
                <a:solidFill>
                  <a:schemeClr val="tx1"/>
                </a:solidFill>
                <a:effectLst/>
                <a:latin typeface="+mn-lt"/>
                <a:ea typeface="+mn-ea"/>
                <a:cs typeface="+mn-cs"/>
              </a:rPr>
              <a:t> intuition that comes from what we saw in the previous slide is that </a:t>
            </a:r>
            <a:r>
              <a:rPr lang="en-US" sz="1200" b="0" i="0" kern="1200" dirty="0" smtClean="0">
                <a:solidFill>
                  <a:schemeClr val="tx1"/>
                </a:solidFill>
                <a:effectLst/>
                <a:latin typeface="+mn-lt"/>
                <a:ea typeface="+mn-ea"/>
                <a:cs typeface="+mn-cs"/>
              </a:rPr>
              <a:t>one would reject the null hypothesis only if the two </a:t>
            </a:r>
            <a:r>
              <a:rPr lang="en-US" sz="1200" b="0" i="0" kern="1200" dirty="0" err="1" smtClean="0">
                <a:solidFill>
                  <a:schemeClr val="tx1"/>
                </a:solidFill>
                <a:effectLst/>
                <a:latin typeface="+mn-lt"/>
                <a:ea typeface="+mn-ea"/>
                <a:cs typeface="+mn-cs"/>
              </a:rPr>
              <a:t>íntervals</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do not </a:t>
            </a:r>
            <a:r>
              <a:rPr lang="en-US" sz="1200" b="0" i="0" kern="1200" dirty="0" smtClean="0">
                <a:solidFill>
                  <a:schemeClr val="tx1"/>
                </a:solidFill>
                <a:effectLst/>
                <a:latin typeface="+mn-lt"/>
                <a:ea typeface="+mn-ea"/>
                <a:cs typeface="+mn-cs"/>
              </a:rPr>
              <a:t>overlap. (</a:t>
            </a:r>
            <a:r>
              <a:rPr lang="en-US" sz="1200" b="0" i="0" kern="1200" dirty="0" err="1" smtClean="0">
                <a:solidFill>
                  <a:schemeClr val="tx1"/>
                </a:solidFill>
                <a:effectLst/>
                <a:latin typeface="+mn-lt"/>
                <a:ea typeface="+mn-ea"/>
                <a:cs typeface="+mn-cs"/>
              </a:rPr>
              <a:t>clic</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That is true when we compare the score</a:t>
            </a:r>
            <a:r>
              <a:rPr lang="en-US" sz="1200" b="0" i="0" kern="1200" baseline="0" dirty="0" smtClean="0">
                <a:solidFill>
                  <a:schemeClr val="tx1"/>
                </a:solidFill>
                <a:effectLst/>
                <a:latin typeface="+mn-lt"/>
                <a:ea typeface="+mn-ea"/>
                <a:cs typeface="+mn-cs"/>
              </a:rPr>
              <a:t> differences of females and males in our example. As</a:t>
            </a:r>
            <a:r>
              <a:rPr lang="en-US" sz="1200" b="0" i="0" kern="1200" dirty="0" smtClean="0">
                <a:solidFill>
                  <a:schemeClr val="tx1"/>
                </a:solidFill>
                <a:effectLst/>
                <a:latin typeface="+mn-lt"/>
                <a:ea typeface="+mn-ea"/>
                <a:cs typeface="+mn-cs"/>
              </a:rPr>
              <a:t> you can see here, confidence </a:t>
            </a:r>
            <a:r>
              <a:rPr lang="en-US" sz="1200" b="0" i="0" kern="1200" dirty="0" err="1" smtClean="0">
                <a:solidFill>
                  <a:schemeClr val="tx1"/>
                </a:solidFill>
                <a:effectLst/>
                <a:latin typeface="+mn-lt"/>
                <a:ea typeface="+mn-ea"/>
                <a:cs typeface="+mn-cs"/>
              </a:rPr>
              <a:t>íntervals</a:t>
            </a:r>
            <a:r>
              <a:rPr lang="en-US" sz="1200" b="0" i="0" kern="1200" dirty="0" smtClean="0">
                <a:solidFill>
                  <a:schemeClr val="tx1"/>
                </a:solidFill>
                <a:effectLst/>
                <a:latin typeface="+mn-lt"/>
                <a:ea typeface="+mn-ea"/>
                <a:cs typeface="+mn-cs"/>
              </a:rPr>
              <a:t> do not overlap and the p value is very small. We can</a:t>
            </a:r>
            <a:r>
              <a:rPr lang="en-US" sz="1200" b="0" i="0" kern="1200" baseline="0" dirty="0" smtClean="0">
                <a:solidFill>
                  <a:schemeClr val="tx1"/>
                </a:solidFill>
                <a:effectLst/>
                <a:latin typeface="+mn-lt"/>
                <a:ea typeface="+mn-ea"/>
                <a:cs typeface="+mn-cs"/>
              </a:rPr>
              <a:t> conclude that the difference for males is higher than the difference for females.</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a:t>
            </a:r>
            <a:r>
              <a:rPr lang="en-US"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this intuition</a:t>
            </a:r>
            <a:r>
              <a:rPr lang="en-US" sz="1200" b="0" i="0" kern="1200" baseline="0" dirty="0" smtClean="0">
                <a:solidFill>
                  <a:schemeClr val="tx1"/>
                </a:solidFill>
                <a:effectLst/>
                <a:latin typeface="+mn-lt"/>
                <a:ea typeface="+mn-ea"/>
                <a:cs typeface="+mn-cs"/>
              </a:rPr>
              <a:t> is not completely correct. (slide)</a:t>
            </a:r>
            <a:endParaRPr lang="en-US" sz="1200" b="0" i="0" kern="1200" dirty="0" smtClean="0">
              <a:solidFill>
                <a:schemeClr val="tx1"/>
              </a:solidFill>
              <a:effectLst/>
              <a:latin typeface="+mn-lt"/>
              <a:ea typeface="+mn-ea"/>
              <a:cs typeface="+mn-cs"/>
            </a:endParaRPr>
          </a:p>
          <a:p>
            <a:endParaRPr lang="es-ES" sz="1200" b="1" i="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E97E19C-A8C9-48F3-A978-F7FA24579A01}" type="slidenum">
              <a:rPr lang="es-ES" smtClean="0"/>
              <a:t>8</a:t>
            </a:fld>
            <a:endParaRPr lang="es-ES"/>
          </a:p>
        </p:txBody>
      </p:sp>
    </p:spTree>
    <p:extLst>
      <p:ext uri="{BB962C8B-B14F-4D97-AF65-F5344CB8AC3E}">
        <p14:creationId xmlns:p14="http://schemas.microsoft.com/office/powerpoint/2010/main" val="1552666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 turns out that, if two 95% confidence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íntervals</a:t>
            </a:r>
            <a:r>
              <a:rPr lang="en-US" sz="1200" b="0" i="0" kern="1200" baseline="0" dirty="0" smtClean="0">
                <a:solidFill>
                  <a:schemeClr val="tx1"/>
                </a:solidFill>
                <a:effectLst/>
                <a:latin typeface="+mn-lt"/>
                <a:ea typeface="+mn-ea"/>
                <a:cs typeface="+mn-cs"/>
              </a:rPr>
              <a:t> overlap, the corresponding p-value of comparing two groups, could still be smaller than 0.05.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Let’s </a:t>
            </a:r>
            <a:r>
              <a:rPr lang="en-US" sz="1200" b="0" i="0" kern="1200" dirty="0" smtClean="0">
                <a:solidFill>
                  <a:schemeClr val="tx1"/>
                </a:solidFill>
                <a:effectLst/>
                <a:latin typeface="+mn-lt"/>
                <a:ea typeface="+mn-ea"/>
                <a:cs typeface="+mn-cs"/>
              </a:rPr>
              <a:t>arrive to this result using </a:t>
            </a:r>
            <a:r>
              <a:rPr lang="en-US" sz="1200" b="0" i="0" kern="1200" dirty="0" smtClean="0">
                <a:solidFill>
                  <a:schemeClr val="tx1"/>
                </a:solidFill>
                <a:effectLst/>
                <a:latin typeface="+mn-lt"/>
                <a:ea typeface="+mn-ea"/>
                <a:cs typeface="+mn-cs"/>
              </a:rPr>
              <a:t>3 generic visual examples. (</a:t>
            </a:r>
            <a:r>
              <a:rPr lang="en-US" sz="1200" b="0" i="0" kern="1200" dirty="0" err="1" smtClean="0">
                <a:solidFill>
                  <a:schemeClr val="tx1"/>
                </a:solidFill>
                <a:effectLst/>
                <a:latin typeface="+mn-lt"/>
                <a:ea typeface="+mn-ea"/>
                <a:cs typeface="+mn-cs"/>
              </a:rPr>
              <a:t>clic</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Here we have complete overlap for the </a:t>
            </a:r>
            <a:r>
              <a:rPr lang="en-US" sz="1200" b="0" i="0" kern="1200" dirty="0" err="1" smtClean="0">
                <a:solidFill>
                  <a:schemeClr val="tx1"/>
                </a:solidFill>
                <a:effectLst/>
                <a:latin typeface="+mn-lt"/>
                <a:ea typeface="+mn-ea"/>
                <a:cs typeface="+mn-cs"/>
              </a:rPr>
              <a:t>íntervals</a:t>
            </a:r>
            <a:r>
              <a:rPr lang="en-US" sz="1200" b="0" i="0" kern="1200" dirty="0" smtClean="0">
                <a:solidFill>
                  <a:schemeClr val="tx1"/>
                </a:solidFill>
                <a:effectLst/>
                <a:latin typeface="+mn-lt"/>
                <a:ea typeface="+mn-ea"/>
                <a:cs typeface="+mn-cs"/>
              </a:rPr>
              <a:t> of group 1 and 2, the means in</a:t>
            </a:r>
            <a:r>
              <a:rPr lang="en-US" sz="1200" b="0" i="0" kern="1200" baseline="0" dirty="0" smtClean="0">
                <a:solidFill>
                  <a:schemeClr val="tx1"/>
                </a:solidFill>
                <a:effectLst/>
                <a:latin typeface="+mn-lt"/>
                <a:ea typeface="+mn-ea"/>
                <a:cs typeface="+mn-cs"/>
              </a:rPr>
              <a:t> each group are equal and (</a:t>
            </a:r>
            <a:r>
              <a:rPr lang="en-US" sz="1200" b="0" i="0" kern="1200" baseline="0" dirty="0" err="1" smtClean="0">
                <a:solidFill>
                  <a:schemeClr val="tx1"/>
                </a:solidFill>
                <a:effectLst/>
                <a:latin typeface="+mn-lt"/>
                <a:ea typeface="+mn-ea"/>
                <a:cs typeface="+mn-cs"/>
              </a:rPr>
              <a:t>clic</a:t>
            </a:r>
            <a:r>
              <a:rPr lang="en-US" sz="1200" b="0" i="0" kern="1200" baseline="0" dirty="0" smtClean="0">
                <a:solidFill>
                  <a:schemeClr val="tx1"/>
                </a:solidFill>
                <a:effectLst/>
                <a:latin typeface="+mn-lt"/>
                <a:ea typeface="+mn-ea"/>
                <a:cs typeface="+mn-cs"/>
              </a:rPr>
              <a:t>) the corresponding p-value is 1. (</a:t>
            </a:r>
            <a:r>
              <a:rPr lang="en-US" sz="1200" b="0" i="0" kern="1200" baseline="0" dirty="0" err="1" smtClean="0">
                <a:solidFill>
                  <a:schemeClr val="tx1"/>
                </a:solidFill>
                <a:effectLst/>
                <a:latin typeface="+mn-lt"/>
                <a:ea typeface="+mn-ea"/>
                <a:cs typeface="+mn-cs"/>
              </a:rPr>
              <a:t>clic</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In this second situation, the mean of the second group is smaller than that of the first group, (</a:t>
            </a:r>
            <a:r>
              <a:rPr lang="en-US" sz="1200" b="0" i="0" kern="1200" baseline="0" dirty="0" err="1" smtClean="0">
                <a:solidFill>
                  <a:schemeClr val="tx1"/>
                </a:solidFill>
                <a:effectLst/>
                <a:latin typeface="+mn-lt"/>
                <a:ea typeface="+mn-ea"/>
                <a:cs typeface="+mn-cs"/>
              </a:rPr>
              <a:t>clic</a:t>
            </a:r>
            <a:r>
              <a:rPr lang="en-US" sz="1200" b="0" i="0" kern="1200" baseline="0" dirty="0" smtClean="0">
                <a:solidFill>
                  <a:schemeClr val="tx1"/>
                </a:solidFill>
                <a:effectLst/>
                <a:latin typeface="+mn-lt"/>
                <a:ea typeface="+mn-ea"/>
                <a:cs typeface="+mn-cs"/>
              </a:rPr>
              <a:t>) the lower limit of the interval for group 1 touches the upper limit of the interval for group 2, so we have no overlap and, according to our initial intuition, we expect that p is smaller than 0.05. (</a:t>
            </a:r>
            <a:r>
              <a:rPr lang="en-US" sz="1200" b="0" i="0" kern="1200" baseline="0" dirty="0" err="1" smtClean="0">
                <a:solidFill>
                  <a:schemeClr val="tx1"/>
                </a:solidFill>
                <a:effectLst/>
                <a:latin typeface="+mn-lt"/>
                <a:ea typeface="+mn-ea"/>
                <a:cs typeface="+mn-cs"/>
              </a:rPr>
              <a:t>clic</a:t>
            </a:r>
            <a:r>
              <a:rPr lang="en-US" sz="1200" b="0" i="0" kern="1200" baseline="0" dirty="0" smtClean="0">
                <a:solidFill>
                  <a:schemeClr val="tx1"/>
                </a:solidFill>
                <a:effectLst/>
                <a:latin typeface="+mn-lt"/>
                <a:ea typeface="+mn-ea"/>
                <a:cs typeface="+mn-cs"/>
              </a:rPr>
              <a:t>) Well, it turns out that p is approximately 0.01 in this situation. Much smaller than expected with our intuition, isn’t it?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Hmmm, does that mean that there is a point where the intervals overlap and p is 0.05? The short answer is yes! Let’s see a third situation where that happens (</a:t>
            </a:r>
            <a:r>
              <a:rPr lang="en-US" sz="1200" b="0" i="0" kern="1200" baseline="0" dirty="0" err="1" smtClean="0">
                <a:solidFill>
                  <a:schemeClr val="tx1"/>
                </a:solidFill>
                <a:effectLst/>
                <a:latin typeface="+mn-lt"/>
                <a:ea typeface="+mn-ea"/>
                <a:cs typeface="+mn-cs"/>
              </a:rPr>
              <a:t>clic</a:t>
            </a:r>
            <a:r>
              <a:rPr lang="en-US" sz="1200" b="0" i="0" kern="1200" baseline="0" dirty="0" smtClean="0">
                <a:solidFill>
                  <a:schemeClr val="tx1"/>
                </a:solidFill>
                <a:effectLst/>
                <a:latin typeface="+mn-lt"/>
                <a:ea typeface="+mn-ea"/>
                <a:cs typeface="+mn-cs"/>
              </a:rPr>
              <a:t>). Here, the two </a:t>
            </a:r>
            <a:r>
              <a:rPr lang="en-US" sz="1200" b="0" i="0" kern="1200" baseline="0" dirty="0" err="1" smtClean="0">
                <a:solidFill>
                  <a:schemeClr val="tx1"/>
                </a:solidFill>
                <a:effectLst/>
                <a:latin typeface="+mn-lt"/>
                <a:ea typeface="+mn-ea"/>
                <a:cs typeface="+mn-cs"/>
              </a:rPr>
              <a:t>íntervals</a:t>
            </a:r>
            <a:r>
              <a:rPr lang="en-US" sz="1200" b="0" i="0" kern="1200" baseline="0" dirty="0" smtClean="0">
                <a:solidFill>
                  <a:schemeClr val="tx1"/>
                </a:solidFill>
                <a:effectLst/>
                <a:latin typeface="+mn-lt"/>
                <a:ea typeface="+mn-ea"/>
                <a:cs typeface="+mn-cs"/>
              </a:rPr>
              <a:t> overlap and p is approximately 0.05. How much can these intervals overlap? (</a:t>
            </a:r>
            <a:r>
              <a:rPr lang="en-US" sz="1200" b="0" i="0" kern="1200" baseline="0" dirty="0" err="1" smtClean="0">
                <a:solidFill>
                  <a:schemeClr val="tx1"/>
                </a:solidFill>
                <a:effectLst/>
                <a:latin typeface="+mn-lt"/>
                <a:ea typeface="+mn-ea"/>
                <a:cs typeface="+mn-cs"/>
              </a:rPr>
              <a:t>clic</a:t>
            </a:r>
            <a:r>
              <a:rPr lang="en-US" sz="1200" b="0" i="0" kern="1200" baseline="0" dirty="0" smtClean="0">
                <a:solidFill>
                  <a:schemeClr val="tx1"/>
                </a:solidFill>
                <a:effectLst/>
                <a:latin typeface="+mn-lt"/>
                <a:ea typeface="+mn-ea"/>
                <a:cs typeface="+mn-cs"/>
              </a:rPr>
              <a:t>) Well, it is safe to say that the overlap can be about half a margin of error. (slide)</a:t>
            </a:r>
            <a:endParaRPr lang="es-ES" sz="1200" b="1" i="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E97E19C-A8C9-48F3-A978-F7FA24579A01}" type="slidenum">
              <a:rPr lang="es-ES" smtClean="0"/>
              <a:t>9</a:t>
            </a:fld>
            <a:endParaRPr lang="es-ES"/>
          </a:p>
        </p:txBody>
      </p:sp>
    </p:spTree>
    <p:extLst>
      <p:ext uri="{BB962C8B-B14F-4D97-AF65-F5344CB8AC3E}">
        <p14:creationId xmlns:p14="http://schemas.microsoft.com/office/powerpoint/2010/main" val="1552666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E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ES"/>
          </a:p>
        </p:txBody>
      </p:sp>
      <p:sp>
        <p:nvSpPr>
          <p:cNvPr id="4" name="Date Placeholder 3"/>
          <p:cNvSpPr>
            <a:spLocks noGrp="1"/>
          </p:cNvSpPr>
          <p:nvPr>
            <p:ph type="dt" sz="half" idx="10"/>
          </p:nvPr>
        </p:nvSpPr>
        <p:spPr/>
        <p:txBody>
          <a:bodyPr/>
          <a:lstStyle/>
          <a:p>
            <a:fld id="{E85D0C40-7122-4531-9C4C-12F36DFEA196}" type="datetimeFigureOut">
              <a:rPr lang="es-ES" smtClean="0"/>
              <a:t>26/12/2017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3888B4F-C760-42CC-88A9-0633CC37B29F}" type="slidenum">
              <a:rPr lang="es-ES" smtClean="0"/>
              <a:t>‹#›</a:t>
            </a:fld>
            <a:endParaRPr lang="es-ES"/>
          </a:p>
        </p:txBody>
      </p:sp>
    </p:spTree>
    <p:extLst>
      <p:ext uri="{BB962C8B-B14F-4D97-AF65-F5344CB8AC3E}">
        <p14:creationId xmlns:p14="http://schemas.microsoft.com/office/powerpoint/2010/main" val="4004860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E85D0C40-7122-4531-9C4C-12F36DFEA196}" type="datetimeFigureOut">
              <a:rPr lang="es-ES" smtClean="0"/>
              <a:t>26/12/2017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3888B4F-C760-42CC-88A9-0633CC37B29F}" type="slidenum">
              <a:rPr lang="es-ES" smtClean="0"/>
              <a:t>‹#›</a:t>
            </a:fld>
            <a:endParaRPr lang="es-ES"/>
          </a:p>
        </p:txBody>
      </p:sp>
    </p:spTree>
    <p:extLst>
      <p:ext uri="{BB962C8B-B14F-4D97-AF65-F5344CB8AC3E}">
        <p14:creationId xmlns:p14="http://schemas.microsoft.com/office/powerpoint/2010/main" val="359530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E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E85D0C40-7122-4531-9C4C-12F36DFEA196}" type="datetimeFigureOut">
              <a:rPr lang="es-ES" smtClean="0"/>
              <a:t>26/12/2017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3888B4F-C760-42CC-88A9-0633CC37B29F}" type="slidenum">
              <a:rPr lang="es-ES" smtClean="0"/>
              <a:t>‹#›</a:t>
            </a:fld>
            <a:endParaRPr lang="es-ES"/>
          </a:p>
        </p:txBody>
      </p:sp>
    </p:spTree>
    <p:extLst>
      <p:ext uri="{BB962C8B-B14F-4D97-AF65-F5344CB8AC3E}">
        <p14:creationId xmlns:p14="http://schemas.microsoft.com/office/powerpoint/2010/main" val="1775013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10"/>
          </p:nvPr>
        </p:nvSpPr>
        <p:spPr/>
        <p:txBody>
          <a:bodyPr/>
          <a:lstStyle/>
          <a:p>
            <a:fld id="{E85D0C40-7122-4531-9C4C-12F36DFEA196}" type="datetimeFigureOut">
              <a:rPr lang="es-ES" smtClean="0"/>
              <a:t>26/12/2017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3888B4F-C760-42CC-88A9-0633CC37B29F}" type="slidenum">
              <a:rPr lang="es-ES" smtClean="0"/>
              <a:t>‹#›</a:t>
            </a:fld>
            <a:endParaRPr lang="es-ES"/>
          </a:p>
        </p:txBody>
      </p:sp>
    </p:spTree>
    <p:extLst>
      <p:ext uri="{BB962C8B-B14F-4D97-AF65-F5344CB8AC3E}">
        <p14:creationId xmlns:p14="http://schemas.microsoft.com/office/powerpoint/2010/main" val="409843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E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5D0C40-7122-4531-9C4C-12F36DFEA196}" type="datetimeFigureOut">
              <a:rPr lang="es-ES" smtClean="0"/>
              <a:t>26/12/2017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3888B4F-C760-42CC-88A9-0633CC37B29F}" type="slidenum">
              <a:rPr lang="es-ES" smtClean="0"/>
              <a:t>‹#›</a:t>
            </a:fld>
            <a:endParaRPr lang="es-ES"/>
          </a:p>
        </p:txBody>
      </p:sp>
    </p:spTree>
    <p:extLst>
      <p:ext uri="{BB962C8B-B14F-4D97-AF65-F5344CB8AC3E}">
        <p14:creationId xmlns:p14="http://schemas.microsoft.com/office/powerpoint/2010/main" val="113493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Date Placeholder 4"/>
          <p:cNvSpPr>
            <a:spLocks noGrp="1"/>
          </p:cNvSpPr>
          <p:nvPr>
            <p:ph type="dt" sz="half" idx="10"/>
          </p:nvPr>
        </p:nvSpPr>
        <p:spPr/>
        <p:txBody>
          <a:bodyPr/>
          <a:lstStyle/>
          <a:p>
            <a:fld id="{E85D0C40-7122-4531-9C4C-12F36DFEA196}" type="datetimeFigureOut">
              <a:rPr lang="es-ES" smtClean="0"/>
              <a:t>26/12/2017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3888B4F-C760-42CC-88A9-0633CC37B29F}" type="slidenum">
              <a:rPr lang="es-ES" smtClean="0"/>
              <a:t>‹#›</a:t>
            </a:fld>
            <a:endParaRPr lang="es-ES"/>
          </a:p>
        </p:txBody>
      </p:sp>
    </p:spTree>
    <p:extLst>
      <p:ext uri="{BB962C8B-B14F-4D97-AF65-F5344CB8AC3E}">
        <p14:creationId xmlns:p14="http://schemas.microsoft.com/office/powerpoint/2010/main" val="304714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E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7" name="Date Placeholder 6"/>
          <p:cNvSpPr>
            <a:spLocks noGrp="1"/>
          </p:cNvSpPr>
          <p:nvPr>
            <p:ph type="dt" sz="half" idx="10"/>
          </p:nvPr>
        </p:nvSpPr>
        <p:spPr/>
        <p:txBody>
          <a:bodyPr/>
          <a:lstStyle/>
          <a:p>
            <a:fld id="{E85D0C40-7122-4531-9C4C-12F36DFEA196}" type="datetimeFigureOut">
              <a:rPr lang="es-ES" smtClean="0"/>
              <a:t>26/12/2017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3888B4F-C760-42CC-88A9-0633CC37B29F}" type="slidenum">
              <a:rPr lang="es-ES" smtClean="0"/>
              <a:t>‹#›</a:t>
            </a:fld>
            <a:endParaRPr lang="es-ES"/>
          </a:p>
        </p:txBody>
      </p:sp>
    </p:spTree>
    <p:extLst>
      <p:ext uri="{BB962C8B-B14F-4D97-AF65-F5344CB8AC3E}">
        <p14:creationId xmlns:p14="http://schemas.microsoft.com/office/powerpoint/2010/main" val="2481731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ES"/>
          </a:p>
        </p:txBody>
      </p:sp>
      <p:sp>
        <p:nvSpPr>
          <p:cNvPr id="3" name="Date Placeholder 2"/>
          <p:cNvSpPr>
            <a:spLocks noGrp="1"/>
          </p:cNvSpPr>
          <p:nvPr>
            <p:ph type="dt" sz="half" idx="10"/>
          </p:nvPr>
        </p:nvSpPr>
        <p:spPr/>
        <p:txBody>
          <a:bodyPr/>
          <a:lstStyle/>
          <a:p>
            <a:fld id="{E85D0C40-7122-4531-9C4C-12F36DFEA196}" type="datetimeFigureOut">
              <a:rPr lang="es-ES" smtClean="0"/>
              <a:t>26/12/2017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B3888B4F-C760-42CC-88A9-0633CC37B29F}" type="slidenum">
              <a:rPr lang="es-ES" smtClean="0"/>
              <a:t>‹#›</a:t>
            </a:fld>
            <a:endParaRPr lang="es-ES"/>
          </a:p>
        </p:txBody>
      </p:sp>
    </p:spTree>
    <p:extLst>
      <p:ext uri="{BB962C8B-B14F-4D97-AF65-F5344CB8AC3E}">
        <p14:creationId xmlns:p14="http://schemas.microsoft.com/office/powerpoint/2010/main" val="847902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5D0C40-7122-4531-9C4C-12F36DFEA196}" type="datetimeFigureOut">
              <a:rPr lang="es-ES" smtClean="0"/>
              <a:t>26/12/2017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3888B4F-C760-42CC-88A9-0633CC37B29F}" type="slidenum">
              <a:rPr lang="es-ES" smtClean="0"/>
              <a:t>‹#›</a:t>
            </a:fld>
            <a:endParaRPr lang="es-ES"/>
          </a:p>
        </p:txBody>
      </p:sp>
    </p:spTree>
    <p:extLst>
      <p:ext uri="{BB962C8B-B14F-4D97-AF65-F5344CB8AC3E}">
        <p14:creationId xmlns:p14="http://schemas.microsoft.com/office/powerpoint/2010/main" val="66608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E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5D0C40-7122-4531-9C4C-12F36DFEA196}" type="datetimeFigureOut">
              <a:rPr lang="es-ES" smtClean="0"/>
              <a:t>26/12/2017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3888B4F-C760-42CC-88A9-0633CC37B29F}" type="slidenum">
              <a:rPr lang="es-ES" smtClean="0"/>
              <a:t>‹#›</a:t>
            </a:fld>
            <a:endParaRPr lang="es-ES"/>
          </a:p>
        </p:txBody>
      </p:sp>
    </p:spTree>
    <p:extLst>
      <p:ext uri="{BB962C8B-B14F-4D97-AF65-F5344CB8AC3E}">
        <p14:creationId xmlns:p14="http://schemas.microsoft.com/office/powerpoint/2010/main" val="2248290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E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5D0C40-7122-4531-9C4C-12F36DFEA196}" type="datetimeFigureOut">
              <a:rPr lang="es-ES" smtClean="0"/>
              <a:t>26/12/2017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3888B4F-C760-42CC-88A9-0633CC37B29F}" type="slidenum">
              <a:rPr lang="es-ES" smtClean="0"/>
              <a:t>‹#›</a:t>
            </a:fld>
            <a:endParaRPr lang="es-ES"/>
          </a:p>
        </p:txBody>
      </p:sp>
    </p:spTree>
    <p:extLst>
      <p:ext uri="{BB962C8B-B14F-4D97-AF65-F5344CB8AC3E}">
        <p14:creationId xmlns:p14="http://schemas.microsoft.com/office/powerpoint/2010/main" val="110434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E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E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0C40-7122-4531-9C4C-12F36DFEA196}" type="datetimeFigureOut">
              <a:rPr lang="es-ES" smtClean="0"/>
              <a:t>26/12/2017</a:t>
            </a:fld>
            <a:endParaRPr lang="es-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88B4F-C760-42CC-88A9-0633CC37B29F}" type="slidenum">
              <a:rPr lang="es-ES" smtClean="0"/>
              <a:t>‹#›</a:t>
            </a:fld>
            <a:endParaRPr lang="es-ES"/>
          </a:p>
        </p:txBody>
      </p:sp>
    </p:spTree>
    <p:extLst>
      <p:ext uri="{BB962C8B-B14F-4D97-AF65-F5344CB8AC3E}">
        <p14:creationId xmlns:p14="http://schemas.microsoft.com/office/powerpoint/2010/main" val="3251746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2305050"/>
          </a:xfrm>
        </p:spPr>
        <p:txBody>
          <a:bodyPr>
            <a:normAutofit/>
          </a:bodyPr>
          <a:lstStyle/>
          <a:p>
            <a:r>
              <a:rPr lang="en-US" dirty="0" smtClean="0"/>
              <a:t>Inference by </a:t>
            </a:r>
            <a:r>
              <a:rPr lang="en-US" dirty="0" smtClean="0"/>
              <a:t>Eye</a:t>
            </a:r>
            <a:br>
              <a:rPr lang="en-US" dirty="0" smtClean="0"/>
            </a:br>
            <a:r>
              <a:rPr lang="en-US" sz="3200" dirty="0" smtClean="0"/>
              <a:t>How to Read Plots of Confidence Intervals</a:t>
            </a:r>
            <a:endParaRPr lang="es-ES" sz="3200" dirty="0"/>
          </a:p>
        </p:txBody>
      </p:sp>
      <p:sp>
        <p:nvSpPr>
          <p:cNvPr id="3" name="Subtitle 2"/>
          <p:cNvSpPr>
            <a:spLocks noGrp="1"/>
          </p:cNvSpPr>
          <p:nvPr>
            <p:ph type="subTitle" idx="1"/>
          </p:nvPr>
        </p:nvSpPr>
        <p:spPr>
          <a:xfrm>
            <a:off x="1371600" y="3657600"/>
            <a:ext cx="6400800" cy="1981200"/>
          </a:xfrm>
        </p:spPr>
        <p:txBody>
          <a:bodyPr>
            <a:normAutofit/>
          </a:bodyPr>
          <a:lstStyle/>
          <a:p>
            <a:r>
              <a:rPr lang="en-US" dirty="0" smtClean="0">
                <a:solidFill>
                  <a:schemeClr val="tx1"/>
                </a:solidFill>
              </a:rPr>
              <a:t>Audition for </a:t>
            </a:r>
            <a:r>
              <a:rPr lang="en-US" dirty="0" err="1" smtClean="0">
                <a:solidFill>
                  <a:schemeClr val="tx1"/>
                </a:solidFill>
              </a:rPr>
              <a:t>DataCamp</a:t>
            </a:r>
            <a:endParaRPr lang="en-US" dirty="0" smtClean="0">
              <a:solidFill>
                <a:schemeClr val="tx1"/>
              </a:solidFill>
            </a:endParaRPr>
          </a:p>
          <a:p>
            <a:endParaRPr lang="en-US" dirty="0" smtClean="0">
              <a:solidFill>
                <a:schemeClr val="tx1"/>
              </a:solidFill>
            </a:endParaRPr>
          </a:p>
          <a:p>
            <a:r>
              <a:rPr lang="en-US" dirty="0" smtClean="0">
                <a:solidFill>
                  <a:schemeClr val="tx1"/>
                </a:solidFill>
              </a:rPr>
              <a:t>Laura </a:t>
            </a:r>
            <a:r>
              <a:rPr lang="en-US" dirty="0" err="1" smtClean="0">
                <a:solidFill>
                  <a:schemeClr val="tx1"/>
                </a:solidFill>
              </a:rPr>
              <a:t>Acion</a:t>
            </a:r>
            <a:endParaRPr lang="es-ES" dirty="0">
              <a:solidFill>
                <a:schemeClr val="tx1"/>
              </a:solidFill>
            </a:endParaRPr>
          </a:p>
        </p:txBody>
      </p:sp>
    </p:spTree>
    <p:extLst>
      <p:ext uri="{BB962C8B-B14F-4D97-AF65-F5344CB8AC3E}">
        <p14:creationId xmlns:p14="http://schemas.microsoft.com/office/powerpoint/2010/main" val="272342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When Does This Hold?</a:t>
            </a:r>
            <a:endParaRPr lang="es-ES" dirty="0"/>
          </a:p>
        </p:txBody>
      </p:sp>
      <p:sp>
        <p:nvSpPr>
          <p:cNvPr id="3" name="Subtitle 2"/>
          <p:cNvSpPr>
            <a:spLocks noGrp="1"/>
          </p:cNvSpPr>
          <p:nvPr>
            <p:ph idx="1"/>
          </p:nvPr>
        </p:nvSpPr>
        <p:spPr/>
        <p:txBody>
          <a:bodyPr/>
          <a:lstStyle/>
          <a:p>
            <a:r>
              <a:rPr lang="en-US" dirty="0" smtClean="0"/>
              <a:t>Both samples are independent.</a:t>
            </a:r>
          </a:p>
          <a:p>
            <a:r>
              <a:rPr lang="en-US" dirty="0" smtClean="0"/>
              <a:t>Comparison of two means.</a:t>
            </a:r>
            <a:endParaRPr lang="en-US" dirty="0" smtClean="0"/>
          </a:p>
          <a:p>
            <a:r>
              <a:rPr lang="en-US" dirty="0" smtClean="0"/>
              <a:t>Both sample sizes are at least 10.</a:t>
            </a:r>
          </a:p>
          <a:p>
            <a:pPr lvl="1"/>
            <a:r>
              <a:rPr lang="en-US" dirty="0" smtClean="0"/>
              <a:t>Sample sizes may be unequal.</a:t>
            </a:r>
            <a:endParaRPr lang="en-US" dirty="0" smtClean="0"/>
          </a:p>
          <a:p>
            <a:r>
              <a:rPr lang="en-US" dirty="0" smtClean="0"/>
              <a:t>Margins of error do not differ by more than 2.</a:t>
            </a:r>
            <a:endParaRPr lang="en-US" dirty="0" smtClean="0"/>
          </a:p>
        </p:txBody>
      </p:sp>
    </p:spTree>
    <p:extLst>
      <p:ext uri="{BB962C8B-B14F-4D97-AF65-F5344CB8AC3E}">
        <p14:creationId xmlns:p14="http://schemas.microsoft.com/office/powerpoint/2010/main" val="2186795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normAutofit/>
          </a:bodyPr>
          <a:lstStyle/>
          <a:p>
            <a:r>
              <a:rPr lang="en-US" dirty="0" smtClean="0"/>
              <a:t>Thank You!</a:t>
            </a:r>
            <a:endParaRPr lang="es-ES" dirty="0"/>
          </a:p>
        </p:txBody>
      </p:sp>
    </p:spTree>
    <p:extLst>
      <p:ext uri="{BB962C8B-B14F-4D97-AF65-F5344CB8AC3E}">
        <p14:creationId xmlns:p14="http://schemas.microsoft.com/office/powerpoint/2010/main" val="1123576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Previous Knowledge Required</a:t>
            </a:r>
            <a:endParaRPr lang="es-ES" dirty="0"/>
          </a:p>
        </p:txBody>
      </p:sp>
      <p:sp>
        <p:nvSpPr>
          <p:cNvPr id="3" name="Subtitle 2"/>
          <p:cNvSpPr>
            <a:spLocks noGrp="1"/>
          </p:cNvSpPr>
          <p:nvPr>
            <p:ph idx="1"/>
          </p:nvPr>
        </p:nvSpPr>
        <p:spPr/>
        <p:txBody>
          <a:bodyPr/>
          <a:lstStyle/>
          <a:p>
            <a:r>
              <a:rPr lang="en-US" dirty="0" smtClean="0"/>
              <a:t>Introduction to </a:t>
            </a:r>
            <a:r>
              <a:rPr lang="en-US" dirty="0" smtClean="0"/>
              <a:t>R</a:t>
            </a:r>
          </a:p>
          <a:p>
            <a:r>
              <a:rPr lang="en-US" dirty="0" smtClean="0"/>
              <a:t>Introduction to the </a:t>
            </a:r>
            <a:r>
              <a:rPr lang="en-US" dirty="0" err="1" smtClean="0"/>
              <a:t>Tidyverse</a:t>
            </a:r>
            <a:endParaRPr lang="en-US" dirty="0" smtClean="0"/>
          </a:p>
          <a:p>
            <a:r>
              <a:rPr lang="en-US" dirty="0" smtClean="0"/>
              <a:t>Foundations of Inference</a:t>
            </a:r>
          </a:p>
          <a:p>
            <a:r>
              <a:rPr lang="en-US" dirty="0" smtClean="0"/>
              <a:t>Inference for Numerical Data</a:t>
            </a:r>
          </a:p>
        </p:txBody>
      </p:sp>
    </p:spTree>
    <p:extLst>
      <p:ext uri="{BB962C8B-B14F-4D97-AF65-F5344CB8AC3E}">
        <p14:creationId xmlns:p14="http://schemas.microsoft.com/office/powerpoint/2010/main" val="2652254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Example</a:t>
            </a:r>
            <a:endParaRPr lang="es-ES" dirty="0"/>
          </a:p>
        </p:txBody>
      </p:sp>
      <p:sp>
        <p:nvSpPr>
          <p:cNvPr id="15" name="Subtitle 2"/>
          <p:cNvSpPr>
            <a:spLocks noGrp="1"/>
          </p:cNvSpPr>
          <p:nvPr>
            <p:ph idx="1"/>
          </p:nvPr>
        </p:nvSpPr>
        <p:spPr>
          <a:xfrm>
            <a:off x="457200" y="1600200"/>
            <a:ext cx="8229600" cy="4525963"/>
          </a:xfrm>
        </p:spPr>
        <p:txBody>
          <a:bodyPr/>
          <a:lstStyle/>
          <a:p>
            <a:r>
              <a:rPr lang="en-US" dirty="0" smtClean="0"/>
              <a:t>200 observations randomly sampled from the High School and Beyond survey.</a:t>
            </a:r>
            <a:endParaRPr lang="en-US" dirty="0" smtClean="0"/>
          </a:p>
          <a:p>
            <a:r>
              <a:rPr lang="en-US" dirty="0" smtClean="0"/>
              <a:t>Same students took a reading and writing test.</a:t>
            </a:r>
          </a:p>
          <a:p>
            <a:r>
              <a:rPr lang="en-US" dirty="0" smtClean="0"/>
              <a:t>Goal: determining if scores are different.</a:t>
            </a:r>
          </a:p>
          <a:p>
            <a:pPr lvl="1"/>
            <a:r>
              <a:rPr lang="en-US" dirty="0" smtClean="0"/>
              <a:t>diff = reading score – writing score</a:t>
            </a:r>
          </a:p>
          <a:p>
            <a:pPr lvl="1"/>
            <a:r>
              <a:rPr lang="en-US" dirty="0" smtClean="0"/>
              <a:t>95% Confidence Interval</a:t>
            </a:r>
          </a:p>
          <a:p>
            <a:pPr lvl="1"/>
            <a:r>
              <a:rPr lang="en-US" dirty="0" smtClean="0"/>
              <a:t>H</a:t>
            </a:r>
            <a:r>
              <a:rPr lang="en-US" baseline="-25000" dirty="0" smtClean="0"/>
              <a:t>o</a:t>
            </a:r>
            <a:r>
              <a:rPr lang="en-US" dirty="0"/>
              <a:t>: </a:t>
            </a:r>
            <a:r>
              <a:rPr lang="en-US" dirty="0" err="1">
                <a:latin typeface="Symbol" panose="05050102010706020507" pitchFamily="18" charset="2"/>
              </a:rPr>
              <a:t>m</a:t>
            </a:r>
            <a:r>
              <a:rPr lang="en-US" baseline="-25000" dirty="0" err="1"/>
              <a:t>diff</a:t>
            </a:r>
            <a:r>
              <a:rPr lang="en-US" dirty="0"/>
              <a:t> = </a:t>
            </a:r>
            <a:r>
              <a:rPr lang="en-US" dirty="0" smtClean="0"/>
              <a:t>0</a:t>
            </a:r>
          </a:p>
          <a:p>
            <a:pPr lvl="1"/>
            <a:endParaRPr lang="en-US" dirty="0" smtClean="0"/>
          </a:p>
          <a:p>
            <a:pPr lvl="1"/>
            <a:endParaRPr lang="en-US" dirty="0" smtClean="0"/>
          </a:p>
        </p:txBody>
      </p:sp>
    </p:spTree>
    <p:extLst>
      <p:ext uri="{BB962C8B-B14F-4D97-AF65-F5344CB8AC3E}">
        <p14:creationId xmlns:p14="http://schemas.microsoft.com/office/powerpoint/2010/main" val="46661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R Code: Data</a:t>
            </a:r>
            <a:endParaRPr lang="es-ES"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1314450"/>
            <a:ext cx="7564582" cy="35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1" y="1778000"/>
            <a:ext cx="7564582" cy="35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1" y="2228850"/>
            <a:ext cx="7564582" cy="35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7"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599" y="3917608"/>
            <a:ext cx="7564582" cy="983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8"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599" y="5003074"/>
            <a:ext cx="7564582" cy="242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5410200"/>
            <a:ext cx="7772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1"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599" y="2667000"/>
            <a:ext cx="7564584" cy="1178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591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R Code: Plots</a:t>
            </a:r>
            <a:endParaRPr lang="es-E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891" y="1295400"/>
            <a:ext cx="5209309"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811859"/>
            <a:ext cx="4581525"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8338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One-to-One </a:t>
            </a:r>
            <a:r>
              <a:rPr lang="en-US" dirty="0" smtClean="0"/>
              <a:t>Relationship</a:t>
            </a:r>
            <a:endParaRPr lang="es-ES" dirty="0"/>
          </a:p>
        </p:txBody>
      </p:sp>
      <p:sp>
        <p:nvSpPr>
          <p:cNvPr id="5" name="TextBox 4"/>
          <p:cNvSpPr txBox="1"/>
          <p:nvPr/>
        </p:nvSpPr>
        <p:spPr>
          <a:xfrm>
            <a:off x="3886200" y="2816421"/>
            <a:ext cx="3285893" cy="461665"/>
          </a:xfrm>
          <a:prstGeom prst="rect">
            <a:avLst/>
          </a:prstGeom>
          <a:noFill/>
        </p:spPr>
        <p:txBody>
          <a:bodyPr wrap="square" rtlCol="0">
            <a:spAutoFit/>
          </a:bodyPr>
          <a:lstStyle/>
          <a:p>
            <a:pPr algn="ctr"/>
            <a:r>
              <a:rPr lang="en-US" sz="2400" dirty="0" smtClean="0"/>
              <a:t>Confidence Interval</a:t>
            </a:r>
            <a:endParaRPr lang="es-ES" sz="2400" dirty="0"/>
          </a:p>
        </p:txBody>
      </p:sp>
      <p:cxnSp>
        <p:nvCxnSpPr>
          <p:cNvPr id="7" name="Straight Arrow Connector 6"/>
          <p:cNvCxnSpPr/>
          <p:nvPr/>
        </p:nvCxnSpPr>
        <p:spPr>
          <a:xfrm>
            <a:off x="5233640" y="3278087"/>
            <a:ext cx="0" cy="15942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822796" y="3278087"/>
            <a:ext cx="0" cy="15942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343399" y="4953000"/>
            <a:ext cx="2371493" cy="461665"/>
          </a:xfrm>
          <a:prstGeom prst="rect">
            <a:avLst/>
          </a:prstGeom>
          <a:noFill/>
        </p:spPr>
        <p:txBody>
          <a:bodyPr wrap="square" rtlCol="0">
            <a:spAutoFit/>
          </a:bodyPr>
          <a:lstStyle/>
          <a:p>
            <a:pPr algn="ctr"/>
            <a:r>
              <a:rPr lang="en-US" sz="2400" dirty="0" smtClean="0"/>
              <a:t>p-value</a:t>
            </a:r>
            <a:endParaRPr lang="es-ES" sz="2400" dirty="0"/>
          </a:p>
        </p:txBody>
      </p:sp>
      <p:sp>
        <p:nvSpPr>
          <p:cNvPr id="17" name="TextBox 16"/>
          <p:cNvSpPr txBox="1"/>
          <p:nvPr/>
        </p:nvSpPr>
        <p:spPr>
          <a:xfrm>
            <a:off x="635619" y="1913543"/>
            <a:ext cx="2995961" cy="461665"/>
          </a:xfrm>
          <a:prstGeom prst="rect">
            <a:avLst/>
          </a:prstGeom>
          <a:noFill/>
        </p:spPr>
        <p:txBody>
          <a:bodyPr wrap="square" rtlCol="0">
            <a:spAutoFit/>
          </a:bodyPr>
          <a:lstStyle/>
          <a:p>
            <a:pPr algn="ctr"/>
            <a:r>
              <a:rPr lang="en-US" sz="2400" dirty="0" smtClean="0"/>
              <a:t>Null hypothesis (</a:t>
            </a:r>
            <a:r>
              <a:rPr lang="en-US" sz="2400" dirty="0"/>
              <a:t>H</a:t>
            </a:r>
            <a:r>
              <a:rPr lang="en-US" sz="2400" baseline="-25000" dirty="0"/>
              <a:t>o</a:t>
            </a:r>
            <a:r>
              <a:rPr lang="en-US" sz="2400" dirty="0" smtClean="0"/>
              <a:t>)</a:t>
            </a:r>
            <a:endParaRPr lang="es-ES" sz="2400" dirty="0"/>
          </a:p>
        </p:txBody>
      </p:sp>
      <p:sp>
        <p:nvSpPr>
          <p:cNvPr id="14" name="Oval 13"/>
          <p:cNvSpPr/>
          <p:nvPr/>
        </p:nvSpPr>
        <p:spPr>
          <a:xfrm>
            <a:off x="609600" y="1676400"/>
            <a:ext cx="3048000" cy="92333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53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7" grpId="0"/>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3011" y="1693718"/>
            <a:ext cx="6657975" cy="409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1"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3012" y="1695450"/>
            <a:ext cx="6657975" cy="409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2"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3013" y="1693718"/>
            <a:ext cx="6657975" cy="409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pPr algn="l"/>
            <a:r>
              <a:rPr lang="en-US" dirty="0" smtClean="0"/>
              <a:t>One-to-One Relationship</a:t>
            </a:r>
            <a:endParaRPr lang="es-ES" dirty="0"/>
          </a:p>
        </p:txBody>
      </p:sp>
      <p:sp>
        <p:nvSpPr>
          <p:cNvPr id="4" name="TextBox 3"/>
          <p:cNvSpPr txBox="1"/>
          <p:nvPr/>
        </p:nvSpPr>
        <p:spPr>
          <a:xfrm>
            <a:off x="762000" y="5926693"/>
            <a:ext cx="2819400" cy="369332"/>
          </a:xfrm>
          <a:prstGeom prst="rect">
            <a:avLst/>
          </a:prstGeom>
          <a:noFill/>
        </p:spPr>
        <p:txBody>
          <a:bodyPr wrap="square" rtlCol="0">
            <a:spAutoFit/>
          </a:bodyPr>
          <a:lstStyle/>
          <a:p>
            <a:pPr algn="ctr"/>
            <a:r>
              <a:rPr lang="en-US" dirty="0" smtClean="0"/>
              <a:t>H</a:t>
            </a:r>
            <a:r>
              <a:rPr lang="en-US" baseline="-25000" dirty="0" smtClean="0"/>
              <a:t>o</a:t>
            </a:r>
            <a:r>
              <a:rPr lang="en-US" dirty="0" smtClean="0"/>
              <a:t>: </a:t>
            </a:r>
            <a:r>
              <a:rPr lang="en-US" dirty="0" err="1" smtClean="0">
                <a:latin typeface="Symbol" panose="05050102010706020507" pitchFamily="18" charset="2"/>
              </a:rPr>
              <a:t>m</a:t>
            </a:r>
            <a:r>
              <a:rPr lang="en-US" baseline="-25000" dirty="0" err="1" smtClean="0"/>
              <a:t>diff</a:t>
            </a:r>
            <a:r>
              <a:rPr lang="en-US" dirty="0" smtClean="0"/>
              <a:t> = 0         p = 0.39</a:t>
            </a:r>
            <a:endParaRPr lang="es-ES" dirty="0"/>
          </a:p>
        </p:txBody>
      </p:sp>
      <p:sp>
        <p:nvSpPr>
          <p:cNvPr id="13" name="TextBox 12"/>
          <p:cNvSpPr txBox="1"/>
          <p:nvPr/>
        </p:nvSpPr>
        <p:spPr>
          <a:xfrm>
            <a:off x="3962400" y="5926693"/>
            <a:ext cx="1676400" cy="369332"/>
          </a:xfrm>
          <a:prstGeom prst="rect">
            <a:avLst/>
          </a:prstGeom>
          <a:noFill/>
        </p:spPr>
        <p:txBody>
          <a:bodyPr wrap="square" rtlCol="0">
            <a:spAutoFit/>
          </a:bodyPr>
          <a:lstStyle/>
          <a:p>
            <a:pPr algn="ctr"/>
            <a:r>
              <a:rPr lang="en-US" dirty="0" smtClean="0"/>
              <a:t>p &lt; 0.0001</a:t>
            </a:r>
            <a:endParaRPr lang="es-ES" dirty="0"/>
          </a:p>
        </p:txBody>
      </p:sp>
      <p:sp>
        <p:nvSpPr>
          <p:cNvPr id="14" name="TextBox 13"/>
          <p:cNvSpPr txBox="1"/>
          <p:nvPr/>
        </p:nvSpPr>
        <p:spPr>
          <a:xfrm>
            <a:off x="5867400" y="5926693"/>
            <a:ext cx="1676400" cy="369332"/>
          </a:xfrm>
          <a:prstGeom prst="rect">
            <a:avLst/>
          </a:prstGeom>
          <a:noFill/>
        </p:spPr>
        <p:txBody>
          <a:bodyPr wrap="square" rtlCol="0">
            <a:spAutoFit/>
          </a:bodyPr>
          <a:lstStyle/>
          <a:p>
            <a:pPr algn="ctr"/>
            <a:r>
              <a:rPr lang="en-US" dirty="0" smtClean="0"/>
              <a:t>p = 0.004</a:t>
            </a:r>
            <a:endParaRPr lang="es-ES" dirty="0"/>
          </a:p>
        </p:txBody>
      </p:sp>
      <p:pic>
        <p:nvPicPr>
          <p:cNvPr id="1043"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 y="1295400"/>
            <a:ext cx="630936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999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What </a:t>
            </a:r>
            <a:r>
              <a:rPr lang="en-US" dirty="0" smtClean="0"/>
              <a:t>If You </a:t>
            </a:r>
            <a:r>
              <a:rPr lang="en-US" dirty="0" smtClean="0"/>
              <a:t>Compared Two </a:t>
            </a:r>
            <a:r>
              <a:rPr lang="en-US" dirty="0" smtClean="0"/>
              <a:t>Groups?</a:t>
            </a:r>
            <a:endParaRPr lang="es-ES" dirty="0"/>
          </a:p>
        </p:txBody>
      </p:sp>
      <p:sp>
        <p:nvSpPr>
          <p:cNvPr id="4" name="TextBox 3"/>
          <p:cNvSpPr txBox="1"/>
          <p:nvPr/>
        </p:nvSpPr>
        <p:spPr>
          <a:xfrm>
            <a:off x="1828800" y="6096000"/>
            <a:ext cx="5791200" cy="369332"/>
          </a:xfrm>
          <a:prstGeom prst="rect">
            <a:avLst/>
          </a:prstGeom>
          <a:noFill/>
        </p:spPr>
        <p:txBody>
          <a:bodyPr wrap="square" rtlCol="0">
            <a:spAutoFit/>
          </a:bodyPr>
          <a:lstStyle/>
          <a:p>
            <a:pPr algn="ctr"/>
            <a:r>
              <a:rPr lang="en-US" dirty="0" smtClean="0"/>
              <a:t>H</a:t>
            </a:r>
            <a:r>
              <a:rPr lang="en-US" baseline="-25000" dirty="0" smtClean="0"/>
              <a:t>o</a:t>
            </a:r>
            <a:r>
              <a:rPr lang="en-US" dirty="0" smtClean="0"/>
              <a:t>: </a:t>
            </a:r>
            <a:r>
              <a:rPr lang="en-US" dirty="0" err="1" smtClean="0">
                <a:latin typeface="Symbol" panose="05050102010706020507" pitchFamily="18" charset="2"/>
              </a:rPr>
              <a:t>m</a:t>
            </a:r>
            <a:r>
              <a:rPr lang="en-US" baseline="-25000" dirty="0" err="1" smtClean="0"/>
              <a:t>diff</a:t>
            </a:r>
            <a:r>
              <a:rPr lang="en-US" baseline="-25000" dirty="0" smtClean="0"/>
              <a:t> females</a:t>
            </a:r>
            <a:r>
              <a:rPr lang="en-US" dirty="0" smtClean="0"/>
              <a:t> = </a:t>
            </a:r>
            <a:r>
              <a:rPr lang="en-US" dirty="0" err="1">
                <a:latin typeface="Symbol" panose="05050102010706020507" pitchFamily="18" charset="2"/>
              </a:rPr>
              <a:t>m</a:t>
            </a:r>
            <a:r>
              <a:rPr lang="en-US" baseline="-25000" dirty="0" err="1"/>
              <a:t>diff</a:t>
            </a:r>
            <a:r>
              <a:rPr lang="en-US" baseline="-25000" dirty="0"/>
              <a:t> </a:t>
            </a:r>
            <a:r>
              <a:rPr lang="en-US" baseline="-25000" dirty="0" smtClean="0"/>
              <a:t>males </a:t>
            </a:r>
            <a:r>
              <a:rPr lang="en-US" dirty="0" smtClean="0"/>
              <a:t>           p &lt; 0.0001</a:t>
            </a:r>
            <a:endParaRPr lang="es-ES" dirty="0"/>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1285346"/>
            <a:ext cx="6477001" cy="314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676400"/>
            <a:ext cx="6912799"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158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1385888"/>
            <a:ext cx="6667500"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 name="Group 10"/>
          <p:cNvGrpSpPr/>
          <p:nvPr/>
        </p:nvGrpSpPr>
        <p:grpSpPr>
          <a:xfrm>
            <a:off x="1243826" y="1380311"/>
            <a:ext cx="6667500" cy="4086225"/>
            <a:chOff x="1243826" y="1380311"/>
            <a:chExt cx="6667500" cy="4086225"/>
          </a:xfrm>
        </p:grpSpPr>
        <p:pic>
          <p:nvPicPr>
            <p:cNvPr id="307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3826" y="1380311"/>
              <a:ext cx="6667500"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4325112" y="3474720"/>
              <a:ext cx="9692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08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250" y="1385888"/>
            <a:ext cx="6667500"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pPr algn="l"/>
            <a:r>
              <a:rPr lang="en-US" dirty="0" smtClean="0"/>
              <a:t>How Much Can Intervals Overlap?</a:t>
            </a:r>
            <a:endParaRPr lang="es-ES" dirty="0"/>
          </a:p>
        </p:txBody>
      </p:sp>
      <p:sp>
        <p:nvSpPr>
          <p:cNvPr id="8" name="TextBox 7"/>
          <p:cNvSpPr txBox="1"/>
          <p:nvPr/>
        </p:nvSpPr>
        <p:spPr>
          <a:xfrm>
            <a:off x="457200" y="5562600"/>
            <a:ext cx="2819400" cy="369332"/>
          </a:xfrm>
          <a:prstGeom prst="rect">
            <a:avLst/>
          </a:prstGeom>
          <a:noFill/>
        </p:spPr>
        <p:txBody>
          <a:bodyPr wrap="square" rtlCol="0">
            <a:spAutoFit/>
          </a:bodyPr>
          <a:lstStyle/>
          <a:p>
            <a:pPr algn="ctr"/>
            <a:r>
              <a:rPr lang="en-US" dirty="0" smtClean="0"/>
              <a:t>H</a:t>
            </a:r>
            <a:r>
              <a:rPr lang="en-US" baseline="-25000" dirty="0" smtClean="0"/>
              <a:t>o</a:t>
            </a:r>
            <a:r>
              <a:rPr lang="en-US" dirty="0" smtClean="0"/>
              <a:t>: </a:t>
            </a:r>
            <a:r>
              <a:rPr lang="en-US" dirty="0" err="1" smtClean="0">
                <a:latin typeface="Symbol" panose="05050102010706020507" pitchFamily="18" charset="2"/>
              </a:rPr>
              <a:t>m</a:t>
            </a:r>
            <a:r>
              <a:rPr lang="en-US" baseline="-25000" dirty="0" err="1" smtClean="0"/>
              <a:t>group</a:t>
            </a:r>
            <a:r>
              <a:rPr lang="en-US" baseline="-25000" dirty="0" smtClean="0"/>
              <a:t> 1</a:t>
            </a:r>
            <a:r>
              <a:rPr lang="en-US" dirty="0" smtClean="0"/>
              <a:t> = </a:t>
            </a:r>
            <a:r>
              <a:rPr lang="en-US" dirty="0" err="1">
                <a:latin typeface="Symbol" panose="05050102010706020507" pitchFamily="18" charset="2"/>
              </a:rPr>
              <a:t>m</a:t>
            </a:r>
            <a:r>
              <a:rPr lang="en-US" baseline="-25000" dirty="0" err="1"/>
              <a:t>group</a:t>
            </a:r>
            <a:r>
              <a:rPr lang="en-US" baseline="-25000" dirty="0"/>
              <a:t> </a:t>
            </a:r>
            <a:r>
              <a:rPr lang="en-US" baseline="-25000" dirty="0" smtClean="0"/>
              <a:t>2 </a:t>
            </a:r>
            <a:r>
              <a:rPr lang="en-US" dirty="0" smtClean="0"/>
              <a:t> p = 1.00</a:t>
            </a:r>
            <a:endParaRPr lang="es-ES" dirty="0"/>
          </a:p>
        </p:txBody>
      </p:sp>
      <mc:AlternateContent xmlns:mc="http://schemas.openxmlformats.org/markup-compatibility/2006">
        <mc:Choice xmlns:a14="http://schemas.microsoft.com/office/drawing/2010/main" Requires="a14">
          <p:sp>
            <p:nvSpPr>
              <p:cNvPr id="9" name="TextBox 8"/>
              <p:cNvSpPr txBox="1"/>
              <p:nvPr/>
            </p:nvSpPr>
            <p:spPr>
              <a:xfrm>
                <a:off x="4038600" y="5562600"/>
                <a:ext cx="1676400" cy="369332"/>
              </a:xfrm>
              <a:prstGeom prst="rect">
                <a:avLst/>
              </a:prstGeom>
              <a:noFill/>
            </p:spPr>
            <p:txBody>
              <a:bodyPr wrap="square" rtlCol="0">
                <a:spAutoFit/>
              </a:bodyPr>
              <a:lstStyle/>
              <a:p>
                <a:pPr algn="ctr"/>
                <a:r>
                  <a:rPr lang="en-US" dirty="0" smtClean="0"/>
                  <a:t>p </a:t>
                </a:r>
                <a14:m>
                  <m:oMath xmlns:m="http://schemas.openxmlformats.org/officeDocument/2006/math">
                    <m:r>
                      <a:rPr lang="en-US" i="1" smtClean="0">
                        <a:latin typeface="Cambria Math"/>
                        <a:ea typeface="Cambria Math"/>
                      </a:rPr>
                      <m:t>≈</m:t>
                    </m:r>
                  </m:oMath>
                </a14:m>
                <a:r>
                  <a:rPr lang="en-US" dirty="0" smtClean="0"/>
                  <a:t> 0.01</a:t>
                </a:r>
                <a:endParaRPr lang="es-ES" dirty="0"/>
              </a:p>
            </p:txBody>
          </p:sp>
        </mc:Choice>
        <mc:Fallback>
          <p:sp>
            <p:nvSpPr>
              <p:cNvPr id="9" name="TextBox 8"/>
              <p:cNvSpPr txBox="1">
                <a:spLocks noRot="1" noChangeAspect="1" noMove="1" noResize="1" noEditPoints="1" noAdjustHandles="1" noChangeArrowheads="1" noChangeShapeType="1" noTextEdit="1"/>
              </p:cNvSpPr>
              <p:nvPr/>
            </p:nvSpPr>
            <p:spPr>
              <a:xfrm>
                <a:off x="4038600" y="5562600"/>
                <a:ext cx="1676400" cy="369332"/>
              </a:xfrm>
              <a:prstGeom prst="rect">
                <a:avLst/>
              </a:prstGeom>
              <a:blipFill rotWithShape="1">
                <a:blip r:embed="rId6"/>
                <a:stretch>
                  <a:fillRect t="-8333" b="-25000"/>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6019800" y="5562600"/>
                <a:ext cx="1676400" cy="369332"/>
              </a:xfrm>
              <a:prstGeom prst="rect">
                <a:avLst/>
              </a:prstGeom>
              <a:noFill/>
            </p:spPr>
            <p:txBody>
              <a:bodyPr wrap="square" rtlCol="0">
                <a:spAutoFit/>
              </a:bodyPr>
              <a:lstStyle/>
              <a:p>
                <a:pPr algn="ctr"/>
                <a:r>
                  <a:rPr lang="en-US" dirty="0" smtClean="0"/>
                  <a:t>p </a:t>
                </a:r>
                <a14:m>
                  <m:oMath xmlns:m="http://schemas.openxmlformats.org/officeDocument/2006/math">
                    <m:r>
                      <a:rPr lang="en-US" i="1">
                        <a:latin typeface="Cambria Math"/>
                        <a:ea typeface="Cambria Math"/>
                      </a:rPr>
                      <m:t>≈</m:t>
                    </m:r>
                  </m:oMath>
                </a14:m>
                <a:r>
                  <a:rPr lang="en-US" dirty="0" smtClean="0"/>
                  <a:t> 0.05</a:t>
                </a:r>
                <a:endParaRPr lang="es-ES" dirty="0"/>
              </a:p>
            </p:txBody>
          </p:sp>
        </mc:Choice>
        <mc:Fallback>
          <p:sp>
            <p:nvSpPr>
              <p:cNvPr id="10" name="TextBox 9"/>
              <p:cNvSpPr txBox="1">
                <a:spLocks noRot="1" noChangeAspect="1" noMove="1" noResize="1" noEditPoints="1" noAdjustHandles="1" noChangeArrowheads="1" noChangeShapeType="1" noTextEdit="1"/>
              </p:cNvSpPr>
              <p:nvPr/>
            </p:nvSpPr>
            <p:spPr>
              <a:xfrm>
                <a:off x="6019800" y="5562600"/>
                <a:ext cx="1676400" cy="369332"/>
              </a:xfrm>
              <a:prstGeom prst="rect">
                <a:avLst/>
              </a:prstGeom>
              <a:blipFill rotWithShape="1">
                <a:blip r:embed="rId7"/>
                <a:stretch>
                  <a:fillRect t="-8333" b="-25000"/>
                </a:stretch>
              </a:blipFill>
            </p:spPr>
            <p:txBody>
              <a:bodyPr/>
              <a:lstStyle/>
              <a:p>
                <a:r>
                  <a:rPr lang="es-ES">
                    <a:noFill/>
                  </a:rPr>
                  <a:t> </a:t>
                </a:r>
              </a:p>
            </p:txBody>
          </p:sp>
        </mc:Fallback>
      </mc:AlternateContent>
      <p:cxnSp>
        <p:nvCxnSpPr>
          <p:cNvPr id="14" name="Straight Connector 13"/>
          <p:cNvCxnSpPr/>
          <p:nvPr/>
        </p:nvCxnSpPr>
        <p:spPr>
          <a:xfrm>
            <a:off x="6281928" y="3493008"/>
            <a:ext cx="9692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269736" y="3054096"/>
            <a:ext cx="9692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p:cNvSpPr txBox="1"/>
              <p:nvPr/>
            </p:nvSpPr>
            <p:spPr>
              <a:xfrm>
                <a:off x="6096000" y="3002280"/>
                <a:ext cx="1295400" cy="502920"/>
              </a:xfrm>
              <a:prstGeom prst="rect">
                <a:avLst/>
              </a:prstGeom>
              <a:noFill/>
            </p:spPr>
            <p:txBody>
              <a:bodyPr wrap="square" rtlCol="0">
                <a:spAutoFit/>
              </a:bodyPr>
              <a:lstStyle/>
              <a:p>
                <a:pPr algn="ctr"/>
                <a14:m>
                  <m:oMath xmlns:m="http://schemas.openxmlformats.org/officeDocument/2006/math">
                    <m:r>
                      <a:rPr lang="en-US" sz="1400" i="1">
                        <a:latin typeface="Cambria Math"/>
                        <a:ea typeface="Cambria Math"/>
                      </a:rPr>
                      <m:t>≈</m:t>
                    </m:r>
                  </m:oMath>
                </a14:m>
                <a:r>
                  <a:rPr lang="en-US" sz="1400" dirty="0" smtClean="0"/>
                  <a:t> Half ME overlap</a:t>
                </a:r>
                <a:endParaRPr lang="es-ES" sz="1400" dirty="0"/>
              </a:p>
            </p:txBody>
          </p:sp>
        </mc:Choice>
        <mc:Fallback>
          <p:sp>
            <p:nvSpPr>
              <p:cNvPr id="16" name="TextBox 15"/>
              <p:cNvSpPr txBox="1">
                <a:spLocks noRot="1" noChangeAspect="1" noMove="1" noResize="1" noEditPoints="1" noAdjustHandles="1" noChangeArrowheads="1" noChangeShapeType="1" noTextEdit="1"/>
              </p:cNvSpPr>
              <p:nvPr/>
            </p:nvSpPr>
            <p:spPr>
              <a:xfrm>
                <a:off x="6096000" y="3002280"/>
                <a:ext cx="1295400" cy="502920"/>
              </a:xfrm>
              <a:prstGeom prst="rect">
                <a:avLst/>
              </a:prstGeom>
              <a:blipFill rotWithShape="1">
                <a:blip r:embed="rId8"/>
                <a:stretch>
                  <a:fillRect t="-1220" b="-14634"/>
                </a:stretch>
              </a:blipFill>
            </p:spPr>
            <p:txBody>
              <a:bodyPr/>
              <a:lstStyle/>
              <a:p>
                <a:r>
                  <a:rPr lang="es-ES">
                    <a:noFill/>
                  </a:rPr>
                  <a:t> </a:t>
                </a:r>
              </a:p>
            </p:txBody>
          </p:sp>
        </mc:Fallback>
      </mc:AlternateContent>
      <p:sp>
        <p:nvSpPr>
          <p:cNvPr id="7" name="Right Brace 6"/>
          <p:cNvSpPr/>
          <p:nvPr/>
        </p:nvSpPr>
        <p:spPr>
          <a:xfrm flipH="1">
            <a:off x="7086600" y="3810000"/>
            <a:ext cx="76200" cy="762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8" name="TextBox 17"/>
          <p:cNvSpPr txBox="1"/>
          <p:nvPr/>
        </p:nvSpPr>
        <p:spPr>
          <a:xfrm>
            <a:off x="5867400" y="3886200"/>
            <a:ext cx="1295400" cy="523220"/>
          </a:xfrm>
          <a:prstGeom prst="rect">
            <a:avLst/>
          </a:prstGeom>
          <a:noFill/>
        </p:spPr>
        <p:txBody>
          <a:bodyPr wrap="square" rtlCol="0">
            <a:spAutoFit/>
          </a:bodyPr>
          <a:lstStyle/>
          <a:p>
            <a:pPr algn="ctr"/>
            <a:r>
              <a:rPr lang="en-US" sz="1400" dirty="0" smtClean="0"/>
              <a:t>Margin of Error (ME)</a:t>
            </a:r>
            <a:endParaRPr lang="es-ES" sz="1400" dirty="0"/>
          </a:p>
        </p:txBody>
      </p:sp>
    </p:spTree>
    <p:extLst>
      <p:ext uri="{BB962C8B-B14F-4D97-AF65-F5344CB8AC3E}">
        <p14:creationId xmlns:p14="http://schemas.microsoft.com/office/powerpoint/2010/main" val="223614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8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6" grpId="0"/>
      <p:bldP spid="7" grpId="0" animBg="1"/>
      <p:bldP spid="1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2981</TotalTime>
  <Words>1621</Words>
  <Application>Microsoft Office PowerPoint</Application>
  <PresentationFormat>On-screen Show (4:3)</PresentationFormat>
  <Paragraphs>117</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Inference by Eye How to Read Plots of Confidence Intervals</vt:lpstr>
      <vt:lpstr>Previous Knowledge Required</vt:lpstr>
      <vt:lpstr>Example</vt:lpstr>
      <vt:lpstr>R Code: Data</vt:lpstr>
      <vt:lpstr>R Code: Plots</vt:lpstr>
      <vt:lpstr>One-to-One Relationship</vt:lpstr>
      <vt:lpstr>One-to-One Relationship</vt:lpstr>
      <vt:lpstr>What If You Compared Two Groups?</vt:lpstr>
      <vt:lpstr>How Much Can Intervals Overlap?</vt:lpstr>
      <vt:lpstr>When Does This Hold?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Inference by Eye</dc:title>
  <dc:creator>lacion</dc:creator>
  <cp:lastModifiedBy>lacion</cp:lastModifiedBy>
  <cp:revision>58</cp:revision>
  <dcterms:created xsi:type="dcterms:W3CDTF">2017-12-22T19:25:10Z</dcterms:created>
  <dcterms:modified xsi:type="dcterms:W3CDTF">2017-12-28T14:52:39Z</dcterms:modified>
</cp:coreProperties>
</file>