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SemiBold"/>
      <p:regular r:id="rId37"/>
      <p:bold r:id="rId38"/>
      <p:italic r:id="rId39"/>
      <p:boldItalic r:id="rId40"/>
    </p:embeddedFont>
    <p:embeddedFont>
      <p:font typeface="Nunito"/>
      <p:regular r:id="rId41"/>
      <p:bold r:id="rId42"/>
      <p:italic r:id="rId43"/>
      <p:boldItalic r:id="rId44"/>
    </p:embeddedFont>
    <p:embeddedFont>
      <p:font typeface="Source Code Pro"/>
      <p:regular r:id="rId45"/>
      <p:bold r:id="rId46"/>
      <p:italic r:id="rId47"/>
      <p:boldItalic r:id="rId48"/>
    </p:embeddedFont>
    <p:embeddedFont>
      <p:font typeface="Maven Pro"/>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350FD2-D045-497E-89CA-27020626A706}">
  <a:tblStyle styleId="{5C350FD2-D045-497E-89CA-27020626A7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NunitoSemiBold-regular.fntdata"/><Relationship Id="rId36" Type="http://schemas.openxmlformats.org/officeDocument/2006/relationships/slide" Target="slides/slide30.xml"/><Relationship Id="rId39" Type="http://schemas.openxmlformats.org/officeDocument/2006/relationships/font" Target="fonts/NunitoSemiBold-italic.fntdata"/><Relationship Id="rId38" Type="http://schemas.openxmlformats.org/officeDocument/2006/relationships/font" Target="fonts/Nunito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profile/laura.cline?fbclid=IwAR1dN4dYREg9VVD8-w3hhXGyxgvCJjTCfdhJ6fTrt8DN2aUbTLJ9TcBtYkQ#!/vizhome/StudentMoveTOCommutesAffectonSchoolChoice/Story1?publish=ye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tudentmoveto.ca/wp-content/uploads/2020/10/StudentMoveTO-2019-Report-Final-5-Updated-October-15-2020.pdf"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Lily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Visualizations Link: </a:t>
            </a:r>
            <a:r>
              <a:rPr lang="en" u="sng">
                <a:solidFill>
                  <a:schemeClr val="hlink"/>
                </a:solidFill>
                <a:hlinkClick r:id="rId2"/>
              </a:rPr>
              <a:t>https://public.tableau.com/profile/laura.cline?fbclid=IwAR1dN4dYREg9VVD8-w3hhXGyxgvCJjTCfdhJ6fTrt8DN2aUbTLJ9TcBtYkQ#!/vizhome/StudentMoveTOCommutesAffectonSchoolChoice/Story1?publish=yes</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796f629db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796f629db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the d</a:t>
            </a:r>
            <a:r>
              <a:rPr lang="en">
                <a:solidFill>
                  <a:schemeClr val="dk1"/>
                </a:solidFill>
              </a:rPr>
              <a:t>ependent variable we selected is the rank of the post-secondary school (college/university) students attend</a:t>
            </a:r>
            <a:r>
              <a:rPr lang="en" sz="1200">
                <a:solidFill>
                  <a:schemeClr val="dk1"/>
                </a:solidFill>
                <a:latin typeface="Times New Roman"/>
                <a:ea typeface="Times New Roman"/>
                <a:cs typeface="Times New Roman"/>
                <a:sym typeface="Times New Roman"/>
              </a:rPr>
              <a:t>.</a:t>
            </a:r>
            <a:r>
              <a:rPr lang="en">
                <a:solidFill>
                  <a:schemeClr val="dk1"/>
                </a:solidFill>
              </a:rPr>
              <a:t> For our research purposes, levels were assigned to each institution based on the Webometrics University Rankings, </a:t>
            </a:r>
            <a:r>
              <a:rPr lang="en" sz="1200">
                <a:solidFill>
                  <a:schemeClr val="dk1"/>
                </a:solidFill>
                <a:latin typeface="Times New Roman"/>
                <a:ea typeface="Times New Roman"/>
                <a:cs typeface="Times New Roman"/>
                <a:sym typeface="Times New Roman"/>
              </a:rPr>
              <a:t>with higher ranking institutions receiving a lower magnitude.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796f629db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796f629db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Giselle</a:t>
            </a:r>
            <a:endParaRPr>
              <a:solidFill>
                <a:schemeClr val="dk1"/>
              </a:solidFill>
            </a:endParaRPr>
          </a:p>
          <a:p>
            <a:pPr indent="0" lvl="0" marL="0" rtl="0" algn="l">
              <a:spcBef>
                <a:spcPts val="0"/>
              </a:spcBef>
              <a:spcAft>
                <a:spcPts val="0"/>
              </a:spcAft>
              <a:buNone/>
            </a:pPr>
            <a:r>
              <a:rPr lang="en">
                <a:solidFill>
                  <a:schemeClr val="dk1"/>
                </a:solidFill>
              </a:rPr>
              <a:t>The independent variable is </a:t>
            </a:r>
            <a:r>
              <a:rPr i="1" lang="en">
                <a:solidFill>
                  <a:schemeClr val="dk1"/>
                </a:solidFill>
              </a:rPr>
              <a:t>commute influencing school choice</a:t>
            </a:r>
            <a:r>
              <a:rPr lang="en">
                <a:solidFill>
                  <a:schemeClr val="dk1"/>
                </a:solidFill>
              </a:rPr>
              <a:t>, where students self-reported whether commute was a factor in their postsecondary school selection or not.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58068813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5806881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Giselle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C0791B"/>
                </a:solidFill>
              </a:rPr>
              <a:t>We selected five control variables. Network commute distance refers to the distance in metres between a student’s home and their main campus when they take their typical street route. </a:t>
            </a:r>
            <a:endParaRPr>
              <a:solidFill>
                <a:srgbClr val="C0791B"/>
              </a:solidFill>
            </a:endParaRPr>
          </a:p>
          <a:p>
            <a:pPr indent="0" lvl="0" marL="0" rtl="0" algn="l">
              <a:spcBef>
                <a:spcPts val="0"/>
              </a:spcBef>
              <a:spcAft>
                <a:spcPts val="0"/>
              </a:spcAft>
              <a:buClr>
                <a:schemeClr val="dk1"/>
              </a:buClr>
              <a:buSzPts val="1100"/>
              <a:buFont typeface="Arial"/>
              <a:buNone/>
            </a:pPr>
            <a:r>
              <a:rPr lang="en">
                <a:solidFill>
                  <a:srgbClr val="C0791B"/>
                </a:solidFill>
              </a:rPr>
              <a:t>The remaining control variables are student gender, age, their household living situation, and their annual family income level. </a:t>
            </a:r>
            <a:endParaRPr>
              <a:solidFill>
                <a:srgbClr val="C0791B"/>
              </a:solidFill>
            </a:endParaRPr>
          </a:p>
          <a:p>
            <a:pPr indent="0" lvl="0" marL="0" rtl="0" algn="l">
              <a:spcBef>
                <a:spcPts val="0"/>
              </a:spcBef>
              <a:spcAft>
                <a:spcPts val="0"/>
              </a:spcAft>
              <a:buClr>
                <a:schemeClr val="dk1"/>
              </a:buClr>
              <a:buSzPts val="1100"/>
              <a:buFont typeface="Arial"/>
              <a:buNone/>
            </a:pPr>
            <a:r>
              <a:rPr lang="en">
                <a:solidFill>
                  <a:srgbClr val="C0791B"/>
                </a:solidFill>
              </a:rPr>
              <a:t>Now, Will is going to discuss the data analysis. </a:t>
            </a:r>
            <a:endParaRPr>
              <a:solidFill>
                <a:srgbClr val="C0791B"/>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796f629db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796f629db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Thanks Giselle :) So, I’m going to give a brief overview of some technical aspects of our data analysis and the high level transformation process that was required prior to conducting an OLS regression using R. This can be broken down into five broad steps.</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First, after uploading the MoveTO dataset as three separate CSVs into RStudio, they were merged into a single dataframe called ‘MTO’ to make the subsequent data transformations easier. This was done using the merge function.</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Second, a series of transformation and cleaning operations were performed to filter NA, “I don’t know”, and “prefer not to answer” rows out of our selected variables. This process reduced our sample size from about 19000 to just over 5000 observations.</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Third, the dependent variable psinstitution was recoded so the possible institution entries better corresponded with their respective ranking in the Webometrics Ranking of World Universities survey. As a result, U of T is at the top of this recoded list with a magnitude of 1, McMaster is second on this list with a magnitude of 2, Ryerson University is third with a magnitude of 3, and so on. This was done using the revalue function. </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Fourth, the nominal and categorical data selected as independent and control variables were also set to a factor using the as.factor function.</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Fifth, two of the variables set to factor also had to be further transformed to accommodate for incorrect reference levels. As a result, the reference levels of hhlivingsituation and familyincomelevel were changed using the relevel function. </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After this data transformation, we were able to run a regression as seen here: </a:t>
            </a:r>
            <a:r>
              <a:rPr b="1" lang="en" sz="1400">
                <a:solidFill>
                  <a:schemeClr val="dk1"/>
                </a:solidFill>
              </a:rPr>
              <a:t>[NEXT]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02d3ad2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02d3ad2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rPr lang="en" sz="1400">
                <a:solidFill>
                  <a:schemeClr val="dk1"/>
                </a:solidFill>
              </a:rPr>
              <a:t>Since our dependent variable is categorical, we chose to conduct a linear regression to determine potential correlations between our </a:t>
            </a:r>
            <a:r>
              <a:rPr b="1" lang="en" sz="1400">
                <a:solidFill>
                  <a:schemeClr val="dk1"/>
                </a:solidFill>
              </a:rPr>
              <a:t>dependent</a:t>
            </a:r>
            <a:r>
              <a:rPr lang="en" sz="1400">
                <a:solidFill>
                  <a:schemeClr val="dk1"/>
                </a:solidFill>
              </a:rPr>
              <a:t> variable seen here as </a:t>
            </a:r>
            <a:r>
              <a:rPr b="1" lang="en" sz="1400">
                <a:solidFill>
                  <a:schemeClr val="dk1"/>
                </a:solidFill>
              </a:rPr>
              <a:t>psinstiution_code</a:t>
            </a:r>
            <a:r>
              <a:rPr lang="en" sz="1400">
                <a:solidFill>
                  <a:schemeClr val="dk1"/>
                </a:solidFill>
              </a:rPr>
              <a:t> - a recoded version of psinsitution with the newly assigned magnitudes I just described;</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And our </a:t>
            </a:r>
            <a:r>
              <a:rPr b="1" lang="en" sz="1400">
                <a:solidFill>
                  <a:schemeClr val="dk1"/>
                </a:solidFill>
              </a:rPr>
              <a:t>independent </a:t>
            </a:r>
            <a:r>
              <a:rPr lang="en" sz="1400">
                <a:solidFill>
                  <a:schemeClr val="dk1"/>
                </a:solidFill>
              </a:rPr>
              <a:t>variable, which is a factored version of ps05CommuteFactorInSchoolChoice. </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In addition, our </a:t>
            </a:r>
            <a:r>
              <a:rPr b="1" lang="en" sz="1400">
                <a:solidFill>
                  <a:schemeClr val="dk1"/>
                </a:solidFill>
              </a:rPr>
              <a:t>control</a:t>
            </a:r>
            <a:r>
              <a:rPr lang="en" sz="1400">
                <a:solidFill>
                  <a:schemeClr val="dk1"/>
                </a:solidFill>
              </a:rPr>
              <a:t> variables are networkcommutedistance, a factored psgender, psage, hhlivingsituation factored with an adjusted reference level, and also familyincomelevel factored with an adjusted reference level. </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With this in mind, Ill now pass it over Laura who will first provide some descriptive statistics of our dataset before Ailin discusses the output of this regression model.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f456a74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f456a74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f456a74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f456a74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f456a7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f456a74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f456a74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f456a74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Ailin is going to discuss the regression results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796f629db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796f629db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t>From our linear regression, we saw a number of parameters that are statistically significant. The R</a:t>
            </a:r>
            <a:r>
              <a:rPr baseline="30000" lang="en" sz="1300"/>
              <a:t>2</a:t>
            </a:r>
            <a:r>
              <a:rPr lang="en" sz="1300"/>
              <a:t> value shows that about 6.08% of the variation in our dependent variable (school ranking) can be explained by our linear regression model.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An intercept of 2.939 means that at reference level -- in this case, for a young female who has a commute distance of 0m, whose commute did not influence school choice, and is living with her family who has an annual household income of $15,000-29,999 -- their school rank is 2.939, which is a relatively high-ranking school in our model, since lower ranked schools have a higher value.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coefficient for our independent variable -- commute influencing school choice -- is also significant, such that the average school ranking for students whose commute influenced their school choice is 0.307 units higher than for students whose commute did not influence their school choice. In our model, this means a slight decrease in school ranking for students whose commutes influenced their school choice.</a:t>
            </a:r>
            <a:endParaRPr sz="1300"/>
          </a:p>
          <a:p>
            <a:pPr indent="0" lvl="0" marL="0" rtl="0" algn="l">
              <a:spcBef>
                <a:spcPts val="0"/>
              </a:spcBef>
              <a:spcAft>
                <a:spcPts val="0"/>
              </a:spcAft>
              <a:buNone/>
            </a:pPr>
            <a:r>
              <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7bb3409b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7bb3409b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we’ll discuss the background, research questions, and hypothesis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040054a3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040054a3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Ailin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400">
                <a:solidFill>
                  <a:schemeClr val="dk1"/>
                </a:solidFill>
              </a:rPr>
              <a:t>Almost all of our control variables were also statistically significant, so I’ll go through each of them in summary. Holding all other variables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First, an increase in network commute distance was correlated with a decrease in school ranking. However, this result isn’t practically meaningful, as the result was 0.000004. This makes sense, though, since students were polled when they were already attending school, so they’ve already chosen the commuting arrangement that works best for them.</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Second, older people are more likely to attend a lower-ranked post-secondary, with 1 unit of age correlated with a 5.029 unit increase on school ranking (which, in our case, is a lower-ranked post-secondary).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Third, men are more likely to attend a lower-ranked post-secondary, holding other variables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Fourth, those who live with a host family/at a friend’s house are more likely to attend a lower-ranked post-secondary, while those living alone are more likely to attend a higher-ranked post-secondary.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And lastly, those whose family income is less than $14,999/year are more likely to attend a lower-ranked post-secondary, while those whose family income is above $30,000/year are more likely to attend a higher-ranked post-secondary, with the most significant results for families with an annual income above $80,000.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And to close things off, Lily will discuss our conclusion.</a:t>
            </a:r>
            <a:endParaRPr sz="14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7bb3409b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7bb3409b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796f629d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796f629d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Nunito"/>
                <a:ea typeface="Nunito"/>
                <a:cs typeface="Nunito"/>
                <a:sym typeface="Nunito"/>
              </a:rPr>
              <a:t>For conclusion, I will recap the goals of the study, which were:</a:t>
            </a:r>
            <a:endParaRPr b="1">
              <a:solidFill>
                <a:schemeClr val="dk1"/>
              </a:solidFill>
              <a:latin typeface="Nunito"/>
              <a:ea typeface="Nunito"/>
              <a:cs typeface="Nunito"/>
              <a:sym typeface="Nunito"/>
            </a:endParaRPr>
          </a:p>
          <a:p>
            <a:pPr indent="-292100" lvl="0" marL="457200" rtl="0" algn="l">
              <a:lnSpc>
                <a:spcPct val="115000"/>
              </a:lnSpc>
              <a:spcBef>
                <a:spcPts val="0"/>
              </a:spcBef>
              <a:spcAft>
                <a:spcPts val="0"/>
              </a:spcAft>
              <a:buClr>
                <a:schemeClr val="dk1"/>
              </a:buClr>
              <a:buSzPts val="1000"/>
              <a:buFont typeface="Nunito"/>
              <a:buChar char="●"/>
            </a:pPr>
            <a:r>
              <a:rPr lang="en" sz="1000">
                <a:solidFill>
                  <a:schemeClr val="dk1"/>
                </a:solidFill>
                <a:latin typeface="Nunito"/>
                <a:ea typeface="Nunito"/>
                <a:cs typeface="Nunito"/>
                <a:sym typeface="Nunito"/>
              </a:rPr>
              <a:t>Based on the student commute research conducted in other countries, do the same patterns appear for students in the GTHA (Greater Toronto and Hamilton Area)? </a:t>
            </a:r>
            <a:endParaRPr sz="1000">
              <a:solidFill>
                <a:schemeClr val="dk1"/>
              </a:solidFill>
              <a:latin typeface="Nunito"/>
              <a:ea typeface="Nunito"/>
              <a:cs typeface="Nunito"/>
              <a:sym typeface="Nunito"/>
            </a:endParaRPr>
          </a:p>
          <a:p>
            <a:pPr indent="-285750" lvl="0" marL="457200" rtl="0" algn="l">
              <a:lnSpc>
                <a:spcPct val="115000"/>
              </a:lnSpc>
              <a:spcBef>
                <a:spcPts val="0"/>
              </a:spcBef>
              <a:spcAft>
                <a:spcPts val="0"/>
              </a:spcAft>
              <a:buClr>
                <a:srgbClr val="424242"/>
              </a:buClr>
              <a:buSzPts val="900"/>
              <a:buFont typeface="Nunito"/>
              <a:buChar char="●"/>
            </a:pPr>
            <a:r>
              <a:rPr lang="en" sz="1000">
                <a:solidFill>
                  <a:schemeClr val="dk1"/>
                </a:solidFill>
                <a:latin typeface="Nunito"/>
                <a:ea typeface="Nunito"/>
                <a:cs typeface="Nunito"/>
                <a:sym typeface="Nunito"/>
              </a:rPr>
              <a:t>Can we contribute additional insights to the </a:t>
            </a:r>
            <a:r>
              <a:rPr lang="en" sz="1000" u="sng">
                <a:solidFill>
                  <a:srgbClr val="27278B"/>
                </a:solidFill>
                <a:latin typeface="Nunito"/>
                <a:ea typeface="Nunito"/>
                <a:cs typeface="Nunito"/>
                <a:sym typeface="Nunito"/>
                <a:hlinkClick r:id="rId2">
                  <a:extLst>
                    <a:ext uri="{A12FA001-AC4F-418D-AE19-62706E023703}">
                      <ahyp:hlinkClr val="tx"/>
                    </a:ext>
                  </a:extLst>
                </a:hlinkClick>
              </a:rPr>
              <a:t>2019 study on student commuting</a:t>
            </a:r>
            <a:r>
              <a:rPr lang="en" sz="1000">
                <a:solidFill>
                  <a:schemeClr val="dk1"/>
                </a:solidFill>
                <a:latin typeface="Nunito"/>
                <a:ea typeface="Nunito"/>
                <a:cs typeface="Nunito"/>
                <a:sym typeface="Nunito"/>
              </a:rPr>
              <a:t> conducted by the University of Toronto’s Transportation Research Institute (UTTRI) and the School of Cities? </a:t>
            </a:r>
            <a:endParaRPr sz="10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9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Nunito"/>
                <a:ea typeface="Nunito"/>
                <a:cs typeface="Nunito"/>
                <a:sym typeface="Nunito"/>
              </a:rPr>
              <a:t>A summary of our results concludes that..</a:t>
            </a:r>
            <a:endParaRPr b="1">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Significant predicting variables for choice of post-secondary institution point to family income, where students from lower income households are more likely to attend lower-ranked institutions, and perceived impact of commute distance on school choice has a measurable effect on the rank of post-secondary institutions students attend. </a:t>
            </a:r>
            <a:r>
              <a:rPr lang="en">
                <a:latin typeface="Nunito"/>
                <a:ea typeface="Nunito"/>
                <a:cs typeface="Nunito"/>
                <a:sym typeface="Nunito"/>
              </a:rPr>
              <a:t>This indicates that a similar pattern exists between the students of the GTHA and the existing studies detailed in the literature of Briggs, Frenette and the NYC Urban Institute</a:t>
            </a:r>
            <a:endParaRPr>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New insights for contribution to the StudentMoveTO study include Age and gender control variables; men and older individuals are more likely to attend a lower ranked institution</a:t>
            </a:r>
            <a:endParaRPr>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Char char="●"/>
            </a:pPr>
            <a:r>
              <a:rPr lang="en">
                <a:solidFill>
                  <a:schemeClr val="dk1"/>
                </a:solidFill>
                <a:latin typeface="Nunito"/>
                <a:ea typeface="Nunito"/>
                <a:cs typeface="Nunito"/>
                <a:sym typeface="Nunito"/>
              </a:rPr>
              <a:t>In conclusion, we reject the null hypothesis, which was “Students’ self-reported perception that their commute influenced their school choice is not associated with the overall ranking of the postsecondary institution these students attend”</a:t>
            </a:r>
            <a:endParaRPr>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Char char="●"/>
            </a:pPr>
            <a:r>
              <a:rPr lang="en">
                <a:solidFill>
                  <a:schemeClr val="dk1"/>
                </a:solidFill>
                <a:latin typeface="Nunito"/>
                <a:ea typeface="Nunito"/>
                <a:cs typeface="Nunito"/>
                <a:sym typeface="Nunito"/>
              </a:rPr>
              <a:t>However, we will note again that all control variables had significant effects in our study</a:t>
            </a:r>
            <a:endParaRPr>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Char char="●"/>
            </a:pPr>
            <a:r>
              <a:rPr lang="en">
                <a:solidFill>
                  <a:schemeClr val="dk1"/>
                </a:solidFill>
                <a:latin typeface="Nunito"/>
                <a:ea typeface="Nunito"/>
                <a:cs typeface="Nunito"/>
                <a:sym typeface="Nunito"/>
              </a:rPr>
              <a:t>Based on these results, in the future, policies could be put in place to assist students experiencing barriers due to commuting, which we will be discussed further in our final report.</a:t>
            </a:r>
            <a:endParaRPr>
              <a:solidFill>
                <a:schemeClr val="dk1"/>
              </a:solidFill>
              <a:latin typeface="Nunito"/>
              <a:ea typeface="Nunito"/>
              <a:cs typeface="Nunito"/>
              <a:sym typeface="Nuni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086d886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086d8866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796f629d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796f629d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040054a3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040054a3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040054a3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040054a3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Can’t find beta?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040054a3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040054a3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040054a3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040054a3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f456a74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f456a74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796f629d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796f629d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For our literature review, we conducted a survey of three works, which included studies by Briggs, Frenette and the NYC Urban Institute. These studies found that s</a:t>
            </a:r>
            <a:r>
              <a:rPr lang="en">
                <a:solidFill>
                  <a:schemeClr val="dk1"/>
                </a:solidFill>
                <a:latin typeface="Nunito"/>
                <a:ea typeface="Nunito"/>
                <a:cs typeface="Nunito"/>
                <a:sym typeface="Nunito"/>
              </a:rPr>
              <a:t>chool reputation, commute distance and the socio-economic status of the students and/or their family were the variables that had the greatest impact on school choice. In addition, Frenette (2004) found that students from lower income families were disproportionately impacted by the effect of commute distance on school choice, while the NYC Urban institute (2018) found that students were more likely to choose a less reputable school in closer proximity, than a prestigious one that was outside of their borough.</a:t>
            </a:r>
            <a:endParaRPr sz="1300">
              <a:solidFill>
                <a:schemeClr val="dk1"/>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f456a74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f456a74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796f629d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796f629d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Ailin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This study has 2 main objectives:</a:t>
            </a:r>
            <a:endParaRPr sz="1400"/>
          </a:p>
          <a:p>
            <a:pPr indent="-317500" lvl="0" marL="457200" rtl="0" algn="l">
              <a:spcBef>
                <a:spcPts val="0"/>
              </a:spcBef>
              <a:spcAft>
                <a:spcPts val="0"/>
              </a:spcAft>
              <a:buSzPts val="1400"/>
              <a:buAutoNum type="arabicPeriod"/>
            </a:pPr>
            <a:r>
              <a:rPr lang="en" sz="1400"/>
              <a:t>The first is to see how well the research from other countries on student commute, which Lily just summarized, fits in the context of students in the Greater Toronto and Hamilton Area (or GTHA).</a:t>
            </a:r>
            <a:endParaRPr sz="1400"/>
          </a:p>
          <a:p>
            <a:pPr indent="-317500" lvl="0" marL="457200" rtl="0" algn="l">
              <a:spcBef>
                <a:spcPts val="0"/>
              </a:spcBef>
              <a:spcAft>
                <a:spcPts val="0"/>
              </a:spcAft>
              <a:buSzPts val="1400"/>
              <a:buAutoNum type="arabicPeriod"/>
            </a:pPr>
            <a:r>
              <a:rPr lang="en" sz="1400"/>
              <a:t>The second objective is to build upon the StudentMoveTO project published last year. This is the largest student commuter study ever undertaken in the GTHA; Giselle will talk more about this study and their open data set that we used later in the Methods section.</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7bb3409b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7bb3409b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Giselle </a:t>
            </a:r>
            <a:endParaRPr/>
          </a:p>
          <a:p>
            <a:pPr indent="0" lvl="0" marL="0" rtl="0" algn="l">
              <a:spcBef>
                <a:spcPts val="0"/>
              </a:spcBef>
              <a:spcAft>
                <a:spcPts val="0"/>
              </a:spcAft>
              <a:buNone/>
            </a:pPr>
            <a:r>
              <a:rPr lang="en"/>
              <a:t>We set out to explore whether there is a relationship between commute and school ranking. Our main research question is: Within the GTHA, </a:t>
            </a:r>
            <a:r>
              <a:rPr lang="en">
                <a:solidFill>
                  <a:schemeClr val="dk1"/>
                </a:solidFill>
              </a:rPr>
              <a:t>is self-perceived impact of commuting on school choice associated with the rank of post-secondary institution (college and university) that students attend, controlling for network commute distance, age, gender, living situation, and annual family income?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796f629d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796f629d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Giselle</a:t>
            </a:r>
            <a:endParaRPr>
              <a:solidFill>
                <a:schemeClr val="dk1"/>
              </a:solidFill>
            </a:endParaRPr>
          </a:p>
          <a:p>
            <a:pPr indent="0" lvl="0" marL="0" rtl="0" algn="l">
              <a:spcBef>
                <a:spcPts val="0"/>
              </a:spcBef>
              <a:spcAft>
                <a:spcPts val="0"/>
              </a:spcAft>
              <a:buNone/>
            </a:pPr>
            <a:r>
              <a:rPr lang="en">
                <a:solidFill>
                  <a:schemeClr val="dk1"/>
                </a:solidFill>
              </a:rPr>
              <a:t>Next we will consider the research hypotheses. The null hypothesis is that </a:t>
            </a:r>
            <a:r>
              <a:rPr lang="en">
                <a:solidFill>
                  <a:schemeClr val="dk1"/>
                </a:solidFill>
                <a:latin typeface="Nunito"/>
                <a:ea typeface="Nunito"/>
                <a:cs typeface="Nunito"/>
                <a:sym typeface="Nunito"/>
              </a:rPr>
              <a:t>Students’ self-reported perception that their commute influenced their school choice is not associated with the overall ranking of the postsecondary institution these students attend.</a:t>
            </a:r>
            <a:endParaRPr>
              <a:solidFill>
                <a:schemeClr val="dk1"/>
              </a:solidFill>
            </a:endParaRPr>
          </a:p>
          <a:p>
            <a:pPr indent="0" lvl="0" marL="0" rtl="0" algn="l">
              <a:spcBef>
                <a:spcPts val="0"/>
              </a:spcBef>
              <a:spcAft>
                <a:spcPts val="0"/>
              </a:spcAft>
              <a:buNone/>
            </a:pPr>
            <a:r>
              <a:rPr lang="en">
                <a:solidFill>
                  <a:schemeClr val="dk1"/>
                </a:solidFill>
              </a:rPr>
              <a:t>The alternative hypothesis is that </a:t>
            </a:r>
            <a:r>
              <a:rPr lang="en">
                <a:solidFill>
                  <a:schemeClr val="dk1"/>
                </a:solidFill>
                <a:latin typeface="Nunito"/>
                <a:ea typeface="Nunito"/>
                <a:cs typeface="Nunito"/>
                <a:sym typeface="Nunito"/>
              </a:rPr>
              <a:t>A self-reported perception that commute does impact school choice will be associated with attending a lower-ranked post-secondary school.</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7bb3409b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7bb3409b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provide an overview of our methods and the variables we selected.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796f629db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796f629d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Giselle</a:t>
            </a:r>
            <a:endParaRPr/>
          </a:p>
          <a:p>
            <a:pPr indent="0" lvl="0" marL="0" rtl="0" algn="l">
              <a:spcBef>
                <a:spcPts val="0"/>
              </a:spcBef>
              <a:spcAft>
                <a:spcPts val="0"/>
              </a:spcAft>
              <a:buNone/>
            </a:pPr>
            <a:r>
              <a:rPr lang="en"/>
              <a:t>For our research, we used the StudentMoveTO data set. The data set</a:t>
            </a:r>
            <a:r>
              <a:rPr lang="en"/>
              <a:t> was c</a:t>
            </a:r>
            <a:r>
              <a:rPr lang="en"/>
              <a:t>reated from a survey completed by students attending postsecondary institutions in the GTHA. </a:t>
            </a:r>
            <a:r>
              <a:rPr lang="en">
                <a:solidFill>
                  <a:srgbClr val="C0791B"/>
                </a:solidFill>
              </a:rPr>
              <a:t>D</a:t>
            </a:r>
            <a:r>
              <a:rPr lang="en">
                <a:solidFill>
                  <a:srgbClr val="C0791B"/>
                </a:solidFill>
              </a:rPr>
              <a:t>eveloped by the University of Toronto’s Transportation Research Institute and the School of Cities, the survey focused on</a:t>
            </a:r>
            <a:r>
              <a:rPr lang="en"/>
              <a:t> student travel patterns and commutes in the Fall of 2019. The dataset covers a broad spectrum of information, including students’ personal and household attributes, the institution they attend, </a:t>
            </a:r>
            <a:r>
              <a:rPr lang="en">
                <a:solidFill>
                  <a:schemeClr val="dk1"/>
                </a:solidFill>
              </a:rPr>
              <a:t>their transportation behaviors and </a:t>
            </a:r>
            <a:r>
              <a:rPr lang="en"/>
              <a:t>their perceptions of travel satisfaction, campus participation, academic success and self-reported well-being. </a:t>
            </a:r>
            <a:endParaRPr>
              <a:highlight>
                <a:srgbClr val="FF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5806881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5806881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Giselle</a:t>
            </a:r>
            <a:endParaRPr>
              <a:solidFill>
                <a:schemeClr val="dk1"/>
              </a:solidFill>
            </a:endParaRPr>
          </a:p>
          <a:p>
            <a:pPr indent="0" lvl="0" marL="0" rtl="0" algn="l">
              <a:spcBef>
                <a:spcPts val="0"/>
              </a:spcBef>
              <a:spcAft>
                <a:spcPts val="0"/>
              </a:spcAft>
              <a:buNone/>
            </a:pPr>
            <a:r>
              <a:rPr lang="en">
                <a:solidFill>
                  <a:schemeClr val="dk1"/>
                </a:solidFill>
              </a:rPr>
              <a:t>Here is a snapshot of part of the dataset. The third column shows household living situation, which is one of our control variables that I will discuss in a moment.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ublic.tableau.com/profile/laura.cline?fbclid=IwAR1dN4dYREg9VVD8-w3hhXGyxgvCJjTCfdhJ6fTrt8DN2aUbTLJ9TcBtYkQ#!/vizhome/StudentMoveTOCommutesAffectonSchoolChoice/Story1?publish=yes"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journals-scholarsportal-info.myaccess.library.utoronto.ca/pdf/03075079/v31i0006/705_aesotfcoheis.xml" TargetMode="External"/><Relationship Id="rId4" Type="http://schemas.openxmlformats.org/officeDocument/2006/relationships/hyperlink" Target="https://www.urban.org/sites/default/files/publication/99205/school_choice_and_commuting_3.pdf" TargetMode="External"/><Relationship Id="rId5" Type="http://schemas.openxmlformats.org/officeDocument/2006/relationships/hyperlink" Target="https://www-jstor-org.myaccess.library.utoronto.ca/stable/3552523" TargetMode="External"/><Relationship Id="rId6" Type="http://schemas.openxmlformats.org/officeDocument/2006/relationships/hyperlink" Target="http://www.studentmoveto.ca/wp-content/uploads/2020/10/StudentMoveTO-2019-Report-Final-5-Updated-October-15-2020.pdf" TargetMode="External"/><Relationship Id="rId7" Type="http://schemas.openxmlformats.org/officeDocument/2006/relationships/hyperlink" Target="https://www.webometrics.info/en/North_america/Canad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ublic.tableau.com/profile/laura.cline#!/vizhome/BoxplotforNetworkCommuteDistance/Dashboard1?publish=y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tudentmoveto.ca/wp-content/uploads/2020/10/StudentMoveTO-2019-Report-Final-5-Updated-October-15-2020.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studentmoveto.ca/resources-2/2019-survey/" TargetMode="External"/><Relationship Id="rId4" Type="http://schemas.openxmlformats.org/officeDocument/2006/relationships/hyperlink" Target="http://www.studentmoveto.ca/resources-2/2019-surve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Commuting and School Rank</a:t>
            </a:r>
            <a:endParaRPr/>
          </a:p>
          <a:p>
            <a:pPr indent="0" lvl="0" marL="0" rtl="0" algn="l">
              <a:spcBef>
                <a:spcPts val="0"/>
              </a:spcBef>
              <a:spcAft>
                <a:spcPts val="0"/>
              </a:spcAft>
              <a:buNone/>
            </a:pPr>
            <a:r>
              <a:rPr lang="en" sz="2000"/>
              <a:t>INF1344 Final Project</a:t>
            </a:r>
            <a:endParaRPr sz="2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 Cline, Ailin Z.W. Li, Lily Shaddick, </a:t>
            </a:r>
            <a:br>
              <a:rPr lang="en"/>
            </a:br>
            <a:r>
              <a:rPr lang="en"/>
              <a:t>Will Trefiak, Giselle Wenban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a:t>
            </a:r>
            <a:endParaRPr/>
          </a:p>
          <a:p>
            <a:pPr indent="0" lvl="0" marL="0" rtl="0" algn="l">
              <a:spcBef>
                <a:spcPts val="0"/>
              </a:spcBef>
              <a:spcAft>
                <a:spcPts val="0"/>
              </a:spcAft>
              <a:buNone/>
            </a:pPr>
            <a:r>
              <a:rPr lang="en" sz="2000"/>
              <a:t>Dependent Variable</a:t>
            </a:r>
            <a:endParaRPr sz="2000"/>
          </a:p>
        </p:txBody>
      </p:sp>
      <p:graphicFrame>
        <p:nvGraphicFramePr>
          <p:cNvPr id="338" name="Google Shape;338;p22"/>
          <p:cNvGraphicFramePr/>
          <p:nvPr/>
        </p:nvGraphicFramePr>
        <p:xfrm>
          <a:off x="824400" y="1853300"/>
          <a:ext cx="3000000" cy="3000000"/>
        </p:xfrm>
        <a:graphic>
          <a:graphicData uri="http://schemas.openxmlformats.org/drawingml/2006/table">
            <a:tbl>
              <a:tblPr>
                <a:noFill/>
                <a:tableStyleId>{5C350FD2-D045-497E-89CA-27020626A706}</a:tableStyleId>
              </a:tblPr>
              <a:tblGrid>
                <a:gridCol w="1508625"/>
                <a:gridCol w="1487175"/>
                <a:gridCol w="1887875"/>
                <a:gridCol w="2509575"/>
              </a:tblGrid>
              <a:tr h="426025">
                <a:tc>
                  <a:txBody>
                    <a:bodyPr/>
                    <a:lstStyle/>
                    <a:p>
                      <a:pPr indent="0" lvl="0" marL="0" rtl="0" algn="ctr">
                        <a:spcBef>
                          <a:spcPts val="0"/>
                        </a:spcBef>
                        <a:spcAft>
                          <a:spcPts val="0"/>
                        </a:spcAft>
                        <a:buNone/>
                      </a:pPr>
                      <a:r>
                        <a:rPr b="1" lang="en">
                          <a:latin typeface="Nunito"/>
                          <a:ea typeface="Nunito"/>
                          <a:cs typeface="Nunito"/>
                          <a:sym typeface="Nunito"/>
                        </a:rPr>
                        <a:t>Dependent Variable</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Description</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Level of Measurement</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College/University Rankings </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499650">
                <a:tc>
                  <a:txBody>
                    <a:bodyPr/>
                    <a:lstStyle/>
                    <a:p>
                      <a:pPr indent="0" lvl="0" marL="0" rtl="0" algn="ctr">
                        <a:spcBef>
                          <a:spcPts val="0"/>
                        </a:spcBef>
                        <a:spcAft>
                          <a:spcPts val="0"/>
                        </a:spcAft>
                        <a:buNone/>
                      </a:pPr>
                      <a:r>
                        <a:rPr lang="en">
                          <a:latin typeface="Nunito"/>
                          <a:ea typeface="Nunito"/>
                          <a:cs typeface="Nunito"/>
                          <a:sym typeface="Nunito"/>
                        </a:rPr>
                        <a:t>Post-secondary school ranking</a:t>
                      </a:r>
                      <a:endParaRPr>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(psinstitution)</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Nunito"/>
                          <a:ea typeface="Nunito"/>
                          <a:cs typeface="Nunito"/>
                          <a:sym typeface="Nunito"/>
                        </a:rPr>
                        <a:t>1 - 10 Colleges or Universities in GTHA</a:t>
                      </a:r>
                      <a:endParaRPr>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Nunito"/>
                          <a:ea typeface="Nunito"/>
                          <a:cs typeface="Nunito"/>
                          <a:sym typeface="Nunito"/>
                        </a:rPr>
                        <a:t>Ordinal</a:t>
                      </a:r>
                      <a:endParaRPr>
                        <a:latin typeface="Nunito"/>
                        <a:ea typeface="Nunito"/>
                        <a:cs typeface="Nunito"/>
                        <a:sym typeface="Nunito"/>
                      </a:endParaRPr>
                    </a:p>
                    <a:p>
                      <a:pPr indent="0" lvl="0" marL="0" rtl="0" algn="ctr">
                        <a:spcBef>
                          <a:spcPts val="0"/>
                        </a:spcBef>
                        <a:spcAft>
                          <a:spcPts val="0"/>
                        </a:spcAft>
                        <a:buNone/>
                      </a:pPr>
                      <a:r>
                        <a:rPr i="1" lang="en" sz="1200">
                          <a:latin typeface="Nunito"/>
                          <a:ea typeface="Nunito"/>
                          <a:cs typeface="Nunito"/>
                          <a:sym typeface="Nunito"/>
                        </a:rPr>
                        <a:t>Level assigned to each institution </a:t>
                      </a:r>
                      <a:r>
                        <a:rPr i="1" lang="en" sz="1200">
                          <a:latin typeface="Nunito"/>
                          <a:ea typeface="Nunito"/>
                          <a:cs typeface="Nunito"/>
                          <a:sym typeface="Nunito"/>
                        </a:rPr>
                        <a:t>based on the Webometrics University Rankings</a:t>
                      </a:r>
                      <a:endParaRPr i="1" sz="12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Nunito"/>
                          <a:ea typeface="Nunito"/>
                          <a:cs typeface="Nunito"/>
                          <a:sym typeface="Nunito"/>
                        </a:rPr>
                        <a:t>University of Toronto = 1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McMaster University = 2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York University = 3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Ryerson University = 4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Sheridan College Institute of Technology and Advanced Learning = 5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OCAD University = 6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Centennial College Toronto = 7</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Mohawk College = 8</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Ontario Tech University = 9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Durham College = 10</a:t>
                      </a:r>
                      <a:endParaRPr sz="10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tcPr>
                </a:tc>
              </a:tr>
            </a:tbl>
          </a:graphicData>
        </a:graphic>
      </p:graphicFrame>
      <p:sp>
        <p:nvSpPr>
          <p:cNvPr id="339" name="Google Shape;339;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a:t>
            </a:r>
            <a:endParaRPr/>
          </a:p>
          <a:p>
            <a:pPr indent="0" lvl="0" marL="0" rtl="0" algn="l">
              <a:spcBef>
                <a:spcPts val="0"/>
              </a:spcBef>
              <a:spcAft>
                <a:spcPts val="0"/>
              </a:spcAft>
              <a:buNone/>
            </a:pPr>
            <a:r>
              <a:rPr lang="en" sz="2000"/>
              <a:t>Independent Variable</a:t>
            </a:r>
            <a:endParaRPr sz="2000"/>
          </a:p>
        </p:txBody>
      </p:sp>
      <p:graphicFrame>
        <p:nvGraphicFramePr>
          <p:cNvPr id="345" name="Google Shape;345;p23"/>
          <p:cNvGraphicFramePr/>
          <p:nvPr/>
        </p:nvGraphicFramePr>
        <p:xfrm>
          <a:off x="1134975" y="2145725"/>
          <a:ext cx="3000000" cy="3000000"/>
        </p:xfrm>
        <a:graphic>
          <a:graphicData uri="http://schemas.openxmlformats.org/drawingml/2006/table">
            <a:tbl>
              <a:tblPr>
                <a:noFill/>
                <a:tableStyleId>{5C350FD2-D045-497E-89CA-27020626A706}</a:tableStyleId>
              </a:tblPr>
              <a:tblGrid>
                <a:gridCol w="2408650"/>
                <a:gridCol w="2239825"/>
                <a:gridCol w="2239825"/>
              </a:tblGrid>
              <a:tr h="426025">
                <a:tc>
                  <a:txBody>
                    <a:bodyPr/>
                    <a:lstStyle/>
                    <a:p>
                      <a:pPr indent="0" lvl="0" marL="0" rtl="0" algn="ctr">
                        <a:spcBef>
                          <a:spcPts val="0"/>
                        </a:spcBef>
                        <a:spcAft>
                          <a:spcPts val="0"/>
                        </a:spcAft>
                        <a:buNone/>
                      </a:pPr>
                      <a:r>
                        <a:rPr b="1" lang="en">
                          <a:latin typeface="Nunito"/>
                          <a:ea typeface="Nunito"/>
                          <a:cs typeface="Nunito"/>
                          <a:sym typeface="Nunito"/>
                        </a:rPr>
                        <a:t>Independent</a:t>
                      </a:r>
                      <a:r>
                        <a:rPr b="1" lang="en">
                          <a:latin typeface="Nunito"/>
                          <a:ea typeface="Nunito"/>
                          <a:cs typeface="Nunito"/>
                          <a:sym typeface="Nunito"/>
                        </a:rPr>
                        <a:t> Variable</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Description</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Level of Measurement</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499650">
                <a:tc>
                  <a:txBody>
                    <a:bodyPr/>
                    <a:lstStyle/>
                    <a:p>
                      <a:pPr indent="0" lvl="0" marL="0" rtl="0" algn="ctr">
                        <a:spcBef>
                          <a:spcPts val="0"/>
                        </a:spcBef>
                        <a:spcAft>
                          <a:spcPts val="0"/>
                        </a:spcAft>
                        <a:buNone/>
                      </a:pPr>
                      <a:r>
                        <a:rPr lang="en">
                          <a:latin typeface="Nunito"/>
                          <a:ea typeface="Nunito"/>
                          <a:cs typeface="Nunito"/>
                          <a:sym typeface="Nunito"/>
                        </a:rPr>
                        <a:t>Commute Influencing School Choice </a:t>
                      </a:r>
                      <a:endParaRPr>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a:t>
                      </a:r>
                      <a:r>
                        <a:rPr lang="en" sz="1000">
                          <a:latin typeface="Nunito"/>
                          <a:ea typeface="Nunito"/>
                          <a:cs typeface="Nunito"/>
                          <a:sym typeface="Nunito"/>
                        </a:rPr>
                        <a:t>ps05commuteFactorInSchoolChoice)</a:t>
                      </a:r>
                      <a:endParaRPr sz="10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Nunito"/>
                          <a:ea typeface="Nunito"/>
                          <a:cs typeface="Nunito"/>
                          <a:sym typeface="Nunito"/>
                        </a:rPr>
                        <a:t>If self-reported commute time was a factor in school choice</a:t>
                      </a:r>
                      <a:endParaRPr>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Nunito"/>
                          <a:ea typeface="Nunito"/>
                          <a:cs typeface="Nunito"/>
                          <a:sym typeface="Nunito"/>
                        </a:rPr>
                        <a:t>Nominal</a:t>
                      </a:r>
                      <a:endParaRPr>
                        <a:latin typeface="Nunito"/>
                        <a:ea typeface="Nunito"/>
                        <a:cs typeface="Nunito"/>
                        <a:sym typeface="Nunito"/>
                      </a:endParaRPr>
                    </a:p>
                    <a:p>
                      <a:pPr indent="0" lvl="0" marL="0" rtl="0" algn="ctr">
                        <a:spcBef>
                          <a:spcPts val="0"/>
                        </a:spcBef>
                        <a:spcAft>
                          <a:spcPts val="0"/>
                        </a:spcAft>
                        <a:buNone/>
                      </a:pPr>
                      <a:r>
                        <a:rPr i="1" lang="en" sz="1200">
                          <a:latin typeface="Nunito"/>
                          <a:ea typeface="Nunito"/>
                          <a:cs typeface="Nunito"/>
                          <a:sym typeface="Nunito"/>
                        </a:rPr>
                        <a:t>No = 1, Yes = 2</a:t>
                      </a:r>
                      <a:endParaRPr i="1" sz="12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46" name="Google Shape;346;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437850"/>
            <a:ext cx="70305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a:t>
            </a:r>
            <a:endParaRPr/>
          </a:p>
          <a:p>
            <a:pPr indent="0" lvl="0" marL="0" rtl="0" algn="l">
              <a:spcBef>
                <a:spcPts val="0"/>
              </a:spcBef>
              <a:spcAft>
                <a:spcPts val="0"/>
              </a:spcAft>
              <a:buNone/>
            </a:pPr>
            <a:r>
              <a:rPr lang="en" sz="2000"/>
              <a:t>Control</a:t>
            </a:r>
            <a:r>
              <a:rPr lang="en" sz="2000"/>
              <a:t> Variables</a:t>
            </a:r>
            <a:endParaRPr sz="2000"/>
          </a:p>
        </p:txBody>
      </p:sp>
      <p:graphicFrame>
        <p:nvGraphicFramePr>
          <p:cNvPr id="352" name="Google Shape;352;p24"/>
          <p:cNvGraphicFramePr/>
          <p:nvPr/>
        </p:nvGraphicFramePr>
        <p:xfrm>
          <a:off x="705500" y="1520875"/>
          <a:ext cx="3000000" cy="3000000"/>
        </p:xfrm>
        <a:graphic>
          <a:graphicData uri="http://schemas.openxmlformats.org/drawingml/2006/table">
            <a:tbl>
              <a:tblPr>
                <a:noFill/>
                <a:tableStyleId>{5C350FD2-D045-497E-89CA-27020626A706}</a:tableStyleId>
              </a:tblPr>
              <a:tblGrid>
                <a:gridCol w="2117850"/>
                <a:gridCol w="3353475"/>
                <a:gridCol w="2409425"/>
              </a:tblGrid>
              <a:tr h="391900">
                <a:tc>
                  <a:txBody>
                    <a:bodyPr/>
                    <a:lstStyle/>
                    <a:p>
                      <a:pPr indent="0" lvl="0" marL="0" rtl="0" algn="ctr">
                        <a:spcBef>
                          <a:spcPts val="0"/>
                        </a:spcBef>
                        <a:spcAft>
                          <a:spcPts val="0"/>
                        </a:spcAft>
                        <a:buNone/>
                      </a:pPr>
                      <a:r>
                        <a:rPr b="1" lang="en" sz="1000">
                          <a:latin typeface="Nunito"/>
                          <a:ea typeface="Nunito"/>
                          <a:cs typeface="Nunito"/>
                          <a:sym typeface="Nunito"/>
                        </a:rPr>
                        <a:t>Control</a:t>
                      </a:r>
                      <a:r>
                        <a:rPr b="1" lang="en" sz="1000">
                          <a:latin typeface="Nunito"/>
                          <a:ea typeface="Nunito"/>
                          <a:cs typeface="Nunito"/>
                          <a:sym typeface="Nunito"/>
                        </a:rPr>
                        <a:t> Variable</a:t>
                      </a:r>
                      <a:endParaRPr b="1" sz="1000">
                        <a:latin typeface="Nunito"/>
                        <a:ea typeface="Nunito"/>
                        <a:cs typeface="Nunito"/>
                        <a:sym typeface="Nuni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000">
                          <a:latin typeface="Nunito"/>
                          <a:ea typeface="Nunito"/>
                          <a:cs typeface="Nunito"/>
                          <a:sym typeface="Nunito"/>
                        </a:rPr>
                        <a:t>Description</a:t>
                      </a:r>
                      <a:endParaRPr b="1" sz="1000">
                        <a:latin typeface="Nunito"/>
                        <a:ea typeface="Nunito"/>
                        <a:cs typeface="Nunito"/>
                        <a:sym typeface="Nuni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000">
                          <a:latin typeface="Nunito"/>
                          <a:ea typeface="Nunito"/>
                          <a:cs typeface="Nunito"/>
                          <a:sym typeface="Nunito"/>
                        </a:rPr>
                        <a:t>Level of Measurement</a:t>
                      </a:r>
                      <a:endParaRPr b="1" sz="1000">
                        <a:latin typeface="Nunito"/>
                        <a:ea typeface="Nunito"/>
                        <a:cs typeface="Nunito"/>
                        <a:sym typeface="Nuni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459625">
                <a:tc>
                  <a:txBody>
                    <a:bodyPr/>
                    <a:lstStyle/>
                    <a:p>
                      <a:pPr indent="0" lvl="0" marL="0" rtl="0" algn="ctr">
                        <a:spcBef>
                          <a:spcPts val="0"/>
                        </a:spcBef>
                        <a:spcAft>
                          <a:spcPts val="0"/>
                        </a:spcAft>
                        <a:buNone/>
                      </a:pPr>
                      <a:r>
                        <a:rPr lang="en" sz="1000">
                          <a:latin typeface="Nunito"/>
                          <a:ea typeface="Nunito"/>
                          <a:cs typeface="Nunito"/>
                          <a:sym typeface="Nunito"/>
                        </a:rPr>
                        <a:t>Network Commute Distance</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(networkCommuteDistance)</a:t>
                      </a:r>
                      <a:endParaRPr sz="10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Distance between home and main campus (meters) using a street network </a:t>
                      </a:r>
                      <a:endParaRPr sz="10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Interval</a:t>
                      </a:r>
                      <a:endParaRPr sz="10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88775">
                <a:tc>
                  <a:txBody>
                    <a:bodyPr/>
                    <a:lstStyle/>
                    <a:p>
                      <a:pPr indent="0" lvl="0" marL="0" rtl="0" algn="ctr">
                        <a:spcBef>
                          <a:spcPts val="0"/>
                        </a:spcBef>
                        <a:spcAft>
                          <a:spcPts val="0"/>
                        </a:spcAft>
                        <a:buNone/>
                      </a:pPr>
                      <a:r>
                        <a:rPr lang="en" sz="1000">
                          <a:latin typeface="Nunito"/>
                          <a:ea typeface="Nunito"/>
                          <a:cs typeface="Nunito"/>
                          <a:sym typeface="Nunito"/>
                        </a:rPr>
                        <a:t>Gender</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(psgender)</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Female (=1), Male (=2), Non-Binary / third gender (=3)</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Categorical</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59625">
                <a:tc>
                  <a:txBody>
                    <a:bodyPr/>
                    <a:lstStyle/>
                    <a:p>
                      <a:pPr indent="0" lvl="0" marL="0" rtl="0" algn="ctr">
                        <a:spcBef>
                          <a:spcPts val="0"/>
                        </a:spcBef>
                        <a:spcAft>
                          <a:spcPts val="0"/>
                        </a:spcAft>
                        <a:buNone/>
                      </a:pPr>
                      <a:r>
                        <a:rPr lang="en" sz="1000">
                          <a:latin typeface="Nunito"/>
                          <a:ea typeface="Nunito"/>
                          <a:cs typeface="Nunito"/>
                          <a:sym typeface="Nunito"/>
                        </a:rPr>
                        <a:t>Age</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(psage)</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Interval scale 1 - 200</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Interval</a:t>
                      </a:r>
                      <a:endParaRPr sz="1000">
                        <a:latin typeface="Nunito"/>
                        <a:ea typeface="Nunito"/>
                        <a:cs typeface="Nunito"/>
                        <a:sym typeface="Nunito"/>
                      </a:endParaRPr>
                    </a:p>
                    <a:p>
                      <a:pPr indent="0" lvl="0" marL="0" rtl="0" algn="ctr">
                        <a:spcBef>
                          <a:spcPts val="0"/>
                        </a:spcBef>
                        <a:spcAft>
                          <a:spcPts val="0"/>
                        </a:spcAft>
                        <a:buNone/>
                      </a:pPr>
                      <a:r>
                        <a:t/>
                      </a:r>
                      <a:endParaRPr i="1"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799075">
                <a:tc>
                  <a:txBody>
                    <a:bodyPr/>
                    <a:lstStyle/>
                    <a:p>
                      <a:pPr indent="0" lvl="0" marL="0" rtl="0" algn="ctr">
                        <a:spcBef>
                          <a:spcPts val="0"/>
                        </a:spcBef>
                        <a:spcAft>
                          <a:spcPts val="0"/>
                        </a:spcAft>
                        <a:buNone/>
                      </a:pPr>
                      <a:r>
                        <a:rPr lang="en" sz="1000">
                          <a:latin typeface="Nunito"/>
                          <a:ea typeface="Nunito"/>
                          <a:cs typeface="Nunito"/>
                          <a:sym typeface="Nunito"/>
                        </a:rPr>
                        <a:t>Household Living Situation</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(hhlivingsituation)</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Nunito"/>
                          <a:ea typeface="Nunito"/>
                          <a:cs typeface="Nunito"/>
                          <a:sym typeface="Nunito"/>
                        </a:rPr>
                        <a:t>5 Living Situations: </a:t>
                      </a:r>
                      <a:endParaRPr sz="1000">
                        <a:latin typeface="Nunito"/>
                        <a:ea typeface="Nunito"/>
                        <a:cs typeface="Nunito"/>
                        <a:sym typeface="Nunito"/>
                      </a:endParaRPr>
                    </a:p>
                    <a:p>
                      <a:pPr indent="0" lvl="0" marL="0" rtl="0" algn="ctr">
                        <a:lnSpc>
                          <a:spcPct val="115000"/>
                        </a:lnSpc>
                        <a:spcBef>
                          <a:spcPts val="0"/>
                        </a:spcBef>
                        <a:spcAft>
                          <a:spcPts val="0"/>
                        </a:spcAft>
                        <a:buNone/>
                      </a:pPr>
                      <a:r>
                        <a:rPr lang="en" sz="1000">
                          <a:latin typeface="Nunito"/>
                          <a:ea typeface="Nunito"/>
                          <a:cs typeface="Nunito"/>
                          <a:sym typeface="Nunito"/>
                        </a:rPr>
                        <a:t>“Live with family/parents”; “Live with partner”; “Live alone”; “Live with roommates”; and “Live with host family or at a friend’s house”</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Categorical</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88775">
                <a:tc>
                  <a:txBody>
                    <a:bodyPr/>
                    <a:lstStyle/>
                    <a:p>
                      <a:pPr indent="0" lvl="0" marL="0" rtl="0" algn="ctr">
                        <a:spcBef>
                          <a:spcPts val="0"/>
                        </a:spcBef>
                        <a:spcAft>
                          <a:spcPts val="0"/>
                        </a:spcAft>
                        <a:buNone/>
                      </a:pPr>
                      <a:r>
                        <a:rPr lang="en" sz="1000">
                          <a:latin typeface="Nunito"/>
                          <a:ea typeface="Nunito"/>
                          <a:cs typeface="Nunito"/>
                          <a:sym typeface="Nunito"/>
                        </a:rPr>
                        <a:t>Family Income Level</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(familyincomelevel)</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Annual family income </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12</a:t>
                      </a:r>
                      <a:r>
                        <a:rPr lang="en" sz="1000">
                          <a:latin typeface="Nunito"/>
                          <a:ea typeface="Nunito"/>
                          <a:cs typeface="Nunito"/>
                          <a:sym typeface="Nunito"/>
                        </a:rPr>
                        <a:t> Income levels:</a:t>
                      </a:r>
                      <a:endParaRPr sz="1000">
                        <a:latin typeface="Nunito"/>
                        <a:ea typeface="Nunito"/>
                        <a:cs typeface="Nunito"/>
                        <a:sym typeface="Nunito"/>
                      </a:endParaRPr>
                    </a:p>
                    <a:p>
                      <a:pPr indent="0" lvl="0" marL="0" rtl="0" algn="ctr">
                        <a:spcBef>
                          <a:spcPts val="0"/>
                        </a:spcBef>
                        <a:spcAft>
                          <a:spcPts val="0"/>
                        </a:spcAft>
                        <a:buNone/>
                      </a:pPr>
                      <a:r>
                        <a:rPr i="1" lang="en" sz="1000">
                          <a:latin typeface="Nunito"/>
                          <a:ea typeface="Nunito"/>
                          <a:cs typeface="Nunito"/>
                          <a:sym typeface="Nunito"/>
                        </a:rPr>
                        <a:t>F</a:t>
                      </a:r>
                      <a:r>
                        <a:rPr i="1" lang="en" sz="1000">
                          <a:latin typeface="Nunito"/>
                          <a:ea typeface="Nunito"/>
                          <a:cs typeface="Nunito"/>
                          <a:sym typeface="Nunito"/>
                        </a:rPr>
                        <a:t>rom &lt;$14,000 to &gt;$200,000 </a:t>
                      </a:r>
                      <a:endParaRPr i="1"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Categorical</a:t>
                      </a:r>
                      <a:endParaRPr sz="1000">
                        <a:latin typeface="Nunito"/>
                        <a:ea typeface="Nunito"/>
                        <a:cs typeface="Nunito"/>
                        <a:sym typeface="Nunito"/>
                      </a:endParaRPr>
                    </a:p>
                  </a:txBody>
                  <a:tcPr marT="91425" marB="91425" marR="91425" marL="91425" anchor="ct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3" name="Google Shape;353;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a:p>
            <a:pPr indent="0" lvl="0" marL="0" rtl="0" algn="l">
              <a:spcBef>
                <a:spcPts val="0"/>
              </a:spcBef>
              <a:spcAft>
                <a:spcPts val="0"/>
              </a:spcAft>
              <a:buNone/>
            </a:pPr>
            <a:r>
              <a:rPr lang="en" sz="2000"/>
              <a:t>Data Cleaning and Variable Transformation(s)</a:t>
            </a:r>
            <a:endParaRPr sz="2000"/>
          </a:p>
        </p:txBody>
      </p:sp>
      <p:sp>
        <p:nvSpPr>
          <p:cNvPr id="359" name="Google Shape;359;p25"/>
          <p:cNvSpPr txBox="1"/>
          <p:nvPr>
            <p:ph idx="1" type="body"/>
          </p:nvPr>
        </p:nvSpPr>
        <p:spPr>
          <a:xfrm>
            <a:off x="892500" y="1698075"/>
            <a:ext cx="7359000" cy="323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Combine the 3 MoveTO </a:t>
            </a:r>
            <a:r>
              <a:rPr b="1" lang="en">
                <a:highlight>
                  <a:schemeClr val="lt2"/>
                </a:highlight>
                <a:latin typeface="Source Code Pro"/>
                <a:ea typeface="Source Code Pro"/>
                <a:cs typeface="Source Code Pro"/>
                <a:sym typeface="Source Code Pro"/>
              </a:rPr>
              <a:t>.csv</a:t>
            </a:r>
            <a:r>
              <a:rPr b="1" lang="en"/>
              <a:t> </a:t>
            </a:r>
            <a:r>
              <a:rPr lang="en"/>
              <a:t>files into a single dataframe </a:t>
            </a:r>
            <a:r>
              <a:rPr b="1" lang="en">
                <a:highlight>
                  <a:schemeClr val="lt2"/>
                </a:highlight>
                <a:latin typeface="Source Code Pro"/>
                <a:ea typeface="Source Code Pro"/>
                <a:cs typeface="Source Code Pro"/>
                <a:sym typeface="Source Code Pro"/>
              </a:rPr>
              <a:t>[MTO]</a:t>
            </a:r>
            <a:r>
              <a:rPr b="1" lang="en">
                <a:latin typeface="Source Code Pro"/>
                <a:ea typeface="Source Code Pro"/>
                <a:cs typeface="Source Code Pro"/>
                <a:sym typeface="Source Code Pro"/>
              </a:rPr>
              <a:t> </a:t>
            </a:r>
            <a:r>
              <a:rPr lang="en"/>
              <a:t>using</a:t>
            </a:r>
            <a:r>
              <a:rPr lang="en">
                <a:latin typeface="Source Code Pro"/>
                <a:ea typeface="Source Code Pro"/>
                <a:cs typeface="Source Code Pro"/>
                <a:sym typeface="Source Code Pro"/>
              </a:rPr>
              <a:t> </a:t>
            </a:r>
            <a:r>
              <a:rPr b="1" lang="en">
                <a:highlight>
                  <a:schemeClr val="lt2"/>
                </a:highlight>
                <a:latin typeface="Source Code Pro"/>
                <a:ea typeface="Source Code Pro"/>
                <a:cs typeface="Source Code Pro"/>
                <a:sym typeface="Source Code Pro"/>
              </a:rPr>
              <a:t>merge()</a:t>
            </a:r>
            <a:endParaRPr b="1">
              <a:highlight>
                <a:schemeClr val="lt2"/>
              </a:highlight>
              <a:latin typeface="Source Code Pro"/>
              <a:ea typeface="Source Code Pro"/>
              <a:cs typeface="Source Code Pro"/>
              <a:sym typeface="Source Code Pro"/>
            </a:endParaRPr>
          </a:p>
          <a:p>
            <a:pPr indent="-311150" lvl="0" marL="457200" rtl="0" algn="l">
              <a:spcBef>
                <a:spcPts val="1000"/>
              </a:spcBef>
              <a:spcAft>
                <a:spcPts val="0"/>
              </a:spcAft>
              <a:buSzPts val="1300"/>
              <a:buAutoNum type="arabicPeriod"/>
            </a:pPr>
            <a:r>
              <a:rPr lang="en"/>
              <a:t>Remove N/A, “I don’t know,” and “prefer not to answer” responses from</a:t>
            </a:r>
            <a:r>
              <a:rPr b="1" lang="en"/>
              <a:t> </a:t>
            </a:r>
            <a:r>
              <a:rPr b="1" lang="en">
                <a:highlight>
                  <a:schemeClr val="lt2"/>
                </a:highlight>
                <a:latin typeface="Source Code Pro"/>
                <a:ea typeface="Source Code Pro"/>
                <a:cs typeface="Source Code Pro"/>
                <a:sym typeface="Source Code Pro"/>
              </a:rPr>
              <a:t>[MTO]</a:t>
            </a:r>
            <a:endParaRPr b="1">
              <a:highlight>
                <a:schemeClr val="lt2"/>
              </a:highlight>
              <a:latin typeface="Source Code Pro"/>
              <a:ea typeface="Source Code Pro"/>
              <a:cs typeface="Source Code Pro"/>
              <a:sym typeface="Source Code Pro"/>
            </a:endParaRPr>
          </a:p>
          <a:p>
            <a:pPr indent="-311150" lvl="0" marL="457200" rtl="0" algn="l">
              <a:spcBef>
                <a:spcPts val="1000"/>
              </a:spcBef>
              <a:spcAft>
                <a:spcPts val="0"/>
              </a:spcAft>
              <a:buSzPts val="1300"/>
              <a:buAutoNum type="arabicPeriod"/>
            </a:pPr>
            <a:r>
              <a:rPr lang="en"/>
              <a:t>Recode dependent variable </a:t>
            </a:r>
            <a:r>
              <a:rPr b="1" lang="en">
                <a:highlight>
                  <a:schemeClr val="lt2"/>
                </a:highlight>
                <a:latin typeface="Source Code Pro"/>
                <a:ea typeface="Source Code Pro"/>
                <a:cs typeface="Source Code Pro"/>
                <a:sym typeface="Source Code Pro"/>
              </a:rPr>
              <a:t>[psinstitution]</a:t>
            </a:r>
            <a:r>
              <a:rPr lang="en"/>
              <a:t> entries to match their rankings in the Webometrics Ranking of World Universities (2020) using </a:t>
            </a:r>
            <a:r>
              <a:rPr b="1" lang="en">
                <a:highlight>
                  <a:schemeClr val="lt2"/>
                </a:highlight>
                <a:latin typeface="Source Code Pro"/>
                <a:ea typeface="Source Code Pro"/>
                <a:cs typeface="Source Code Pro"/>
                <a:sym typeface="Source Code Pro"/>
              </a:rPr>
              <a:t>revalue()</a:t>
            </a:r>
            <a:endParaRPr/>
          </a:p>
          <a:p>
            <a:pPr indent="-311150" lvl="0" marL="457200" rtl="0" algn="l">
              <a:spcBef>
                <a:spcPts val="1000"/>
              </a:spcBef>
              <a:spcAft>
                <a:spcPts val="0"/>
              </a:spcAft>
              <a:buSzPts val="1300"/>
              <a:buAutoNum type="arabicPeriod"/>
            </a:pPr>
            <a:r>
              <a:rPr lang="en"/>
              <a:t>Set relevant categorical/nominal variables to factors using </a:t>
            </a:r>
            <a:r>
              <a:rPr b="1" lang="en">
                <a:highlight>
                  <a:schemeClr val="lt2"/>
                </a:highlight>
                <a:latin typeface="Source Code Pro"/>
                <a:ea typeface="Source Code Pro"/>
                <a:cs typeface="Source Code Pro"/>
                <a:sym typeface="Source Code Pro"/>
              </a:rPr>
              <a:t>as.factor()</a:t>
            </a:r>
            <a:endParaRPr>
              <a:highlight>
                <a:schemeClr val="lt2"/>
              </a:highlight>
            </a:endParaRPr>
          </a:p>
          <a:p>
            <a:pPr indent="-311150" lvl="0" marL="457200" rtl="0" algn="l">
              <a:spcBef>
                <a:spcPts val="1000"/>
              </a:spcBef>
              <a:spcAft>
                <a:spcPts val="0"/>
              </a:spcAft>
              <a:buSzPts val="1300"/>
              <a:buAutoNum type="arabicPeriod"/>
            </a:pPr>
            <a:r>
              <a:rPr lang="en"/>
              <a:t>Reset the reference levels of two factored variables: </a:t>
            </a:r>
            <a:r>
              <a:rPr b="1" lang="en">
                <a:highlight>
                  <a:schemeClr val="lt2"/>
                </a:highlight>
                <a:latin typeface="Source Code Pro"/>
                <a:ea typeface="Source Code Pro"/>
                <a:cs typeface="Source Code Pro"/>
                <a:sym typeface="Source Code Pro"/>
              </a:rPr>
              <a:t>hhlivingsituation.f</a:t>
            </a:r>
            <a:r>
              <a:rPr lang="en">
                <a:latin typeface="Source Code Pro"/>
                <a:ea typeface="Source Code Pro"/>
                <a:cs typeface="Source Code Pro"/>
                <a:sym typeface="Source Code Pro"/>
              </a:rPr>
              <a:t> </a:t>
            </a:r>
            <a:r>
              <a:rPr lang="en"/>
              <a:t>and </a:t>
            </a:r>
            <a:r>
              <a:rPr b="1" lang="en">
                <a:highlight>
                  <a:schemeClr val="lt2"/>
                </a:highlight>
                <a:latin typeface="Source Code Pro"/>
                <a:ea typeface="Source Code Pro"/>
                <a:cs typeface="Source Code Pro"/>
                <a:sym typeface="Source Code Pro"/>
              </a:rPr>
              <a:t>familyincomelevel.f</a:t>
            </a:r>
            <a:r>
              <a:rPr lang="en">
                <a:latin typeface="Source Code Pro"/>
                <a:ea typeface="Source Code Pro"/>
                <a:cs typeface="Source Code Pro"/>
                <a:sym typeface="Source Code Pro"/>
              </a:rPr>
              <a:t> </a:t>
            </a:r>
            <a:r>
              <a:rPr lang="en"/>
              <a:t>using </a:t>
            </a:r>
            <a:r>
              <a:rPr b="1" lang="en">
                <a:highlight>
                  <a:schemeClr val="lt2"/>
                </a:highlight>
                <a:latin typeface="Source Code Pro"/>
                <a:ea typeface="Source Code Pro"/>
                <a:cs typeface="Source Code Pro"/>
                <a:sym typeface="Source Code Pro"/>
              </a:rPr>
              <a:t>revalue()</a:t>
            </a:r>
            <a:endParaRPr/>
          </a:p>
          <a:p>
            <a:pPr indent="0" lvl="0" marL="0" rtl="0" algn="l">
              <a:spcBef>
                <a:spcPts val="1000"/>
              </a:spcBef>
              <a:spcAft>
                <a:spcPts val="1600"/>
              </a:spcAft>
              <a:buNone/>
            </a:pPr>
            <a:r>
              <a:t/>
            </a:r>
            <a:endParaRPr/>
          </a:p>
        </p:txBody>
      </p:sp>
      <p:sp>
        <p:nvSpPr>
          <p:cNvPr id="360" name="Google Shape;360;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p:nvPr/>
        </p:nvSpPr>
        <p:spPr>
          <a:xfrm>
            <a:off x="0" y="2336350"/>
            <a:ext cx="9144000" cy="1355100"/>
          </a:xfrm>
          <a:prstGeom prst="flowChartProcess">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6"/>
          <p:cNvPicPr preferRelativeResize="0"/>
          <p:nvPr/>
        </p:nvPicPr>
        <p:blipFill>
          <a:blip r:embed="rId3">
            <a:alphaModFix/>
          </a:blip>
          <a:stretch>
            <a:fillRect/>
          </a:stretch>
        </p:blipFill>
        <p:spPr>
          <a:xfrm>
            <a:off x="844654" y="2457687"/>
            <a:ext cx="7454700" cy="1112400"/>
          </a:xfrm>
          <a:prstGeom prst="roundRect">
            <a:avLst>
              <a:gd fmla="val 16667" name="adj"/>
            </a:avLst>
          </a:prstGeom>
          <a:noFill/>
          <a:ln>
            <a:noFill/>
          </a:ln>
          <a:effectLst>
            <a:outerShdw blurRad="57150" rotWithShape="0" algn="bl" dir="5400000" dist="19050">
              <a:srgbClr val="000000">
                <a:alpha val="50000"/>
              </a:srgbClr>
            </a:outerShdw>
          </a:effectLst>
        </p:spPr>
      </p:pic>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a:p>
            <a:pPr indent="0" lvl="0" marL="0" rtl="0" algn="l">
              <a:spcBef>
                <a:spcPts val="0"/>
              </a:spcBef>
              <a:spcAft>
                <a:spcPts val="0"/>
              </a:spcAft>
              <a:buNone/>
            </a:pPr>
            <a:r>
              <a:rPr lang="en" sz="2000"/>
              <a:t>Function Call</a:t>
            </a:r>
            <a:endParaRPr sz="2000"/>
          </a:p>
        </p:txBody>
      </p:sp>
      <p:sp>
        <p:nvSpPr>
          <p:cNvPr id="368" name="Google Shape;368;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26"/>
          <p:cNvSpPr/>
          <p:nvPr/>
        </p:nvSpPr>
        <p:spPr>
          <a:xfrm>
            <a:off x="2204350" y="2775750"/>
            <a:ext cx="1914900" cy="163800"/>
          </a:xfrm>
          <a:prstGeom prst="roundRect">
            <a:avLst>
              <a:gd fmla="val 16667" name="adj"/>
            </a:avLst>
          </a:prstGeom>
          <a:solidFill>
            <a:srgbClr val="FF9900">
              <a:alpha val="139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4360700" y="2797550"/>
            <a:ext cx="3365700" cy="163800"/>
          </a:xfrm>
          <a:prstGeom prst="roundRect">
            <a:avLst>
              <a:gd fmla="val 16667" name="adj"/>
            </a:avLst>
          </a:prstGeom>
          <a:solidFill>
            <a:srgbClr val="AA93E6">
              <a:alpha val="22350"/>
            </a:srgbClr>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3822675" y="3028150"/>
            <a:ext cx="1075800" cy="163800"/>
          </a:xfrm>
          <a:prstGeom prst="roundRect">
            <a:avLst>
              <a:gd fmla="val 16667" name="adj"/>
            </a:avLst>
          </a:prstGeom>
          <a:solidFill>
            <a:srgbClr val="AA93E6">
              <a:alpha val="22350"/>
            </a:srgbClr>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1303800" y="3261475"/>
            <a:ext cx="1971900" cy="163800"/>
          </a:xfrm>
          <a:prstGeom prst="roundRect">
            <a:avLst>
              <a:gd fmla="val 16667" name="adj"/>
            </a:avLst>
          </a:prstGeom>
          <a:solidFill>
            <a:srgbClr val="93C47D">
              <a:alpha val="15639"/>
            </a:srgbClr>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5966100" y="3028150"/>
            <a:ext cx="1971900" cy="163800"/>
          </a:xfrm>
          <a:prstGeom prst="roundRect">
            <a:avLst>
              <a:gd fmla="val 16667" name="adj"/>
            </a:avLst>
          </a:prstGeom>
          <a:solidFill>
            <a:srgbClr val="93C47D">
              <a:alpha val="15639"/>
            </a:srgbClr>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0" y="3907725"/>
            <a:ext cx="3596100" cy="1257900"/>
          </a:xfrm>
          <a:prstGeom prst="round1Rect">
            <a:avLst>
              <a:gd fmla="val 16667" name="adj"/>
            </a:avLst>
          </a:prstGeom>
          <a:solidFill>
            <a:srgbClr val="CCCCCC">
              <a:alpha val="20110"/>
            </a:srgbClr>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288500" y="4204850"/>
            <a:ext cx="190200" cy="163800"/>
          </a:xfrm>
          <a:prstGeom prst="roundRect">
            <a:avLst>
              <a:gd fmla="val 16667" name="adj"/>
            </a:avLst>
          </a:prstGeom>
          <a:solidFill>
            <a:srgbClr val="FF9900">
              <a:alpha val="139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288500" y="4522675"/>
            <a:ext cx="190200" cy="163800"/>
          </a:xfrm>
          <a:prstGeom prst="roundRect">
            <a:avLst>
              <a:gd fmla="val 16667" name="adj"/>
            </a:avLst>
          </a:prstGeom>
          <a:solidFill>
            <a:srgbClr val="AA93E6">
              <a:alpha val="22350"/>
            </a:srgbClr>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288500" y="4840500"/>
            <a:ext cx="190200" cy="163800"/>
          </a:xfrm>
          <a:prstGeom prst="roundRect">
            <a:avLst>
              <a:gd fmla="val 16667" name="adj"/>
            </a:avLst>
          </a:prstGeom>
          <a:solidFill>
            <a:srgbClr val="93C47D">
              <a:alpha val="15639"/>
            </a:srgbClr>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txBox="1"/>
          <p:nvPr/>
        </p:nvSpPr>
        <p:spPr>
          <a:xfrm>
            <a:off x="489900" y="4117388"/>
            <a:ext cx="26163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Source Code Pro"/>
                <a:ea typeface="Source Code Pro"/>
                <a:cs typeface="Source Code Pro"/>
                <a:sym typeface="Source Code Pro"/>
              </a:rPr>
              <a:t>revalue()</a:t>
            </a:r>
            <a:endParaRPr sz="1100">
              <a:latin typeface="Source Code Pro"/>
              <a:ea typeface="Source Code Pro"/>
              <a:cs typeface="Source Code Pro"/>
              <a:sym typeface="Source Code Pro"/>
            </a:endParaRPr>
          </a:p>
        </p:txBody>
      </p:sp>
      <p:sp>
        <p:nvSpPr>
          <p:cNvPr id="379" name="Google Shape;379;p26"/>
          <p:cNvSpPr txBox="1"/>
          <p:nvPr/>
        </p:nvSpPr>
        <p:spPr>
          <a:xfrm>
            <a:off x="489900" y="4429913"/>
            <a:ext cx="26163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Source Code Pro"/>
                <a:ea typeface="Source Code Pro"/>
                <a:cs typeface="Source Code Pro"/>
                <a:sym typeface="Source Code Pro"/>
              </a:rPr>
              <a:t>as.factor()</a:t>
            </a:r>
            <a:endParaRPr sz="1100">
              <a:latin typeface="Source Code Pro"/>
              <a:ea typeface="Source Code Pro"/>
              <a:cs typeface="Source Code Pro"/>
              <a:sym typeface="Source Code Pro"/>
            </a:endParaRPr>
          </a:p>
        </p:txBody>
      </p:sp>
      <p:sp>
        <p:nvSpPr>
          <p:cNvPr id="380" name="Google Shape;380;p26"/>
          <p:cNvSpPr txBox="1"/>
          <p:nvPr/>
        </p:nvSpPr>
        <p:spPr>
          <a:xfrm>
            <a:off x="489900" y="4742450"/>
            <a:ext cx="3106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Source Code Pro"/>
                <a:ea typeface="Source Code Pro"/>
                <a:cs typeface="Source Code Pro"/>
                <a:sym typeface="Source Code Pro"/>
              </a:rPr>
              <a:t>as.factor()</a:t>
            </a:r>
            <a:r>
              <a:rPr lang="en" sz="1100">
                <a:latin typeface="Nunito"/>
                <a:ea typeface="Nunito"/>
                <a:cs typeface="Nunito"/>
                <a:sym typeface="Nunito"/>
              </a:rPr>
              <a:t> + </a:t>
            </a:r>
            <a:r>
              <a:rPr lang="en" sz="1100">
                <a:latin typeface="Source Code Pro"/>
                <a:ea typeface="Source Code Pro"/>
                <a:cs typeface="Source Code Pro"/>
                <a:sym typeface="Source Code Pro"/>
              </a:rPr>
              <a:t>revalue()</a:t>
            </a:r>
            <a:endParaRPr sz="1100">
              <a:latin typeface="Source Code Pro"/>
              <a:ea typeface="Source Code Pro"/>
              <a:cs typeface="Source Code Pro"/>
              <a:sym typeface="Source Code Pro"/>
            </a:endParaRPr>
          </a:p>
        </p:txBody>
      </p:sp>
      <p:sp>
        <p:nvSpPr>
          <p:cNvPr id="381" name="Google Shape;381;p26"/>
          <p:cNvSpPr txBox="1"/>
          <p:nvPr/>
        </p:nvSpPr>
        <p:spPr>
          <a:xfrm>
            <a:off x="0" y="3845700"/>
            <a:ext cx="3106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Variable transformations:</a:t>
            </a:r>
            <a:endParaRPr b="1" sz="12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Statistics &amp; Linear Regression Results</a:t>
            </a:r>
            <a:endParaRPr/>
          </a:p>
        </p:txBody>
      </p:sp>
      <p:sp>
        <p:nvSpPr>
          <p:cNvPr id="387" name="Google Shape;387;p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Descriptive Statistics: Dependent Variable</a:t>
            </a:r>
            <a:endParaRPr sz="2600"/>
          </a:p>
        </p:txBody>
      </p:sp>
      <p:graphicFrame>
        <p:nvGraphicFramePr>
          <p:cNvPr id="393" name="Google Shape;393;p28"/>
          <p:cNvGraphicFramePr/>
          <p:nvPr/>
        </p:nvGraphicFramePr>
        <p:xfrm>
          <a:off x="1303800" y="1381038"/>
          <a:ext cx="3000000" cy="3000000"/>
        </p:xfrm>
        <a:graphic>
          <a:graphicData uri="http://schemas.openxmlformats.org/drawingml/2006/table">
            <a:tbl>
              <a:tblPr>
                <a:noFill/>
                <a:tableStyleId>{5C350FD2-D045-497E-89CA-27020626A706}</a:tableStyleId>
              </a:tblPr>
              <a:tblGrid>
                <a:gridCol w="2408650"/>
                <a:gridCol w="2239825"/>
                <a:gridCol w="2239825"/>
              </a:tblGrid>
              <a:tr h="426025">
                <a:tc>
                  <a:txBody>
                    <a:bodyPr/>
                    <a:lstStyle/>
                    <a:p>
                      <a:pPr indent="0" lvl="0" marL="0" rtl="0" algn="ctr">
                        <a:spcBef>
                          <a:spcPts val="0"/>
                        </a:spcBef>
                        <a:spcAft>
                          <a:spcPts val="0"/>
                        </a:spcAft>
                        <a:buNone/>
                      </a:pPr>
                      <a:r>
                        <a:rPr b="1" lang="en">
                          <a:latin typeface="Nunito"/>
                          <a:ea typeface="Nunito"/>
                          <a:cs typeface="Nunito"/>
                          <a:sym typeface="Nunito"/>
                        </a:rPr>
                        <a:t>Variable</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N</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Descriptive Statistic</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499650">
                <a:tc>
                  <a:txBody>
                    <a:bodyPr/>
                    <a:lstStyle/>
                    <a:p>
                      <a:pPr indent="0" lvl="0" marL="0" rtl="0" algn="ctr">
                        <a:spcBef>
                          <a:spcPts val="0"/>
                        </a:spcBef>
                        <a:spcAft>
                          <a:spcPts val="0"/>
                        </a:spcAft>
                        <a:buNone/>
                      </a:pPr>
                      <a:r>
                        <a:rPr lang="en" sz="1100">
                          <a:latin typeface="Nunito"/>
                          <a:ea typeface="Nunito"/>
                          <a:cs typeface="Nunito"/>
                          <a:sym typeface="Nunito"/>
                        </a:rPr>
                        <a:t>College/University Ranking</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Mode: #1</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94" name="Google Shape;394;p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28"/>
          <p:cNvSpPr txBox="1"/>
          <p:nvPr>
            <p:ph type="title"/>
          </p:nvPr>
        </p:nvSpPr>
        <p:spPr>
          <a:xfrm>
            <a:off x="1303800" y="26002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Other Interesting Variables </a:t>
            </a:r>
            <a:endParaRPr sz="2600"/>
          </a:p>
        </p:txBody>
      </p:sp>
      <p:graphicFrame>
        <p:nvGraphicFramePr>
          <p:cNvPr id="396" name="Google Shape;396;p28"/>
          <p:cNvGraphicFramePr/>
          <p:nvPr/>
        </p:nvGraphicFramePr>
        <p:xfrm>
          <a:off x="1303800" y="3343488"/>
          <a:ext cx="3000000" cy="3000000"/>
        </p:xfrm>
        <a:graphic>
          <a:graphicData uri="http://schemas.openxmlformats.org/drawingml/2006/table">
            <a:tbl>
              <a:tblPr>
                <a:noFill/>
                <a:tableStyleId>{5C350FD2-D045-497E-89CA-27020626A706}</a:tableStyleId>
              </a:tblPr>
              <a:tblGrid>
                <a:gridCol w="2408650"/>
                <a:gridCol w="2239825"/>
                <a:gridCol w="2239825"/>
              </a:tblGrid>
              <a:tr h="426025">
                <a:tc>
                  <a:txBody>
                    <a:bodyPr/>
                    <a:lstStyle/>
                    <a:p>
                      <a:pPr indent="0" lvl="0" marL="0" rtl="0" algn="ctr">
                        <a:spcBef>
                          <a:spcPts val="0"/>
                        </a:spcBef>
                        <a:spcAft>
                          <a:spcPts val="0"/>
                        </a:spcAft>
                        <a:buNone/>
                      </a:pPr>
                      <a:r>
                        <a:rPr b="1" lang="en">
                          <a:latin typeface="Nunito"/>
                          <a:ea typeface="Nunito"/>
                          <a:cs typeface="Nunito"/>
                          <a:sym typeface="Nunito"/>
                        </a:rPr>
                        <a:t>Variable</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N</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Descriptive Statistic</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499650">
                <a:tc>
                  <a:txBody>
                    <a:bodyPr/>
                    <a:lstStyle/>
                    <a:p>
                      <a:pPr indent="0" lvl="0" marL="0" rtl="0" algn="ctr">
                        <a:spcBef>
                          <a:spcPts val="0"/>
                        </a:spcBef>
                        <a:spcAft>
                          <a:spcPts val="0"/>
                        </a:spcAft>
                        <a:buNone/>
                      </a:pPr>
                      <a:r>
                        <a:rPr lang="en" sz="1100">
                          <a:latin typeface="Nunito"/>
                          <a:ea typeface="Nunito"/>
                          <a:cs typeface="Nunito"/>
                          <a:sym typeface="Nunito"/>
                        </a:rPr>
                        <a:t>Name of Institution</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Mode: University of Toronto</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lang="en" sz="1100">
                          <a:latin typeface="Nunito"/>
                          <a:ea typeface="Nunito"/>
                          <a:cs typeface="Nunito"/>
                          <a:sym typeface="Nunito"/>
                        </a:rPr>
                        <a:t>College or University</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 </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Mode: University</a:t>
                      </a:r>
                      <a:endParaRPr sz="1100">
                        <a:latin typeface="Nunito"/>
                        <a:ea typeface="Nunito"/>
                        <a:cs typeface="Nunito"/>
                        <a:sym typeface="Nunito"/>
                      </a:endParaRPr>
                    </a:p>
                    <a:p>
                      <a:pPr indent="0" lvl="0" marL="0" rtl="0" algn="ctr">
                        <a:spcBef>
                          <a:spcPts val="0"/>
                        </a:spcBef>
                        <a:spcAft>
                          <a:spcPts val="0"/>
                        </a:spcAft>
                        <a:buNone/>
                      </a:pPr>
                      <a:r>
                        <a:t/>
                      </a:r>
                      <a:endParaRPr i="1"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 </a:t>
            </a:r>
            <a:endParaRPr/>
          </a:p>
        </p:txBody>
      </p:sp>
      <p:graphicFrame>
        <p:nvGraphicFramePr>
          <p:cNvPr id="402" name="Google Shape;402;p29"/>
          <p:cNvGraphicFramePr/>
          <p:nvPr/>
        </p:nvGraphicFramePr>
        <p:xfrm>
          <a:off x="743850" y="1597875"/>
          <a:ext cx="3000000" cy="3000000"/>
        </p:xfrm>
        <a:graphic>
          <a:graphicData uri="http://schemas.openxmlformats.org/drawingml/2006/table">
            <a:tbl>
              <a:tblPr>
                <a:noFill/>
                <a:tableStyleId>{5C350FD2-D045-497E-89CA-27020626A706}</a:tableStyleId>
              </a:tblPr>
              <a:tblGrid>
                <a:gridCol w="1454700"/>
                <a:gridCol w="2089375"/>
                <a:gridCol w="1223125"/>
                <a:gridCol w="2889100"/>
              </a:tblGrid>
              <a:tr h="478300">
                <a:tc>
                  <a:txBody>
                    <a:bodyPr/>
                    <a:lstStyle/>
                    <a:p>
                      <a:pPr indent="0" lvl="0" marL="0" rtl="0" algn="ctr">
                        <a:spcBef>
                          <a:spcPts val="0"/>
                        </a:spcBef>
                        <a:spcAft>
                          <a:spcPts val="0"/>
                        </a:spcAft>
                        <a:buNone/>
                      </a:pPr>
                      <a:r>
                        <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Variable</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N</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Descriptive Statistic</a:t>
                      </a:r>
                      <a:endParaRPr b="1">
                        <a:latin typeface="Nunito"/>
                        <a:ea typeface="Nunito"/>
                        <a:cs typeface="Nunito"/>
                        <a:sym typeface="Nuni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417750">
                <a:tc>
                  <a:txBody>
                    <a:bodyPr/>
                    <a:lstStyle/>
                    <a:p>
                      <a:pPr indent="0" lvl="0" marL="0" rtl="0" algn="ctr">
                        <a:spcBef>
                          <a:spcPts val="0"/>
                        </a:spcBef>
                        <a:spcAft>
                          <a:spcPts val="0"/>
                        </a:spcAft>
                        <a:buNone/>
                      </a:pPr>
                      <a:r>
                        <a:rPr b="1" lang="en" sz="1100">
                          <a:latin typeface="Nunito"/>
                          <a:ea typeface="Nunito"/>
                          <a:cs typeface="Nunito"/>
                          <a:sym typeface="Nunito"/>
                        </a:rPr>
                        <a:t>Independent Variable</a:t>
                      </a:r>
                      <a:endParaRPr b="1"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Commute Factor in School Choice </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 </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Mode: Yes </a:t>
                      </a:r>
                      <a:endParaRPr sz="1100">
                        <a:latin typeface="Nunito"/>
                        <a:ea typeface="Nunito"/>
                        <a:cs typeface="Nunito"/>
                        <a:sym typeface="Nunito"/>
                      </a:endParaRPr>
                    </a:p>
                    <a:p>
                      <a:pPr indent="0" lvl="0" marL="0" rtl="0" algn="ctr">
                        <a:spcBef>
                          <a:spcPts val="0"/>
                        </a:spcBef>
                        <a:spcAft>
                          <a:spcPts val="0"/>
                        </a:spcAft>
                        <a:buNone/>
                      </a:pPr>
                      <a:r>
                        <a:t/>
                      </a:r>
                      <a:endParaRPr i="1"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79825">
                <a:tc rowSpan="5">
                  <a:txBody>
                    <a:bodyPr/>
                    <a:lstStyle/>
                    <a:p>
                      <a:pPr indent="0" lvl="0" marL="0" rtl="0" algn="ctr">
                        <a:spcBef>
                          <a:spcPts val="0"/>
                        </a:spcBef>
                        <a:spcAft>
                          <a:spcPts val="0"/>
                        </a:spcAft>
                        <a:buNone/>
                      </a:pPr>
                      <a:r>
                        <a:rPr b="1" lang="en" sz="1100">
                          <a:latin typeface="Nunito"/>
                          <a:ea typeface="Nunito"/>
                          <a:cs typeface="Nunito"/>
                          <a:sym typeface="Nunito"/>
                        </a:rPr>
                        <a:t>Control Variables</a:t>
                      </a:r>
                      <a:endParaRPr b="1" sz="1100">
                        <a:latin typeface="Nunito"/>
                        <a:ea typeface="Nunito"/>
                        <a:cs typeface="Nunito"/>
                        <a:sym typeface="Nunito"/>
                      </a:endParaRPr>
                    </a:p>
                  </a:txBody>
                  <a:tcPr marT="91425" marB="91425" marR="91425" marL="91425">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Network Commute Distance</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Mean: 17699.63 meters</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SD: 19991.44 meters</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43875">
                <a:tc vMerge="1"/>
                <a:tc>
                  <a:txBody>
                    <a:bodyPr/>
                    <a:lstStyle/>
                    <a:p>
                      <a:pPr indent="0" lvl="0" marL="0" rtl="0" algn="ctr">
                        <a:spcBef>
                          <a:spcPts val="0"/>
                        </a:spcBef>
                        <a:spcAft>
                          <a:spcPts val="0"/>
                        </a:spcAft>
                        <a:buNone/>
                      </a:pPr>
                      <a:r>
                        <a:rPr lang="en" sz="1100">
                          <a:latin typeface="Nunito"/>
                          <a:ea typeface="Nunito"/>
                          <a:cs typeface="Nunito"/>
                          <a:sym typeface="Nunito"/>
                        </a:rPr>
                        <a:t>Gender</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Mode: Female</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17750">
                <a:tc vMerge="1"/>
                <a:tc>
                  <a:txBody>
                    <a:bodyPr/>
                    <a:lstStyle/>
                    <a:p>
                      <a:pPr indent="0" lvl="0" marL="0" rtl="0" algn="ctr">
                        <a:spcBef>
                          <a:spcPts val="0"/>
                        </a:spcBef>
                        <a:spcAft>
                          <a:spcPts val="0"/>
                        </a:spcAft>
                        <a:buNone/>
                      </a:pPr>
                      <a:r>
                        <a:rPr lang="en" sz="1100">
                          <a:latin typeface="Nunito"/>
                          <a:ea typeface="Nunito"/>
                          <a:cs typeface="Nunito"/>
                          <a:sym typeface="Nunito"/>
                        </a:rPr>
                        <a:t>Age</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Mean: 21.5991 years</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SD: 5.362688 years</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17750">
                <a:tc vMerge="1"/>
                <a:tc>
                  <a:txBody>
                    <a:bodyPr/>
                    <a:lstStyle/>
                    <a:p>
                      <a:pPr indent="0" lvl="0" marL="0" rtl="0" algn="ctr">
                        <a:spcBef>
                          <a:spcPts val="0"/>
                        </a:spcBef>
                        <a:spcAft>
                          <a:spcPts val="0"/>
                        </a:spcAft>
                        <a:buNone/>
                      </a:pPr>
                      <a:r>
                        <a:rPr lang="en" sz="1100">
                          <a:latin typeface="Nunito"/>
                          <a:ea typeface="Nunito"/>
                          <a:cs typeface="Nunito"/>
                          <a:sym typeface="Nunito"/>
                        </a:rPr>
                        <a:t>Living Situation</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Mode: Live with Family/Parents</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17750">
                <a:tc vMerge="1"/>
                <a:tc>
                  <a:txBody>
                    <a:bodyPr/>
                    <a:lstStyle/>
                    <a:p>
                      <a:pPr indent="0" lvl="0" marL="0" rtl="0" algn="ctr">
                        <a:spcBef>
                          <a:spcPts val="0"/>
                        </a:spcBef>
                        <a:spcAft>
                          <a:spcPts val="0"/>
                        </a:spcAft>
                        <a:buNone/>
                      </a:pPr>
                      <a:r>
                        <a:rPr lang="en" sz="1100">
                          <a:latin typeface="Nunito"/>
                          <a:ea typeface="Nunito"/>
                          <a:cs typeface="Nunito"/>
                          <a:sym typeface="Nunito"/>
                        </a:rPr>
                        <a:t>Family Income Level</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5358</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Mode: $15,000 - $29,999</a:t>
                      </a:r>
                      <a:endParaRPr sz="1100">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03" name="Google Shape;403;p2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303800" y="6192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and Visualizations </a:t>
            </a:r>
            <a:endParaRPr/>
          </a:p>
        </p:txBody>
      </p:sp>
      <p:sp>
        <p:nvSpPr>
          <p:cNvPr id="409" name="Google Shape;409;p30"/>
          <p:cNvSpPr txBox="1"/>
          <p:nvPr>
            <p:ph idx="1" type="body"/>
          </p:nvPr>
        </p:nvSpPr>
        <p:spPr>
          <a:xfrm>
            <a:off x="1303800" y="13910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Click here to explore the data -&gt; </a:t>
            </a:r>
            <a:r>
              <a:rPr lang="en" u="sng">
                <a:solidFill>
                  <a:schemeClr val="hlink"/>
                </a:solidFill>
                <a:hlinkClick r:id="rId3"/>
              </a:rPr>
              <a:t>Student Commute and School Choice Data Visualizations</a:t>
            </a:r>
            <a:endParaRPr/>
          </a:p>
        </p:txBody>
      </p:sp>
      <p:pic>
        <p:nvPicPr>
          <p:cNvPr id="410" name="Google Shape;410;p30"/>
          <p:cNvPicPr preferRelativeResize="0"/>
          <p:nvPr/>
        </p:nvPicPr>
        <p:blipFill>
          <a:blip r:embed="rId4">
            <a:alphaModFix/>
          </a:blip>
          <a:stretch>
            <a:fillRect/>
          </a:stretch>
        </p:blipFill>
        <p:spPr>
          <a:xfrm>
            <a:off x="694065" y="1797125"/>
            <a:ext cx="8249973" cy="3346374"/>
          </a:xfrm>
          <a:prstGeom prst="rect">
            <a:avLst/>
          </a:prstGeom>
          <a:noFill/>
          <a:ln>
            <a:noFill/>
          </a:ln>
        </p:spPr>
      </p:pic>
      <p:sp>
        <p:nvSpPr>
          <p:cNvPr id="411" name="Google Shape;411;p3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a:t>
            </a:r>
            <a:r>
              <a:rPr lang="en"/>
              <a:t>Results</a:t>
            </a:r>
            <a:endParaRPr/>
          </a:p>
          <a:p>
            <a:pPr indent="0" lvl="0" marL="0" rtl="0" algn="l">
              <a:spcBef>
                <a:spcPts val="0"/>
              </a:spcBef>
              <a:spcAft>
                <a:spcPts val="0"/>
              </a:spcAft>
              <a:buNone/>
            </a:pPr>
            <a:r>
              <a:rPr lang="en" sz="2000"/>
              <a:t>Discussion of Main Findings</a:t>
            </a:r>
            <a:endParaRPr sz="2000"/>
          </a:p>
        </p:txBody>
      </p:sp>
      <p:sp>
        <p:nvSpPr>
          <p:cNvPr id="417" name="Google Shape;417;p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8" name="Google Shape;418;p31"/>
          <p:cNvGraphicFramePr/>
          <p:nvPr/>
        </p:nvGraphicFramePr>
        <p:xfrm>
          <a:off x="1178450" y="1930463"/>
          <a:ext cx="3000000" cy="3000000"/>
        </p:xfrm>
        <a:graphic>
          <a:graphicData uri="http://schemas.openxmlformats.org/drawingml/2006/table">
            <a:tbl>
              <a:tblPr>
                <a:noFill/>
                <a:tableStyleId>{5C350FD2-D045-497E-89CA-27020626A706}</a:tableStyleId>
              </a:tblPr>
              <a:tblGrid>
                <a:gridCol w="382850"/>
                <a:gridCol w="1808500"/>
                <a:gridCol w="1202200"/>
                <a:gridCol w="1131175"/>
                <a:gridCol w="1131175"/>
                <a:gridCol w="1131175"/>
              </a:tblGrid>
              <a:tr h="396200">
                <a:tc gridSpan="6">
                  <a:txBody>
                    <a:bodyPr/>
                    <a:lstStyle/>
                    <a:p>
                      <a:pPr indent="0" lvl="0" marL="0" rtl="0" algn="l">
                        <a:spcBef>
                          <a:spcPts val="0"/>
                        </a:spcBef>
                        <a:spcAft>
                          <a:spcPts val="0"/>
                        </a:spcAft>
                        <a:buNone/>
                      </a:pPr>
                      <a:r>
                        <a:rPr b="1" lang="en" sz="1200">
                          <a:latin typeface="Nunito"/>
                          <a:ea typeface="Nunito"/>
                          <a:cs typeface="Nunito"/>
                          <a:sym typeface="Nunito"/>
                        </a:rPr>
                        <a:t>Linear Regression Results for Main Variables</a:t>
                      </a:r>
                      <a:endParaRPr b="1" sz="1200">
                        <a:latin typeface="Nunito"/>
                        <a:ea typeface="Nunito"/>
                        <a:cs typeface="Nunito"/>
                        <a:sym typeface="Nunito"/>
                      </a:endParaRPr>
                    </a:p>
                  </a:txBody>
                  <a:tcPr marT="45700" marB="45700" marR="91425" marL="91425" anchor="ctr">
                    <a:solidFill>
                      <a:schemeClr val="lt2"/>
                    </a:solidFill>
                  </a:tcPr>
                </a:tc>
                <a:tc hMerge="1"/>
                <a:tc hMerge="1"/>
                <a:tc hMerge="1"/>
                <a:tc hMerge="1"/>
                <a:tc hMerge="1"/>
              </a:tr>
              <a:tr h="381000">
                <a:tc gridSpan="2">
                  <a:txBody>
                    <a:bodyPr/>
                    <a:lstStyle/>
                    <a:p>
                      <a:pPr indent="0" lvl="0" marL="0" rtl="0" algn="l">
                        <a:spcBef>
                          <a:spcPts val="0"/>
                        </a:spcBef>
                        <a:spcAft>
                          <a:spcPts val="0"/>
                        </a:spcAft>
                        <a:buNone/>
                      </a:pPr>
                      <a:r>
                        <a:rPr lang="en" sz="1200">
                          <a:latin typeface="Nunito"/>
                          <a:ea typeface="Nunito"/>
                          <a:cs typeface="Nunito"/>
                          <a:sym typeface="Nunito"/>
                        </a:rPr>
                        <a:t>Model</a:t>
                      </a:r>
                      <a:endParaRPr sz="1200">
                        <a:latin typeface="Nunito"/>
                        <a:ea typeface="Nunito"/>
                        <a:cs typeface="Nunito"/>
                        <a:sym typeface="Nunito"/>
                      </a:endParaRPr>
                    </a:p>
                  </a:txBody>
                  <a:tcPr marT="45700" marB="45700" marR="91425" marL="91425" anchor="ctr"/>
                </a:tc>
                <a:tc hMerge="1"/>
                <a:tc>
                  <a:txBody>
                    <a:bodyPr/>
                    <a:lstStyle/>
                    <a:p>
                      <a:pPr indent="0" lvl="0" marL="0" rtl="0" algn="l">
                        <a:spcBef>
                          <a:spcPts val="0"/>
                        </a:spcBef>
                        <a:spcAft>
                          <a:spcPts val="0"/>
                        </a:spcAft>
                        <a:buNone/>
                      </a:pPr>
                      <a:r>
                        <a:rPr b="1" lang="en" sz="1200">
                          <a:latin typeface="Nunito"/>
                          <a:ea typeface="Nunito"/>
                          <a:cs typeface="Nunito"/>
                          <a:sym typeface="Nunito"/>
                        </a:rPr>
                        <a:t>B</a:t>
                      </a:r>
                      <a:endParaRPr b="1"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b="1" lang="en" sz="1200">
                          <a:latin typeface="Nunito"/>
                          <a:ea typeface="Nunito"/>
                          <a:cs typeface="Nunito"/>
                          <a:sym typeface="Nunito"/>
                        </a:rPr>
                        <a:t>Std. Error</a:t>
                      </a:r>
                      <a:endParaRPr b="1"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b="1" lang="en" sz="1100">
                          <a:latin typeface="Nunito"/>
                          <a:ea typeface="Nunito"/>
                          <a:cs typeface="Nunito"/>
                          <a:sym typeface="Nunito"/>
                        </a:rPr>
                        <a:t>t</a:t>
                      </a:r>
                      <a:endParaRPr b="1" sz="11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b="1" lang="en" sz="1100">
                          <a:latin typeface="Nunito"/>
                          <a:ea typeface="Nunito"/>
                          <a:cs typeface="Nunito"/>
                          <a:sym typeface="Nunito"/>
                        </a:rPr>
                        <a:t>Sig.</a:t>
                      </a:r>
                      <a:endParaRPr b="1" sz="1100">
                        <a:latin typeface="Nunito"/>
                        <a:ea typeface="Nunito"/>
                        <a:cs typeface="Nunito"/>
                        <a:sym typeface="Nunito"/>
                      </a:endParaRPr>
                    </a:p>
                  </a:txBody>
                  <a:tcPr marT="91425" marB="0" marR="91425" marL="91425"/>
                </a:tc>
              </a:tr>
              <a:tr h="381000">
                <a:tc rowSpan="3">
                  <a:txBody>
                    <a:bodyPr/>
                    <a:lstStyle/>
                    <a:p>
                      <a:pPr indent="0" lvl="0" marL="0" rtl="0" algn="l">
                        <a:spcBef>
                          <a:spcPts val="0"/>
                        </a:spcBef>
                        <a:spcAft>
                          <a:spcPts val="0"/>
                        </a:spcAft>
                        <a:buNone/>
                      </a:pPr>
                      <a:r>
                        <a:rPr lang="en" sz="1200">
                          <a:latin typeface="Nunito"/>
                          <a:ea typeface="Nunito"/>
                          <a:cs typeface="Nunito"/>
                          <a:sym typeface="Nunito"/>
                        </a:rPr>
                        <a:t>1</a:t>
                      </a:r>
                      <a:endParaRPr sz="1200">
                        <a:latin typeface="Nunito"/>
                        <a:ea typeface="Nunito"/>
                        <a:cs typeface="Nunito"/>
                        <a:sym typeface="Nunito"/>
                      </a:endParaRPr>
                    </a:p>
                  </a:txBody>
                  <a:tcPr marT="91425" marB="0" marR="91425" marL="91425"/>
                </a:tc>
                <a:tc>
                  <a:txBody>
                    <a:bodyPr/>
                    <a:lstStyle/>
                    <a:p>
                      <a:pPr indent="0" lvl="0" marL="0" rtl="0" algn="l">
                        <a:spcBef>
                          <a:spcPts val="0"/>
                        </a:spcBef>
                        <a:spcAft>
                          <a:spcPts val="0"/>
                        </a:spcAft>
                        <a:buNone/>
                      </a:pPr>
                      <a:r>
                        <a:rPr b="1" lang="en" sz="1200">
                          <a:latin typeface="Nunito"/>
                          <a:ea typeface="Nunito"/>
                          <a:cs typeface="Nunito"/>
                          <a:sym typeface="Nunito"/>
                        </a:rPr>
                        <a:t>(Intercept)</a:t>
                      </a:r>
                      <a:endParaRPr b="1"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200">
                          <a:latin typeface="Nunito"/>
                          <a:ea typeface="Nunito"/>
                          <a:cs typeface="Nunito"/>
                          <a:sym typeface="Nunito"/>
                        </a:rPr>
                        <a:t>2.939</a:t>
                      </a:r>
                      <a:endParaRPr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200">
                          <a:latin typeface="Nunito"/>
                          <a:ea typeface="Nunito"/>
                          <a:cs typeface="Nunito"/>
                          <a:sym typeface="Nunito"/>
                        </a:rPr>
                        <a:t>0.196</a:t>
                      </a:r>
                      <a:endParaRPr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100">
                          <a:latin typeface="Nunito"/>
                          <a:ea typeface="Nunito"/>
                          <a:cs typeface="Nunito"/>
                          <a:sym typeface="Nunito"/>
                        </a:rPr>
                        <a:t>15.017</a:t>
                      </a:r>
                      <a:endParaRPr sz="11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100">
                          <a:latin typeface="Nunito"/>
                          <a:ea typeface="Nunito"/>
                          <a:cs typeface="Nunito"/>
                          <a:sym typeface="Nunito"/>
                        </a:rPr>
                        <a:t>&lt; 0.001  ***</a:t>
                      </a:r>
                      <a:endParaRPr sz="1100">
                        <a:latin typeface="Nunito"/>
                        <a:ea typeface="Nunito"/>
                        <a:cs typeface="Nunito"/>
                        <a:sym typeface="Nunito"/>
                      </a:endParaRPr>
                    </a:p>
                  </a:txBody>
                  <a:tcPr marT="91425" marB="0" marR="91425" marL="91425"/>
                </a:tc>
              </a:tr>
              <a:tr h="381000">
                <a:tc vMerge="1"/>
                <a:tc>
                  <a:txBody>
                    <a:bodyPr/>
                    <a:lstStyle/>
                    <a:p>
                      <a:pPr indent="0" lvl="0" marL="0" rtl="0" algn="l">
                        <a:spcBef>
                          <a:spcPts val="0"/>
                        </a:spcBef>
                        <a:spcAft>
                          <a:spcPts val="0"/>
                        </a:spcAft>
                        <a:buNone/>
                      </a:pPr>
                      <a:r>
                        <a:rPr b="1" lang="en" sz="1200">
                          <a:latin typeface="Nunito"/>
                          <a:ea typeface="Nunito"/>
                          <a:cs typeface="Nunito"/>
                          <a:sym typeface="Nunito"/>
                        </a:rPr>
                        <a:t>Commute Influencing School Choice (“Yes”)</a:t>
                      </a:r>
                      <a:endParaRPr b="1"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200">
                          <a:latin typeface="Nunito"/>
                          <a:ea typeface="Nunito"/>
                          <a:cs typeface="Nunito"/>
                          <a:sym typeface="Nunito"/>
                        </a:rPr>
                        <a:t>0.307</a:t>
                      </a:r>
                      <a:endParaRPr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200">
                          <a:latin typeface="Nunito"/>
                          <a:ea typeface="Nunito"/>
                          <a:cs typeface="Nunito"/>
                          <a:sym typeface="Nunito"/>
                        </a:rPr>
                        <a:t>0.074</a:t>
                      </a:r>
                      <a:endParaRPr sz="12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100">
                          <a:latin typeface="Nunito"/>
                          <a:ea typeface="Nunito"/>
                          <a:cs typeface="Nunito"/>
                          <a:sym typeface="Nunito"/>
                        </a:rPr>
                        <a:t>4.122</a:t>
                      </a:r>
                      <a:endParaRPr sz="1100">
                        <a:latin typeface="Nunito"/>
                        <a:ea typeface="Nunito"/>
                        <a:cs typeface="Nunito"/>
                        <a:sym typeface="Nunito"/>
                      </a:endParaRPr>
                    </a:p>
                  </a:txBody>
                  <a:tcPr marT="45700" marB="45700" marR="91425" marL="91425" anchor="ctr"/>
                </a:tc>
                <a:tc>
                  <a:txBody>
                    <a:bodyPr/>
                    <a:lstStyle/>
                    <a:p>
                      <a:pPr indent="0" lvl="0" marL="0" rtl="0" algn="l">
                        <a:spcBef>
                          <a:spcPts val="0"/>
                        </a:spcBef>
                        <a:spcAft>
                          <a:spcPts val="0"/>
                        </a:spcAft>
                        <a:buNone/>
                      </a:pPr>
                      <a:r>
                        <a:rPr lang="en" sz="1100">
                          <a:latin typeface="Nunito"/>
                          <a:ea typeface="Nunito"/>
                          <a:cs typeface="Nunito"/>
                          <a:sym typeface="Nunito"/>
                        </a:rPr>
                        <a:t>&lt; 0.001  ***</a:t>
                      </a:r>
                      <a:endParaRPr sz="1100">
                        <a:latin typeface="Nunito"/>
                        <a:ea typeface="Nunito"/>
                        <a:cs typeface="Nunito"/>
                        <a:sym typeface="Nunito"/>
                      </a:endParaRPr>
                    </a:p>
                  </a:txBody>
                  <a:tcPr marT="91425" marB="0" marR="91425" marL="91425"/>
                </a:tc>
              </a:tr>
              <a:tr h="381000">
                <a:tc vMerge="1"/>
                <a:tc>
                  <a:txBody>
                    <a:bodyPr/>
                    <a:lstStyle/>
                    <a:p>
                      <a:pPr indent="0" lvl="0" marL="0" rtl="0" algn="l">
                        <a:spcBef>
                          <a:spcPts val="0"/>
                        </a:spcBef>
                        <a:spcAft>
                          <a:spcPts val="0"/>
                        </a:spcAft>
                        <a:buNone/>
                      </a:pPr>
                      <a:r>
                        <a:rPr b="1" lang="en" sz="1200">
                          <a:latin typeface="Nunito"/>
                          <a:ea typeface="Nunito"/>
                          <a:cs typeface="Nunito"/>
                          <a:sym typeface="Nunito"/>
                        </a:rPr>
                        <a:t>Multiple R</a:t>
                      </a:r>
                      <a:r>
                        <a:rPr b="1" baseline="30000" lang="en" sz="1200">
                          <a:latin typeface="Nunito"/>
                          <a:ea typeface="Nunito"/>
                          <a:cs typeface="Nunito"/>
                          <a:sym typeface="Nunito"/>
                        </a:rPr>
                        <a:t>2</a:t>
                      </a:r>
                      <a:endParaRPr b="1" baseline="30000" sz="1200">
                        <a:latin typeface="Nunito"/>
                        <a:ea typeface="Nunito"/>
                        <a:cs typeface="Nunito"/>
                        <a:sym typeface="Nunito"/>
                      </a:endParaRPr>
                    </a:p>
                  </a:txBody>
                  <a:tcPr marT="45700" marB="45700" marR="91425" marL="91425" anchor="ctr"/>
                </a:tc>
                <a:tc gridSpan="4">
                  <a:txBody>
                    <a:bodyPr/>
                    <a:lstStyle/>
                    <a:p>
                      <a:pPr indent="0" lvl="0" marL="0" rtl="0" algn="l">
                        <a:spcBef>
                          <a:spcPts val="0"/>
                        </a:spcBef>
                        <a:spcAft>
                          <a:spcPts val="0"/>
                        </a:spcAft>
                        <a:buNone/>
                      </a:pPr>
                      <a:r>
                        <a:rPr lang="en" sz="1200">
                          <a:latin typeface="Nunito"/>
                          <a:ea typeface="Nunito"/>
                          <a:cs typeface="Nunito"/>
                          <a:sym typeface="Nunito"/>
                        </a:rPr>
                        <a:t>0.06083</a:t>
                      </a:r>
                      <a:endParaRPr sz="1200">
                        <a:latin typeface="Nunito"/>
                        <a:ea typeface="Nunito"/>
                        <a:cs typeface="Nunito"/>
                        <a:sym typeface="Nunito"/>
                      </a:endParaRPr>
                    </a:p>
                  </a:txBody>
                  <a:tcPr marT="45700" marB="45700" marR="91425" marL="91425" anchor="ctr"/>
                </a:tc>
                <a:tc hMerge="1"/>
                <a:tc hMerge="1"/>
                <a:tc hMerge="1"/>
              </a:tr>
            </a:tbl>
          </a:graphicData>
        </a:graphic>
      </p:graphicFrame>
      <p:sp>
        <p:nvSpPr>
          <p:cNvPr id="419" name="Google Shape;419;p31"/>
          <p:cNvSpPr txBox="1"/>
          <p:nvPr/>
        </p:nvSpPr>
        <p:spPr>
          <a:xfrm>
            <a:off x="1178450" y="3923025"/>
            <a:ext cx="4005000" cy="2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 </a:t>
            </a:r>
            <a:r>
              <a:rPr b="1" i="1" lang="en" sz="1000">
                <a:latin typeface="Nunito"/>
                <a:ea typeface="Nunito"/>
                <a:cs typeface="Nunito"/>
                <a:sym typeface="Nunito"/>
              </a:rPr>
              <a:t>p &lt; 0.001; </a:t>
            </a:r>
            <a:r>
              <a:rPr b="1" lang="en" sz="1000">
                <a:latin typeface="Nunito"/>
                <a:ea typeface="Nunito"/>
                <a:cs typeface="Nunito"/>
                <a:sym typeface="Nunito"/>
              </a:rPr>
              <a:t>** </a:t>
            </a:r>
            <a:r>
              <a:rPr b="1" i="1" lang="en" sz="1000">
                <a:latin typeface="Nunito"/>
                <a:ea typeface="Nunito"/>
                <a:cs typeface="Nunito"/>
                <a:sym typeface="Nunito"/>
              </a:rPr>
              <a:t>p&lt; 0.01</a:t>
            </a:r>
            <a:r>
              <a:rPr b="1" lang="en" sz="1000">
                <a:latin typeface="Nunito"/>
                <a:ea typeface="Nunito"/>
                <a:cs typeface="Nunito"/>
                <a:sym typeface="Nunito"/>
              </a:rPr>
              <a:t>; * </a:t>
            </a:r>
            <a:r>
              <a:rPr b="1" i="1" lang="en" sz="1000">
                <a:latin typeface="Nunito"/>
                <a:ea typeface="Nunito"/>
                <a:cs typeface="Nunito"/>
                <a:sym typeface="Nunito"/>
              </a:rPr>
              <a:t>p </a:t>
            </a:r>
            <a:r>
              <a:rPr b="1" lang="en" sz="1000">
                <a:latin typeface="Nunito"/>
                <a:ea typeface="Nunito"/>
                <a:cs typeface="Nunito"/>
                <a:sym typeface="Nunito"/>
              </a:rPr>
              <a:t>&lt; 0.05</a:t>
            </a:r>
            <a:endParaRPr b="1" sz="10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84" name="Google Shape;284;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Results</a:t>
            </a:r>
            <a:endParaRPr/>
          </a:p>
          <a:p>
            <a:pPr indent="0" lvl="0" marL="0" rtl="0" algn="l">
              <a:spcBef>
                <a:spcPts val="0"/>
              </a:spcBef>
              <a:spcAft>
                <a:spcPts val="0"/>
              </a:spcAft>
              <a:buNone/>
            </a:pPr>
            <a:r>
              <a:rPr lang="en" sz="2000"/>
              <a:t>Discussion of Control Variables</a:t>
            </a:r>
            <a:endParaRPr sz="2000"/>
          </a:p>
        </p:txBody>
      </p:sp>
      <p:sp>
        <p:nvSpPr>
          <p:cNvPr id="425" name="Google Shape;425;p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32"/>
          <p:cNvSpPr txBox="1"/>
          <p:nvPr/>
        </p:nvSpPr>
        <p:spPr>
          <a:xfrm>
            <a:off x="1303800" y="2097750"/>
            <a:ext cx="5476200" cy="17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Nunito"/>
                <a:ea typeface="Nunito"/>
                <a:cs typeface="Nunito"/>
                <a:sym typeface="Nunito"/>
              </a:rPr>
              <a:t>All of the control variables were also significant in our model:</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Network commute distance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Age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Gender</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Living situation</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Annual household income</a:t>
            </a:r>
            <a:endParaRPr sz="15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32" name="Google Shape;432;p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sz="2000"/>
              <a:t>Summary of Results</a:t>
            </a:r>
            <a:endParaRPr sz="2000"/>
          </a:p>
        </p:txBody>
      </p:sp>
      <p:sp>
        <p:nvSpPr>
          <p:cNvPr id="438" name="Google Shape;438;p34"/>
          <p:cNvSpPr txBox="1"/>
          <p:nvPr>
            <p:ph idx="1" type="body"/>
          </p:nvPr>
        </p:nvSpPr>
        <p:spPr>
          <a:xfrm>
            <a:off x="1303800" y="1663675"/>
            <a:ext cx="7030500" cy="29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Significant predicting variables with similar patterns:</a:t>
            </a:r>
            <a:endParaRPr b="1"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 Family income and perceived impact of commute distance</a:t>
            </a:r>
            <a:endParaRPr sz="1400">
              <a:solidFill>
                <a:srgbClr val="000000"/>
              </a:solidFill>
            </a:endParaRPr>
          </a:p>
          <a:p>
            <a:pPr indent="0" lvl="0" marL="0" rtl="0" algn="l">
              <a:spcBef>
                <a:spcPts val="1600"/>
              </a:spcBef>
              <a:spcAft>
                <a:spcPts val="0"/>
              </a:spcAft>
              <a:buNone/>
            </a:pPr>
            <a:r>
              <a:rPr b="1" lang="en" sz="1400">
                <a:solidFill>
                  <a:srgbClr val="000000"/>
                </a:solidFill>
              </a:rPr>
              <a:t>New insights for contribution to the study:</a:t>
            </a:r>
            <a:endParaRPr b="1"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Age and gender; men and older individuals were more likely to attend a lower ranked institution</a:t>
            </a:r>
            <a:endParaRPr sz="1400">
              <a:solidFill>
                <a:srgbClr val="000000"/>
              </a:solidFill>
            </a:endParaRPr>
          </a:p>
          <a:p>
            <a:pPr indent="0" lvl="0" marL="0" rtl="0" algn="l">
              <a:spcBef>
                <a:spcPts val="1600"/>
              </a:spcBef>
              <a:spcAft>
                <a:spcPts val="1600"/>
              </a:spcAft>
              <a:buNone/>
            </a:pPr>
            <a:r>
              <a:rPr b="1" lang="en" sz="1400">
                <a:solidFill>
                  <a:srgbClr val="000000"/>
                </a:solidFill>
              </a:rPr>
              <a:t>Conclusion is to reject the null hypothesis, but all control variables had significant effects.</a:t>
            </a:r>
            <a:endParaRPr b="1" sz="1400">
              <a:solidFill>
                <a:srgbClr val="000000"/>
              </a:solidFill>
            </a:endParaRPr>
          </a:p>
        </p:txBody>
      </p:sp>
      <p:sp>
        <p:nvSpPr>
          <p:cNvPr id="439" name="Google Shape;439;p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45" name="Google Shape;445;p3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sz="2000"/>
          </a:p>
        </p:txBody>
      </p:sp>
      <p:sp>
        <p:nvSpPr>
          <p:cNvPr id="451" name="Google Shape;451;p36"/>
          <p:cNvSpPr txBox="1"/>
          <p:nvPr>
            <p:ph idx="1" type="body"/>
          </p:nvPr>
        </p:nvSpPr>
        <p:spPr>
          <a:xfrm>
            <a:off x="568200" y="1470000"/>
            <a:ext cx="8007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0000"/>
                </a:solidFill>
                <a:latin typeface="Nunito SemiBold"/>
                <a:ea typeface="Nunito SemiBold"/>
                <a:cs typeface="Nunito SemiBold"/>
                <a:sym typeface="Nunito SemiBold"/>
              </a:rPr>
              <a:t>Briggs, Senga (2006. An exploratory study of the factors influencing undergraduate student</a:t>
            </a:r>
            <a:br>
              <a:rPr lang="en" sz="900">
                <a:solidFill>
                  <a:srgbClr val="000000"/>
                </a:solidFill>
                <a:latin typeface="Nunito SemiBold"/>
                <a:ea typeface="Nunito SemiBold"/>
                <a:cs typeface="Nunito SemiBold"/>
                <a:sym typeface="Nunito SemiBold"/>
              </a:rPr>
            </a:br>
            <a:r>
              <a:rPr lang="en" sz="900">
                <a:solidFill>
                  <a:srgbClr val="000000"/>
                </a:solidFill>
                <a:latin typeface="Nunito SemiBold"/>
                <a:ea typeface="Nunito SemiBold"/>
                <a:cs typeface="Nunito SemiBold"/>
                <a:sym typeface="Nunito SemiBold"/>
              </a:rPr>
              <a:t>	choice: the case of higher education in Scotland. </a:t>
            </a:r>
            <a:r>
              <a:rPr i="1" lang="en" sz="900">
                <a:solidFill>
                  <a:srgbClr val="000000"/>
                </a:solidFill>
                <a:latin typeface="Nunito SemiBold"/>
                <a:ea typeface="Nunito SemiBold"/>
                <a:cs typeface="Nunito SemiBold"/>
                <a:sym typeface="Nunito SemiBold"/>
              </a:rPr>
              <a:t>Studies in Higher Education</a:t>
            </a:r>
            <a:r>
              <a:rPr lang="en" sz="900">
                <a:solidFill>
                  <a:srgbClr val="000000"/>
                </a:solidFill>
                <a:latin typeface="Nunito SemiBold"/>
                <a:ea typeface="Nunito SemiBold"/>
                <a:cs typeface="Nunito SemiBold"/>
                <a:sym typeface="Nunito SemiBold"/>
              </a:rPr>
              <a:t>, Vol. 31, </a:t>
            </a:r>
            <a:endParaRPr sz="900">
              <a:solidFill>
                <a:srgbClr val="000000"/>
              </a:solidFill>
              <a:latin typeface="Nunito SemiBold"/>
              <a:ea typeface="Nunito SemiBold"/>
              <a:cs typeface="Nunito SemiBold"/>
              <a:sym typeface="Nunito SemiBold"/>
            </a:endParaRPr>
          </a:p>
          <a:p>
            <a:pPr indent="0" lvl="0" marL="457200" rtl="0" algn="l">
              <a:spcBef>
                <a:spcPts val="0"/>
              </a:spcBef>
              <a:spcAft>
                <a:spcPts val="0"/>
              </a:spcAft>
              <a:buNone/>
            </a:pPr>
            <a:r>
              <a:rPr lang="en" sz="900">
                <a:solidFill>
                  <a:srgbClr val="000000"/>
                </a:solidFill>
                <a:latin typeface="Nunito SemiBold"/>
                <a:ea typeface="Nunito SemiBold"/>
                <a:cs typeface="Nunito SemiBold"/>
                <a:sym typeface="Nunito SemiBold"/>
              </a:rPr>
              <a:t>No. 6, December 2006, pp. 705–722. Retrieved October 28, 2020, from </a:t>
            </a:r>
            <a:r>
              <a:rPr lang="en" sz="900" u="sng">
                <a:solidFill>
                  <a:srgbClr val="1155CC"/>
                </a:solidFill>
                <a:latin typeface="Nunito SemiBold"/>
                <a:ea typeface="Nunito SemiBold"/>
                <a:cs typeface="Nunito SemiBold"/>
                <a:sym typeface="Nunito SemiBold"/>
                <a:hlinkClick r:id="rId3">
                  <a:extLst>
                    <a:ext uri="{A12FA001-AC4F-418D-AE19-62706E023703}">
                      <ahyp:hlinkClr val="tx"/>
                    </a:ext>
                  </a:extLst>
                </a:hlinkClick>
              </a:rPr>
              <a:t>https://journals-scholarsportal-info.myaccess.library.utoronto.ca/pdf/03075079/v31i0006/705_aesotfcoheis.xml</a:t>
            </a:r>
            <a:r>
              <a:rPr lang="en" sz="900">
                <a:solidFill>
                  <a:srgbClr val="000000"/>
                </a:solidFill>
                <a:latin typeface="Nunito SemiBold"/>
                <a:ea typeface="Nunito SemiBold"/>
                <a:cs typeface="Nunito SemiBold"/>
                <a:sym typeface="Nunito SemiBold"/>
              </a:rPr>
              <a:t>.</a:t>
            </a:r>
            <a:endParaRPr sz="900">
              <a:solidFill>
                <a:srgbClr val="000000"/>
              </a:solidFill>
              <a:latin typeface="Nunito SemiBold"/>
              <a:ea typeface="Nunito SemiBold"/>
              <a:cs typeface="Nunito SemiBold"/>
              <a:sym typeface="Nunito SemiBold"/>
            </a:endParaRPr>
          </a:p>
          <a:p>
            <a:pPr indent="0" lvl="0" marL="0" rtl="0" algn="l">
              <a:spcBef>
                <a:spcPts val="0"/>
              </a:spcBef>
              <a:spcAft>
                <a:spcPts val="0"/>
              </a:spcAft>
              <a:buNone/>
            </a:pPr>
            <a:r>
              <a:t/>
            </a:r>
            <a:endParaRPr sz="900">
              <a:solidFill>
                <a:srgbClr val="000000"/>
              </a:solidFill>
              <a:latin typeface="Nunito SemiBold"/>
              <a:ea typeface="Nunito SemiBold"/>
              <a:cs typeface="Nunito SemiBold"/>
              <a:sym typeface="Nunito SemiBold"/>
            </a:endParaRPr>
          </a:p>
          <a:p>
            <a:pPr indent="-457200" lvl="0" marL="457200" rtl="0" algn="l">
              <a:spcBef>
                <a:spcPts val="0"/>
              </a:spcBef>
              <a:spcAft>
                <a:spcPts val="0"/>
              </a:spcAft>
              <a:buNone/>
            </a:pPr>
            <a:r>
              <a:rPr lang="en" sz="900">
                <a:solidFill>
                  <a:srgbClr val="000000"/>
                </a:solidFill>
                <a:latin typeface="Nunito SemiBold"/>
                <a:ea typeface="Nunito SemiBold"/>
                <a:cs typeface="Nunito SemiBold"/>
                <a:sym typeface="Nunito SemiBold"/>
              </a:rPr>
              <a:t>Corcoran, S. P. (2018). School Choice and Commuting: How Far New York City Students Travel to School. </a:t>
            </a:r>
            <a:r>
              <a:rPr i="1" lang="en" sz="900">
                <a:solidFill>
                  <a:srgbClr val="000000"/>
                </a:solidFill>
                <a:latin typeface="Nunito SemiBold"/>
                <a:ea typeface="Nunito SemiBold"/>
                <a:cs typeface="Nunito SemiBold"/>
                <a:sym typeface="Nunito SemiBold"/>
              </a:rPr>
              <a:t>NYC</a:t>
            </a:r>
            <a:r>
              <a:rPr lang="en" sz="900">
                <a:solidFill>
                  <a:srgbClr val="000000"/>
                </a:solidFill>
                <a:latin typeface="Nunito SemiBold"/>
                <a:ea typeface="Nunito SemiBold"/>
                <a:cs typeface="Nunito SemiBold"/>
                <a:sym typeface="Nunito SemiBold"/>
              </a:rPr>
              <a:t> </a:t>
            </a:r>
            <a:r>
              <a:rPr i="1" lang="en" sz="900">
                <a:solidFill>
                  <a:srgbClr val="000000"/>
                </a:solidFill>
                <a:latin typeface="Nunito SemiBold"/>
                <a:ea typeface="Nunito SemiBold"/>
                <a:cs typeface="Nunito SemiBold"/>
                <a:sym typeface="Nunito SemiBold"/>
              </a:rPr>
              <a:t>Urban Institute</a:t>
            </a:r>
            <a:r>
              <a:rPr lang="en" sz="900">
                <a:solidFill>
                  <a:srgbClr val="000000"/>
                </a:solidFill>
                <a:latin typeface="Nunito SemiBold"/>
                <a:ea typeface="Nunito SemiBold"/>
                <a:cs typeface="Nunito SemiBold"/>
                <a:sym typeface="Nunito SemiBold"/>
              </a:rPr>
              <a:t>, 1-58. Retrieved October 28, 2020, from </a:t>
            </a:r>
            <a:r>
              <a:rPr lang="en" sz="900" u="sng">
                <a:solidFill>
                  <a:srgbClr val="1155CC"/>
                </a:solidFill>
                <a:latin typeface="Nunito SemiBold"/>
                <a:ea typeface="Nunito SemiBold"/>
                <a:cs typeface="Nunito SemiBold"/>
                <a:sym typeface="Nunito SemiBold"/>
                <a:hlinkClick r:id="rId4">
                  <a:extLst>
                    <a:ext uri="{A12FA001-AC4F-418D-AE19-62706E023703}">
                      <ahyp:hlinkClr val="tx"/>
                    </a:ext>
                  </a:extLst>
                </a:hlinkClick>
              </a:rPr>
              <a:t>https://www.urban.org/sites/default/files/publication/99205/school_choice_and_commuting_3.pdf</a:t>
            </a:r>
            <a:r>
              <a:rPr lang="en" sz="900">
                <a:solidFill>
                  <a:srgbClr val="000000"/>
                </a:solidFill>
                <a:latin typeface="Nunito SemiBold"/>
                <a:ea typeface="Nunito SemiBold"/>
                <a:cs typeface="Nunito SemiBold"/>
                <a:sym typeface="Nunito SemiBold"/>
              </a:rPr>
              <a:t>. </a:t>
            </a:r>
            <a:endParaRPr sz="900">
              <a:solidFill>
                <a:srgbClr val="000000"/>
              </a:solidFill>
              <a:latin typeface="Nunito SemiBold"/>
              <a:ea typeface="Nunito SemiBold"/>
              <a:cs typeface="Nunito SemiBold"/>
              <a:sym typeface="Nunito SemiBold"/>
            </a:endParaRPr>
          </a:p>
          <a:p>
            <a:pPr indent="-457200" lvl="0" marL="914400" rtl="0" algn="l">
              <a:spcBef>
                <a:spcPts val="0"/>
              </a:spcBef>
              <a:spcAft>
                <a:spcPts val="0"/>
              </a:spcAft>
              <a:buNone/>
            </a:pPr>
            <a:r>
              <a:rPr lang="en" sz="900">
                <a:solidFill>
                  <a:srgbClr val="000000"/>
                </a:solidFill>
                <a:latin typeface="Nunito SemiBold"/>
                <a:ea typeface="Nunito SemiBold"/>
                <a:cs typeface="Nunito SemiBold"/>
                <a:sym typeface="Nunito SemiBold"/>
              </a:rPr>
              <a:t> </a:t>
            </a:r>
            <a:endParaRPr sz="900">
              <a:solidFill>
                <a:srgbClr val="000000"/>
              </a:solidFill>
              <a:latin typeface="Nunito SemiBold"/>
              <a:ea typeface="Nunito SemiBold"/>
              <a:cs typeface="Nunito SemiBold"/>
              <a:sym typeface="Nunito SemiBold"/>
            </a:endParaRPr>
          </a:p>
          <a:p>
            <a:pPr indent="0" lvl="0" marL="0" rtl="0" algn="l">
              <a:spcBef>
                <a:spcPts val="0"/>
              </a:spcBef>
              <a:spcAft>
                <a:spcPts val="0"/>
              </a:spcAft>
              <a:buNone/>
            </a:pPr>
            <a:r>
              <a:rPr lang="en" sz="900">
                <a:solidFill>
                  <a:srgbClr val="000000"/>
                </a:solidFill>
                <a:latin typeface="Nunito SemiBold"/>
                <a:ea typeface="Nunito SemiBold"/>
                <a:cs typeface="Nunito SemiBold"/>
                <a:sym typeface="Nunito SemiBold"/>
              </a:rPr>
              <a:t>Frenette, Marc (2004). Access to College and University: Does Distance to School Matter?.</a:t>
            </a:r>
            <a:endParaRPr sz="900">
              <a:solidFill>
                <a:srgbClr val="000000"/>
              </a:solidFill>
              <a:latin typeface="Nunito SemiBold"/>
              <a:ea typeface="Nunito SemiBold"/>
              <a:cs typeface="Nunito SemiBold"/>
              <a:sym typeface="Nunito SemiBold"/>
            </a:endParaRPr>
          </a:p>
          <a:p>
            <a:pPr indent="457200" lvl="0" marL="0" rtl="0" algn="l">
              <a:spcBef>
                <a:spcPts val="0"/>
              </a:spcBef>
              <a:spcAft>
                <a:spcPts val="0"/>
              </a:spcAft>
              <a:buNone/>
            </a:pPr>
            <a:r>
              <a:rPr i="1" lang="en" sz="900">
                <a:solidFill>
                  <a:srgbClr val="000000"/>
                </a:solidFill>
                <a:latin typeface="Nunito SemiBold"/>
                <a:ea typeface="Nunito SemiBold"/>
                <a:cs typeface="Nunito SemiBold"/>
                <a:sym typeface="Nunito SemiBold"/>
              </a:rPr>
              <a:t>Canadian Public Policy / Analyse de Politiques</a:t>
            </a:r>
            <a:r>
              <a:rPr lang="en" sz="900">
                <a:solidFill>
                  <a:srgbClr val="000000"/>
                </a:solidFill>
                <a:latin typeface="Nunito SemiBold"/>
                <a:ea typeface="Nunito SemiBold"/>
                <a:cs typeface="Nunito SemiBold"/>
                <a:sym typeface="Nunito SemiBold"/>
              </a:rPr>
              <a:t>, Vol. 30, No. 4 (Dec., 2004), 427-443.</a:t>
            </a:r>
            <a:endParaRPr sz="900">
              <a:solidFill>
                <a:srgbClr val="000000"/>
              </a:solidFill>
              <a:latin typeface="Nunito SemiBold"/>
              <a:ea typeface="Nunito SemiBold"/>
              <a:cs typeface="Nunito SemiBold"/>
              <a:sym typeface="Nunito SemiBold"/>
            </a:endParaRPr>
          </a:p>
          <a:p>
            <a:pPr indent="457200" lvl="0" marL="0" rtl="0" algn="l">
              <a:spcBef>
                <a:spcPts val="0"/>
              </a:spcBef>
              <a:spcAft>
                <a:spcPts val="0"/>
              </a:spcAft>
              <a:buNone/>
            </a:pPr>
            <a:r>
              <a:rPr lang="en" sz="900">
                <a:solidFill>
                  <a:srgbClr val="000000"/>
                </a:solidFill>
                <a:latin typeface="Nunito SemiBold"/>
                <a:ea typeface="Nunito SemiBold"/>
                <a:cs typeface="Nunito SemiBold"/>
                <a:sym typeface="Nunito SemiBold"/>
              </a:rPr>
              <a:t>Retrieved October 28, 2020, from </a:t>
            </a:r>
            <a:endParaRPr sz="900">
              <a:solidFill>
                <a:srgbClr val="000000"/>
              </a:solidFill>
              <a:latin typeface="Nunito SemiBold"/>
              <a:ea typeface="Nunito SemiBold"/>
              <a:cs typeface="Nunito SemiBold"/>
              <a:sym typeface="Nunito SemiBold"/>
            </a:endParaRPr>
          </a:p>
          <a:p>
            <a:pPr indent="0" lvl="0" marL="457200" rtl="0" algn="l">
              <a:spcBef>
                <a:spcPts val="0"/>
              </a:spcBef>
              <a:spcAft>
                <a:spcPts val="0"/>
              </a:spcAft>
              <a:buNone/>
            </a:pPr>
            <a:r>
              <a:rPr lang="en" sz="900" u="sng">
                <a:solidFill>
                  <a:srgbClr val="1155CC"/>
                </a:solidFill>
                <a:latin typeface="Nunito SemiBold"/>
                <a:ea typeface="Nunito SemiBold"/>
                <a:cs typeface="Nunito SemiBold"/>
                <a:sym typeface="Nunito SemiBold"/>
                <a:hlinkClick r:id="rId5">
                  <a:extLst>
                    <a:ext uri="{A12FA001-AC4F-418D-AE19-62706E023703}">
                      <ahyp:hlinkClr val="tx"/>
                    </a:ext>
                  </a:extLst>
                </a:hlinkClick>
              </a:rPr>
              <a:t>https://www-jstor-org.myaccess.library.utoronto.ca/stable/3552523</a:t>
            </a:r>
            <a:endParaRPr sz="900">
              <a:solidFill>
                <a:srgbClr val="000000"/>
              </a:solidFill>
              <a:latin typeface="Nunito SemiBold"/>
              <a:ea typeface="Nunito SemiBold"/>
              <a:cs typeface="Nunito SemiBold"/>
              <a:sym typeface="Nunito SemiBold"/>
            </a:endParaRPr>
          </a:p>
          <a:p>
            <a:pPr indent="0" lvl="0" marL="457200" rtl="0" algn="l">
              <a:spcBef>
                <a:spcPts val="0"/>
              </a:spcBef>
              <a:spcAft>
                <a:spcPts val="0"/>
              </a:spcAft>
              <a:buNone/>
            </a:pPr>
            <a:r>
              <a:t/>
            </a:r>
            <a:endParaRPr sz="900">
              <a:solidFill>
                <a:srgbClr val="000000"/>
              </a:solidFill>
              <a:latin typeface="Nunito SemiBold"/>
              <a:ea typeface="Nunito SemiBold"/>
              <a:cs typeface="Nunito SemiBold"/>
              <a:sym typeface="Nunito SemiBold"/>
            </a:endParaRPr>
          </a:p>
          <a:p>
            <a:pPr indent="-457200" lvl="0" marL="457200" rtl="0" algn="l">
              <a:spcBef>
                <a:spcPts val="0"/>
              </a:spcBef>
              <a:spcAft>
                <a:spcPts val="0"/>
              </a:spcAft>
              <a:buNone/>
            </a:pPr>
            <a:r>
              <a:rPr lang="en" sz="900">
                <a:solidFill>
                  <a:srgbClr val="000000"/>
                </a:solidFill>
                <a:latin typeface="Nunito SemiBold"/>
                <a:ea typeface="Nunito SemiBold"/>
                <a:cs typeface="Nunito SemiBold"/>
                <a:sym typeface="Nunito SemiBold"/>
              </a:rPr>
              <a:t>Mitra, R., Habib, K. N., Siemiatycki, M., Keil, R., Bowes, J., Taylor, R., . . . Siu, B. L. (2020). From Insight to Action on Transportation for Post-Secondary Students in the GTHA: 2019 Transportation Survey Findings. </a:t>
            </a:r>
            <a:r>
              <a:rPr i="1" lang="en" sz="900">
                <a:solidFill>
                  <a:srgbClr val="000000"/>
                </a:solidFill>
                <a:latin typeface="Nunito SemiBold"/>
                <a:ea typeface="Nunito SemiBold"/>
                <a:cs typeface="Nunito SemiBold"/>
                <a:sym typeface="Nunito SemiBold"/>
              </a:rPr>
              <a:t>StudentMoveTo</a:t>
            </a:r>
            <a:r>
              <a:rPr lang="en" sz="900">
                <a:solidFill>
                  <a:srgbClr val="000000"/>
                </a:solidFill>
                <a:latin typeface="Nunito SemiBold"/>
                <a:ea typeface="Nunito SemiBold"/>
                <a:cs typeface="Nunito SemiBold"/>
                <a:sym typeface="Nunito SemiBold"/>
              </a:rPr>
              <a:t>, 1-7. Retrieved October 28, 2020, from </a:t>
            </a:r>
            <a:r>
              <a:rPr lang="en" sz="900" u="sng">
                <a:solidFill>
                  <a:srgbClr val="1155CC"/>
                </a:solidFill>
                <a:latin typeface="Nunito SemiBold"/>
                <a:ea typeface="Nunito SemiBold"/>
                <a:cs typeface="Nunito SemiBold"/>
                <a:sym typeface="Nunito SemiBold"/>
                <a:hlinkClick r:id="rId6">
                  <a:extLst>
                    <a:ext uri="{A12FA001-AC4F-418D-AE19-62706E023703}">
                      <ahyp:hlinkClr val="tx"/>
                    </a:ext>
                  </a:extLst>
                </a:hlinkClick>
              </a:rPr>
              <a:t>http://www.studentmoveto.ca/wp-content/uploads/2020/10/StudentMoveTO-2019-Report-Final-5-Updated-October-15-2020.pdf</a:t>
            </a:r>
            <a:r>
              <a:rPr lang="en" sz="900">
                <a:solidFill>
                  <a:srgbClr val="000000"/>
                </a:solidFill>
                <a:latin typeface="Nunito SemiBold"/>
                <a:ea typeface="Nunito SemiBold"/>
                <a:cs typeface="Nunito SemiBold"/>
                <a:sym typeface="Nunito SemiBold"/>
              </a:rPr>
              <a:t>. </a:t>
            </a:r>
            <a:endParaRPr sz="900">
              <a:solidFill>
                <a:srgbClr val="000000"/>
              </a:solidFill>
              <a:latin typeface="Nunito SemiBold"/>
              <a:ea typeface="Nunito SemiBold"/>
              <a:cs typeface="Nunito SemiBold"/>
              <a:sym typeface="Nunito SemiBold"/>
            </a:endParaRPr>
          </a:p>
          <a:p>
            <a:pPr indent="-457200" lvl="0" marL="457200" rtl="0" algn="l">
              <a:spcBef>
                <a:spcPts val="0"/>
              </a:spcBef>
              <a:spcAft>
                <a:spcPts val="0"/>
              </a:spcAft>
              <a:buNone/>
            </a:pPr>
            <a:r>
              <a:t/>
            </a:r>
            <a:endParaRPr sz="900" u="sng">
              <a:solidFill>
                <a:srgbClr val="954F72"/>
              </a:solidFill>
              <a:latin typeface="Nunito SemiBold"/>
              <a:ea typeface="Nunito SemiBold"/>
              <a:cs typeface="Nunito SemiBold"/>
              <a:sym typeface="Nunito SemiBold"/>
            </a:endParaRPr>
          </a:p>
          <a:p>
            <a:pPr indent="-457200" lvl="0" marL="457200" rtl="0" algn="l">
              <a:spcBef>
                <a:spcPts val="0"/>
              </a:spcBef>
              <a:spcAft>
                <a:spcPts val="0"/>
              </a:spcAft>
              <a:buNone/>
            </a:pPr>
            <a:r>
              <a:rPr lang="en" sz="900">
                <a:solidFill>
                  <a:srgbClr val="000000"/>
                </a:solidFill>
                <a:latin typeface="Nunito SemiBold"/>
                <a:ea typeface="Nunito SemiBold"/>
                <a:cs typeface="Nunito SemiBold"/>
                <a:sym typeface="Nunito SemiBold"/>
              </a:rPr>
              <a:t>Webometrics Ranking of World Universities. (2020). Canada. Retrieved from </a:t>
            </a:r>
            <a:r>
              <a:rPr lang="en" sz="900" u="sng">
                <a:solidFill>
                  <a:srgbClr val="1155CC"/>
                </a:solidFill>
                <a:latin typeface="Nunito SemiBold"/>
                <a:ea typeface="Nunito SemiBold"/>
                <a:cs typeface="Nunito SemiBold"/>
                <a:sym typeface="Nunito SemiBold"/>
                <a:hlinkClick r:id="rId7">
                  <a:extLst>
                    <a:ext uri="{A12FA001-AC4F-418D-AE19-62706E023703}">
                      <ahyp:hlinkClr val="tx"/>
                    </a:ext>
                  </a:extLst>
                </a:hlinkClick>
              </a:rPr>
              <a:t>https://www.webometrics.info/en/North_america/Canada</a:t>
            </a:r>
            <a:r>
              <a:rPr lang="en" sz="900">
                <a:solidFill>
                  <a:srgbClr val="000000"/>
                </a:solidFill>
                <a:latin typeface="Nunito SemiBold"/>
                <a:ea typeface="Nunito SemiBold"/>
                <a:cs typeface="Nunito SemiBold"/>
                <a:sym typeface="Nunito SemiBold"/>
              </a:rPr>
              <a:t>. </a:t>
            </a:r>
            <a:endParaRPr sz="900">
              <a:solidFill>
                <a:srgbClr val="000000"/>
              </a:solidFill>
              <a:latin typeface="Nunito SemiBold"/>
              <a:ea typeface="Nunito SemiBold"/>
              <a:cs typeface="Nunito SemiBold"/>
              <a:sym typeface="Nunito SemiBold"/>
            </a:endParaRPr>
          </a:p>
          <a:p>
            <a:pPr indent="0" lvl="0" marL="0" rtl="0" algn="l">
              <a:spcBef>
                <a:spcPts val="0"/>
              </a:spcBef>
              <a:spcAft>
                <a:spcPts val="1600"/>
              </a:spcAft>
              <a:buNone/>
            </a:pPr>
            <a:r>
              <a:t/>
            </a:r>
            <a:endParaRPr sz="900">
              <a:latin typeface="Nunito SemiBold"/>
              <a:ea typeface="Nunito SemiBold"/>
              <a:cs typeface="Nunito SemiBold"/>
              <a:sym typeface="Nunito SemiBold"/>
            </a:endParaRPr>
          </a:p>
        </p:txBody>
      </p:sp>
      <p:sp>
        <p:nvSpPr>
          <p:cNvPr id="452" name="Google Shape;452;p3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Results Summary</a:t>
            </a:r>
            <a:endParaRPr/>
          </a:p>
        </p:txBody>
      </p:sp>
      <p:graphicFrame>
        <p:nvGraphicFramePr>
          <p:cNvPr id="458" name="Google Shape;458;p37"/>
          <p:cNvGraphicFramePr/>
          <p:nvPr/>
        </p:nvGraphicFramePr>
        <p:xfrm>
          <a:off x="1569863" y="1438313"/>
          <a:ext cx="3000000" cy="3000000"/>
        </p:xfrm>
        <a:graphic>
          <a:graphicData uri="http://schemas.openxmlformats.org/drawingml/2006/table">
            <a:tbl>
              <a:tblPr>
                <a:noFill/>
                <a:tableStyleId>{5C350FD2-D045-497E-89CA-27020626A706}</a:tableStyleId>
              </a:tblPr>
              <a:tblGrid>
                <a:gridCol w="2408650"/>
                <a:gridCol w="2239825"/>
              </a:tblGrid>
              <a:tr h="426025">
                <a:tc>
                  <a:txBody>
                    <a:bodyPr/>
                    <a:lstStyle/>
                    <a:p>
                      <a:pPr indent="0" lvl="0" marL="0" rtl="0" algn="ctr">
                        <a:spcBef>
                          <a:spcPts val="0"/>
                        </a:spcBef>
                        <a:spcAft>
                          <a:spcPts val="0"/>
                        </a:spcAft>
                        <a:buNone/>
                      </a:pPr>
                      <a:r>
                        <a:rPr b="1" lang="en"/>
                        <a:t>Residuals</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t>Result</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499650">
                <a:tc>
                  <a:txBody>
                    <a:bodyPr/>
                    <a:lstStyle/>
                    <a:p>
                      <a:pPr indent="0" lvl="0" marL="0" rtl="0" algn="ctr">
                        <a:spcBef>
                          <a:spcPts val="0"/>
                        </a:spcBef>
                        <a:spcAft>
                          <a:spcPts val="0"/>
                        </a:spcAft>
                        <a:buNone/>
                      </a:pPr>
                      <a:r>
                        <a:rPr lang="en" sz="1100"/>
                        <a:t>Min</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t>-5.3589</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lang="en" sz="1100"/>
                        <a:t>1Q</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t>-1.9946</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lang="en" sz="1100"/>
                        <a:t>Median</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t>-0.4907</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lang="en" sz="1100"/>
                        <a:t>3Q</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t>1.0049</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lang="en" sz="1100"/>
                        <a:t>Max</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t>8.1426</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59" name="Google Shape;459;p3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aphicFrame>
        <p:nvGraphicFramePr>
          <p:cNvPr id="464" name="Google Shape;464;p38"/>
          <p:cNvGraphicFramePr/>
          <p:nvPr/>
        </p:nvGraphicFramePr>
        <p:xfrm>
          <a:off x="289988" y="999300"/>
          <a:ext cx="3000000" cy="3000000"/>
        </p:xfrm>
        <a:graphic>
          <a:graphicData uri="http://schemas.openxmlformats.org/drawingml/2006/table">
            <a:tbl>
              <a:tblPr>
                <a:noFill/>
                <a:tableStyleId>{5C350FD2-D045-497E-89CA-27020626A706}</a:tableStyleId>
              </a:tblPr>
              <a:tblGrid>
                <a:gridCol w="860200"/>
                <a:gridCol w="1686475"/>
                <a:gridCol w="1618425"/>
                <a:gridCol w="1367900"/>
                <a:gridCol w="1157375"/>
                <a:gridCol w="1215300"/>
              </a:tblGrid>
              <a:tr h="280900">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gridSpan="2">
                  <a:txBody>
                    <a:bodyPr/>
                    <a:lstStyle/>
                    <a:p>
                      <a:pPr indent="0" lvl="0" marL="0" rtl="0" algn="ctr">
                        <a:spcBef>
                          <a:spcPts val="0"/>
                        </a:spcBef>
                        <a:spcAft>
                          <a:spcPts val="0"/>
                        </a:spcAft>
                        <a:buNone/>
                      </a:pPr>
                      <a:r>
                        <a:rPr b="1" lang="en" sz="600">
                          <a:solidFill>
                            <a:srgbClr val="FFFFFF"/>
                          </a:solidFill>
                        </a:rPr>
                        <a:t>Unstandardized Coefficients </a:t>
                      </a:r>
                      <a:endParaRPr b="1" sz="600">
                        <a:solidFill>
                          <a:srgbClr val="FFFFFF"/>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hMerge="1"/>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r>
              <a:tr h="279325">
                <a:tc gridSpan="2">
                  <a:txBody>
                    <a:bodyPr/>
                    <a:lstStyle/>
                    <a:p>
                      <a:pPr indent="0" lvl="0" marL="0" rtl="0" algn="ctr">
                        <a:spcBef>
                          <a:spcPts val="0"/>
                        </a:spcBef>
                        <a:spcAft>
                          <a:spcPts val="0"/>
                        </a:spcAft>
                        <a:buNone/>
                      </a:pPr>
                      <a:r>
                        <a:rPr b="1" lang="en" sz="600"/>
                        <a:t>Model</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hMerge="1"/>
                <a:tc>
                  <a:txBody>
                    <a:bodyPr/>
                    <a:lstStyle/>
                    <a:p>
                      <a:pPr indent="0" lvl="0" marL="0" rtl="0" algn="ctr">
                        <a:spcBef>
                          <a:spcPts val="0"/>
                        </a:spcBef>
                        <a:spcAft>
                          <a:spcPts val="0"/>
                        </a:spcAft>
                        <a:buNone/>
                      </a:pPr>
                      <a:r>
                        <a:rPr b="1" lang="en" sz="600"/>
                        <a:t>B</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600"/>
                        <a:t>Standard Error</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600"/>
                        <a:t>t</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600"/>
                        <a:t>Significance</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279325">
                <a:tc rowSpan="10">
                  <a:txBody>
                    <a:bodyPr/>
                    <a:lstStyle/>
                    <a:p>
                      <a:pPr indent="0" lvl="0" marL="0" rtl="0" algn="ctr">
                        <a:spcBef>
                          <a:spcPts val="0"/>
                        </a:spcBef>
                        <a:spcAft>
                          <a:spcPts val="0"/>
                        </a:spcAft>
                        <a:buNone/>
                      </a:pPr>
                      <a:r>
                        <a:rPr b="1" lang="en" sz="600"/>
                        <a:t>1</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(Constant)</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2.939e+00</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1.957e-01</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rPr lang="en" sz="600"/>
                        <a:t>15.017</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600"/>
                        <a:t>&lt; 2 e-16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Commute Factor in School Choice.f Yes</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3.067e-01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7.440e-02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4.122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3.81e-05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Network Commute Distance</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3.858e-06</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1.911e-06</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2.019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0.043549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D9EAD3"/>
                    </a:solidFill>
                  </a:tcPr>
                </a:tc>
              </a:tr>
              <a:tr h="279325">
                <a:tc vMerge="1"/>
                <a:tc>
                  <a:txBody>
                    <a:bodyPr/>
                    <a:lstStyle/>
                    <a:p>
                      <a:pPr indent="0" lvl="0" marL="0" rtl="0" algn="ctr">
                        <a:spcBef>
                          <a:spcPts val="0"/>
                        </a:spcBef>
                        <a:spcAft>
                          <a:spcPts val="0"/>
                        </a:spcAft>
                        <a:buNone/>
                      </a:pPr>
                      <a:r>
                        <a:rPr lang="en" sz="600"/>
                        <a:t>Gender.f Male</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3.095e-01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7.391e-02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4.188</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2.86e-05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Gender.f  </a:t>
                      </a:r>
                      <a:endParaRPr sz="600"/>
                    </a:p>
                    <a:p>
                      <a:pPr indent="0" lvl="0" marL="0" rtl="0" algn="ctr">
                        <a:spcBef>
                          <a:spcPts val="0"/>
                        </a:spcBef>
                        <a:spcAft>
                          <a:spcPts val="0"/>
                        </a:spcAft>
                        <a:buNone/>
                      </a:pPr>
                      <a:r>
                        <a:rPr lang="en" sz="600"/>
                        <a:t>Binary/Third Gender</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6.121e-01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3.018e-01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2.028</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0.042576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D9EAD3"/>
                    </a:solidFill>
                  </a:tcPr>
                </a:tc>
              </a:tr>
              <a:tr h="279325">
                <a:tc vMerge="1"/>
                <a:tc>
                  <a:txBody>
                    <a:bodyPr/>
                    <a:lstStyle/>
                    <a:p>
                      <a:pPr indent="0" lvl="0" marL="0" rtl="0" algn="ctr">
                        <a:spcBef>
                          <a:spcPts val="0"/>
                        </a:spcBef>
                        <a:spcAft>
                          <a:spcPts val="0"/>
                        </a:spcAft>
                        <a:buNone/>
                      </a:pPr>
                      <a:r>
                        <a:rPr lang="en" sz="600"/>
                        <a:t>Age</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3.489e-02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6.938e-03</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5.029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5.08e-07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Living Situation.f</a:t>
                      </a:r>
                      <a:endParaRPr sz="600"/>
                    </a:p>
                    <a:p>
                      <a:pPr indent="0" lvl="0" marL="0" rtl="0" algn="ctr">
                        <a:spcBef>
                          <a:spcPts val="0"/>
                        </a:spcBef>
                        <a:spcAft>
                          <a:spcPts val="0"/>
                        </a:spcAft>
                        <a:buNone/>
                      </a:pPr>
                      <a:r>
                        <a:rPr lang="en" sz="600"/>
                        <a:t>Live Alone</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-8.062e-01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1.474e-01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-5.469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4.73e-08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Living Situation.f Live With Host Family or at Friend’s House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1.182e+00</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2.650e-01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4.461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8.31e-06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Living Situation.f </a:t>
                      </a:r>
                      <a:endParaRPr sz="600"/>
                    </a:p>
                    <a:p>
                      <a:pPr indent="0" lvl="0" marL="0" rtl="0" algn="ctr">
                        <a:spcBef>
                          <a:spcPts val="0"/>
                        </a:spcBef>
                        <a:spcAft>
                          <a:spcPts val="0"/>
                        </a:spcAft>
                        <a:buNone/>
                      </a:pPr>
                      <a:r>
                        <a:rPr lang="en" sz="600"/>
                        <a:t>Live With Partner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-1.172e-01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1.598e-01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-0.734</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0.463198</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74975">
                <a:tc vMerge="1"/>
                <a:tc>
                  <a:txBody>
                    <a:bodyPr/>
                    <a:lstStyle/>
                    <a:p>
                      <a:pPr indent="0" lvl="0" marL="0" rtl="0" algn="ctr">
                        <a:spcBef>
                          <a:spcPts val="0"/>
                        </a:spcBef>
                        <a:spcAft>
                          <a:spcPts val="0"/>
                        </a:spcAft>
                        <a:buNone/>
                      </a:pPr>
                      <a:r>
                        <a:rPr lang="en" sz="600"/>
                        <a:t>Living Situation.f </a:t>
                      </a:r>
                      <a:endParaRPr sz="600"/>
                    </a:p>
                    <a:p>
                      <a:pPr indent="0" lvl="0" marL="0" rtl="0" algn="ctr">
                        <a:spcBef>
                          <a:spcPts val="0"/>
                        </a:spcBef>
                        <a:spcAft>
                          <a:spcPts val="0"/>
                        </a:spcAft>
                        <a:buNone/>
                      </a:pPr>
                      <a:r>
                        <a:rPr lang="en" sz="600"/>
                        <a:t>Live With Roommates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-1.511e-01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9.555e-02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-1.581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0.113832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65" name="Google Shape;465;p38"/>
          <p:cNvSpPr txBox="1"/>
          <p:nvPr>
            <p:ph idx="4294967295" type="title"/>
          </p:nvPr>
        </p:nvSpPr>
        <p:spPr>
          <a:xfrm>
            <a:off x="11855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Results Summary </a:t>
            </a:r>
            <a:endParaRPr/>
          </a:p>
        </p:txBody>
      </p:sp>
      <p:sp>
        <p:nvSpPr>
          <p:cNvPr id="466" name="Google Shape;466;p38"/>
          <p:cNvSpPr txBox="1"/>
          <p:nvPr/>
        </p:nvSpPr>
        <p:spPr>
          <a:xfrm>
            <a:off x="289988" y="320600"/>
            <a:ext cx="66876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Significance Codes:</a:t>
            </a:r>
            <a:r>
              <a:rPr lang="en">
                <a:latin typeface="Nunito"/>
                <a:ea typeface="Nunito"/>
                <a:cs typeface="Nunito"/>
                <a:sym typeface="Nunito"/>
              </a:rPr>
              <a:t> 0 ‘***’ 0.01 ‘**’ 0.01 ‘*’ 0.05 ‘.’ 0.1 ‘ ‘ 1</a:t>
            </a:r>
            <a:endParaRPr>
              <a:latin typeface="Nunito"/>
              <a:ea typeface="Nunito"/>
              <a:cs typeface="Nunito"/>
              <a:sym typeface="Nunito"/>
            </a:endParaRPr>
          </a:p>
        </p:txBody>
      </p:sp>
      <p:sp>
        <p:nvSpPr>
          <p:cNvPr id="467" name="Google Shape;467;p3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graphicFrame>
        <p:nvGraphicFramePr>
          <p:cNvPr id="472" name="Google Shape;472;p39"/>
          <p:cNvGraphicFramePr/>
          <p:nvPr/>
        </p:nvGraphicFramePr>
        <p:xfrm>
          <a:off x="-12" y="41950"/>
          <a:ext cx="3000000" cy="3000000"/>
        </p:xfrm>
        <a:graphic>
          <a:graphicData uri="http://schemas.openxmlformats.org/drawingml/2006/table">
            <a:tbl>
              <a:tblPr>
                <a:noFill/>
                <a:tableStyleId>{5C350FD2-D045-497E-89CA-27020626A706}</a:tableStyleId>
              </a:tblPr>
              <a:tblGrid>
                <a:gridCol w="1466850"/>
                <a:gridCol w="1079825"/>
                <a:gridCol w="1618425"/>
                <a:gridCol w="1367900"/>
                <a:gridCol w="1238350"/>
                <a:gridCol w="1157375"/>
                <a:gridCol w="1215300"/>
              </a:tblGrid>
              <a:tr h="280900">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gridSpan="2">
                  <a:txBody>
                    <a:bodyPr/>
                    <a:lstStyle/>
                    <a:p>
                      <a:pPr indent="0" lvl="0" marL="0" rtl="0" algn="ctr">
                        <a:spcBef>
                          <a:spcPts val="0"/>
                        </a:spcBef>
                        <a:spcAft>
                          <a:spcPts val="0"/>
                        </a:spcAft>
                        <a:buNone/>
                      </a:pPr>
                      <a:r>
                        <a:rPr b="1" lang="en" sz="600">
                          <a:solidFill>
                            <a:srgbClr val="FFFFFF"/>
                          </a:solidFill>
                        </a:rPr>
                        <a:t>Unstandardized Coefficients </a:t>
                      </a:r>
                      <a:endParaRPr b="1" sz="600">
                        <a:solidFill>
                          <a:srgbClr val="FFFFFF"/>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hMerge="1"/>
                <a:tc>
                  <a:txBody>
                    <a:bodyPr/>
                    <a:lstStyle/>
                    <a:p>
                      <a:pPr indent="0" lvl="0" marL="0" rtl="0" algn="ctr">
                        <a:spcBef>
                          <a:spcPts val="0"/>
                        </a:spcBef>
                        <a:spcAft>
                          <a:spcPts val="0"/>
                        </a:spcAft>
                        <a:buNone/>
                      </a:pPr>
                      <a:r>
                        <a:rPr b="1" lang="en" sz="600">
                          <a:solidFill>
                            <a:srgbClr val="FFFFFF"/>
                          </a:solidFill>
                        </a:rPr>
                        <a:t>Standardized Coefficients</a:t>
                      </a:r>
                      <a:endParaRPr b="1" sz="600">
                        <a:solidFill>
                          <a:srgbClr val="FFFFFF"/>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r>
              <a:tr h="279325">
                <a:tc gridSpan="2">
                  <a:txBody>
                    <a:bodyPr/>
                    <a:lstStyle/>
                    <a:p>
                      <a:pPr indent="0" lvl="0" marL="0" rtl="0" algn="ctr">
                        <a:spcBef>
                          <a:spcPts val="0"/>
                        </a:spcBef>
                        <a:spcAft>
                          <a:spcPts val="0"/>
                        </a:spcAft>
                        <a:buNone/>
                      </a:pPr>
                      <a:r>
                        <a:rPr b="1" lang="en" sz="600"/>
                        <a:t>Model</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hMerge="1"/>
                <a:tc>
                  <a:txBody>
                    <a:bodyPr/>
                    <a:lstStyle/>
                    <a:p>
                      <a:pPr indent="0" lvl="0" marL="0" rtl="0" algn="ctr">
                        <a:spcBef>
                          <a:spcPts val="0"/>
                        </a:spcBef>
                        <a:spcAft>
                          <a:spcPts val="0"/>
                        </a:spcAft>
                        <a:buNone/>
                      </a:pPr>
                      <a:r>
                        <a:rPr b="1" lang="en" sz="600"/>
                        <a:t>B</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600"/>
                        <a:t>Standard Error</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600"/>
                        <a:t>Beta</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600"/>
                        <a:t>t</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600"/>
                        <a:t>Significance</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279325">
                <a:tc rowSpan="12">
                  <a:txBody>
                    <a:bodyPr/>
                    <a:lstStyle/>
                    <a:p>
                      <a:pPr indent="0" lvl="0" marL="0" rtl="0" algn="ctr">
                        <a:spcBef>
                          <a:spcPts val="0"/>
                        </a:spcBef>
                        <a:spcAft>
                          <a:spcPts val="0"/>
                        </a:spcAft>
                        <a:buNone/>
                      </a:pPr>
                      <a:r>
                        <a:rPr b="1" lang="en" sz="600"/>
                        <a:t>1</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Less than $14,999</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5.778e-01</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1.562e-01</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3.700</a:t>
                      </a:r>
                      <a:endParaRPr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600"/>
                        <a:t>0.000218 ***</a:t>
                      </a:r>
                      <a:endParaRPr b="1" sz="6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$30,000 - $39,000</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-7.430e-02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1.586e-01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-0.468</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0.639525</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$40,000 - $49,999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-4.585e-01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1.571e-01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-2.918</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0.003535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27932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$50,000 - $59,999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-7.295e-01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1.536e-01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-4.749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2.10e-06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$60,000 - $69,999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-5.034e-01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1.598e-01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-3.151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0.001636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B6D7A8"/>
                    </a:solidFill>
                  </a:tcPr>
                </a:tc>
              </a:tr>
              <a:tr h="27932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$70,000 - $79,999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5.268e-01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1.716e-01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-3.070</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0.002153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B6D7A8"/>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$80,000 - $89,999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-6.688e-01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1.740e-01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-3.844</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0.000123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$90,000 - $99,999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-9.180e-01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1.740e-01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-5.205</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2.01e-07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$100,000 - $124,999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-7.158e-01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1.473e-01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-4.861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1.20e-06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$125,000 - $149,999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-8.556e-01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1.781e-01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-4.804</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1.60e-06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$150,000 - !99,999</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-1.027e+00</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1.776e-01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-5.784</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7.73e-09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r h="374975">
                <a:tc vMerge="1"/>
                <a:tc>
                  <a:txBody>
                    <a:bodyPr/>
                    <a:lstStyle/>
                    <a:p>
                      <a:pPr indent="0" lvl="0" marL="0" rtl="0" algn="ctr">
                        <a:spcBef>
                          <a:spcPts val="0"/>
                        </a:spcBef>
                        <a:spcAft>
                          <a:spcPts val="0"/>
                        </a:spcAft>
                        <a:buNone/>
                      </a:pPr>
                      <a:r>
                        <a:rPr lang="en" sz="600"/>
                        <a:t>Familyincomelevel.f </a:t>
                      </a:r>
                      <a:endParaRPr sz="600"/>
                    </a:p>
                    <a:p>
                      <a:pPr indent="0" lvl="0" marL="0" rtl="0" algn="ctr">
                        <a:spcBef>
                          <a:spcPts val="0"/>
                        </a:spcBef>
                        <a:spcAft>
                          <a:spcPts val="0"/>
                        </a:spcAft>
                        <a:buNone/>
                      </a:pPr>
                      <a:r>
                        <a:rPr lang="en" sz="600"/>
                        <a:t>$200,000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-1.271e+00</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1.752e-01</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600"/>
                        <a:t>-7.252</a:t>
                      </a:r>
                      <a:endParaRPr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600"/>
                        <a:t>4.68e-13 ***</a:t>
                      </a:r>
                      <a:endParaRPr b="1" sz="6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93C47D"/>
                    </a:solidFill>
                  </a:tcPr>
                </a:tc>
              </a:tr>
            </a:tbl>
          </a:graphicData>
        </a:graphic>
      </p:graphicFrame>
      <p:sp>
        <p:nvSpPr>
          <p:cNvPr id="473" name="Google Shape;473;p3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0"/>
          <p:cNvSpPr txBox="1"/>
          <p:nvPr>
            <p:ph type="title"/>
          </p:nvPr>
        </p:nvSpPr>
        <p:spPr>
          <a:xfrm>
            <a:off x="1303813" y="586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Results Summary</a:t>
            </a:r>
            <a:endParaRPr/>
          </a:p>
        </p:txBody>
      </p:sp>
      <p:graphicFrame>
        <p:nvGraphicFramePr>
          <p:cNvPr id="479" name="Google Shape;479;p40"/>
          <p:cNvGraphicFramePr/>
          <p:nvPr/>
        </p:nvGraphicFramePr>
        <p:xfrm>
          <a:off x="1595013" y="1473163"/>
          <a:ext cx="3000000" cy="3000000"/>
        </p:xfrm>
        <a:graphic>
          <a:graphicData uri="http://schemas.openxmlformats.org/drawingml/2006/table">
            <a:tbl>
              <a:tblPr>
                <a:noFill/>
                <a:tableStyleId>{5C350FD2-D045-497E-89CA-27020626A706}</a:tableStyleId>
              </a:tblPr>
              <a:tblGrid>
                <a:gridCol w="2408650"/>
                <a:gridCol w="2239825"/>
              </a:tblGrid>
              <a:tr h="499650">
                <a:tc>
                  <a:txBody>
                    <a:bodyPr/>
                    <a:lstStyle/>
                    <a:p>
                      <a:pPr indent="0" lvl="0" marL="0" rtl="0" algn="ctr">
                        <a:spcBef>
                          <a:spcPts val="0"/>
                        </a:spcBef>
                        <a:spcAft>
                          <a:spcPts val="0"/>
                        </a:spcAft>
                        <a:buNone/>
                      </a:pPr>
                      <a:r>
                        <a:rPr b="1" lang="en" sz="1100"/>
                        <a:t>Residual Standard Error</a:t>
                      </a:r>
                      <a:endParaRPr b="1"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t>2.514 on 5336 degrees of freedom </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b="1" lang="en" sz="1100"/>
                        <a:t>Multiple R Squared </a:t>
                      </a:r>
                      <a:endParaRPr b="1"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t>0.06083</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b="1" lang="en" sz="1100"/>
                        <a:t>Adjusted R Squared</a:t>
                      </a:r>
                      <a:endParaRPr b="1"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t>0.05713</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b="1" lang="en" sz="1100"/>
                        <a:t>F-Statistic</a:t>
                      </a:r>
                      <a:endParaRPr b="1"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t>16.46 on 21 and 5336 degrees of freedom </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99650">
                <a:tc>
                  <a:txBody>
                    <a:bodyPr/>
                    <a:lstStyle/>
                    <a:p>
                      <a:pPr indent="0" lvl="0" marL="0" rtl="0" algn="ctr">
                        <a:spcBef>
                          <a:spcPts val="0"/>
                        </a:spcBef>
                        <a:spcAft>
                          <a:spcPts val="0"/>
                        </a:spcAft>
                        <a:buNone/>
                      </a:pPr>
                      <a:r>
                        <a:rPr b="1" lang="en" sz="1100"/>
                        <a:t>p-value</a:t>
                      </a:r>
                      <a:endParaRPr b="1"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t>&lt; 2.2e-16</a:t>
                      </a:r>
                      <a:endParaRPr sz="1100"/>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80" name="Google Shape;480;p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Boxplot for Network Commute Distance </a:t>
            </a:r>
            <a:endParaRPr/>
          </a:p>
        </p:txBody>
      </p:sp>
      <p:sp>
        <p:nvSpPr>
          <p:cNvPr id="486" name="Google Shape;486;p41"/>
          <p:cNvSpPr txBox="1"/>
          <p:nvPr/>
        </p:nvSpPr>
        <p:spPr>
          <a:xfrm>
            <a:off x="3717150" y="1495500"/>
            <a:ext cx="49794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87" name="Google Shape;487;p41"/>
          <p:cNvSpPr txBox="1"/>
          <p:nvPr/>
        </p:nvSpPr>
        <p:spPr>
          <a:xfrm>
            <a:off x="3232350" y="1597875"/>
            <a:ext cx="5949000" cy="3153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 boxplot for the independent variable, Network Commute Distance, is positively skewed</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 boxplot shows that the lower quartile is 2,932 meters and the upper quartile is 25,878 meters. </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 boxplot has a minimum (Q1 - 1.5*IQR) of 1 meter</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 boxplot has a maximum (Q3 + 1.5*IQR) of 60,167 meters. </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 median is 12,383 meters. </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Interact with the Boxplot here -&gt; </a:t>
            </a:r>
            <a:r>
              <a:rPr lang="en" u="sng">
                <a:solidFill>
                  <a:schemeClr val="hlink"/>
                </a:solidFill>
                <a:latin typeface="Nunito"/>
                <a:ea typeface="Nunito"/>
                <a:cs typeface="Nunito"/>
                <a:sym typeface="Nunito"/>
                <a:hlinkClick r:id="rId3"/>
              </a:rPr>
              <a:t>Boxplot for Network Commute Distance</a:t>
            </a:r>
            <a:endParaRPr>
              <a:latin typeface="Nunito"/>
              <a:ea typeface="Nunito"/>
              <a:cs typeface="Nunito"/>
              <a:sym typeface="Nunito"/>
            </a:endParaRPr>
          </a:p>
        </p:txBody>
      </p:sp>
      <p:pic>
        <p:nvPicPr>
          <p:cNvPr id="488" name="Google Shape;488;p41"/>
          <p:cNvPicPr preferRelativeResize="0"/>
          <p:nvPr/>
        </p:nvPicPr>
        <p:blipFill>
          <a:blip r:embed="rId4">
            <a:alphaModFix/>
          </a:blip>
          <a:stretch>
            <a:fillRect/>
          </a:stretch>
        </p:blipFill>
        <p:spPr>
          <a:xfrm>
            <a:off x="185902" y="1338000"/>
            <a:ext cx="3183151" cy="3762826"/>
          </a:xfrm>
          <a:prstGeom prst="rect">
            <a:avLst/>
          </a:prstGeom>
          <a:noFill/>
          <a:ln cap="flat" cmpd="sng" w="9525">
            <a:solidFill>
              <a:schemeClr val="dk2"/>
            </a:solidFill>
            <a:prstDash val="solid"/>
            <a:round/>
            <a:headEnd len="sm" w="sm" type="none"/>
            <a:tailEnd len="sm" w="sm" type="none"/>
          </a:ln>
        </p:spPr>
      </p:pic>
      <p:sp>
        <p:nvSpPr>
          <p:cNvPr id="489" name="Google Shape;489;p4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a:p>
            <a:pPr indent="0" lvl="0" marL="0" rtl="0" algn="l">
              <a:spcBef>
                <a:spcPts val="0"/>
              </a:spcBef>
              <a:spcAft>
                <a:spcPts val="0"/>
              </a:spcAft>
              <a:buNone/>
            </a:pPr>
            <a:r>
              <a:rPr lang="en" sz="2000"/>
              <a:t>Literature Review</a:t>
            </a:r>
            <a:endParaRPr sz="2000"/>
          </a:p>
          <a:p>
            <a:pPr indent="0" lvl="0" marL="0" rtl="0" algn="l">
              <a:spcBef>
                <a:spcPts val="0"/>
              </a:spcBef>
              <a:spcAft>
                <a:spcPts val="0"/>
              </a:spcAft>
              <a:buNone/>
            </a:pPr>
            <a:r>
              <a:t/>
            </a:r>
            <a:endParaRPr sz="2000"/>
          </a:p>
        </p:txBody>
      </p:sp>
      <p:sp>
        <p:nvSpPr>
          <p:cNvPr id="290" name="Google Shape;290;p15"/>
          <p:cNvSpPr txBox="1"/>
          <p:nvPr>
            <p:ph idx="1" type="body"/>
          </p:nvPr>
        </p:nvSpPr>
        <p:spPr>
          <a:xfrm>
            <a:off x="1303800" y="17175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Briggs (2006), Frenette (2004) and the NYC Urban Institute (2018) studied the factors that influence post-secondary school choice amongst students.</a:t>
            </a:r>
            <a:endParaRPr b="1"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Greatest predictors were: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School reputation</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Commute distance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Socio-economic status</a:t>
            </a:r>
            <a:endParaRPr sz="1800">
              <a:solidFill>
                <a:srgbClr val="000000"/>
              </a:solidFill>
            </a:endParaRPr>
          </a:p>
        </p:txBody>
      </p:sp>
      <p:sp>
        <p:nvSpPr>
          <p:cNvPr id="291" name="Google Shape;291;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2"/>
          <p:cNvSpPr txBox="1"/>
          <p:nvPr>
            <p:ph type="title"/>
          </p:nvPr>
        </p:nvSpPr>
        <p:spPr>
          <a:xfrm>
            <a:off x="1303800" y="598575"/>
            <a:ext cx="7840200" cy="5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Correlation (R-Squared)</a:t>
            </a:r>
            <a:r>
              <a:rPr lang="en"/>
              <a:t> </a:t>
            </a:r>
            <a:endParaRPr/>
          </a:p>
        </p:txBody>
      </p:sp>
      <p:graphicFrame>
        <p:nvGraphicFramePr>
          <p:cNvPr id="495" name="Google Shape;495;p42"/>
          <p:cNvGraphicFramePr/>
          <p:nvPr/>
        </p:nvGraphicFramePr>
        <p:xfrm>
          <a:off x="1062913" y="2430625"/>
          <a:ext cx="3000000" cy="3000000"/>
        </p:xfrm>
        <a:graphic>
          <a:graphicData uri="http://schemas.openxmlformats.org/drawingml/2006/table">
            <a:tbl>
              <a:tblPr>
                <a:noFill/>
                <a:tableStyleId>{5C350FD2-D045-497E-89CA-27020626A706}</a:tableStyleId>
              </a:tblPr>
              <a:tblGrid>
                <a:gridCol w="1307750"/>
                <a:gridCol w="1216075"/>
                <a:gridCol w="1216075"/>
                <a:gridCol w="1216075"/>
                <a:gridCol w="1216075"/>
                <a:gridCol w="1216075"/>
              </a:tblGrid>
              <a:tr h="996225">
                <a:tc>
                  <a:txBody>
                    <a:bodyPr/>
                    <a:lstStyle/>
                    <a:p>
                      <a:pPr indent="0" lvl="0" marL="0" rtl="0" algn="ctr">
                        <a:spcBef>
                          <a:spcPts val="0"/>
                        </a:spcBef>
                        <a:spcAft>
                          <a:spcPts val="0"/>
                        </a:spcAft>
                        <a:buNone/>
                      </a:pPr>
                      <a:r>
                        <a:rPr b="1" lang="en">
                          <a:latin typeface="Nunito"/>
                          <a:ea typeface="Nunito"/>
                          <a:cs typeface="Nunito"/>
                          <a:sym typeface="Nunito"/>
                        </a:rPr>
                        <a:t>IV -&gt;</a:t>
                      </a:r>
                      <a:endParaRPr b="1">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Commute Factor in School Choice</a:t>
                      </a:r>
                      <a:endParaRPr b="1">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Gender</a:t>
                      </a:r>
                      <a:endParaRPr b="1">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Age</a:t>
                      </a:r>
                      <a:endParaRPr b="1">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Living Situation</a:t>
                      </a:r>
                      <a:endParaRPr b="1">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Nunito"/>
                          <a:ea typeface="Nunito"/>
                          <a:cs typeface="Nunito"/>
                          <a:sym typeface="Nunito"/>
                        </a:rPr>
                        <a:t>Family Income Level</a:t>
                      </a:r>
                      <a:endParaRPr b="1">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985975">
                <a:tc>
                  <a:txBody>
                    <a:bodyPr/>
                    <a:lstStyle/>
                    <a:p>
                      <a:pPr indent="0" lvl="0" marL="0" rtl="0" algn="ctr">
                        <a:spcBef>
                          <a:spcPts val="0"/>
                        </a:spcBef>
                        <a:spcAft>
                          <a:spcPts val="0"/>
                        </a:spcAft>
                        <a:buNone/>
                      </a:pPr>
                      <a:r>
                        <a:rPr b="1" lang="en">
                          <a:latin typeface="Nunito"/>
                          <a:ea typeface="Nunito"/>
                          <a:cs typeface="Nunito"/>
                          <a:sym typeface="Nunito"/>
                        </a:rPr>
                        <a:t>Network Commute Distance</a:t>
                      </a:r>
                      <a:endParaRPr b="1">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latin typeface="Nunito"/>
                          <a:ea typeface="Nunito"/>
                          <a:cs typeface="Nunito"/>
                          <a:sym typeface="Nunito"/>
                        </a:rPr>
                        <a:t>0.0088</a:t>
                      </a:r>
                      <a:endParaRPr>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Nunito"/>
                          <a:ea typeface="Nunito"/>
                          <a:cs typeface="Nunito"/>
                          <a:sym typeface="Nunito"/>
                        </a:rPr>
                        <a:t>0.0008</a:t>
                      </a:r>
                      <a:endParaRPr>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Nunito"/>
                          <a:ea typeface="Nunito"/>
                          <a:cs typeface="Nunito"/>
                          <a:sym typeface="Nunito"/>
                        </a:rPr>
                        <a:t>0.0052</a:t>
                      </a:r>
                      <a:endParaRPr>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Nunito"/>
                          <a:ea typeface="Nunito"/>
                          <a:cs typeface="Nunito"/>
                          <a:sym typeface="Nunito"/>
                        </a:rPr>
                        <a:t>0.1796</a:t>
                      </a:r>
                      <a:endParaRPr>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Nunito"/>
                          <a:ea typeface="Nunito"/>
                          <a:cs typeface="Nunito"/>
                          <a:sym typeface="Nunito"/>
                        </a:rPr>
                        <a:t>0.0078</a:t>
                      </a:r>
                      <a:endParaRPr>
                        <a:latin typeface="Nunito"/>
                        <a:ea typeface="Nunito"/>
                        <a:cs typeface="Nunito"/>
                        <a:sym typeface="Nunito"/>
                      </a:endParaRPr>
                    </a:p>
                  </a:txBody>
                  <a:tcPr marT="91425" marB="91425" marR="91425" marL="91425">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96" name="Google Shape;496;p42"/>
          <p:cNvSpPr txBox="1"/>
          <p:nvPr/>
        </p:nvSpPr>
        <p:spPr>
          <a:xfrm>
            <a:off x="1428100" y="1312000"/>
            <a:ext cx="7140600" cy="134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The four control variables - Gender, Age, Living Situation and Family Income Level - are also not highly correlated with the independent variable Network Commute Distance because all their Multiple R-Squared scores are &lt; 0.60 </a:t>
            </a:r>
            <a:endParaRPr>
              <a:latin typeface="Nunito"/>
              <a:ea typeface="Nunito"/>
              <a:cs typeface="Nunito"/>
              <a:sym typeface="Nunito"/>
            </a:endParaRPr>
          </a:p>
        </p:txBody>
      </p:sp>
      <p:sp>
        <p:nvSpPr>
          <p:cNvPr id="497" name="Google Shape;497;p4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a:p>
            <a:pPr indent="0" lvl="0" marL="0" rtl="0" algn="l">
              <a:spcBef>
                <a:spcPts val="0"/>
              </a:spcBef>
              <a:spcAft>
                <a:spcPts val="0"/>
              </a:spcAft>
              <a:buNone/>
            </a:pPr>
            <a:r>
              <a:rPr lang="en" sz="2000"/>
              <a:t>Goals of the Study</a:t>
            </a:r>
            <a:endParaRPr sz="2000"/>
          </a:p>
        </p:txBody>
      </p:sp>
      <p:sp>
        <p:nvSpPr>
          <p:cNvPr id="297" name="Google Shape;297;p16"/>
          <p:cNvSpPr txBox="1"/>
          <p:nvPr>
            <p:ph idx="1" type="body"/>
          </p:nvPr>
        </p:nvSpPr>
        <p:spPr>
          <a:xfrm>
            <a:off x="1379700" y="2015875"/>
            <a:ext cx="63846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AutoNum type="arabicPeriod"/>
            </a:pPr>
            <a:r>
              <a:rPr lang="en" sz="1600">
                <a:solidFill>
                  <a:srgbClr val="000000"/>
                </a:solidFill>
              </a:rPr>
              <a:t>Based on the student commute research conducted in other countries, do the same patterns appear for students in the GTHA (Greater Toronto and Hamilton Area)?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Can we contribute additional insights to the </a:t>
            </a:r>
            <a:r>
              <a:rPr lang="en" sz="1600" u="sng">
                <a:solidFill>
                  <a:schemeClr val="hlink"/>
                </a:solidFill>
                <a:hlinkClick r:id="rId3"/>
              </a:rPr>
              <a:t>2019 study on student commuting</a:t>
            </a:r>
            <a:r>
              <a:rPr lang="en" sz="1600">
                <a:solidFill>
                  <a:srgbClr val="000000"/>
                </a:solidFill>
              </a:rPr>
              <a:t> conducted by the University of Toronto’s Transportation Research Institute (UTTRI) and the School of Cities? </a:t>
            </a:r>
            <a:endParaRPr sz="1600">
              <a:solidFill>
                <a:srgbClr val="000000"/>
              </a:solidFill>
            </a:endParaRPr>
          </a:p>
        </p:txBody>
      </p:sp>
      <p:sp>
        <p:nvSpPr>
          <p:cNvPr id="298" name="Google Shape;298;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sz="2000"/>
          </a:p>
        </p:txBody>
      </p:sp>
      <p:sp>
        <p:nvSpPr>
          <p:cNvPr id="304" name="Google Shape;304;p17"/>
          <p:cNvSpPr txBox="1"/>
          <p:nvPr>
            <p:ph idx="1" type="body"/>
          </p:nvPr>
        </p:nvSpPr>
        <p:spPr>
          <a:xfrm>
            <a:off x="1303800" y="1846175"/>
            <a:ext cx="6461400" cy="20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Within the Greater Toronto and Hamilton Area (GTHA), is self-perceived impact of commuting on school choice associated with the rank of post-secondary institution (college and university) that students attend, controlling for network commute distance, age, gender, living situation, and annual family income?</a:t>
            </a:r>
            <a:endParaRPr sz="1500">
              <a:solidFill>
                <a:srgbClr val="000000"/>
              </a:solidFill>
            </a:endParaRPr>
          </a:p>
        </p:txBody>
      </p:sp>
      <p:sp>
        <p:nvSpPr>
          <p:cNvPr id="305" name="Google Shape;305;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a:p>
            <a:pPr indent="0" lvl="0" marL="0" rtl="0" algn="l">
              <a:spcBef>
                <a:spcPts val="0"/>
              </a:spcBef>
              <a:spcAft>
                <a:spcPts val="0"/>
              </a:spcAft>
              <a:buNone/>
            </a:pPr>
            <a:r>
              <a:rPr lang="en" sz="2000"/>
              <a:t>Null &amp; Alternative Hypotheses</a:t>
            </a:r>
            <a:endParaRPr sz="2000"/>
          </a:p>
        </p:txBody>
      </p:sp>
      <p:sp>
        <p:nvSpPr>
          <p:cNvPr id="311" name="Google Shape;311;p18"/>
          <p:cNvSpPr txBox="1"/>
          <p:nvPr>
            <p:ph idx="1" type="body"/>
          </p:nvPr>
        </p:nvSpPr>
        <p:spPr>
          <a:xfrm>
            <a:off x="1303800" y="1966800"/>
            <a:ext cx="6468300" cy="23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H</a:t>
            </a:r>
            <a:r>
              <a:rPr b="1" baseline="-25000" lang="en" sz="1400">
                <a:solidFill>
                  <a:srgbClr val="000000"/>
                </a:solidFill>
              </a:rPr>
              <a:t>0</a:t>
            </a:r>
            <a:r>
              <a:rPr lang="en" sz="1400">
                <a:solidFill>
                  <a:srgbClr val="000000"/>
                </a:solidFill>
              </a:rPr>
              <a:t>: Students’ self-reported perception that their commute influenced their school choice is not associated with the overall ranking of the postsecondary institution these students attend.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H</a:t>
            </a:r>
            <a:r>
              <a:rPr b="1" baseline="-25000" lang="en" sz="1400">
                <a:solidFill>
                  <a:srgbClr val="000000"/>
                </a:solidFill>
              </a:rPr>
              <a:t>1</a:t>
            </a:r>
            <a:r>
              <a:rPr lang="en" sz="1400">
                <a:solidFill>
                  <a:srgbClr val="000000"/>
                </a:solidFill>
              </a:rPr>
              <a:t>: A student’s self-reported perception that commute does impact school choice will be associated with attending a lower-ranked post-secondary school.</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312" name="Google Shape;312;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318" name="Google Shape;318;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rPr lang="en" sz="2000"/>
              <a:t>Data Set</a:t>
            </a:r>
            <a:endParaRPr sz="2000"/>
          </a:p>
        </p:txBody>
      </p:sp>
      <p:sp>
        <p:nvSpPr>
          <p:cNvPr id="324" name="Google Shape;324;p20"/>
          <p:cNvSpPr txBox="1"/>
          <p:nvPr>
            <p:ph idx="1" type="body"/>
          </p:nvPr>
        </p:nvSpPr>
        <p:spPr>
          <a:xfrm>
            <a:off x="1303800" y="17311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StudentMoveTO Data Set</a:t>
            </a:r>
            <a:endParaRPr b="1" sz="16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survey on student travel patterns and commutes from Fall 2019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Developed by the University of Toronto’s Transportation Research Institute (UTTRI) and the School of Cities</a:t>
            </a:r>
            <a:endParaRPr sz="1400">
              <a:solidFill>
                <a:srgbClr val="000000"/>
              </a:solidFill>
            </a:endParaRPr>
          </a:p>
          <a:p>
            <a:pPr indent="-330200" lvl="0" marL="457200" rtl="0" algn="l">
              <a:spcBef>
                <a:spcPts val="0"/>
              </a:spcBef>
              <a:spcAft>
                <a:spcPts val="0"/>
              </a:spcAft>
              <a:buClr>
                <a:srgbClr val="000000"/>
              </a:buClr>
              <a:buSzPts val="1600"/>
              <a:buChar char="●"/>
            </a:pPr>
            <a:r>
              <a:rPr lang="en" sz="1400">
                <a:solidFill>
                  <a:srgbClr val="000000"/>
                </a:solidFill>
              </a:rPr>
              <a:t>Data includes personal and household attributes, institution, transportation behaviours, perceptions of travel satisfaction, campus participation, academic success, and subjective well-being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Survey sample size of 10,631 represented within the dataset</a:t>
            </a:r>
            <a:endParaRPr sz="1400">
              <a:solidFill>
                <a:srgbClr val="000000"/>
              </a:solidFill>
            </a:endParaRPr>
          </a:p>
          <a:p>
            <a:pPr indent="0" lvl="0" marL="45720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1600"/>
              </a:spcAft>
              <a:buNone/>
            </a:pPr>
            <a:r>
              <a:rPr lang="en" u="sng">
                <a:solidFill>
                  <a:schemeClr val="hlink"/>
                </a:solidFill>
                <a:hlinkClick r:id="rId3"/>
              </a:rPr>
              <a:t>L</a:t>
            </a:r>
            <a:r>
              <a:rPr lang="en" u="sng">
                <a:solidFill>
                  <a:schemeClr val="hlink"/>
                </a:solidFill>
                <a:hlinkClick r:id="rId4"/>
              </a:rPr>
              <a:t>ink to the StudentMoveTO dataset</a:t>
            </a:r>
            <a:endParaRPr/>
          </a:p>
        </p:txBody>
      </p:sp>
      <p:sp>
        <p:nvSpPr>
          <p:cNvPr id="325" name="Google Shape;325;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rPr lang="en" sz="2000"/>
              <a:t>Data Set</a:t>
            </a:r>
            <a:endParaRPr sz="2000"/>
          </a:p>
        </p:txBody>
      </p:sp>
      <p:pic>
        <p:nvPicPr>
          <p:cNvPr id="331" name="Google Shape;331;p21"/>
          <p:cNvPicPr preferRelativeResize="0"/>
          <p:nvPr/>
        </p:nvPicPr>
        <p:blipFill>
          <a:blip r:embed="rId3">
            <a:alphaModFix/>
          </a:blip>
          <a:stretch>
            <a:fillRect/>
          </a:stretch>
        </p:blipFill>
        <p:spPr>
          <a:xfrm>
            <a:off x="545325" y="1597875"/>
            <a:ext cx="8053351" cy="3240824"/>
          </a:xfrm>
          <a:prstGeom prst="rect">
            <a:avLst/>
          </a:prstGeom>
          <a:noFill/>
          <a:ln>
            <a:noFill/>
          </a:ln>
        </p:spPr>
      </p:pic>
      <p:sp>
        <p:nvSpPr>
          <p:cNvPr id="332" name="Google Shape;332;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