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a:p>
        </p:txBody>
      </p:sp>
      <p:sp>
        <p:nvSpPr>
          <p:cNvPr id="33" name="Shape 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n-lt"/>
        <a:ea typeface="+mn-ea"/>
        <a:cs typeface="+mn-cs"/>
        <a:sym typeface="Calibri"/>
      </a:defRPr>
    </a:lvl1pPr>
    <a:lvl2pPr indent="228600" defTabSz="4388077" latinLnBrk="0">
      <a:defRPr sz="5700">
        <a:latin typeface="+mn-lt"/>
        <a:ea typeface="+mn-ea"/>
        <a:cs typeface="+mn-cs"/>
        <a:sym typeface="Calibri"/>
      </a:defRPr>
    </a:lvl2pPr>
    <a:lvl3pPr indent="457200" defTabSz="4388077" latinLnBrk="0">
      <a:defRPr sz="5700">
        <a:latin typeface="+mn-lt"/>
        <a:ea typeface="+mn-ea"/>
        <a:cs typeface="+mn-cs"/>
        <a:sym typeface="Calibri"/>
      </a:defRPr>
    </a:lvl3pPr>
    <a:lvl4pPr indent="685800" defTabSz="4388077" latinLnBrk="0">
      <a:defRPr sz="5700">
        <a:latin typeface="+mn-lt"/>
        <a:ea typeface="+mn-ea"/>
        <a:cs typeface="+mn-cs"/>
        <a:sym typeface="Calibri"/>
      </a:defRPr>
    </a:lvl4pPr>
    <a:lvl5pPr indent="914400" defTabSz="4388077" latinLnBrk="0">
      <a:defRPr sz="5700">
        <a:latin typeface="+mn-lt"/>
        <a:ea typeface="+mn-ea"/>
        <a:cs typeface="+mn-cs"/>
        <a:sym typeface="Calibri"/>
      </a:defRPr>
    </a:lvl5pPr>
    <a:lvl6pPr indent="1143000" defTabSz="4388077" latinLnBrk="0">
      <a:defRPr sz="5700">
        <a:latin typeface="+mn-lt"/>
        <a:ea typeface="+mn-ea"/>
        <a:cs typeface="+mn-cs"/>
        <a:sym typeface="Calibri"/>
      </a:defRPr>
    </a:lvl6pPr>
    <a:lvl7pPr indent="1371600" defTabSz="4388077" latinLnBrk="0">
      <a:defRPr sz="5700">
        <a:latin typeface="+mn-lt"/>
        <a:ea typeface="+mn-ea"/>
        <a:cs typeface="+mn-cs"/>
        <a:sym typeface="Calibri"/>
      </a:defRPr>
    </a:lvl7pPr>
    <a:lvl8pPr indent="1600200" defTabSz="4388077" latinLnBrk="0">
      <a:defRPr sz="5700">
        <a:latin typeface="+mn-lt"/>
        <a:ea typeface="+mn-ea"/>
        <a:cs typeface="+mn-cs"/>
        <a:sym typeface="Calibri"/>
      </a:defRPr>
    </a:lvl8pPr>
    <a:lvl9pPr indent="1828800" defTabSz="4388077" latinLnBrk="0">
      <a:defRPr sz="57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Layout">
    <p:spTree>
      <p:nvGrpSpPr>
        <p:cNvPr id="1" name=""/>
        <p:cNvGrpSpPr/>
        <p:nvPr/>
      </p:nvGrpSpPr>
      <p:grpSpPr>
        <a:xfrm>
          <a:off x="0" y="0"/>
          <a:ext cx="0" cy="0"/>
          <a:chOff x="0" y="0"/>
          <a:chExt cx="0" cy="0"/>
        </a:xfrm>
      </p:grpSpPr>
      <p:pic>
        <p:nvPicPr>
          <p:cNvPr id="22" name="New picture" descr="New picture"/>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23" name="New picture" descr="New picture"/>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24" name="New picture" descr="New picture"/>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25" name="New shape"/>
          <p:cNvSpPr txBox="1"/>
          <p:nvPr/>
        </p:nvSpPr>
        <p:spPr>
          <a:xfrm>
            <a:off x="6998969" y="34253835"/>
            <a:ext cx="21854162" cy="7581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48x36</a:t>
            </a:r>
          </a:p>
        </p:txBody>
      </p:sp>
      <p:sp>
        <p:nvSpPr>
          <p:cNvPr id="26" name="Slide Number"/>
          <p:cNvSpPr txBox="1"/>
          <p:nvPr>
            <p:ph type="sldNum" sz="quarter" idx="2"/>
          </p:nvPr>
        </p:nvSpPr>
        <p:spPr>
          <a:xfrm>
            <a:off x="21214079" y="29634180"/>
            <a:ext cx="10241281" cy="1752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164592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40690800" y="164592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6953250" y="33426400"/>
            <a:ext cx="29984700" cy="1460500"/>
          </a:xfrm>
          <a:prstGeom prst="rect">
            <a:avLst/>
          </a:prstGeom>
          <a:ln w="12700">
            <a:miter lim="400000"/>
          </a:ln>
        </p:spPr>
      </p:pic>
      <p:sp>
        <p:nvSpPr>
          <p:cNvPr id="5" name="New shape"/>
          <p:cNvSpPr txBox="1"/>
          <p:nvPr/>
        </p:nvSpPr>
        <p:spPr>
          <a:xfrm>
            <a:off x="6998969" y="34253835"/>
            <a:ext cx="21854162" cy="7581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48x36</a:t>
            </a:r>
          </a:p>
        </p:txBody>
      </p:sp>
      <p:sp>
        <p:nvSpPr>
          <p:cNvPr id="6" name="Title Text"/>
          <p:cNvSpPr txBox="1"/>
          <p:nvPr>
            <p:ph type="title"/>
          </p:nvPr>
        </p:nvSpPr>
        <p:spPr>
          <a:xfrm>
            <a:off x="2194560" y="441959"/>
            <a:ext cx="39502079" cy="7239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2194560" y="7680959"/>
            <a:ext cx="39502079" cy="2523744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1pPr>
      <a:lvl2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2pPr>
      <a:lvl3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3pPr>
      <a:lvl4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4pPr>
      <a:lvl5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5pPr>
      <a:lvl6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6pPr>
      <a:lvl7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7pPr>
      <a:lvl8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8pPr>
      <a:lvl9pPr marL="0" marR="0" indent="0" algn="ctr" defTabSz="4389027" rtl="0" latinLnBrk="0">
        <a:lnSpc>
          <a:spcPct val="100000"/>
        </a:lnSpc>
        <a:spcBef>
          <a:spcPts val="0"/>
        </a:spcBef>
        <a:spcAft>
          <a:spcPts val="0"/>
        </a:spcAft>
        <a:buClrTx/>
        <a:buSzTx/>
        <a:buFontTx/>
        <a:buNone/>
        <a:tabLst/>
        <a:defRPr b="0" baseline="0" cap="none" i="0" spc="0" strike="noStrike" sz="13400" u="none">
          <a:solidFill>
            <a:srgbClr val="000000"/>
          </a:solidFill>
          <a:uFillTx/>
          <a:latin typeface="Arial Black"/>
          <a:ea typeface="Arial Black"/>
          <a:cs typeface="Arial Black"/>
          <a:sym typeface="Arial Black"/>
        </a:defRPr>
      </a:lvl9pPr>
    </p:titleStyle>
    <p:bodyStyle>
      <a:lvl1pPr marL="0" marR="0" indent="0" algn="l" defTabSz="4389027" rtl="0" latinLnBrk="0">
        <a:lnSpc>
          <a:spcPct val="100000"/>
        </a:lnSpc>
        <a:spcBef>
          <a:spcPts val="3200"/>
        </a:spcBef>
        <a:spcAft>
          <a:spcPts val="0"/>
        </a:spcAft>
        <a:buClrTx/>
        <a:buSzTx/>
        <a:buFontTx/>
        <a:buNone/>
        <a:tabLst/>
        <a:defRPr b="0" baseline="0" cap="none" i="0" spc="0" strike="noStrike" sz="13400" u="none">
          <a:solidFill>
            <a:srgbClr val="000000"/>
          </a:solidFill>
          <a:uFillTx/>
          <a:latin typeface="Arial"/>
          <a:ea typeface="Arial"/>
          <a:cs typeface="Arial"/>
          <a:sym typeface="Arial"/>
        </a:defRPr>
      </a:lvl1pPr>
      <a:lvl2pPr marL="3566085" marR="0" indent="-1371572"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2pPr>
      <a:lvl3pPr marL="5667571" marR="0" indent="-1278542"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3pPr>
      <a:lvl4pPr marL="8099341"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4pPr>
      <a:lvl5pPr marL="10293855"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5pPr>
      <a:lvl6pPr marL="12488369"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6pPr>
      <a:lvl7pPr marL="14682883"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7pPr>
      <a:lvl8pPr marL="16877399"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8pPr>
      <a:lvl9pPr marL="19071913" marR="0" indent="-1515798" algn="l" defTabSz="4389027" rtl="0" latinLnBrk="0">
        <a:lnSpc>
          <a:spcPct val="100000"/>
        </a:lnSpc>
        <a:spcBef>
          <a:spcPts val="3200"/>
        </a:spcBef>
        <a:spcAft>
          <a:spcPts val="0"/>
        </a:spcAft>
        <a:buClrTx/>
        <a:buSzPct val="100000"/>
        <a:buFontTx/>
        <a:buChar char="•"/>
        <a:tabLst/>
        <a:defRPr b="0" baseline="0" cap="none" i="0" spc="0" strike="noStrike" sz="134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Rectangle 71"/>
          <p:cNvSpPr/>
          <p:nvPr/>
        </p:nvSpPr>
        <p:spPr>
          <a:xfrm>
            <a:off x="0" y="1"/>
            <a:ext cx="43891200" cy="6252094"/>
          </a:xfrm>
          <a:prstGeom prst="rect">
            <a:avLst/>
          </a:prstGeom>
          <a:solidFill>
            <a:srgbClr val="A0BEC8"/>
          </a:solidFill>
          <a:ln w="12700">
            <a:miter lim="400000"/>
          </a:ln>
        </p:spPr>
        <p:txBody>
          <a:bodyPr lIns="45719" rIns="45719" anchor="ctr"/>
          <a:lstStyle/>
          <a:p>
            <a:pPr algn="ctr">
              <a:defRPr>
                <a:solidFill>
                  <a:srgbClr val="FFFFFF"/>
                </a:solidFill>
              </a:defRPr>
            </a:pPr>
          </a:p>
        </p:txBody>
      </p:sp>
      <p:sp>
        <p:nvSpPr>
          <p:cNvPr id="36" name="Title 11"/>
          <p:cNvSpPr txBox="1"/>
          <p:nvPr/>
        </p:nvSpPr>
        <p:spPr>
          <a:xfrm>
            <a:off x="1435607" y="1184293"/>
            <a:ext cx="41019985" cy="1423417"/>
          </a:xfrm>
          <a:prstGeom prst="rect">
            <a:avLst/>
          </a:prstGeom>
          <a:ln w="12700">
            <a:miter lim="400000"/>
          </a:ln>
          <a:extLst>
            <a:ext uri="{C572A759-6A51-4108-AA02-DFA0A04FC94B}">
              <ma14:wrappingTextBoxFlag xmlns:ma14="http://schemas.microsoft.com/office/mac/drawingml/2011/main" val="1"/>
            </a:ext>
          </a:extLst>
        </p:spPr>
        <p:txBody>
          <a:bodyPr lIns="64007" tIns="64007" rIns="64007" bIns="64007">
            <a:spAutoFit/>
          </a:bodyPr>
          <a:lstStyle>
            <a:lvl1pPr algn="ctr" defTabSz="4389027">
              <a:defRPr b="1" sz="8500">
                <a:solidFill>
                  <a:srgbClr val="FFFFFF"/>
                </a:solidFill>
                <a:latin typeface="Montserrat Extra Bold"/>
                <a:ea typeface="Montserrat Extra Bold"/>
                <a:cs typeface="Montserrat Extra Bold"/>
                <a:sym typeface="Montserrat Extra Bold"/>
              </a:defRPr>
            </a:lvl1pPr>
          </a:lstStyle>
          <a:p>
            <a:pPr/>
            <a:r>
              <a:t>Autonomous Pet Food and Water Dispenser</a:t>
            </a:r>
          </a:p>
        </p:txBody>
      </p:sp>
      <p:sp>
        <p:nvSpPr>
          <p:cNvPr id="37" name="Text Placeholder 16"/>
          <p:cNvSpPr txBox="1"/>
          <p:nvPr/>
        </p:nvSpPr>
        <p:spPr>
          <a:xfrm>
            <a:off x="1435608" y="3289685"/>
            <a:ext cx="41019985" cy="2000505"/>
          </a:xfrm>
          <a:prstGeom prst="rect">
            <a:avLst/>
          </a:prstGeom>
          <a:ln w="12700">
            <a:miter lim="400000"/>
          </a:ln>
          <a:extLst>
            <a:ext uri="{C572A759-6A51-4108-AA02-DFA0A04FC94B}">
              <ma14:wrappingTextBoxFlag xmlns:ma14="http://schemas.microsoft.com/office/mac/drawingml/2011/main" val="1"/>
            </a:ext>
          </a:extLst>
        </p:spPr>
        <p:txBody>
          <a:bodyPr lIns="64007" tIns="64007" rIns="64007" bIns="64007">
            <a:spAutoFit/>
          </a:bodyPr>
          <a:lstStyle/>
          <a:p>
            <a:pPr algn="ctr" defTabSz="4389027">
              <a:spcBef>
                <a:spcPts val="1300"/>
              </a:spcBef>
              <a:defRPr sz="5600">
                <a:solidFill>
                  <a:srgbClr val="FFFFFF"/>
                </a:solidFill>
                <a:latin typeface="Domine"/>
                <a:ea typeface="Domine"/>
                <a:cs typeface="Domine"/>
                <a:sym typeface="Domine"/>
              </a:defRPr>
            </a:pPr>
            <a:r>
              <a:t>Tiger Li, Stephanie Bai, Panda Atipunumphai, Laura Bryant</a:t>
            </a:r>
            <a:endParaRPr sz="13400"/>
          </a:p>
          <a:p>
            <a:pPr algn="ctr" defTabSz="4389027">
              <a:spcBef>
                <a:spcPts val="1300"/>
              </a:spcBef>
              <a:defRPr sz="5600">
                <a:solidFill>
                  <a:srgbClr val="FFFFFF"/>
                </a:solidFill>
                <a:latin typeface="Domine"/>
                <a:ea typeface="Domine"/>
                <a:cs typeface="Domine"/>
                <a:sym typeface="Domine"/>
              </a:defRPr>
            </a:pPr>
            <a:r>
              <a:t>Cyber-Physical Systems: Foundations and Project </a:t>
            </a:r>
          </a:p>
        </p:txBody>
      </p:sp>
      <p:sp>
        <p:nvSpPr>
          <p:cNvPr id="38" name="Rectangle: Rounded Corners 70"/>
          <p:cNvSpPr/>
          <p:nvPr/>
        </p:nvSpPr>
        <p:spPr>
          <a:xfrm>
            <a:off x="33120682" y="28467031"/>
            <a:ext cx="10058401" cy="3651293"/>
          </a:xfrm>
          <a:prstGeom prst="roundRect">
            <a:avLst>
              <a:gd name="adj" fmla="val 3948"/>
            </a:avLst>
          </a:prstGeom>
          <a:solidFill>
            <a:srgbClr val="E3E3E3"/>
          </a:solidFill>
          <a:ln w="12700">
            <a:miter lim="400000"/>
          </a:ln>
        </p:spPr>
        <p:txBody>
          <a:bodyPr lIns="45719" rIns="45719" anchor="ctr"/>
          <a:lstStyle/>
          <a:p>
            <a:pPr algn="ctr">
              <a:defRPr sz="9600">
                <a:solidFill>
                  <a:srgbClr val="FFFFFF"/>
                </a:solidFill>
              </a:defRPr>
            </a:pPr>
          </a:p>
        </p:txBody>
      </p:sp>
      <p:sp>
        <p:nvSpPr>
          <p:cNvPr id="39" name="TextBox 58"/>
          <p:cNvSpPr txBox="1"/>
          <p:nvPr/>
        </p:nvSpPr>
        <p:spPr>
          <a:xfrm>
            <a:off x="33623602" y="29777738"/>
            <a:ext cx="905256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595959"/>
                </a:solidFill>
                <a:latin typeface="Domine"/>
                <a:ea typeface="Domine"/>
                <a:cs typeface="Domine"/>
                <a:sym typeface="Domine"/>
              </a:defRPr>
            </a:lvl1pPr>
          </a:lstStyle>
          <a:p>
            <a:pPr/>
            <a:r>
              <a:t>Add your information, graphs and images to this section.</a:t>
            </a:r>
          </a:p>
        </p:txBody>
      </p:sp>
      <p:sp>
        <p:nvSpPr>
          <p:cNvPr id="40" name="TextBox 59"/>
          <p:cNvSpPr txBox="1"/>
          <p:nvPr/>
        </p:nvSpPr>
        <p:spPr>
          <a:xfrm>
            <a:off x="33623602" y="29109829"/>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Acknowledgements</a:t>
            </a:r>
          </a:p>
        </p:txBody>
      </p:sp>
      <p:sp>
        <p:nvSpPr>
          <p:cNvPr id="41" name="Rectangle: Rounded Corners 41"/>
          <p:cNvSpPr/>
          <p:nvPr/>
        </p:nvSpPr>
        <p:spPr>
          <a:xfrm>
            <a:off x="33120682" y="7030149"/>
            <a:ext cx="10058401" cy="10809467"/>
          </a:xfrm>
          <a:prstGeom prst="roundRect">
            <a:avLst>
              <a:gd name="adj" fmla="val 1477"/>
            </a:avLst>
          </a:prstGeom>
          <a:solidFill>
            <a:srgbClr val="A0BEC8">
              <a:alpha val="80000"/>
            </a:srgbClr>
          </a:solidFill>
          <a:ln w="12700">
            <a:miter lim="400000"/>
          </a:ln>
        </p:spPr>
        <p:txBody>
          <a:bodyPr lIns="45719" rIns="45719" anchor="ctr"/>
          <a:lstStyle/>
          <a:p>
            <a:pPr algn="ctr">
              <a:defRPr sz="9600">
                <a:solidFill>
                  <a:srgbClr val="FFFFFF"/>
                </a:solidFill>
              </a:defRPr>
            </a:pPr>
          </a:p>
        </p:txBody>
      </p:sp>
      <p:sp>
        <p:nvSpPr>
          <p:cNvPr id="42" name="TextBox 60"/>
          <p:cNvSpPr txBox="1"/>
          <p:nvPr/>
        </p:nvSpPr>
        <p:spPr>
          <a:xfrm>
            <a:off x="33623602" y="8150297"/>
            <a:ext cx="905256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595959"/>
                </a:solidFill>
                <a:latin typeface="Domine"/>
                <a:ea typeface="Domine"/>
                <a:cs typeface="Domine"/>
                <a:sym typeface="Domine"/>
              </a:defRPr>
            </a:lvl1pPr>
          </a:lstStyle>
          <a:p>
            <a:pPr/>
            <a:r>
              <a:t>Add your information, graphs and images to this section.</a:t>
            </a:r>
          </a:p>
        </p:txBody>
      </p:sp>
      <p:sp>
        <p:nvSpPr>
          <p:cNvPr id="43" name="TextBox 82"/>
          <p:cNvSpPr txBox="1"/>
          <p:nvPr/>
        </p:nvSpPr>
        <p:spPr>
          <a:xfrm>
            <a:off x="33623602" y="7482385"/>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Conclusion</a:t>
            </a:r>
          </a:p>
        </p:txBody>
      </p:sp>
      <p:sp>
        <p:nvSpPr>
          <p:cNvPr id="44" name="Rectangle: Rounded Corners 44"/>
          <p:cNvSpPr/>
          <p:nvPr/>
        </p:nvSpPr>
        <p:spPr>
          <a:xfrm>
            <a:off x="33120682" y="18592023"/>
            <a:ext cx="10058401" cy="9122599"/>
          </a:xfrm>
          <a:prstGeom prst="roundRect">
            <a:avLst>
              <a:gd name="adj" fmla="val 1592"/>
            </a:avLst>
          </a:prstGeom>
          <a:solidFill>
            <a:srgbClr val="E3E3E3"/>
          </a:solidFill>
          <a:ln w="12700">
            <a:miter lim="400000"/>
          </a:ln>
        </p:spPr>
        <p:txBody>
          <a:bodyPr lIns="45719" rIns="45719" anchor="ctr"/>
          <a:lstStyle/>
          <a:p>
            <a:pPr algn="ctr">
              <a:defRPr sz="9600">
                <a:solidFill>
                  <a:srgbClr val="FFFFFF"/>
                </a:solidFill>
              </a:defRPr>
            </a:pPr>
          </a:p>
        </p:txBody>
      </p:sp>
      <p:sp>
        <p:nvSpPr>
          <p:cNvPr id="45" name="TextBox 83"/>
          <p:cNvSpPr txBox="1"/>
          <p:nvPr/>
        </p:nvSpPr>
        <p:spPr>
          <a:xfrm>
            <a:off x="33623602" y="19707437"/>
            <a:ext cx="9052561" cy="487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609600" defTabSz="457200">
              <a:lnSpc>
                <a:spcPct val="120000"/>
              </a:lnSpc>
              <a:defRPr sz="2400">
                <a:latin typeface="Domine"/>
                <a:ea typeface="Domine"/>
                <a:cs typeface="Domine"/>
                <a:sym typeface="Domine"/>
              </a:defRPr>
            </a:lvl1pPr>
          </a:lstStyle>
          <a:p>
            <a:pPr/>
            <a:r>
              <a:t>The most difficult constraint on this system is the size. There is limited space available in most homes or apartments, so the water and food reserve cannot be too large. On the other hand, if the reserve is too small there is little reason to use our product over a traditional bowl as it will have to be refilled frequently. Another constraint is that the system requires power. Each power option comes with its own unique constraint. A solar powered system must be placed in the sun, a battery powered system will not work if the user fails to replace the batteries regularly, and a system that plugs in must be near a power outlet in the home.</a:t>
            </a:r>
          </a:p>
        </p:txBody>
      </p:sp>
      <p:sp>
        <p:nvSpPr>
          <p:cNvPr id="46" name="TextBox 84"/>
          <p:cNvSpPr txBox="1"/>
          <p:nvPr/>
        </p:nvSpPr>
        <p:spPr>
          <a:xfrm>
            <a:off x="33623602" y="19039524"/>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Constraints and Challenges</a:t>
            </a:r>
          </a:p>
        </p:txBody>
      </p:sp>
      <p:sp>
        <p:nvSpPr>
          <p:cNvPr id="47" name="Rectangle: Rounded Corners 38"/>
          <p:cNvSpPr/>
          <p:nvPr/>
        </p:nvSpPr>
        <p:spPr>
          <a:xfrm>
            <a:off x="712118" y="7030149"/>
            <a:ext cx="10058401" cy="10329414"/>
          </a:xfrm>
          <a:prstGeom prst="roundRect">
            <a:avLst>
              <a:gd name="adj" fmla="val 1711"/>
            </a:avLst>
          </a:prstGeom>
          <a:solidFill>
            <a:srgbClr val="A0BEC8">
              <a:alpha val="80000"/>
            </a:srgbClr>
          </a:solidFill>
          <a:ln w="12700">
            <a:miter lim="400000"/>
          </a:ln>
        </p:spPr>
        <p:txBody>
          <a:bodyPr lIns="45719" rIns="45719" anchor="ctr"/>
          <a:lstStyle/>
          <a:p>
            <a:pPr algn="ctr">
              <a:defRPr sz="9600">
                <a:solidFill>
                  <a:srgbClr val="FFFFFF"/>
                </a:solidFill>
              </a:defRPr>
            </a:pPr>
          </a:p>
        </p:txBody>
      </p:sp>
      <p:sp>
        <p:nvSpPr>
          <p:cNvPr id="48" name="TextBox 45"/>
          <p:cNvSpPr txBox="1"/>
          <p:nvPr/>
        </p:nvSpPr>
        <p:spPr>
          <a:xfrm>
            <a:off x="1215039" y="8150297"/>
            <a:ext cx="9052561" cy="708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ct val="120000"/>
              </a:lnSpc>
              <a:defRPr sz="2400">
                <a:latin typeface="Domine"/>
                <a:ea typeface="Domine"/>
                <a:cs typeface="Domine"/>
                <a:sym typeface="Domine"/>
              </a:defRPr>
            </a:lvl1pPr>
          </a:lstStyle>
          <a:p>
            <a:pPr/>
            <a:r>
              <a:t>We made an automated water/food dispenser for a pet cat or dog. This would be useful for taking care of a pet, especially if the owner is away as the system will be able to function on its own. The produce is fully autonomous and able to regulate the food and water completely on its own without supervision for an extended amount of time. The machine is be connected to a valve that controls the flow of water into the bowl, as well as a valve that controls the flow of water out. It is able to detect when the water level is below a certain threshold and fill the water bowl up again. There is also be a timer that refreshes the water in the bowl after a certain amount of time has passed in order to ensure that the water that the pet has is always fresh and clean. We hope that this product will make it easier for owners to take care of their pets, and reduce the amount of times that a pet is left without water because an owner is forgetful or busy. </a:t>
            </a:r>
          </a:p>
        </p:txBody>
      </p:sp>
      <p:sp>
        <p:nvSpPr>
          <p:cNvPr id="49" name="TextBox 46"/>
          <p:cNvSpPr txBox="1"/>
          <p:nvPr/>
        </p:nvSpPr>
        <p:spPr>
          <a:xfrm>
            <a:off x="1215039" y="7482385"/>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Summary</a:t>
            </a:r>
          </a:p>
        </p:txBody>
      </p:sp>
      <p:sp>
        <p:nvSpPr>
          <p:cNvPr id="50" name="Rectangle: Rounded Corners 42"/>
          <p:cNvSpPr/>
          <p:nvPr/>
        </p:nvSpPr>
        <p:spPr>
          <a:xfrm>
            <a:off x="712118" y="18199509"/>
            <a:ext cx="10058401" cy="13918823"/>
          </a:xfrm>
          <a:prstGeom prst="roundRect">
            <a:avLst>
              <a:gd name="adj" fmla="val 2004"/>
            </a:avLst>
          </a:prstGeom>
          <a:solidFill>
            <a:srgbClr val="E3E3E3"/>
          </a:solidFill>
          <a:ln w="12700">
            <a:miter lim="400000"/>
          </a:ln>
        </p:spPr>
        <p:txBody>
          <a:bodyPr lIns="45719" rIns="45719" anchor="ctr"/>
          <a:lstStyle/>
          <a:p>
            <a:pPr algn="ctr">
              <a:defRPr sz="9600">
                <a:solidFill>
                  <a:srgbClr val="FFFFFF"/>
                </a:solidFill>
              </a:defRPr>
            </a:pPr>
          </a:p>
        </p:txBody>
      </p:sp>
      <p:sp>
        <p:nvSpPr>
          <p:cNvPr id="51" name="TextBox 85"/>
          <p:cNvSpPr txBox="1"/>
          <p:nvPr/>
        </p:nvSpPr>
        <p:spPr>
          <a:xfrm>
            <a:off x="1215039" y="19352178"/>
            <a:ext cx="9052561" cy="31115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sz="2400">
                <a:solidFill>
                  <a:srgbClr val="595959"/>
                </a:solidFill>
                <a:latin typeface="Domine"/>
                <a:ea typeface="Domine"/>
                <a:cs typeface="Domine"/>
                <a:sym typeface="Domine"/>
              </a:defRPr>
            </a:lvl1pPr>
          </a:lstStyle>
          <a:p>
            <a:pPr/>
            <a:r>
              <a:t>The food supply delivers a fixed amount of food at a fixed time throughout the day specified by the owner. The amount of food dispensed is measured using a load cell, and the food is dispensed using a motor that opens a valve to the food supply and closes it when food is filled to the desired amount. Both the water and food supply are placed above the bowl such that a valve opening and closing will fill the bowl without needing pumps.</a:t>
            </a:r>
          </a:p>
        </p:txBody>
      </p:sp>
      <p:sp>
        <p:nvSpPr>
          <p:cNvPr id="52" name="TextBox 86"/>
          <p:cNvSpPr txBox="1"/>
          <p:nvPr/>
        </p:nvSpPr>
        <p:spPr>
          <a:xfrm>
            <a:off x="1215039" y="18684267"/>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Food Bowl Model</a:t>
            </a:r>
          </a:p>
        </p:txBody>
      </p:sp>
      <p:sp>
        <p:nvSpPr>
          <p:cNvPr id="53" name="Rectangle: Rounded Corners 43"/>
          <p:cNvSpPr/>
          <p:nvPr/>
        </p:nvSpPr>
        <p:spPr>
          <a:xfrm>
            <a:off x="11482638" y="7062658"/>
            <a:ext cx="10058401" cy="6300983"/>
          </a:xfrm>
          <a:prstGeom prst="roundRect">
            <a:avLst>
              <a:gd name="adj" fmla="val 2700"/>
            </a:avLst>
          </a:prstGeom>
          <a:solidFill>
            <a:srgbClr val="E3E3E3"/>
          </a:solidFill>
          <a:ln w="12700">
            <a:miter lim="400000"/>
          </a:ln>
        </p:spPr>
        <p:txBody>
          <a:bodyPr lIns="45719" rIns="45719" anchor="ctr"/>
          <a:lstStyle/>
          <a:p>
            <a:pPr algn="ctr">
              <a:defRPr sz="9600">
                <a:solidFill>
                  <a:srgbClr val="FFFFFF"/>
                </a:solidFill>
              </a:defRPr>
            </a:pPr>
          </a:p>
        </p:txBody>
      </p:sp>
      <p:sp>
        <p:nvSpPr>
          <p:cNvPr id="54" name="TextBox 87"/>
          <p:cNvSpPr txBox="1"/>
          <p:nvPr/>
        </p:nvSpPr>
        <p:spPr>
          <a:xfrm>
            <a:off x="11985558" y="8150297"/>
            <a:ext cx="905256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595959"/>
                </a:solidFill>
                <a:latin typeface="Domine"/>
                <a:ea typeface="Domine"/>
                <a:cs typeface="Domine"/>
                <a:sym typeface="Domine"/>
              </a:defRPr>
            </a:lvl1pPr>
          </a:lstStyle>
          <a:p>
            <a:pPr/>
            <a:r>
              <a:t>Add your information, graphs and images to this section.</a:t>
            </a:r>
          </a:p>
        </p:txBody>
      </p:sp>
      <p:sp>
        <p:nvSpPr>
          <p:cNvPr id="55" name="TextBox 88"/>
          <p:cNvSpPr txBox="1"/>
          <p:nvPr/>
        </p:nvSpPr>
        <p:spPr>
          <a:xfrm>
            <a:off x="11985558" y="7482385"/>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Materials</a:t>
            </a:r>
          </a:p>
        </p:txBody>
      </p:sp>
      <p:sp>
        <p:nvSpPr>
          <p:cNvPr id="56" name="Rectangle: Rounded Corners 39"/>
          <p:cNvSpPr/>
          <p:nvPr/>
        </p:nvSpPr>
        <p:spPr>
          <a:xfrm>
            <a:off x="11482638" y="14152624"/>
            <a:ext cx="10058401" cy="17965700"/>
          </a:xfrm>
          <a:prstGeom prst="roundRect">
            <a:avLst>
              <a:gd name="adj" fmla="val 1822"/>
            </a:avLst>
          </a:prstGeom>
          <a:solidFill>
            <a:srgbClr val="E3E3E3"/>
          </a:solidFill>
          <a:ln w="12700">
            <a:miter lim="400000"/>
          </a:ln>
        </p:spPr>
        <p:txBody>
          <a:bodyPr lIns="45719" rIns="45719" anchor="ctr"/>
          <a:lstStyle/>
          <a:p>
            <a:pPr algn="ctr">
              <a:defRPr sz="9600">
                <a:solidFill>
                  <a:srgbClr val="FFFFFF"/>
                </a:solidFill>
              </a:defRPr>
            </a:pPr>
          </a:p>
        </p:txBody>
      </p:sp>
      <p:sp>
        <p:nvSpPr>
          <p:cNvPr id="57" name="TextBox 89"/>
          <p:cNvSpPr txBox="1"/>
          <p:nvPr/>
        </p:nvSpPr>
        <p:spPr>
          <a:xfrm>
            <a:off x="11985558" y="15347591"/>
            <a:ext cx="9052561" cy="22275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sz="2400">
                <a:solidFill>
                  <a:srgbClr val="595959"/>
                </a:solidFill>
                <a:latin typeface="Domine"/>
                <a:ea typeface="Domine"/>
                <a:cs typeface="Domine"/>
                <a:sym typeface="Domine"/>
              </a:defRPr>
            </a:lvl1pPr>
          </a:lstStyle>
          <a:p>
            <a:pPr/>
            <a:r>
              <a:t>The system refills the water when the water is below a certain level. The water level is detected using a water level sensor, and the water will refill using a small motor that opens and closes a valve to the water supply.  The water bowl is emptied out once at the end of day.</a:t>
            </a:r>
          </a:p>
        </p:txBody>
      </p:sp>
      <p:sp>
        <p:nvSpPr>
          <p:cNvPr id="58" name="TextBox 90"/>
          <p:cNvSpPr txBox="1"/>
          <p:nvPr/>
        </p:nvSpPr>
        <p:spPr>
          <a:xfrm>
            <a:off x="11985558" y="14679680"/>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Water Bowl Model</a:t>
            </a:r>
          </a:p>
        </p:txBody>
      </p:sp>
      <p:sp>
        <p:nvSpPr>
          <p:cNvPr id="59" name="Rectangle: Rounded Corners 40"/>
          <p:cNvSpPr/>
          <p:nvPr/>
        </p:nvSpPr>
        <p:spPr>
          <a:xfrm>
            <a:off x="22311360" y="7062658"/>
            <a:ext cx="10058401" cy="25055666"/>
          </a:xfrm>
          <a:prstGeom prst="roundRect">
            <a:avLst>
              <a:gd name="adj" fmla="val 1937"/>
            </a:avLst>
          </a:prstGeom>
          <a:solidFill>
            <a:srgbClr val="E3E3E3"/>
          </a:solidFill>
          <a:ln w="12700">
            <a:miter lim="400000"/>
          </a:ln>
        </p:spPr>
        <p:txBody>
          <a:bodyPr lIns="45719" rIns="45719" anchor="ctr"/>
          <a:lstStyle/>
          <a:p>
            <a:pPr algn="ctr">
              <a:defRPr sz="9600">
                <a:solidFill>
                  <a:srgbClr val="FFFFFF"/>
                </a:solidFill>
              </a:defRPr>
            </a:pPr>
          </a:p>
        </p:txBody>
      </p:sp>
      <p:sp>
        <p:nvSpPr>
          <p:cNvPr id="60" name="TextBox 91"/>
          <p:cNvSpPr txBox="1"/>
          <p:nvPr/>
        </p:nvSpPr>
        <p:spPr>
          <a:xfrm>
            <a:off x="22814280" y="8150297"/>
            <a:ext cx="9052561" cy="22275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defRPr sz="2400">
                <a:solidFill>
                  <a:srgbClr val="595959"/>
                </a:solidFill>
                <a:latin typeface="Domine"/>
                <a:ea typeface="Domine"/>
                <a:cs typeface="Domine"/>
                <a:sym typeface="Domine"/>
              </a:defRPr>
            </a:lvl1pPr>
          </a:lstStyle>
          <a:p>
            <a:pPr/>
            <a:r>
              <a:t>The system triggers lights to turn on when the supply is low and when it is gone so that the pet owner knows that it is time to replenish the supply. The system should allow the pet owner to leave the house and not have to worry about food and water for their pet for the whole day.</a:t>
            </a:r>
          </a:p>
        </p:txBody>
      </p:sp>
      <p:sp>
        <p:nvSpPr>
          <p:cNvPr id="61" name="TextBox 92"/>
          <p:cNvSpPr txBox="1"/>
          <p:nvPr/>
        </p:nvSpPr>
        <p:spPr>
          <a:xfrm>
            <a:off x="22814280" y="7482385"/>
            <a:ext cx="905256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404040"/>
                </a:solidFill>
                <a:latin typeface="Montserrat Extra Bold"/>
                <a:ea typeface="Montserrat Extra Bold"/>
                <a:cs typeface="Montserrat Extra Bold"/>
                <a:sym typeface="Montserrat Extra Bold"/>
              </a:defRPr>
            </a:lvl1pPr>
          </a:lstStyle>
          <a:p>
            <a:pPr/>
            <a:r>
              <a:t>Complete System</a:t>
            </a:r>
          </a:p>
        </p:txBody>
      </p:sp>
      <p:pic>
        <p:nvPicPr>
          <p:cNvPr id="62" name="Screenshot 2023-11-11 at 9.21.00 PM.png" descr="Screenshot 2023-11-11 at 9.21.00 PM.png"/>
          <p:cNvPicPr>
            <a:picLocks noChangeAspect="1"/>
          </p:cNvPicPr>
          <p:nvPr/>
        </p:nvPicPr>
        <p:blipFill>
          <a:blip r:embed="rId2">
            <a:extLst/>
          </a:blip>
          <a:stretch>
            <a:fillRect/>
          </a:stretch>
        </p:blipFill>
        <p:spPr>
          <a:xfrm>
            <a:off x="1606698" y="29023359"/>
            <a:ext cx="3340101" cy="1968501"/>
          </a:xfrm>
          <a:prstGeom prst="rect">
            <a:avLst/>
          </a:prstGeom>
          <a:ln w="12700">
            <a:miter lim="400000"/>
          </a:ln>
        </p:spPr>
      </p:pic>
      <p:pic>
        <p:nvPicPr>
          <p:cNvPr id="63" name="Screenshot 2023-11-11 at 9.21.18 PM.png" descr="Screenshot 2023-11-11 at 9.21.18 PM.png"/>
          <p:cNvPicPr>
            <a:picLocks noChangeAspect="1"/>
          </p:cNvPicPr>
          <p:nvPr/>
        </p:nvPicPr>
        <p:blipFill>
          <a:blip r:embed="rId3">
            <a:extLst/>
          </a:blip>
          <a:stretch>
            <a:fillRect/>
          </a:stretch>
        </p:blipFill>
        <p:spPr>
          <a:xfrm>
            <a:off x="6214468" y="28788408"/>
            <a:ext cx="4000501" cy="2438401"/>
          </a:xfrm>
          <a:prstGeom prst="rect">
            <a:avLst/>
          </a:prstGeom>
          <a:ln w="12700">
            <a:miter lim="400000"/>
          </a:ln>
        </p:spPr>
      </p:pic>
      <p:pic>
        <p:nvPicPr>
          <p:cNvPr id="64" name="Screenshot 2023-11-11 at 9.22.03 PM.png" descr="Screenshot 2023-11-11 at 9.22.03 PM.png"/>
          <p:cNvPicPr>
            <a:picLocks noChangeAspect="1"/>
          </p:cNvPicPr>
          <p:nvPr/>
        </p:nvPicPr>
        <p:blipFill>
          <a:blip r:embed="rId4">
            <a:extLst/>
          </a:blip>
          <a:stretch>
            <a:fillRect/>
          </a:stretch>
        </p:blipFill>
        <p:spPr>
          <a:xfrm>
            <a:off x="12298144" y="26655409"/>
            <a:ext cx="5626101" cy="4483101"/>
          </a:xfrm>
          <a:prstGeom prst="rect">
            <a:avLst/>
          </a:prstGeom>
          <a:ln w="12700">
            <a:miter lim="400000"/>
          </a:ln>
        </p:spPr>
      </p:pic>
      <p:pic>
        <p:nvPicPr>
          <p:cNvPr id="65" name="Screenshot 2023-11-11 at 9.22.13 PM.png" descr="Screenshot 2023-11-11 at 9.22.13 PM.png"/>
          <p:cNvPicPr>
            <a:picLocks noChangeAspect="1"/>
          </p:cNvPicPr>
          <p:nvPr/>
        </p:nvPicPr>
        <p:blipFill>
          <a:blip r:embed="rId5">
            <a:extLst/>
          </a:blip>
          <a:stretch>
            <a:fillRect/>
          </a:stretch>
        </p:blipFill>
        <p:spPr>
          <a:xfrm>
            <a:off x="14975758" y="21050883"/>
            <a:ext cx="5181601" cy="2489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