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6"/>
  </p:notesMasterIdLst>
  <p:sldIdLst>
    <p:sldId id="668" r:id="rId2"/>
    <p:sldId id="669" r:id="rId3"/>
    <p:sldId id="670" r:id="rId4"/>
    <p:sldId id="671" r:id="rId5"/>
    <p:sldId id="674" r:id="rId6"/>
    <p:sldId id="672" r:id="rId7"/>
    <p:sldId id="675" r:id="rId8"/>
    <p:sldId id="677" r:id="rId9"/>
    <p:sldId id="679" r:id="rId10"/>
    <p:sldId id="680" r:id="rId11"/>
    <p:sldId id="682" r:id="rId12"/>
    <p:sldId id="683" r:id="rId13"/>
    <p:sldId id="681" r:id="rId14"/>
    <p:sldId id="676" r:id="rId15"/>
  </p:sldIdLst>
  <p:sldSz cx="9144000" cy="6858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CC33"/>
    <a:srgbClr val="00FF00"/>
    <a:srgbClr val="90D75B"/>
    <a:srgbClr val="A50021"/>
    <a:srgbClr val="0099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21" autoAdjust="0"/>
    <p:restoredTop sz="95006" autoAdjust="0"/>
  </p:normalViewPr>
  <p:slideViewPr>
    <p:cSldViewPr>
      <p:cViewPr varScale="1">
        <p:scale>
          <a:sx n="59" d="100"/>
          <a:sy n="59" d="100"/>
        </p:scale>
        <p:origin x="17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74FC9D8E-B606-4FA6-8955-13E3A32290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06FDB714-0068-4A0A-9BDF-CF51A90C2A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C16026A-20F8-4E5C-ABF8-AD3301EDAD6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8341" name="Rectangle 5">
            <a:extLst>
              <a:ext uri="{FF2B5EF4-FFF2-40B4-BE49-F238E27FC236}">
                <a16:creationId xmlns:a16="http://schemas.microsoft.com/office/drawing/2014/main" id="{757ED454-5859-4F3C-B767-3F8E485E5E9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9300"/>
            <a:ext cx="58547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98342" name="Rectangle 6">
            <a:extLst>
              <a:ext uri="{FF2B5EF4-FFF2-40B4-BE49-F238E27FC236}">
                <a16:creationId xmlns:a16="http://schemas.microsoft.com/office/drawing/2014/main" id="{7B3DE648-7975-4735-8ED0-C3453A9A9DE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8343" name="Rectangle 7">
            <a:extLst>
              <a:ext uri="{FF2B5EF4-FFF2-40B4-BE49-F238E27FC236}">
                <a16:creationId xmlns:a16="http://schemas.microsoft.com/office/drawing/2014/main" id="{F1972E5B-6ACC-4AA1-8866-A475BE38F0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A9D739D-1EDD-43C7-B711-E34DF00B185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C553A773-B2F6-4094-8971-3720361B7CB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379913"/>
            <a:ext cx="8610600" cy="201612"/>
            <a:chOff x="144" y="1680"/>
            <a:chExt cx="5424" cy="144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96576378-EFEA-4F8C-9891-A3D9192526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EEB240D8-091D-44C6-B64C-6ED4794307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rgbClr val="90D75B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12E40203-7115-40C4-A237-C1B199CB61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176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3463925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97425"/>
            <a:ext cx="6400800" cy="6826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8F2A1DF-2E08-427D-A9C8-98E84BA597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</a:t>
            </a:r>
            <a:endParaRPr lang="en-GB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188F67B-ADF0-40BC-8C0B-DF441C204F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MIRPR - ANN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5362C62-95B5-4CB3-B5BE-98EBF3E43A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CDF49-F359-4162-8895-8F996AC903A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637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F8DC31-B594-4B8C-B43E-EAE9F3B3EB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</a:t>
            </a: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BCC9F9-6D0F-4C47-9289-BBB373F704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MIRPR - ANN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8DA657-8F77-471C-B5FD-2DC8EFF597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5CE26-688B-4CF3-9843-ADBE6A5544E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5278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441546-9BFC-4C39-943E-8899B2AD38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</a:t>
            </a: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6EE654-2805-407B-83FC-EF2A5657AE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MIRPR - ANN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E060CE-1970-4B58-8949-AF6C80F922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B7EE3-C04C-4EEB-85AE-4CE36A9818B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24470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97C7935-56BF-40BB-BAA5-7F993CF01A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</a:t>
            </a:r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C7892EE-7DF3-4509-B01F-7D63D0C64A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MIRPR - ANN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72D0A2A-465B-4E03-880B-B9717CAB97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61631-F453-42B8-BA57-E9737424105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51297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FB8C21-671B-4817-B064-38C44E227A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83DAEF-E407-4EA2-99FF-71FC0B96F3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MIRPR - ANN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13B5B-2269-4170-BE1A-D61AB15C3B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A6F0D-890C-4481-BB50-EE8A2B67026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96900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545E47-2116-4F1F-923A-C0941C1046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</a:t>
            </a: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4B34E1-1499-4954-BFF0-07C70864D8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MIRPR - ANN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6C4402-84BC-4964-823B-7DD628A0D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95ED9-3C0A-40EA-989B-36D4F24F3F3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136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_Work\departament\logo.png">
            <a:extLst>
              <a:ext uri="{FF2B5EF4-FFF2-40B4-BE49-F238E27FC236}">
                <a16:creationId xmlns:a16="http://schemas.microsoft.com/office/drawing/2014/main" id="{5E2E9C84-38D2-4663-84F7-DE2E7E30D3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0"/>
            <a:ext cx="378618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607900" cy="840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06916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124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EC5DBA-8DE1-44DB-84FE-2FC9E4A431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</a:t>
            </a: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9A7541-742A-457F-B8E7-23213B4B5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MIRPR - ANN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ACC6AA-21B1-4386-A5DA-FE2F59E9D6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CD1B6-7D6F-4FBF-B7E2-5430D58D345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1849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32299A-2C0D-48D8-8BD5-3EFFEC619D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994304-9A1E-48EB-9EE5-23B5B238D7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MIRPR - ANN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3DC8B6-5151-4D10-A35D-71711A5C28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213FF-8381-4D64-81AC-6F45F536AFB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265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9163D48-44B8-489B-AA55-F9ABEF6FBF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</a:t>
            </a:r>
            <a:endParaRPr lang="en-GB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81273B8-3739-4348-9C20-99B0A33106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MIRPR - ANN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46DDB54-03A3-4CCF-BF91-C7D4BBDDE9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40926-2058-4EB0-A135-69569CBBF6C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2360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54DC0E8-A20B-46A5-84CA-883146A6C6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</a:t>
            </a: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B856EDC-AF1D-4DEB-AD16-7D5E179AD7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MIRPR - ANN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2A5E44-2774-456E-AF75-05F7EA035D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5603B-5040-4AEC-87FC-CE795044651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9127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1C608B2-4D9A-40CB-B3FE-9F558E9862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</a:t>
            </a:r>
            <a:endParaRPr lang="en-GB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627E3AD-1274-4667-BC75-A9D6EA8BB1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MIRPR - ANN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7A27F2E-F077-4DF8-9C74-9E49F9D7EC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B4CF8-DB5D-4343-9A09-6CAEAF9239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9757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89F3A-F42A-4555-A13F-4A732D0686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8177FD-46E9-4A5E-8CE1-697E2A5286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MIRPR - ANN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FB792F-0C20-47A6-B0F3-659B376D34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85D46-04A5-4CA3-8143-116B0744E88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8382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C7957-AEC7-4BD4-B678-2DE3DE1CD9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698076-F2E6-48BC-AE59-C73411EC2B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MIRPR - ANN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5679EF-5A38-40CB-9577-8AEBC034F1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7E644-608B-4B9D-84C1-9EF29D66C38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8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3B275E5-B4F2-426E-8211-47F371FF1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B946D8D-4EE1-4AC9-8F1F-5CF930FFE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75108" name="Rectangle 4">
            <a:extLst>
              <a:ext uri="{FF2B5EF4-FFF2-40B4-BE49-F238E27FC236}">
                <a16:creationId xmlns:a16="http://schemas.microsoft.com/office/drawing/2014/main" id="{3D20D473-8F00-4420-9E2B-E087E8A326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r>
              <a:rPr lang="en-US"/>
              <a:t>2019</a:t>
            </a:r>
            <a:endParaRPr lang="en-GB"/>
          </a:p>
        </p:txBody>
      </p:sp>
      <p:sp>
        <p:nvSpPr>
          <p:cNvPr id="175109" name="Rectangle 5">
            <a:extLst>
              <a:ext uri="{FF2B5EF4-FFF2-40B4-BE49-F238E27FC236}">
                <a16:creationId xmlns:a16="http://schemas.microsoft.com/office/drawing/2014/main" id="{20848832-E9EC-418B-BFD7-9883D3D81F1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r>
              <a:rPr lang="en-GB"/>
              <a:t>MIRPR - ANN</a:t>
            </a:r>
          </a:p>
        </p:txBody>
      </p:sp>
      <p:sp>
        <p:nvSpPr>
          <p:cNvPr id="175110" name="Rectangle 6">
            <a:extLst>
              <a:ext uri="{FF2B5EF4-FFF2-40B4-BE49-F238E27FC236}">
                <a16:creationId xmlns:a16="http://schemas.microsoft.com/office/drawing/2014/main" id="{CE5E8D13-894B-4BA0-83DD-F84FE2364E6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A98532E5-645A-4A2C-979F-401CDAB4A2B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CA9AD4E-2B4A-4466-9EF1-B77AF2598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23760B03-59E5-4C11-AA2C-B879F5C946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A244849B-9618-4D7B-9A4F-45FDD9CD7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0D75B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82923311-FF3F-45A4-9502-FF9238E32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194" r:id="rId3"/>
    <p:sldLayoutId id="2147484195" r:id="rId4"/>
    <p:sldLayoutId id="2147484196" r:id="rId5"/>
    <p:sldLayoutId id="2147484197" r:id="rId6"/>
    <p:sldLayoutId id="2147484198" r:id="rId7"/>
    <p:sldLayoutId id="2147484199" r:id="rId8"/>
    <p:sldLayoutId id="2147484200" r:id="rId9"/>
    <p:sldLayoutId id="2147484201" r:id="rId10"/>
    <p:sldLayoutId id="2147484202" r:id="rId11"/>
    <p:sldLayoutId id="2147484203" r:id="rId12"/>
    <p:sldLayoutId id="2147484204" r:id="rId13"/>
    <p:sldLayoutId id="2147484205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99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9900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9900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9900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9900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9900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9900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9900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9900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0D75B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0D75B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3019603/pdf/nihms200711.pdf" TargetMode="External"/><Relationship Id="rId2" Type="http://schemas.openxmlformats.org/officeDocument/2006/relationships/hyperlink" Target="https://arxiv.org/ftp/arxiv/papers/2002/2002.12543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abs/pii/S0164121220300248" TargetMode="External"/><Relationship Id="rId2" Type="http://schemas.openxmlformats.org/officeDocument/2006/relationships/hyperlink" Target="https://drops.dagstuhl.de/opus/volltexte/2020/13060/pdf/dagrep_v010_i002_p076_2009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stamp/stamp.jsp?arnumber=9000651&amp;casa_token=9n3hR8ciH_MAAAAA:BWPwL97lzq-IWPKdlrGx5S6Cc8YAiu7uj8410Jf89YJomK0CTG9Lt_4IyL5pAzFdG3E8D79xwSR1&amp;tag=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8AEE080-9C50-42EE-9739-194B6290D97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INSTRUMENTE INTELIGENTE PENTRU BUN</a:t>
            </a:r>
            <a:r>
              <a:rPr lang="ro-RO" altLang="en-US" sz="4800"/>
              <a:t>ĂSTARE SOCIALĂ</a:t>
            </a:r>
            <a:endParaRPr lang="en-GB" altLang="en-US" sz="480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B7356A9-1382-4C53-A965-5DF3DC0CC6E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o-RO" altLang="en-US" sz="2100"/>
              <a:t>Laura Dioşan</a:t>
            </a:r>
          </a:p>
          <a:p>
            <a:pPr eaLnBrk="1" hangingPunct="1">
              <a:lnSpc>
                <a:spcPct val="80000"/>
              </a:lnSpc>
            </a:pPr>
            <a:r>
              <a:rPr lang="ro-RO" altLang="en-US" sz="2100"/>
              <a:t>Tema </a:t>
            </a:r>
            <a:r>
              <a:rPr lang="en-GB" altLang="en-US" sz="2100"/>
              <a:t>4</a:t>
            </a:r>
          </a:p>
        </p:txBody>
      </p:sp>
      <p:sp>
        <p:nvSpPr>
          <p:cNvPr id="5124" name="Slide Number Placeholder 4">
            <a:extLst>
              <a:ext uri="{FF2B5EF4-FFF2-40B4-BE49-F238E27FC236}">
                <a16:creationId xmlns:a16="http://schemas.microsoft.com/office/drawing/2014/main" id="{AD11B5D1-A4A1-4E19-A73A-667065B9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0D75B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0D7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19F556-88A3-479A-BDAD-F99E4A458977}" type="slidenum">
              <a:rPr lang="en-GB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GB" altLang="en-US" sz="1000"/>
          </a:p>
        </p:txBody>
      </p:sp>
      <p:sp>
        <p:nvSpPr>
          <p:cNvPr id="5125" name="TextBox 3">
            <a:extLst>
              <a:ext uri="{FF2B5EF4-FFF2-40B4-BE49-F238E27FC236}">
                <a16:creationId xmlns:a16="http://schemas.microsoft.com/office/drawing/2014/main" id="{9C6A8FF1-2439-4786-ABFB-A42506312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5643563"/>
            <a:ext cx="80724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9900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0D75B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0D7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Facultatea de Matematic</a:t>
            </a:r>
            <a:r>
              <a:rPr lang="ro-RO" altLang="en-US" sz="1800"/>
              <a:t>ă și Informatică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o-RO" altLang="en-US" sz="1800"/>
              <a:t>Universitatea Babeș-Bolyai</a:t>
            </a:r>
            <a:endParaRPr lang="en-GB" altLang="en-US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1FFDC45-8C37-4319-B27A-88FBCFE71E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500063"/>
            <a:ext cx="8607425" cy="841375"/>
          </a:xfrm>
        </p:spPr>
        <p:txBody>
          <a:bodyPr/>
          <a:lstStyle/>
          <a:p>
            <a:r>
              <a:rPr lang="en-US" altLang="en-US" dirty="0"/>
              <a:t>Different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3CDB4-E5AF-4877-931E-0ECF4207E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8850" cy="50688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Test input generation </a:t>
            </a:r>
          </a:p>
          <a:p>
            <a:pPr lvl="1">
              <a:defRPr/>
            </a:pPr>
            <a:r>
              <a:rPr lang="en-US" dirty="0"/>
              <a:t>Domain-specific Test Input Synthesis</a:t>
            </a:r>
          </a:p>
          <a:p>
            <a:pPr lvl="1">
              <a:defRPr/>
            </a:pPr>
            <a:r>
              <a:rPr lang="en-US" dirty="0"/>
              <a:t>Fuzzy and Search-based Test Input Generation</a:t>
            </a:r>
          </a:p>
          <a:p>
            <a:pPr lvl="1">
              <a:defRPr/>
            </a:pPr>
            <a:r>
              <a:rPr lang="en-US" dirty="0"/>
              <a:t>Symbolic Execution Based Test Input Generation</a:t>
            </a:r>
          </a:p>
          <a:p>
            <a:pPr lvl="1">
              <a:defRPr/>
            </a:pPr>
            <a:r>
              <a:rPr lang="en-US" dirty="0"/>
              <a:t>Synthetic Data to Test Learning Program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1FFDC45-8C37-4319-B27A-88FBCFE71E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500063"/>
            <a:ext cx="8607425" cy="841375"/>
          </a:xfrm>
        </p:spPr>
        <p:txBody>
          <a:bodyPr/>
          <a:lstStyle/>
          <a:p>
            <a:r>
              <a:rPr lang="en-US" altLang="en-US" dirty="0"/>
              <a:t>Different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3CDB4-E5AF-4877-931E-0ECF4207E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8850" cy="5068888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/>
              <a:t>Test input generation </a:t>
            </a:r>
          </a:p>
          <a:p>
            <a:pPr>
              <a:defRPr/>
            </a:pPr>
            <a:r>
              <a:rPr lang="en-US" dirty="0"/>
              <a:t>Test-oracle (Pseudo-oracle)</a:t>
            </a:r>
          </a:p>
          <a:p>
            <a:pPr lvl="1">
              <a:defRPr/>
            </a:pPr>
            <a:r>
              <a:rPr lang="en-US" dirty="0"/>
              <a:t>Metamorphic testing</a:t>
            </a:r>
          </a:p>
          <a:p>
            <a:pPr lvl="2">
              <a:defRPr/>
            </a:pPr>
            <a:r>
              <a:rPr lang="en-US" dirty="0"/>
              <a:t>Coarse-grained Data Transformation (e.g. shuffle)</a:t>
            </a:r>
          </a:p>
          <a:p>
            <a:pPr lvl="2">
              <a:defRPr/>
            </a:pPr>
            <a:r>
              <a:rPr lang="en-US" dirty="0"/>
              <a:t>Fine-grained Data Transformation (e.g. data perturbation – noisy data)</a:t>
            </a:r>
          </a:p>
          <a:p>
            <a:pPr lvl="3">
              <a:defRPr/>
            </a:pPr>
            <a:r>
              <a:rPr lang="en-US" dirty="0">
                <a:hlinkClick r:id="rId2"/>
              </a:rPr>
              <a:t>https://arxiv.org/ftp/arxiv/papers/2002/2002.12543.pdf</a:t>
            </a:r>
            <a:endParaRPr lang="en-US" dirty="0"/>
          </a:p>
          <a:p>
            <a:pPr lvl="3">
              <a:defRPr/>
            </a:pPr>
            <a:r>
              <a:rPr lang="en-US" dirty="0">
                <a:hlinkClick r:id="rId3"/>
              </a:rPr>
              <a:t>https://www.ncbi.nlm.nih.gov/pmc/articles/PMC3019603/pdf/nihms200711.pdf</a:t>
            </a:r>
            <a:endParaRPr lang="en-US" dirty="0"/>
          </a:p>
          <a:p>
            <a:pPr lvl="1">
              <a:defRPr/>
            </a:pPr>
            <a:r>
              <a:rPr lang="en-US" dirty="0"/>
              <a:t>Cross-Referencing</a:t>
            </a:r>
          </a:p>
          <a:p>
            <a:pPr lvl="2">
              <a:defRPr/>
            </a:pPr>
            <a:r>
              <a:rPr lang="en-US" dirty="0"/>
              <a:t>Differential testing is a traditional software testing technique that detects bugs by observing whether similar applications yield different outputs regarding identical inputs</a:t>
            </a:r>
          </a:p>
          <a:p>
            <a:pPr lvl="2">
              <a:defRPr/>
            </a:pPr>
            <a:r>
              <a:rPr lang="en-US" dirty="0"/>
              <a:t>N-version programming aims to generate multiple functionally equivalent programs based on one specification, so that the combination of different versions are more fault-tolerant and robust.</a:t>
            </a:r>
          </a:p>
        </p:txBody>
      </p:sp>
    </p:spTree>
    <p:extLst>
      <p:ext uri="{BB962C8B-B14F-4D97-AF65-F5344CB8AC3E}">
        <p14:creationId xmlns:p14="http://schemas.microsoft.com/office/powerpoint/2010/main" val="108518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1FFDC45-8C37-4319-B27A-88FBCFE71E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500063"/>
            <a:ext cx="8607425" cy="841375"/>
          </a:xfrm>
        </p:spPr>
        <p:txBody>
          <a:bodyPr/>
          <a:lstStyle/>
          <a:p>
            <a:r>
              <a:rPr lang="en-US" altLang="en-US" dirty="0"/>
              <a:t>Different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3CDB4-E5AF-4877-931E-0ECF4207E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8850" cy="50688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Test input generation </a:t>
            </a:r>
          </a:p>
          <a:p>
            <a:pPr>
              <a:defRPr/>
            </a:pPr>
            <a:r>
              <a:rPr lang="en-US" dirty="0"/>
              <a:t>Test-oracle (Pseudo-oracle)</a:t>
            </a:r>
          </a:p>
          <a:p>
            <a:pPr>
              <a:defRPr/>
            </a:pPr>
            <a:r>
              <a:rPr lang="en-US" dirty="0"/>
              <a:t>Test adequacy evaluation is to find out whether the existing tests have a good fault-revealing ability </a:t>
            </a:r>
          </a:p>
          <a:p>
            <a:pPr lvl="1">
              <a:defRPr/>
            </a:pPr>
            <a:r>
              <a:rPr lang="en-US" dirty="0"/>
              <a:t>Test Coverage</a:t>
            </a:r>
          </a:p>
          <a:p>
            <a:pPr lvl="1">
              <a:defRPr/>
            </a:pPr>
            <a:r>
              <a:rPr lang="en-US" dirty="0"/>
              <a:t>Mutation Testing</a:t>
            </a:r>
          </a:p>
          <a:p>
            <a:pPr lvl="1">
              <a:defRPr/>
            </a:pPr>
            <a:r>
              <a:rPr lang="en-US" dirty="0"/>
              <a:t>Surprise Adequacy</a:t>
            </a:r>
          </a:p>
          <a:p>
            <a:pPr lvl="1">
              <a:defRPr/>
            </a:pPr>
            <a:r>
              <a:rPr lang="en-US" dirty="0"/>
              <a:t>Rule-based Checking of Test Adequacy</a:t>
            </a:r>
          </a:p>
        </p:txBody>
      </p:sp>
    </p:spTree>
    <p:extLst>
      <p:ext uri="{BB962C8B-B14F-4D97-AF65-F5344CB8AC3E}">
        <p14:creationId xmlns:p14="http://schemas.microsoft.com/office/powerpoint/2010/main" val="413029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5AD3AD1-4DB2-47BA-9661-5E630FADFB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500063"/>
            <a:ext cx="8607425" cy="841375"/>
          </a:xfrm>
        </p:spPr>
        <p:txBody>
          <a:bodyPr/>
          <a:lstStyle/>
          <a:p>
            <a:r>
              <a:rPr lang="en-US" altLang="en-US"/>
              <a:t>ML PROPERTIES TO BE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B50CD-B956-44B7-8880-9FFA9B27C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8850" cy="5068888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/>
              <a:t>Functional properties</a:t>
            </a:r>
          </a:p>
          <a:p>
            <a:pPr lvl="1">
              <a:defRPr/>
            </a:pPr>
            <a:r>
              <a:rPr lang="en-US" dirty="0"/>
              <a:t>Correctness</a:t>
            </a:r>
          </a:p>
          <a:p>
            <a:pPr lvl="1">
              <a:defRPr/>
            </a:pPr>
            <a:r>
              <a:rPr lang="en-US" dirty="0"/>
              <a:t>Model Relevance</a:t>
            </a:r>
          </a:p>
          <a:p>
            <a:pPr lvl="2">
              <a:defRPr/>
            </a:pPr>
            <a:r>
              <a:rPr lang="en-US" dirty="0"/>
              <a:t>Overfitting or underfitting</a:t>
            </a:r>
          </a:p>
          <a:p>
            <a:pPr>
              <a:defRPr/>
            </a:pPr>
            <a:r>
              <a:rPr lang="en-US" dirty="0"/>
              <a:t>Non-functional</a:t>
            </a:r>
          </a:p>
          <a:p>
            <a:pPr lvl="1">
              <a:defRPr/>
            </a:pPr>
            <a:r>
              <a:rPr lang="en-US" dirty="0"/>
              <a:t>Robustness and Security  (a robust system should maintain performance in the presence of noise)</a:t>
            </a:r>
          </a:p>
          <a:p>
            <a:pPr lvl="2">
              <a:defRPr/>
            </a:pPr>
            <a:r>
              <a:rPr lang="en-US" dirty="0"/>
              <a:t>Robustness measurement criteria </a:t>
            </a:r>
          </a:p>
          <a:p>
            <a:pPr lvl="3">
              <a:defRPr/>
            </a:pPr>
            <a:r>
              <a:rPr lang="en-US" dirty="0"/>
              <a:t>pointwise robustness, indicating the minimum input change a classifier fails to be robust; </a:t>
            </a:r>
          </a:p>
          <a:p>
            <a:pPr lvl="3">
              <a:defRPr/>
            </a:pPr>
            <a:r>
              <a:rPr lang="en-US" dirty="0"/>
              <a:t>adversarial frequency, indicating how often changing an input changes a classifier’s results; </a:t>
            </a:r>
          </a:p>
          <a:p>
            <a:pPr lvl="3">
              <a:defRPr/>
            </a:pPr>
            <a:r>
              <a:rPr lang="en-US" dirty="0"/>
              <a:t>adversarial severity, indicating the distance between an input and its nearest adversarial example</a:t>
            </a:r>
          </a:p>
          <a:p>
            <a:pPr lvl="2">
              <a:defRPr/>
            </a:pPr>
            <a:r>
              <a:rPr lang="en-US" dirty="0"/>
              <a:t>Perturbation Targeting Test Data</a:t>
            </a:r>
          </a:p>
          <a:p>
            <a:pPr lvl="2">
              <a:defRPr/>
            </a:pPr>
            <a:r>
              <a:rPr lang="en-US" dirty="0"/>
              <a:t>Perturbation Targeting the Whole System</a:t>
            </a:r>
          </a:p>
          <a:p>
            <a:pPr lvl="1">
              <a:defRPr/>
            </a:pPr>
            <a:r>
              <a:rPr lang="en-US" dirty="0"/>
              <a:t>Efficiency</a:t>
            </a:r>
          </a:p>
          <a:p>
            <a:pPr lvl="1">
              <a:defRPr/>
            </a:pPr>
            <a:r>
              <a:rPr lang="en-US" dirty="0"/>
              <a:t>Fairness </a:t>
            </a:r>
          </a:p>
          <a:p>
            <a:pPr lvl="2">
              <a:defRPr/>
            </a:pPr>
            <a:r>
              <a:rPr lang="en-US" dirty="0"/>
              <a:t>Fairness Definitions and Measurement Metrics</a:t>
            </a:r>
          </a:p>
          <a:p>
            <a:pPr lvl="2">
              <a:defRPr/>
            </a:pPr>
            <a:r>
              <a:rPr lang="en-US" dirty="0"/>
              <a:t>Test Generation Techniques for Fairness Testing</a:t>
            </a:r>
          </a:p>
          <a:p>
            <a:pPr lvl="1">
              <a:defRPr/>
            </a:pPr>
            <a:r>
              <a:rPr lang="en-US" dirty="0"/>
              <a:t>Interpretability </a:t>
            </a:r>
          </a:p>
          <a:p>
            <a:pPr lvl="1">
              <a:defRPr/>
            </a:pPr>
            <a:r>
              <a:rPr lang="en-US" dirty="0"/>
              <a:t>Privacy </a:t>
            </a:r>
          </a:p>
          <a:p>
            <a:pPr lvl="2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94EF1234-E1F9-4E68-9F73-4D2901028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500063"/>
            <a:ext cx="8607425" cy="84137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B07A-C6AB-4948-8C98-3115E041A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8850" cy="506888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More details</a:t>
            </a:r>
            <a:endParaRPr lang="en-US" dirty="0">
              <a:hlinkClick r:id="rId2"/>
            </a:endParaRP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SE4ML – Software Engineering for AI-ML-based Systems</a:t>
            </a:r>
            <a:r>
              <a:rPr lang="en-US" dirty="0">
                <a:hlinkClick r:id="rId2"/>
              </a:rPr>
              <a:t> https://drops.dagstuhl.de/opus/volltexte/2020/13060/pdf/dagrep_v010_i002_p076_20091.pdf</a:t>
            </a:r>
            <a:endParaRPr lang="en-US" dirty="0"/>
          </a:p>
          <a:p>
            <a:pPr lvl="1">
              <a:defRPr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lvl="1">
              <a:defRPr/>
            </a:pP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Braiek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H. B.,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Khomh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F. (2020). On testing machine learning programs.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Systems and Software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164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110542. </a:t>
            </a:r>
            <a:r>
              <a:rPr lang="en-US" dirty="0">
                <a:hlinkClick r:id="rId3"/>
              </a:rPr>
              <a:t>https://www.sciencedirect.com/science/article/abs/pii/S0164121220300248</a:t>
            </a:r>
            <a:endParaRPr lang="en-US" dirty="0"/>
          </a:p>
          <a:p>
            <a:pPr lvl="1">
              <a:defRPr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lvl="1">
              <a:defRPr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Zhang, J. M., Harman, M., Ma, L., &amp; Liu, Y. (2020). Machine learning testing: Survey, landscapes and horizons.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Transactions on Software Engineering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 </a:t>
            </a:r>
            <a:r>
              <a:rPr lang="en-US" dirty="0">
                <a:hlinkClick r:id="rId4"/>
              </a:rPr>
              <a:t>https://ieeexplore.ieee.org/stamp/stamp.jsp?arnumber=9000651&amp;casa_token=9n3hR8ciH_MAAAAA:BWPwL97lzq-IWPKdlrGx5S6Cc8YAiu7uj8410Jf89YJomK0CTG9Lt_4IyL5pAzFdG3E8D79xwSR1&amp;tag=1</a:t>
            </a: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1F09234-6091-4BD3-9A2B-8734C644B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500063"/>
            <a:ext cx="8607425" cy="841375"/>
          </a:xfrm>
        </p:spPr>
        <p:txBody>
          <a:bodyPr/>
          <a:lstStyle/>
          <a:p>
            <a:r>
              <a:rPr lang="en-US" altLang="en-US"/>
              <a:t>Quality of an ML-based system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A8F500F9-6CAA-4716-8A52-DCB6228D6B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8850" cy="5068888"/>
          </a:xfrm>
        </p:spPr>
        <p:txBody>
          <a:bodyPr/>
          <a:lstStyle/>
          <a:p>
            <a:pPr lvl="1"/>
            <a:endParaRPr lang="en-US" altLang="en-US"/>
          </a:p>
          <a:p>
            <a:pPr lvl="1"/>
            <a:r>
              <a:rPr lang="en-US" altLang="en-US"/>
              <a:t>ML algorithm</a:t>
            </a:r>
          </a:p>
          <a:p>
            <a:pPr lvl="1"/>
            <a:endParaRPr lang="en-US" altLang="en-US" b="1"/>
          </a:p>
          <a:p>
            <a:pPr lvl="1"/>
            <a:r>
              <a:rPr lang="en-US" altLang="en-US" b="1"/>
              <a:t>Learnt model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Data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Entire System 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86D3DE4-5FCF-4106-B98D-8D54EADD43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500063"/>
            <a:ext cx="8607425" cy="841375"/>
          </a:xfrm>
        </p:spPr>
        <p:txBody>
          <a:bodyPr/>
          <a:lstStyle/>
          <a:p>
            <a:r>
              <a:rPr lang="en-US" altLang="en-US"/>
              <a:t>Measuring quality -&gt; how?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69C6F542-FCEC-471F-ADF9-A5E5E80D07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8850" cy="50688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en-US" dirty="0"/>
              <a:t>ML perspective -&gt; </a:t>
            </a:r>
            <a:r>
              <a:rPr lang="en-US" dirty="0"/>
              <a:t>building models that could do good numerical or class-related predictions</a:t>
            </a:r>
          </a:p>
          <a:p>
            <a:pPr lvl="1">
              <a:defRPr/>
            </a:pPr>
            <a:r>
              <a:rPr lang="en-US" altLang="en-US" b="1" dirty="0"/>
              <a:t>Prediction quality</a:t>
            </a:r>
          </a:p>
          <a:p>
            <a:pPr lvl="1">
              <a:defRPr/>
            </a:pPr>
            <a:r>
              <a:rPr lang="en-US" altLang="en-US" b="1" dirty="0"/>
              <a:t>Model size </a:t>
            </a:r>
          </a:p>
          <a:p>
            <a:pPr lvl="1">
              <a:defRPr/>
            </a:pPr>
            <a:r>
              <a:rPr lang="en-US" altLang="en-US" b="1" dirty="0"/>
              <a:t>Inference time </a:t>
            </a:r>
          </a:p>
          <a:p>
            <a:pPr lvl="1">
              <a:defRPr/>
            </a:pPr>
            <a:r>
              <a:rPr lang="en-US" altLang="en-US" dirty="0"/>
              <a:t>User interaction model </a:t>
            </a:r>
          </a:p>
          <a:p>
            <a:pPr lvl="1">
              <a:defRPr/>
            </a:pPr>
            <a:r>
              <a:rPr lang="en-US" altLang="en-US" dirty="0"/>
              <a:t>Kinds of mistakes made </a:t>
            </a:r>
          </a:p>
          <a:p>
            <a:pPr lvl="1">
              <a:defRPr/>
            </a:pPr>
            <a:r>
              <a:rPr lang="en-US" altLang="en-US" dirty="0"/>
              <a:t>How the system deals with mistakes </a:t>
            </a:r>
          </a:p>
          <a:p>
            <a:pPr lvl="1">
              <a:defRPr/>
            </a:pPr>
            <a:r>
              <a:rPr lang="en-US" altLang="en-US" dirty="0"/>
              <a:t>Ability to incrementally learn </a:t>
            </a:r>
          </a:p>
          <a:p>
            <a:pPr lvl="1">
              <a:defRPr/>
            </a:pPr>
            <a:r>
              <a:rPr lang="en-US" altLang="en-US" dirty="0"/>
              <a:t>Safety, security, fairness, privacy </a:t>
            </a:r>
          </a:p>
          <a:p>
            <a:pPr lvl="1">
              <a:defRPr/>
            </a:pPr>
            <a:r>
              <a:rPr lang="en-US" altLang="en-US" dirty="0" err="1"/>
              <a:t>Explainability</a:t>
            </a:r>
            <a:r>
              <a:rPr lang="en-US" altLang="en-US" dirty="0"/>
              <a:t> </a:t>
            </a:r>
          </a:p>
          <a:p>
            <a:pPr lvl="1"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SE perspective -&gt; </a:t>
            </a:r>
            <a:r>
              <a:rPr lang="en-US" dirty="0"/>
              <a:t>conventional software development</a:t>
            </a:r>
          </a:p>
          <a:p>
            <a:pPr lvl="1">
              <a:defRPr/>
            </a:pPr>
            <a:r>
              <a:rPr lang="en-US" altLang="en-US" dirty="0"/>
              <a:t>Black box testing</a:t>
            </a:r>
          </a:p>
          <a:p>
            <a:pPr lvl="1">
              <a:defRPr/>
            </a:pPr>
            <a:r>
              <a:rPr lang="en-US" altLang="en-US" dirty="0"/>
              <a:t>White box testing 	</a:t>
            </a:r>
          </a:p>
          <a:p>
            <a:pPr lvl="1">
              <a:defRPr/>
            </a:pPr>
            <a:r>
              <a:rPr lang="en-US" altLang="en-US" dirty="0"/>
              <a:t>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D3BEB82-D576-4BD4-A78C-7B542F773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500063"/>
            <a:ext cx="8607425" cy="841375"/>
          </a:xfrm>
        </p:spPr>
        <p:txBody>
          <a:bodyPr/>
          <a:lstStyle/>
          <a:p>
            <a:r>
              <a:rPr lang="en-US" altLang="en-US"/>
              <a:t>Measuring quality – ML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5A13A-FC2D-440F-95E8-8AC3B3FE6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8850" cy="499745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Prediction quality</a:t>
            </a:r>
          </a:p>
          <a:p>
            <a:pPr lvl="1">
              <a:defRPr/>
            </a:pPr>
            <a:r>
              <a:rPr lang="en-US" dirty="0"/>
              <a:t>Classification problem</a:t>
            </a:r>
          </a:p>
          <a:p>
            <a:pPr lvl="2">
              <a:defRPr/>
            </a:pPr>
            <a:r>
              <a:rPr lang="en-US" dirty="0"/>
              <a:t>Accuracy = correct predictions / all predictions</a:t>
            </a:r>
          </a:p>
          <a:p>
            <a:pPr lvl="3">
              <a:defRPr/>
            </a:pPr>
            <a:r>
              <a:rPr lang="en-US" dirty="0"/>
              <a:t>Measuring success of all classes predictions </a:t>
            </a:r>
          </a:p>
          <a:p>
            <a:pPr lvl="3">
              <a:defRPr/>
            </a:pPr>
            <a:r>
              <a:rPr lang="en-US" dirty="0"/>
              <a:t>Higher is better</a:t>
            </a:r>
          </a:p>
          <a:p>
            <a:pPr lvl="3">
              <a:defRPr/>
            </a:pPr>
            <a:endParaRPr lang="en-US" dirty="0"/>
          </a:p>
          <a:p>
            <a:pPr lvl="2">
              <a:defRPr/>
            </a:pPr>
            <a:r>
              <a:rPr lang="en-US" dirty="0"/>
              <a:t>Precision = TP / (TP + FP)</a:t>
            </a:r>
          </a:p>
          <a:p>
            <a:pPr lvl="3">
              <a:defRPr/>
            </a:pPr>
            <a:r>
              <a:rPr lang="en-US" dirty="0"/>
              <a:t>Measuring rate of false classifications (or noise)</a:t>
            </a:r>
          </a:p>
          <a:p>
            <a:pPr lvl="3">
              <a:defRPr/>
            </a:pPr>
            <a:r>
              <a:rPr lang="en-US" dirty="0"/>
              <a:t>Higher is better</a:t>
            </a:r>
          </a:p>
          <a:p>
            <a:pPr lvl="3">
              <a:defRPr/>
            </a:pPr>
            <a:endParaRPr lang="en-US" dirty="0"/>
          </a:p>
          <a:p>
            <a:pPr lvl="2">
              <a:defRPr/>
            </a:pPr>
            <a:r>
              <a:rPr lang="en-US" dirty="0"/>
              <a:t>Recall = TP / (TP + FN)</a:t>
            </a:r>
          </a:p>
          <a:p>
            <a:pPr lvl="3">
              <a:defRPr/>
            </a:pPr>
            <a:r>
              <a:rPr lang="en-US" dirty="0"/>
              <a:t>Measuring success of correct classifications (or missing results) </a:t>
            </a:r>
          </a:p>
          <a:p>
            <a:pPr lvl="3">
              <a:defRPr/>
            </a:pPr>
            <a:r>
              <a:rPr lang="en-US" dirty="0"/>
              <a:t>Higher is better</a:t>
            </a:r>
          </a:p>
          <a:p>
            <a:pPr lvl="3">
              <a:defRPr/>
            </a:pPr>
            <a:r>
              <a:rPr lang="en-US" dirty="0"/>
              <a:t>False negative rate = 1 – recall 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Regression problem</a:t>
            </a:r>
          </a:p>
          <a:p>
            <a:pPr lvl="2">
              <a:defRPr/>
            </a:pPr>
            <a:r>
              <a:rPr lang="en-US" dirty="0"/>
              <a:t>Prediction error </a:t>
            </a:r>
          </a:p>
          <a:p>
            <a:pPr lvl="3">
              <a:defRPr/>
            </a:pPr>
            <a:r>
              <a:rPr lang="en-US" dirty="0"/>
              <a:t>Mean Absolute Error MAE = 1/n ∑| </a:t>
            </a:r>
            <a:r>
              <a:rPr lang="en-US" dirty="0" err="1"/>
              <a:t>realValue</a:t>
            </a:r>
            <a:r>
              <a:rPr lang="en-US" dirty="0"/>
              <a:t> - </a:t>
            </a:r>
            <a:r>
              <a:rPr lang="en-US" dirty="0" err="1"/>
              <a:t>predictedValue</a:t>
            </a:r>
            <a:r>
              <a:rPr lang="en-US" dirty="0"/>
              <a:t> |</a:t>
            </a:r>
          </a:p>
          <a:p>
            <a:pPr lvl="3">
              <a:defRPr/>
            </a:pPr>
            <a:r>
              <a:rPr lang="en-US" dirty="0"/>
              <a:t>Mean Absolute Percentage Error MAPE = 1/n ∑| (</a:t>
            </a:r>
            <a:r>
              <a:rPr lang="en-US" dirty="0" err="1"/>
              <a:t>realValue</a:t>
            </a:r>
            <a:r>
              <a:rPr lang="en-US" dirty="0"/>
              <a:t> – </a:t>
            </a:r>
            <a:r>
              <a:rPr lang="en-US" dirty="0" err="1"/>
              <a:t>predictedValue</a:t>
            </a:r>
            <a:r>
              <a:rPr lang="en-US" dirty="0"/>
              <a:t>) / </a:t>
            </a:r>
            <a:r>
              <a:rPr lang="en-US" dirty="0" err="1"/>
              <a:t>realValue</a:t>
            </a:r>
            <a:r>
              <a:rPr lang="en-US" dirty="0"/>
              <a:t> |</a:t>
            </a:r>
          </a:p>
          <a:p>
            <a:pPr lvl="3">
              <a:defRPr/>
            </a:pPr>
            <a:r>
              <a:rPr lang="en-US" dirty="0"/>
              <a:t>Mean Squared Error MSE = 1/n ∑ ( </a:t>
            </a:r>
            <a:r>
              <a:rPr lang="en-US" dirty="0" err="1"/>
              <a:t>realValue</a:t>
            </a:r>
            <a:r>
              <a:rPr lang="en-US" dirty="0"/>
              <a:t> - </a:t>
            </a:r>
            <a:r>
              <a:rPr lang="en-US" dirty="0" err="1"/>
              <a:t>predictedValue</a:t>
            </a:r>
            <a:r>
              <a:rPr lang="en-US" dirty="0"/>
              <a:t> )^2</a:t>
            </a:r>
          </a:p>
          <a:p>
            <a:pPr lvl="3">
              <a:defRPr/>
            </a:pPr>
            <a:endParaRPr lang="en-US" dirty="0"/>
          </a:p>
          <a:p>
            <a:pPr lvl="3">
              <a:defRPr/>
            </a:pPr>
            <a:endParaRPr lang="en-US" dirty="0"/>
          </a:p>
          <a:p>
            <a:pPr lvl="3">
              <a:defRPr/>
            </a:pPr>
            <a:endParaRPr lang="en-US" dirty="0"/>
          </a:p>
          <a:p>
            <a:pPr lvl="3">
              <a:defRPr/>
            </a:pPr>
            <a:endParaRPr lang="en-US" dirty="0"/>
          </a:p>
          <a:p>
            <a:pPr lvl="2">
              <a:defRPr/>
            </a:pPr>
            <a:endParaRPr lang="en-US" dirty="0"/>
          </a:p>
          <a:p>
            <a:pPr lvl="2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79EF9838-1AF2-4EB4-AA28-66747709D0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500063"/>
            <a:ext cx="8607425" cy="841375"/>
          </a:xfrm>
        </p:spPr>
        <p:txBody>
          <a:bodyPr/>
          <a:lstStyle/>
          <a:p>
            <a:r>
              <a:rPr lang="en-US" altLang="en-US"/>
              <a:t>Measuring quality – ML perspective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48D7D291-D54C-48CD-B1D9-AAE4CA38A0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07413" cy="3341688"/>
          </a:xfrm>
        </p:spPr>
        <p:txBody>
          <a:bodyPr/>
          <a:lstStyle/>
          <a:p>
            <a:r>
              <a:rPr lang="en-US" altLang="en-US"/>
              <a:t>Prediction quality</a:t>
            </a:r>
          </a:p>
          <a:p>
            <a:pPr lvl="1"/>
            <a:r>
              <a:rPr lang="en-US" altLang="en-US"/>
              <a:t>Suppose the accuracy metric</a:t>
            </a:r>
          </a:p>
          <a:p>
            <a:pPr lvl="2"/>
            <a:r>
              <a:rPr lang="en-US" altLang="en-US"/>
              <a:t>What does mean a good accuracy? 99%? 75%?</a:t>
            </a:r>
          </a:p>
          <a:p>
            <a:pPr lvl="2"/>
            <a:r>
              <a:rPr lang="en-US" altLang="en-US"/>
              <a:t>Always compare to a base rate!	</a:t>
            </a:r>
          </a:p>
          <a:p>
            <a:pPr lvl="2"/>
            <a:endParaRPr lang="en-US" altLang="en-US"/>
          </a:p>
          <a:p>
            <a:pPr lvl="2"/>
            <a:endParaRPr lang="en-US" altLang="en-US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5FA4B6C4-EC8D-4DE8-9DA3-D841F6A66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076700"/>
            <a:ext cx="752475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38D865D-5E2D-441B-AC1F-FA64ADE77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500063"/>
            <a:ext cx="8607425" cy="841375"/>
          </a:xfrm>
        </p:spPr>
        <p:txBody>
          <a:bodyPr/>
          <a:lstStyle/>
          <a:p>
            <a:r>
              <a:rPr lang="en-US" altLang="en-US"/>
              <a:t>Measuring quality – ML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F0CDF-2AAE-45AB-BA91-40AD73F7E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8850" cy="5068888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/>
              <a:t>Prediction quality</a:t>
            </a:r>
          </a:p>
          <a:p>
            <a:pPr lvl="1">
              <a:defRPr/>
            </a:pPr>
            <a:r>
              <a:rPr lang="en-US" dirty="0"/>
              <a:t>Baseline = ?</a:t>
            </a:r>
          </a:p>
          <a:p>
            <a:pPr lvl="2">
              <a:defRPr/>
            </a:pPr>
            <a:r>
              <a:rPr lang="en-US" dirty="0"/>
              <a:t>Random predictor</a:t>
            </a:r>
          </a:p>
          <a:p>
            <a:pPr lvl="3">
              <a:defRPr/>
            </a:pPr>
            <a:r>
              <a:rPr lang="en-US" dirty="0"/>
              <a:t>Acc = (3 + 4997) / (3 + 2 + 4998 + 4997) = 0.5</a:t>
            </a:r>
          </a:p>
          <a:p>
            <a:pPr lvl="3">
              <a:defRPr/>
            </a:pPr>
            <a:r>
              <a:rPr lang="en-US" dirty="0"/>
              <a:t>Precision(cancer) = 3 / (3 + 4998) ~0.0006</a:t>
            </a:r>
          </a:p>
          <a:p>
            <a:pPr lvl="3">
              <a:defRPr/>
            </a:pPr>
            <a:r>
              <a:rPr lang="en-US" dirty="0"/>
              <a:t>Recall (cancer) = 3/ (3 + 2) = 0.6</a:t>
            </a:r>
          </a:p>
          <a:p>
            <a:pPr lvl="3">
              <a:defRPr/>
            </a:pPr>
            <a:endParaRPr lang="en-US" dirty="0"/>
          </a:p>
          <a:p>
            <a:pPr lvl="2">
              <a:defRPr/>
            </a:pPr>
            <a:r>
              <a:rPr lang="en-US" dirty="0"/>
              <a:t>all true, </a:t>
            </a:r>
          </a:p>
          <a:p>
            <a:pPr lvl="2">
              <a:defRPr/>
            </a:pPr>
            <a:r>
              <a:rPr lang="en-US" dirty="0"/>
              <a:t>all false, </a:t>
            </a:r>
          </a:p>
          <a:p>
            <a:pPr lvl="2">
              <a:defRPr/>
            </a:pPr>
            <a:r>
              <a:rPr lang="en-US" dirty="0"/>
              <a:t>repeat last observation, </a:t>
            </a:r>
          </a:p>
          <a:p>
            <a:pPr lvl="2">
              <a:defRPr/>
            </a:pPr>
            <a:r>
              <a:rPr lang="en-US" dirty="0"/>
              <a:t>simple heuristics, </a:t>
            </a:r>
          </a:p>
          <a:p>
            <a:pPr lvl="2">
              <a:defRPr/>
            </a:pPr>
            <a:r>
              <a:rPr lang="en-US" dirty="0"/>
              <a:t>simpler model,</a:t>
            </a:r>
          </a:p>
          <a:p>
            <a:pPr lvl="2">
              <a:defRPr/>
            </a:pPr>
            <a:r>
              <a:rPr lang="en-US" dirty="0"/>
              <a:t>SOTA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Extreme classifiers</a:t>
            </a:r>
          </a:p>
          <a:p>
            <a:pPr lvl="2">
              <a:defRPr/>
            </a:pPr>
            <a:r>
              <a:rPr lang="en-US" dirty="0"/>
              <a:t>Never cancer predictor = Identifies every instance as negative (e.g., no cancer)</a:t>
            </a:r>
          </a:p>
          <a:p>
            <a:pPr lvl="3">
              <a:defRPr/>
            </a:pPr>
            <a:r>
              <a:rPr lang="en-US" dirty="0"/>
              <a:t>Precision = ? / 0 / (0 + 0) - undefined (no false predictions, but no predictions at all</a:t>
            </a:r>
            <a:r>
              <a:rPr lang="ro-RO" dirty="0"/>
              <a:t>)</a:t>
            </a:r>
            <a:endParaRPr lang="en-US" dirty="0"/>
          </a:p>
          <a:p>
            <a:pPr lvl="3">
              <a:defRPr/>
            </a:pPr>
            <a:r>
              <a:rPr lang="en-US" dirty="0"/>
              <a:t>Recall = ? / 0 / (0 + 5)</a:t>
            </a:r>
          </a:p>
          <a:p>
            <a:pPr lvl="2">
              <a:defRPr/>
            </a:pPr>
            <a:r>
              <a:rPr lang="en-US" dirty="0"/>
              <a:t>Always cancer predictor = Identifies every instance as positive (e.g., has cancer)</a:t>
            </a:r>
          </a:p>
          <a:p>
            <a:pPr lvl="3">
              <a:defRPr/>
            </a:pPr>
            <a:r>
              <a:rPr lang="en-US" dirty="0"/>
              <a:t>Precision = ?</a:t>
            </a:r>
            <a:r>
              <a:rPr lang="ro-RO" dirty="0"/>
              <a:t> / </a:t>
            </a:r>
            <a:r>
              <a:rPr lang="en-US" dirty="0"/>
              <a:t>x / (x + y), y &gt;&gt; x =&gt; </a:t>
            </a:r>
            <a:r>
              <a:rPr lang="ro-RO" dirty="0"/>
              <a:t>low (</a:t>
            </a:r>
            <a:r>
              <a:rPr lang="en-US" dirty="0"/>
              <a:t>also reports cancer for all noncancer cases</a:t>
            </a:r>
            <a:r>
              <a:rPr lang="ro-RO" dirty="0"/>
              <a:t>)</a:t>
            </a:r>
            <a:endParaRPr lang="en-US" dirty="0"/>
          </a:p>
          <a:p>
            <a:pPr lvl="3">
              <a:defRPr/>
            </a:pPr>
            <a:r>
              <a:rPr lang="en-US" dirty="0"/>
              <a:t>Recall = ?</a:t>
            </a:r>
            <a:r>
              <a:rPr lang="ro-RO" dirty="0"/>
              <a:t> / </a:t>
            </a:r>
            <a:r>
              <a:rPr lang="en-US" dirty="0"/>
              <a:t>x / (x + 0) = </a:t>
            </a:r>
            <a:r>
              <a:rPr lang="ro-RO" dirty="0"/>
              <a:t>100%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AA717015-BD3B-49B9-9C29-4D0DB2158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3132138"/>
            <a:ext cx="5076825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448FB4A-2786-4158-A165-EC015D9D4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500063"/>
            <a:ext cx="8607425" cy="841375"/>
          </a:xfrm>
        </p:spPr>
        <p:txBody>
          <a:bodyPr/>
          <a:lstStyle/>
          <a:p>
            <a:r>
              <a:rPr lang="en-US" altLang="en-US"/>
              <a:t>Measuring quality – ML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271FA-4DC2-4722-BCD3-5C06F1A2F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8850" cy="5068888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err="1"/>
              <a:t>Generalisation</a:t>
            </a:r>
            <a:r>
              <a:rPr lang="en-US" dirty="0"/>
              <a:t> quality </a:t>
            </a:r>
          </a:p>
          <a:p>
            <a:pPr lvl="1">
              <a:defRPr/>
            </a:pPr>
            <a:r>
              <a:rPr lang="en-US" dirty="0"/>
              <a:t>Training data (seen)</a:t>
            </a:r>
          </a:p>
          <a:p>
            <a:pPr lvl="2">
              <a:defRPr/>
            </a:pPr>
            <a:r>
              <a:rPr lang="en-US" dirty="0"/>
              <a:t>problems</a:t>
            </a:r>
          </a:p>
          <a:p>
            <a:pPr lvl="3">
              <a:defRPr/>
            </a:pPr>
            <a:r>
              <a:rPr lang="en-US" dirty="0"/>
              <a:t>If acc(learning) &gt;&gt; acc(validation) =&gt; overfitting </a:t>
            </a:r>
          </a:p>
          <a:p>
            <a:pPr lvl="4">
              <a:defRPr/>
            </a:pPr>
            <a:r>
              <a:rPr lang="en-US" dirty="0"/>
              <a:t>Model learned exactly for the input data, but does not generalize to unseen data (e.g., exact memorization)</a:t>
            </a:r>
          </a:p>
          <a:p>
            <a:pPr lvl="3">
              <a:defRPr/>
            </a:pPr>
            <a:r>
              <a:rPr lang="en-US" dirty="0"/>
              <a:t>If acc(learning) &lt;&lt; acc(validation) =&gt; underfitting</a:t>
            </a:r>
          </a:p>
          <a:p>
            <a:pPr lvl="4">
              <a:defRPr/>
            </a:pPr>
            <a:r>
              <a:rPr lang="en-US" dirty="0"/>
              <a:t>Model makes very general observations but poorly fits to data (e.g., brightness in picture)</a:t>
            </a:r>
          </a:p>
          <a:p>
            <a:pPr lvl="2">
              <a:defRPr/>
            </a:pPr>
            <a:r>
              <a:rPr lang="en-US" dirty="0"/>
              <a:t>Solutions</a:t>
            </a:r>
          </a:p>
          <a:p>
            <a:pPr lvl="3">
              <a:defRPr/>
            </a:pPr>
            <a:r>
              <a:rPr lang="en-US" dirty="0"/>
              <a:t>Parameter tunning</a:t>
            </a:r>
          </a:p>
          <a:p>
            <a:pPr lvl="4">
              <a:defRPr/>
            </a:pPr>
            <a:r>
              <a:rPr lang="en-US" dirty="0"/>
              <a:t>Control the degrees of freedom (no of parameters)</a:t>
            </a:r>
          </a:p>
          <a:p>
            <a:pPr lvl="3">
              <a:defRPr/>
            </a:pPr>
            <a:r>
              <a:rPr lang="en-US" dirty="0"/>
              <a:t>Cross-validation </a:t>
            </a:r>
          </a:p>
          <a:p>
            <a:pPr lvl="4">
              <a:defRPr/>
            </a:pPr>
            <a:r>
              <a:rPr lang="en-US" dirty="0"/>
              <a:t>Repeated partitioning of data into train and validation data, train and evaluate model on each partition, average results</a:t>
            </a:r>
          </a:p>
          <a:p>
            <a:pPr lvl="1">
              <a:defRPr/>
            </a:pPr>
            <a:r>
              <a:rPr lang="en-US" dirty="0"/>
              <a:t>Testing data (unseen)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654A1FB-7041-4623-9F3E-368D26EAA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500063"/>
            <a:ext cx="8607425" cy="841375"/>
          </a:xfrm>
        </p:spPr>
        <p:txBody>
          <a:bodyPr/>
          <a:lstStyle/>
          <a:p>
            <a:r>
              <a:rPr lang="en-US" altLang="en-US"/>
              <a:t>Measuring quality – SE perspective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5F1C7EB5-80E5-4088-BCF0-E63F284B9E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8850" cy="5068888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en-US" dirty="0"/>
              <a:t>Testing</a:t>
            </a:r>
          </a:p>
          <a:p>
            <a:pPr lvl="1">
              <a:defRPr/>
            </a:pPr>
            <a:r>
              <a:rPr lang="en-US" altLang="en-US" dirty="0"/>
              <a:t>White-box testing</a:t>
            </a:r>
          </a:p>
          <a:p>
            <a:pPr lvl="2">
              <a:defRPr/>
            </a:pPr>
            <a:r>
              <a:rPr lang="en-US" altLang="en-US" dirty="0">
                <a:solidFill>
                  <a:srgbClr val="222635"/>
                </a:solidFill>
                <a:latin typeface="Cambria" panose="02040503050406030204" pitchFamily="18" charset="0"/>
              </a:rPr>
              <a:t>testing the functionality of an application WITH knowing the details of its implementation</a:t>
            </a:r>
          </a:p>
          <a:p>
            <a:pPr lvl="2">
              <a:defRPr/>
            </a:pPr>
            <a:r>
              <a:rPr lang="en-US" dirty="0">
                <a:solidFill>
                  <a:srgbClr val="3A3A3A"/>
                </a:solidFill>
                <a:latin typeface="Work Sans"/>
              </a:rPr>
              <a:t>Structure-based testing -&gt; test cases are created with reference to the internal structure of the software component</a:t>
            </a:r>
            <a:endParaRPr lang="en-US" dirty="0">
              <a:latin typeface="Roboto"/>
            </a:endParaRPr>
          </a:p>
          <a:p>
            <a:pPr lvl="2">
              <a:defRPr/>
            </a:pPr>
            <a:r>
              <a:rPr lang="en-US" altLang="en-US" sz="2100" dirty="0">
                <a:solidFill>
                  <a:srgbClr val="3A3A3A"/>
                </a:solidFill>
                <a:latin typeface="Work Sans"/>
              </a:rPr>
              <a:t>Remember that we deal by an ML model, not a piece of code</a:t>
            </a:r>
          </a:p>
          <a:p>
            <a:pPr lvl="2"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dirty="0"/>
              <a:t>Black-box testing</a:t>
            </a:r>
          </a:p>
          <a:p>
            <a:pPr lvl="2">
              <a:defRPr/>
            </a:pPr>
            <a:r>
              <a:rPr lang="en-US" altLang="en-US" dirty="0">
                <a:solidFill>
                  <a:srgbClr val="222635"/>
                </a:solidFill>
                <a:latin typeface="Cambria" panose="02040503050406030204" pitchFamily="18" charset="0"/>
              </a:rPr>
              <a:t> testing the functionality of an application WITHOUT knowing the details of its implementation</a:t>
            </a:r>
          </a:p>
          <a:p>
            <a:pPr lvl="2">
              <a:defRPr/>
            </a:pPr>
            <a:r>
              <a:rPr lang="en-US" altLang="en-US" dirty="0">
                <a:solidFill>
                  <a:srgbClr val="222635"/>
                </a:solidFill>
                <a:latin typeface="Cambria" panose="02040503050406030204" pitchFamily="18" charset="0"/>
              </a:rPr>
              <a:t>specification-based testing -&gt; test cases are created based on the requirement specifications</a:t>
            </a:r>
          </a:p>
          <a:p>
            <a:pPr lvl="2">
              <a:defRPr/>
            </a:pPr>
            <a:r>
              <a:rPr lang="en-US" altLang="en-US" dirty="0">
                <a:solidFill>
                  <a:srgbClr val="222635"/>
                </a:solidFill>
                <a:latin typeface="Cambria" panose="02040503050406030204" pitchFamily="18" charset="0"/>
              </a:rPr>
              <a:t>Specification = ?</a:t>
            </a:r>
          </a:p>
          <a:p>
            <a:pPr lvl="3">
              <a:defRPr/>
            </a:pPr>
            <a:r>
              <a:rPr lang="en-US" altLang="en-US" dirty="0">
                <a:solidFill>
                  <a:srgbClr val="222635"/>
                </a:solidFill>
                <a:latin typeface="Cambria" panose="02040503050406030204" pitchFamily="18" charset="0"/>
              </a:rPr>
              <a:t>Input data= known</a:t>
            </a:r>
          </a:p>
          <a:p>
            <a:pPr lvl="3">
              <a:defRPr/>
            </a:pPr>
            <a:r>
              <a:rPr lang="en-US" altLang="en-US" dirty="0">
                <a:solidFill>
                  <a:srgbClr val="222635"/>
                </a:solidFill>
                <a:latin typeface="Cambria" panose="02040503050406030204" pitchFamily="18" charset="0"/>
              </a:rPr>
              <a:t>Output data (results) = unknown</a:t>
            </a:r>
          </a:p>
          <a:p>
            <a:pPr lvl="2">
              <a:defRPr/>
            </a:pPr>
            <a:endParaRPr lang="en-US" altLang="en-US" dirty="0">
              <a:solidFill>
                <a:srgbClr val="222635"/>
              </a:solidFill>
              <a:latin typeface="Cambria" panose="02040503050406030204" pitchFamily="18" charset="0"/>
            </a:endParaRPr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0BD3A03-9287-4904-A204-25A2F06BC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500063"/>
            <a:ext cx="8607425" cy="841375"/>
          </a:xfrm>
        </p:spPr>
        <p:txBody>
          <a:bodyPr/>
          <a:lstStyle/>
          <a:p>
            <a:r>
              <a:rPr lang="en-US" altLang="en-US"/>
              <a:t>Measuring quality – SE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1C123-CFFE-437D-93F0-C56766F21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8850" cy="506888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machine learning systems = ‘non-testable’ software?</a:t>
            </a:r>
          </a:p>
          <a:p>
            <a:pPr lvl="1">
              <a:defRPr/>
            </a:pPr>
            <a:r>
              <a:rPr lang="en-US" dirty="0"/>
              <a:t>a machine learning system inherently follows a data-driven programming paradigm</a:t>
            </a:r>
          </a:p>
          <a:p>
            <a:pPr lvl="2">
              <a:defRPr/>
            </a:pPr>
            <a:r>
              <a:rPr lang="en-US" dirty="0"/>
              <a:t>The model’s </a:t>
            </a:r>
            <a:r>
              <a:rPr lang="en-US" dirty="0" err="1"/>
              <a:t>behaviour</a:t>
            </a:r>
            <a:r>
              <a:rPr lang="en-US" dirty="0"/>
              <a:t> may evolve over time, in response to the frequent provision of new data</a:t>
            </a:r>
          </a:p>
          <a:p>
            <a:pPr lvl="1">
              <a:defRPr/>
            </a:pPr>
            <a:r>
              <a:rPr lang="en-US" dirty="0"/>
              <a:t>oracle problem </a:t>
            </a:r>
          </a:p>
          <a:p>
            <a:pPr lvl="2">
              <a:defRPr/>
            </a:pPr>
            <a:r>
              <a:rPr lang="en-US" dirty="0"/>
              <a:t>When we know that an answer is a good one?</a:t>
            </a:r>
          </a:p>
          <a:p>
            <a:pPr marL="857250" lvl="2" indent="0">
              <a:buFont typeface="Wingdings" panose="05000000000000000000" pitchFamily="2" charset="2"/>
              <a:buNone/>
              <a:defRPr/>
            </a:pPr>
            <a:r>
              <a:rPr lang="en-US" dirty="0"/>
              <a:t>	</a:t>
            </a:r>
          </a:p>
          <a:p>
            <a:pPr lvl="1">
              <a:defRPr/>
            </a:pPr>
            <a:r>
              <a:rPr lang="en-US" dirty="0"/>
              <a:t>Testing level</a:t>
            </a:r>
          </a:p>
          <a:p>
            <a:pPr lvl="2">
              <a:defRPr/>
            </a:pPr>
            <a:r>
              <a:rPr lang="en-US" dirty="0"/>
              <a:t>Unit testing</a:t>
            </a:r>
          </a:p>
          <a:p>
            <a:pPr lvl="2">
              <a:defRPr/>
            </a:pPr>
            <a:r>
              <a:rPr lang="en-US" dirty="0"/>
              <a:t>Contract test</a:t>
            </a:r>
          </a:p>
          <a:p>
            <a:pPr lvl="2">
              <a:defRPr/>
            </a:pPr>
            <a:r>
              <a:rPr lang="en-US" dirty="0"/>
              <a:t>Integration testing</a:t>
            </a:r>
          </a:p>
          <a:p>
            <a:pPr lvl="2">
              <a:defRPr/>
            </a:pPr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23886</TotalTime>
  <Words>1151</Words>
  <Application>Microsoft Office PowerPoint</Application>
  <PresentationFormat>On-screen Show (4:3)</PresentationFormat>
  <Paragraphs>173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Cambria</vt:lpstr>
      <vt:lpstr>Garamond</vt:lpstr>
      <vt:lpstr>Roboto</vt:lpstr>
      <vt:lpstr>Times New Roman</vt:lpstr>
      <vt:lpstr>Verdana</vt:lpstr>
      <vt:lpstr>Wingdings</vt:lpstr>
      <vt:lpstr>Work Sans</vt:lpstr>
      <vt:lpstr>Level</vt:lpstr>
      <vt:lpstr>INSTRUMENTE INTELIGENTE PENTRU BUNĂSTARE SOCIALĂ</vt:lpstr>
      <vt:lpstr>Quality of an ML-based system</vt:lpstr>
      <vt:lpstr>Measuring quality -&gt; how?</vt:lpstr>
      <vt:lpstr>Measuring quality – ML perspective</vt:lpstr>
      <vt:lpstr>Measuring quality – ML perspective</vt:lpstr>
      <vt:lpstr>Measuring quality – ML perspective</vt:lpstr>
      <vt:lpstr>Measuring quality – ML perspective</vt:lpstr>
      <vt:lpstr>Measuring quality – SE perspective</vt:lpstr>
      <vt:lpstr>Measuring quality – SE perspective</vt:lpstr>
      <vt:lpstr>Different tests</vt:lpstr>
      <vt:lpstr>Different tests</vt:lpstr>
      <vt:lpstr>Different tests</vt:lpstr>
      <vt:lpstr>ML PROPERTIES TO BE TESTED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Laura</dc:creator>
  <cp:lastModifiedBy>LAURA SILVIA DIOSAN</cp:lastModifiedBy>
  <cp:revision>332</cp:revision>
  <dcterms:created xsi:type="dcterms:W3CDTF">2010-06-29T05:35:38Z</dcterms:created>
  <dcterms:modified xsi:type="dcterms:W3CDTF">2021-11-03T09:35:37Z</dcterms:modified>
</cp:coreProperties>
</file>