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sldIdLst>
    <p:sldId id="668" r:id="rId2"/>
    <p:sldId id="669" r:id="rId3"/>
    <p:sldId id="686" r:id="rId4"/>
    <p:sldId id="687" r:id="rId5"/>
    <p:sldId id="683" r:id="rId6"/>
    <p:sldId id="684" r:id="rId7"/>
    <p:sldId id="681" r:id="rId8"/>
    <p:sldId id="688" r:id="rId9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CC33"/>
    <a:srgbClr val="00FF00"/>
    <a:srgbClr val="90D75B"/>
    <a:srgbClr val="A50021"/>
    <a:srgbClr val="0099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1" autoAdjust="0"/>
    <p:restoredTop sz="95006" autoAdjust="0"/>
  </p:normalViewPr>
  <p:slideViewPr>
    <p:cSldViewPr>
      <p:cViewPr>
        <p:scale>
          <a:sx n="59" d="100"/>
          <a:sy n="59" d="100"/>
        </p:scale>
        <p:origin x="17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98C64899-1D1E-4C04-97E3-F8357B1891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6E304A93-0B1E-4B31-85DB-CF3AC872A80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2FA3426-08C9-4239-B8D4-1AD7690C43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084C032D-91D9-4863-A828-6FFF0A2662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035F43D4-E121-40FA-BBAB-2E635A6F6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8343" name="Rectangle 7">
            <a:extLst>
              <a:ext uri="{FF2B5EF4-FFF2-40B4-BE49-F238E27FC236}">
                <a16:creationId xmlns:a16="http://schemas.microsoft.com/office/drawing/2014/main" id="{A6E6F18D-F504-4D10-A248-672D94BE5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CC9094-1C6E-4488-848C-B8402A9DED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58359030-81B6-4808-83B0-DE050546530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379913"/>
            <a:ext cx="8610600" cy="201612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C1997D25-237D-4E35-83A9-4824F1A74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C2E0F116-D434-40F3-8F9D-54BE5DBABC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90D75B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18876BAD-4781-4611-A754-93406C0F1E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463925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97425"/>
            <a:ext cx="6400800" cy="682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17C8941-0D89-4F90-AB66-047CDA7C2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5E0A28B-66C5-4FFD-AC5B-7D4C4753D0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FBB77F9-7AF0-4DEA-A419-6A86F4503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C2BB-BD12-4976-AA64-A65940FDD6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429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CB4887-F30B-473B-80EA-CF7B0851C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EC829D-6EE7-498E-A52F-1215BDD6C3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905552-8246-4366-A235-7B44F1304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FA89-20A0-4806-A3BA-1EE842E782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51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EF88CB-40F8-43C6-A1DC-406C7C604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872777-71A8-43FB-8F9D-8282B8863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311877-8A95-47EA-8CB0-825688166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B88CD-E264-42B5-A3F2-001EC4EA33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241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BB6B75-EFEC-4AC5-815A-10879F0B9A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1B9572B-F064-4C4D-B336-56CE0FCBE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111865A-51B4-4D0A-8FB0-859C11507E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CE6A3-7BBC-4964-BC58-0D013B90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147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88773-FE30-4327-9F41-54080445A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C2FFA-3384-42ED-B5FC-13B4E7BB78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38BC2-C333-4F33-9AD5-EB0037B39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0CC3E-DD2D-4B18-B2CC-471A4048BC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490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7810A6-1BFA-4129-A08F-2B02AC3C73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026382-674C-4D24-B22D-62996AD39E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A47CD7-7549-4C8F-AC94-E76BD6566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458DF-5088-49FB-890D-47B4F517E5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377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_Work\departament\logo.png">
            <a:extLst>
              <a:ext uri="{FF2B5EF4-FFF2-40B4-BE49-F238E27FC236}">
                <a16:creationId xmlns:a16="http://schemas.microsoft.com/office/drawing/2014/main" id="{93759BC2-3CA8-407C-BDA1-EE314E4E0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0"/>
            <a:ext cx="3786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607900" cy="840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71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6C177D-DA84-42E4-BDB7-A642230EAD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EC11BE-2FC8-4BCF-A1EB-7C1370EAB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A56327-2CB9-4F7E-AA08-2453921EF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2A5F-79DC-42CA-9EAE-36996B61950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723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046D1C-EDE0-4F8D-85ED-9D5655526B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7FE3B-27EC-49D0-92C5-E5A78308C8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A819D-A914-4461-A660-15CDC883E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C0A5-AF6D-477E-B8A1-1E66A0EC4F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25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FF79A8-F6AF-40A0-A76B-0956FE3557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710E0F-D6C8-46AA-B124-69B27F8AB9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0C534D-9910-4F60-84FC-9FC168452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BE66D-EFE9-4C73-9696-B3345289E0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972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054983-FFB2-40D6-A248-3C1878BD4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512328-9AA7-4DA7-BFD4-9D8168395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258838-6938-4507-8B9E-A0AEDAED9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A2242-052B-48C4-9F9F-89FC74925A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903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B488F7-686C-4833-B84C-6D55E1491C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DAF07B-571D-461C-9041-B9C65E806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3692AC2-0E8C-4997-9844-5204775DA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501B-7D80-44D4-B7E9-E12CCE7305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170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228079-35B2-4DF3-AE63-7A29B9F4A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C2818-3F6A-4DF7-9353-2CEE60E5D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B60B1-2D71-44D6-AF51-4360CC729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47174-B4AC-4D54-9AF9-91264AC453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732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4CFAA-0B9A-4740-A47C-F0645ABFA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F1E30-515E-41BE-BBD1-72BF14276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7D438-8F68-45BB-AD68-676FD6009C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B270B-33E4-4F7D-BCF6-0425EC3788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48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E59090-F442-4C8E-A8B5-D4C2986F5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11B3AD-7749-47F9-A21D-7D076938D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B2AA0C91-276D-4F73-86F8-E5C4DAB73F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1E0157BE-B63A-49AD-986B-BFC1DE0BE3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7277CDC4-889C-41B9-9F0D-2BC0FFA5D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F3B505A-C4A9-417E-974C-0E39C7D718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84D3B18-005C-4F80-8F3F-4CB6F28E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B83C1EF3-1974-4929-BB02-D5B20CB3D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1951FD5-DB7F-4423-9F19-11078CFB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0D75B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E08D2AD-23CD-47CD-848F-57A03DA0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22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D75B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D75B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onolith-to-mesh.html" TargetMode="External"/><Relationship Id="rId2" Type="http://schemas.openxmlformats.org/officeDocument/2006/relationships/hyperlink" Target="https://jamesdixon.wordpress.com/2014/09/25/data-lakes-revisi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viz.org/" TargetMode="External"/><Relationship Id="rId2" Type="http://schemas.openxmlformats.org/officeDocument/2006/relationships/hyperlink" Target="https://pair-code.github.io/fac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rulnith/Data-Visualisation-libraries" TargetMode="External"/><Relationship Id="rId5" Type="http://schemas.openxmlformats.org/officeDocument/2006/relationships/hyperlink" Target="http://projector.tensorflow.org/" TargetMode="External"/><Relationship Id="rId4" Type="http://schemas.openxmlformats.org/officeDocument/2006/relationships/hyperlink" Target="https://altair-viz.github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data-prep/?utm_source=mlcc&amp;utm_campaign=mlcc-next-steps&amp;utm_medium=referral&amp;utm_content=data-prep-ss" TargetMode="External"/><Relationship Id="rId2" Type="http://schemas.openxmlformats.org/officeDocument/2006/relationships/hyperlink" Target="https://www.unofficialgoogledatascience.com/2016/10/practical-advice-for-analysis-of-lar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deeplearning.ai/blog/the-batch-ai-predicts-the-vote-face-recognition-looks-for-criminals-model-cow-makes-milk-transformers-prove-theor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757D1C6-EE82-4BA1-B086-27391B7656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INSTRUMENTE INTELIGENTE PENTRU BUN</a:t>
            </a:r>
            <a:r>
              <a:rPr lang="ro-RO" altLang="en-US" sz="4800"/>
              <a:t>ĂSTARE SOCIALĂ</a:t>
            </a:r>
            <a:endParaRPr lang="en-GB" altLang="en-US" sz="48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8AB103F-F4BC-48C9-A9A1-18E300C734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altLang="en-US" sz="2100" dirty="0"/>
              <a:t>Laura Dioşan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2100" dirty="0"/>
              <a:t>Tema </a:t>
            </a:r>
            <a:r>
              <a:rPr lang="en-GB" altLang="en-US" sz="2100" dirty="0"/>
              <a:t>6 – </a:t>
            </a:r>
            <a:r>
              <a:rPr lang="en-GB" altLang="en-US" sz="2100" dirty="0" err="1"/>
              <a:t>despre</a:t>
            </a:r>
            <a:r>
              <a:rPr lang="en-GB" altLang="en-US" sz="2100" dirty="0"/>
              <a:t> date</a:t>
            </a:r>
          </a:p>
        </p:txBody>
      </p:sp>
      <p:sp>
        <p:nvSpPr>
          <p:cNvPr id="5124" name="Slide Number Placeholder 4">
            <a:extLst>
              <a:ext uri="{FF2B5EF4-FFF2-40B4-BE49-F238E27FC236}">
                <a16:creationId xmlns:a16="http://schemas.microsoft.com/office/drawing/2014/main" id="{085906D0-C3BD-4795-9A44-F9E4B172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0D75B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0D7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8A52D-4CD2-45A9-838C-03E34D52D052}" type="slidenum">
              <a:rPr lang="en-GB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000"/>
          </a:p>
        </p:txBody>
      </p:sp>
      <p:sp>
        <p:nvSpPr>
          <p:cNvPr id="5125" name="TextBox 3">
            <a:extLst>
              <a:ext uri="{FF2B5EF4-FFF2-40B4-BE49-F238E27FC236}">
                <a16:creationId xmlns:a16="http://schemas.microsoft.com/office/drawing/2014/main" id="{0F0EBD66-9D08-4AAA-842F-84222112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643563"/>
            <a:ext cx="8072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0D75B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0D7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Facultatea</a:t>
            </a:r>
            <a:r>
              <a:rPr lang="en-US" altLang="en-US" sz="1800" dirty="0"/>
              <a:t> de </a:t>
            </a:r>
            <a:r>
              <a:rPr lang="en-US" altLang="en-US" sz="1800" dirty="0" err="1"/>
              <a:t>Matematic</a:t>
            </a:r>
            <a:r>
              <a:rPr lang="ro-RO" altLang="en-US" sz="1800" dirty="0"/>
              <a:t>ă și Informatică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800" dirty="0"/>
              <a:t>Universitatea Babeș-Bolyai</a:t>
            </a:r>
            <a:endParaRPr lang="en-GB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5A42686-7461-42F9-9094-8ED1CE6C2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 dirty="0"/>
              <a:t>Developing an ML-based application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6EF353C-6B6E-4169-896B-F579D46B7C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/>
          <a:lstStyle/>
          <a:p>
            <a:pPr lvl="1"/>
            <a:endParaRPr lang="en-US" altLang="en-US" dirty="0"/>
          </a:p>
          <a:p>
            <a:pPr lvl="1"/>
            <a:r>
              <a:rPr lang="en-US" altLang="en-US" dirty="0"/>
              <a:t>Process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Challenges</a:t>
            </a:r>
          </a:p>
          <a:p>
            <a:pPr lvl="2"/>
            <a:r>
              <a:rPr lang="en-US" altLang="en-US" dirty="0"/>
              <a:t>rolls and tasks of each member </a:t>
            </a:r>
          </a:p>
          <a:p>
            <a:pPr lvl="2"/>
            <a:r>
              <a:rPr lang="en-US" dirty="0"/>
              <a:t>how to make the process reproducible and auditable </a:t>
            </a:r>
          </a:p>
          <a:p>
            <a:pPr lvl="3"/>
            <a:r>
              <a:rPr lang="en-US" altLang="en-US" dirty="0">
                <a:solidFill>
                  <a:srgbClr val="303633"/>
                </a:solidFill>
                <a:latin typeface="Lora"/>
              </a:rPr>
              <a:t>different tools &amp; workflows </a:t>
            </a:r>
            <a:endParaRPr lang="en-US" altLang="en-US" dirty="0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30CE1FF7-F9FC-40EB-A126-C6EF1754A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88732"/>
            <a:ext cx="5040114" cy="184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230823A0-0959-4518-90F2-889025A52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98004"/>
            <a:ext cx="5940152" cy="219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9806-20EA-4C3D-87D1-4FA95B5E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D09C-66E8-49D5-B861-8139AA65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 classical SW system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[inputs +] Code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Versioning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Code only 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Tool: Git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An ML-based SW system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Data + Model + Code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Model</a:t>
            </a:r>
          </a:p>
          <a:p>
            <a:pPr lvl="3">
              <a:lnSpc>
                <a:spcPct val="90000"/>
              </a:lnSpc>
            </a:pPr>
            <a:r>
              <a:rPr lang="en-US" sz="1300" dirty="0"/>
              <a:t>Algorithmic approach + hyperparameters)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Data </a:t>
            </a:r>
          </a:p>
          <a:p>
            <a:pPr lvl="3">
              <a:lnSpc>
                <a:spcPct val="90000"/>
              </a:lnSpc>
            </a:pPr>
            <a:r>
              <a:rPr lang="en-US" sz="1300" dirty="0"/>
              <a:t>Schema (shape of data) </a:t>
            </a:r>
          </a:p>
          <a:p>
            <a:pPr lvl="3">
              <a:lnSpc>
                <a:spcPct val="90000"/>
              </a:lnSpc>
            </a:pPr>
            <a:r>
              <a:rPr lang="en-US" sz="1300" dirty="0"/>
              <a:t>Values (distribution of data)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Code </a:t>
            </a:r>
          </a:p>
          <a:p>
            <a:pPr lvl="3">
              <a:lnSpc>
                <a:spcPct val="90000"/>
              </a:lnSpc>
            </a:pPr>
            <a:r>
              <a:rPr lang="en-US" sz="1300" dirty="0"/>
              <a:t>Raw-implementation or API calls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Versioning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All three components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Tool: Data Science Version Control </a:t>
            </a:r>
            <a:r>
              <a:rPr lang="en-US" sz="13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https://dvc.org</a:t>
            </a:r>
            <a:r>
              <a:rPr lang="en-US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205F-E7BE-4D96-A205-017611DC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Steps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Clean up activities</a:t>
            </a:r>
          </a:p>
          <a:p>
            <a:pPr lvl="1"/>
            <a:r>
              <a:rPr lang="en-US" dirty="0" err="1"/>
              <a:t>Normalisation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Principles </a:t>
            </a:r>
          </a:p>
          <a:p>
            <a:pPr lvl="1"/>
            <a:r>
              <a:rPr lang="en-US" dirty="0"/>
              <a:t>Reliability  -&gt; easily discoverable and accessible</a:t>
            </a:r>
          </a:p>
          <a:p>
            <a:pPr lvl="1"/>
            <a:r>
              <a:rPr lang="en-US" dirty="0"/>
              <a:t>Data versioning </a:t>
            </a:r>
          </a:p>
          <a:p>
            <a:pPr lvl="2"/>
            <a:r>
              <a:rPr lang="en-US" dirty="0"/>
              <a:t>Structural changes?</a:t>
            </a:r>
          </a:p>
          <a:p>
            <a:pPr lvl="2"/>
            <a:r>
              <a:rPr lang="en-US" dirty="0"/>
              <a:t>Sampling over time?</a:t>
            </a:r>
          </a:p>
          <a:p>
            <a:pPr lvl="2"/>
            <a:r>
              <a:rPr lang="en-US" dirty="0"/>
              <a:t>How often?</a:t>
            </a:r>
          </a:p>
          <a:p>
            <a:pPr lvl="2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How will you know when that system changes?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Roboto"/>
              </a:rPr>
              <a:t>Necessity </a:t>
            </a:r>
          </a:p>
          <a:p>
            <a:pPr lvl="2"/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Does the usefulness of the feature justify the cost of including it?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Feedback loops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4E8A38-7AE4-4504-9355-81E59EA5039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99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9900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9900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9900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9900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9900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9900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9900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9900"/>
                </a:solidFill>
                <a:latin typeface="Garamond" pitchFamily="18" charset="0"/>
              </a:defRPr>
            </a:lvl9pPr>
          </a:lstStyle>
          <a:p>
            <a:r>
              <a:rPr lang="en-US" kern="0" dirty="0"/>
              <a:t>Understanding the data </a:t>
            </a:r>
          </a:p>
        </p:txBody>
      </p:sp>
    </p:spTree>
    <p:extLst>
      <p:ext uri="{BB962C8B-B14F-4D97-AF65-F5344CB8AC3E}">
        <p14:creationId xmlns:p14="http://schemas.microsoft.com/office/powerpoint/2010/main" val="25585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1F4-52B7-45BB-A2AF-203A243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65A3-43A7-4F34-AC34-3B6FF2FE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the data is collected? Which is the data source?</a:t>
            </a:r>
          </a:p>
          <a:p>
            <a:pPr lvl="1"/>
            <a:r>
              <a:rPr lang="en-US" dirty="0"/>
              <a:t>public / open source data or private data </a:t>
            </a:r>
          </a:p>
          <a:p>
            <a:pPr lvl="1"/>
            <a:r>
              <a:rPr lang="en-US" dirty="0"/>
              <a:t>real data or synthetic data</a:t>
            </a:r>
          </a:p>
          <a:p>
            <a:endParaRPr lang="en-US" dirty="0"/>
          </a:p>
          <a:p>
            <a:r>
              <a:rPr lang="en-US" dirty="0"/>
              <a:t>How the data is stored? </a:t>
            </a:r>
          </a:p>
          <a:p>
            <a:pPr lvl="1"/>
            <a:r>
              <a:rPr lang="en-US" dirty="0"/>
              <a:t>Data storage format: </a:t>
            </a:r>
          </a:p>
          <a:p>
            <a:pPr lvl="2"/>
            <a:r>
              <a:rPr lang="en-US" dirty="0"/>
              <a:t>binary data (e.g. Amazon S3, </a:t>
            </a:r>
            <a:r>
              <a:rPr lang="en-US" dirty="0" err="1"/>
              <a:t>Ceph</a:t>
            </a:r>
            <a:r>
              <a:rPr lang="en-US" dirty="0"/>
              <a:t>), </a:t>
            </a:r>
          </a:p>
          <a:p>
            <a:pPr lvl="2"/>
            <a:r>
              <a:rPr lang="en-US" dirty="0"/>
              <a:t>metadata (e.g. </a:t>
            </a:r>
            <a:r>
              <a:rPr lang="en-US" dirty="0" err="1"/>
              <a:t>postgres</a:t>
            </a:r>
            <a:r>
              <a:rPr lang="en-US" dirty="0"/>
              <a:t>), </a:t>
            </a:r>
          </a:p>
          <a:p>
            <a:pPr lvl="2"/>
            <a:r>
              <a:rPr lang="en-US" dirty="0"/>
              <a:t>data lake (Amazon Redshift), </a:t>
            </a:r>
          </a:p>
          <a:p>
            <a:pPr lvl="2"/>
            <a:r>
              <a:rPr lang="en-US" dirty="0"/>
              <a:t>features (FEAST, Michelangelo </a:t>
            </a:r>
            <a:r>
              <a:rPr lang="en-US" dirty="0" err="1"/>
              <a:t>Pallete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storage </a:t>
            </a:r>
            <a:r>
              <a:rPr lang="en-US" dirty="0" err="1"/>
              <a:t>organisation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Data warehouse, </a:t>
            </a:r>
          </a:p>
          <a:p>
            <a:pPr lvl="2"/>
            <a:r>
              <a:rPr lang="en-US" dirty="0"/>
              <a:t>Data streams, </a:t>
            </a:r>
          </a:p>
          <a:p>
            <a:pPr lvl="2"/>
            <a:r>
              <a:rPr lang="en-US" dirty="0"/>
              <a:t>Data lake (raw data -&gt; Hadoop)</a:t>
            </a:r>
          </a:p>
          <a:p>
            <a:pPr lvl="3"/>
            <a:r>
              <a:rPr lang="en-US" dirty="0">
                <a:hlinkClick r:id="rId2"/>
              </a:rPr>
              <a:t>https://jamesdixon.wordpress.com/2014/09/25/data-lakes-revisited/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Data mesh</a:t>
            </a:r>
          </a:p>
          <a:p>
            <a:pPr lvl="3"/>
            <a:r>
              <a:rPr lang="en-US" dirty="0">
                <a:hlinkClick r:id="rId3"/>
              </a:rPr>
              <a:t>https://martinfowler.com/articles/data-monolith-to-mesh.html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… 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19DF4822-9A8B-4A2D-A8DF-E58CBFED6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01" y="2924944"/>
            <a:ext cx="3285000" cy="222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1F4-52B7-45BB-A2AF-203A243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65A3-43A7-4F34-AC34-3B6FF2FE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the data is labeled?</a:t>
            </a:r>
          </a:p>
          <a:p>
            <a:pPr lvl="1"/>
            <a:r>
              <a:rPr lang="en-US" dirty="0"/>
              <a:t>platforms / frameworks for labelling </a:t>
            </a:r>
          </a:p>
          <a:p>
            <a:pPr lvl="2"/>
            <a:r>
              <a:rPr lang="en-US" dirty="0"/>
              <a:t>Computer Vision: </a:t>
            </a:r>
            <a:r>
              <a:rPr lang="en-US" dirty="0" err="1"/>
              <a:t>Diffgram</a:t>
            </a:r>
            <a:r>
              <a:rPr lang="en-US" dirty="0"/>
              <a:t>, Prodigy, HIVE, </a:t>
            </a:r>
            <a:r>
              <a:rPr lang="en-US" dirty="0" err="1"/>
              <a:t>Supervisely</a:t>
            </a:r>
            <a:r>
              <a:rPr lang="en-US" dirty="0"/>
              <a:t>, </a:t>
            </a:r>
            <a:r>
              <a:rPr lang="en-US" dirty="0" err="1"/>
              <a:t>Labelbox</a:t>
            </a:r>
            <a:r>
              <a:rPr lang="en-US" dirty="0"/>
              <a:t>, Scale AI; </a:t>
            </a:r>
          </a:p>
          <a:p>
            <a:pPr lvl="2"/>
            <a:r>
              <a:rPr lang="en-US" dirty="0"/>
              <a:t>Text: Prodigy, Scale AI</a:t>
            </a:r>
          </a:p>
          <a:p>
            <a:pPr lvl="1"/>
            <a:r>
              <a:rPr lang="en-US" dirty="0"/>
              <a:t>who? </a:t>
            </a:r>
          </a:p>
          <a:p>
            <a:pPr lvl="2"/>
            <a:r>
              <a:rPr lang="en-US" dirty="0"/>
              <a:t>sources of labor for labelling</a:t>
            </a:r>
          </a:p>
          <a:p>
            <a:pPr lvl="3"/>
            <a:r>
              <a:rPr lang="en-US" dirty="0"/>
              <a:t>Crowdsourcing, </a:t>
            </a:r>
          </a:p>
          <a:p>
            <a:pPr lvl="3"/>
            <a:r>
              <a:rPr lang="en-US" dirty="0"/>
              <a:t>Hiring own annotators or data labeling service companies</a:t>
            </a:r>
          </a:p>
          <a:p>
            <a:endParaRPr lang="en-US" dirty="0"/>
          </a:p>
          <a:p>
            <a:r>
              <a:rPr lang="en-US" dirty="0"/>
              <a:t>What is the data pipeline?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Scala 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1F4-52B7-45BB-A2AF-203A243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65A3-43A7-4F34-AC34-3B6FF2FE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data is visualized and </a:t>
            </a:r>
            <a:r>
              <a:rPr lang="en-US" dirty="0" err="1"/>
              <a:t>analysed</a:t>
            </a:r>
            <a:r>
              <a:rPr lang="en-US" dirty="0"/>
              <a:t> (before to run an AI algorithm)?</a:t>
            </a:r>
          </a:p>
          <a:p>
            <a:pPr lvl="1"/>
            <a:r>
              <a:rPr lang="en-US" dirty="0"/>
              <a:t>FACETS </a:t>
            </a:r>
          </a:p>
          <a:p>
            <a:pPr lvl="2"/>
            <a:r>
              <a:rPr lang="en-US" dirty="0">
                <a:hlinkClick r:id="rId2"/>
              </a:rPr>
              <a:t>https://pair-code.github.io/facets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PyViz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3"/>
              </a:rPr>
              <a:t>https://pyviz.org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Altair </a:t>
            </a:r>
          </a:p>
          <a:p>
            <a:pPr lvl="2"/>
            <a:r>
              <a:rPr lang="en-US" dirty="0">
                <a:hlinkClick r:id="rId4"/>
              </a:rPr>
              <a:t>https://altair-viz.github.io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Embedded projector</a:t>
            </a:r>
          </a:p>
          <a:p>
            <a:pPr lvl="2"/>
            <a:r>
              <a:rPr lang="en-US" dirty="0">
                <a:hlinkClick r:id="rId5"/>
              </a:rPr>
              <a:t>http://projector.tensorflow.org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Code examples:</a:t>
            </a:r>
          </a:p>
          <a:p>
            <a:pPr lvl="2"/>
            <a:r>
              <a:rPr lang="en-US" dirty="0">
                <a:hlinkClick r:id="rId6"/>
              </a:rPr>
              <a:t>https://github.com/parulnith/Data-Visualisation-libraries</a:t>
            </a:r>
            <a:r>
              <a:rPr lang="en-US" dirty="0"/>
              <a:t> 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9867-42D0-429F-94AC-99D2E784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B7DF-0019-451A-8D67-B2FED3BF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details</a:t>
            </a:r>
          </a:p>
          <a:p>
            <a:pPr lvl="1"/>
            <a:r>
              <a:rPr lang="en-US" dirty="0">
                <a:solidFill>
                  <a:srgbClr val="3B3B3B"/>
                </a:solidFill>
                <a:effectLst/>
                <a:latin typeface="Roboto"/>
              </a:rPr>
              <a:t>Practical advice for analysis of large, complex data sets</a:t>
            </a:r>
          </a:p>
          <a:p>
            <a:pPr lvl="2"/>
            <a:r>
              <a:rPr lang="en-US" dirty="0">
                <a:hlinkClick r:id="rId2"/>
              </a:rPr>
              <a:t>https://www.unofficialgoogledatascience.com/2016/10/practical-advice-for-analysis-of-large.html</a:t>
            </a:r>
            <a:endParaRPr lang="en-US" dirty="0"/>
          </a:p>
          <a:p>
            <a:pPr lvl="1"/>
            <a:r>
              <a:rPr lang="en-US" i="0" dirty="0">
                <a:solidFill>
                  <a:srgbClr val="202124"/>
                </a:solidFill>
                <a:effectLst/>
              </a:rPr>
              <a:t>Data Preparation and Feature Engineering in ML</a:t>
            </a:r>
          </a:p>
          <a:p>
            <a:pPr lvl="2"/>
            <a:r>
              <a:rPr lang="en-US" dirty="0">
                <a:hlinkClick r:id="rId3"/>
              </a:rPr>
              <a:t>https://developers.google.com/machine-learning/data-prep/?utm_source=mlcc&amp;utm_campaign=mlcc-next-steps&amp;utm_medium=referral&amp;utm_content=data-prep-ss</a:t>
            </a:r>
            <a:endParaRPr lang="en-US" dirty="0"/>
          </a:p>
          <a:p>
            <a:pPr lvl="1"/>
            <a:r>
              <a:rPr lang="en-US" dirty="0">
                <a:solidFill>
                  <a:srgbClr val="202124"/>
                </a:solidFill>
              </a:rPr>
              <a:t>About the limitation of using human-level performance (HLP) as a metric to beat in machine learning applications for manufacturing and other fields</a:t>
            </a:r>
          </a:p>
          <a:p>
            <a:pPr lvl="2"/>
            <a:r>
              <a:rPr lang="en-US" dirty="0">
                <a:hlinkClick r:id="rId4"/>
              </a:rPr>
              <a:t>https://blog.deeplearning.ai/blog</a:t>
            </a:r>
            <a:r>
              <a:rPr lang="en-US">
                <a:hlinkClick r:id="rId4"/>
              </a:rPr>
              <a:t>/the-batch-ai-predicts-the-vote-face-recognition-looks-for-criminals-model-cow-makes-milk-transformers-prove-theorems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241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506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Garamond</vt:lpstr>
      <vt:lpstr>Lora</vt:lpstr>
      <vt:lpstr>Roboto</vt:lpstr>
      <vt:lpstr>Times New Roman</vt:lpstr>
      <vt:lpstr>Verdana</vt:lpstr>
      <vt:lpstr>Wingdings</vt:lpstr>
      <vt:lpstr>Level</vt:lpstr>
      <vt:lpstr>INSTRUMENTE INTELIGENTE PENTRU BUNĂSTARE SOCIALĂ</vt:lpstr>
      <vt:lpstr>Developing an ML-based application</vt:lpstr>
      <vt:lpstr>Versioning </vt:lpstr>
      <vt:lpstr>Understanding the data </vt:lpstr>
      <vt:lpstr>Understanding the data</vt:lpstr>
      <vt:lpstr>Understanding the data</vt:lpstr>
      <vt:lpstr>Understanding the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INSTRUMENTE INTELIGENTE PENTRU BUNĂSTARE SOCIALĂ</dc:title>
  <dc:creator>Laura Diosan</dc:creator>
  <cp:lastModifiedBy>Laura Diosan</cp:lastModifiedBy>
  <cp:revision>3</cp:revision>
  <dcterms:created xsi:type="dcterms:W3CDTF">2020-11-18T14:19:59Z</dcterms:created>
  <dcterms:modified xsi:type="dcterms:W3CDTF">2020-11-23T07:40:47Z</dcterms:modified>
</cp:coreProperties>
</file>