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3" r:id="rId4"/>
    <p:sldId id="264" r:id="rId5"/>
    <p:sldId id="267" r:id="rId6"/>
    <p:sldId id="259" r:id="rId7"/>
    <p:sldId id="266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67387"/>
  </p:normalViewPr>
  <p:slideViewPr>
    <p:cSldViewPr snapToGrid="0" snapToObjects="1">
      <p:cViewPr varScale="1">
        <p:scale>
          <a:sx n="75" d="100"/>
          <a:sy n="75" d="100"/>
        </p:scale>
        <p:origin x="13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B169B-D074-A046-B3C4-692DB03C19DA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DA07C-81F7-6D4A-B7F8-7A594A6AB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1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DA07C-81F7-6D4A-B7F8-7A594A6AB8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14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DA07C-81F7-6D4A-B7F8-7A594A6AB8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3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DA07C-81F7-6D4A-B7F8-7A594A6AB8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27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DA07C-81F7-6D4A-B7F8-7A594A6AB8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62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E45E-29CC-A345-904F-ABD70D40E71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11A6-11D5-5D49-85FA-3683C72F1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E45E-29CC-A345-904F-ABD70D40E71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11A6-11D5-5D49-85FA-3683C72F1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42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E45E-29CC-A345-904F-ABD70D40E71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11A6-11D5-5D49-85FA-3683C72F1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1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E45E-29CC-A345-904F-ABD70D40E71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11A6-11D5-5D49-85FA-3683C72F1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6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E45E-29CC-A345-904F-ABD70D40E71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11A6-11D5-5D49-85FA-3683C72F1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5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E45E-29CC-A345-904F-ABD70D40E71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11A6-11D5-5D49-85FA-3683C72F1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3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E45E-29CC-A345-904F-ABD70D40E71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11A6-11D5-5D49-85FA-3683C72F1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6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E45E-29CC-A345-904F-ABD70D40E71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11A6-11D5-5D49-85FA-3683C72F1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4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E45E-29CC-A345-904F-ABD70D40E71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11A6-11D5-5D49-85FA-3683C72F1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9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E45E-29CC-A345-904F-ABD70D40E71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11A6-11D5-5D49-85FA-3683C72F1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7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E45E-29CC-A345-904F-ABD70D40E71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11A6-11D5-5D49-85FA-3683C72F1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6E45E-29CC-A345-904F-ABD70D40E71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A11A6-11D5-5D49-85FA-3683C72F1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8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38905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b="1" dirty="0" smtClean="0"/>
              <a:t>Engineering </a:t>
            </a:r>
            <a:r>
              <a:rPr lang="en-US" sz="7200" b="1" dirty="0" smtClean="0"/>
              <a:t>Quiz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err="1" smtClean="0"/>
              <a:t>Rudra</a:t>
            </a:r>
            <a:r>
              <a:rPr lang="en-US" sz="2000" dirty="0" smtClean="0"/>
              <a:t> </a:t>
            </a:r>
            <a:r>
              <a:rPr lang="en-US" sz="2000" dirty="0" smtClean="0"/>
              <a:t>Bhatt, Laura Dobson, Sarah Watts, Johnson Kan</a:t>
            </a:r>
          </a:p>
          <a:p>
            <a:r>
              <a:rPr lang="en-US" sz="2000" dirty="0" smtClean="0"/>
              <a:t>November 30th, 2016</a:t>
            </a:r>
            <a:endParaRPr lang="en-US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0" y="3162300"/>
            <a:ext cx="53721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7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Motivation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CA" dirty="0" smtClean="0"/>
              <a:t>To include Biomedical Engineering</a:t>
            </a:r>
          </a:p>
          <a:p>
            <a:pPr>
              <a:spcBef>
                <a:spcPts val="600"/>
              </a:spcBef>
            </a:pPr>
            <a:endParaRPr lang="en-CA" dirty="0"/>
          </a:p>
          <a:p>
            <a:pPr>
              <a:spcBef>
                <a:spcPts val="600"/>
              </a:spcBef>
            </a:pPr>
            <a:r>
              <a:rPr lang="en-CA" dirty="0" smtClean="0"/>
              <a:t>Improve quiz accuracy</a:t>
            </a:r>
          </a:p>
          <a:p>
            <a:pPr>
              <a:spcBef>
                <a:spcPts val="600"/>
              </a:spcBef>
            </a:pPr>
            <a:endParaRPr lang="en-CA" dirty="0"/>
          </a:p>
          <a:p>
            <a:pPr>
              <a:spcBef>
                <a:spcPts val="600"/>
              </a:spcBef>
            </a:pPr>
            <a:r>
              <a:rPr lang="en-CA" dirty="0" smtClean="0"/>
              <a:t>Change the quiz questions to be less obvious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99303"/>
            <a:ext cx="12192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930" y="4272172"/>
            <a:ext cx="2642870" cy="217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3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Data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under 1000 responses received</a:t>
            </a:r>
          </a:p>
          <a:p>
            <a:pPr lvl="1"/>
            <a:r>
              <a:rPr lang="en-US" dirty="0"/>
              <a:t>99 from Management </a:t>
            </a:r>
            <a:r>
              <a:rPr lang="en-US" dirty="0" smtClean="0"/>
              <a:t>Engineering</a:t>
            </a:r>
          </a:p>
          <a:p>
            <a:pPr lvl="1"/>
            <a:endParaRPr lang="en-US" sz="1050" dirty="0"/>
          </a:p>
          <a:p>
            <a:r>
              <a:rPr lang="en-US" dirty="0"/>
              <a:t>Made answers required (no missing data</a:t>
            </a:r>
            <a:r>
              <a:rPr lang="en-US" dirty="0" smtClean="0"/>
              <a:t>)</a:t>
            </a:r>
          </a:p>
          <a:p>
            <a:endParaRPr lang="en-US" sz="1050" dirty="0"/>
          </a:p>
          <a:p>
            <a:r>
              <a:rPr lang="en-US" dirty="0"/>
              <a:t>Removed responses with happy with program = no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99303"/>
            <a:ext cx="12192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51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Main Hypothesis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CA" dirty="0" smtClean="0"/>
              <a:t>By including more questions relating to future employment and related industries, the chosen model can result in a higher accuracy than the first iteration of the Engineering Quiz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99303"/>
            <a:ext cx="12192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11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Results – </a:t>
            </a:r>
            <a:r>
              <a:rPr lang="en-US" sz="3600" dirty="0" smtClean="0"/>
              <a:t>Models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1068353"/>
              </p:ext>
            </p:extLst>
          </p:nvPr>
        </p:nvGraphicFramePr>
        <p:xfrm>
          <a:off x="838200" y="1690688"/>
          <a:ext cx="10515600" cy="41333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66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(1</a:t>
                      </a:r>
                      <a:r>
                        <a:rPr lang="en-US" baseline="0" dirty="0" smtClean="0"/>
                        <a:t> Class)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Stratified 5 Fold Validation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6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Naïve</a:t>
                      </a:r>
                      <a:r>
                        <a:rPr lang="en-US" baseline="0" dirty="0" smtClean="0">
                          <a:solidFill>
                            <a:srgbClr val="7030A0"/>
                          </a:solidFill>
                        </a:rPr>
                        <a:t> Bayes</a:t>
                      </a:r>
                      <a:endParaRPr lang="en-US" dirty="0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61%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54%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66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66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41%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36%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66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0" y="1499303"/>
            <a:ext cx="12192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63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Results – Naïve Bayes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989711"/>
              </p:ext>
            </p:extLst>
          </p:nvPr>
        </p:nvGraphicFramePr>
        <p:xfrm>
          <a:off x="838200" y="1690688"/>
          <a:ext cx="10515600" cy="41333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66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Stratified 5 Fold Validation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6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Naive</a:t>
                      </a:r>
                      <a:r>
                        <a:rPr lang="en-US" baseline="0" dirty="0" smtClean="0"/>
                        <a:t> Bayes – predicting 1 class using </a:t>
                      </a:r>
                      <a:r>
                        <a:rPr lang="en-US" baseline="0" dirty="0" smtClean="0"/>
                        <a:t>19 </a:t>
                      </a:r>
                      <a:r>
                        <a:rPr lang="en-US" baseline="0" dirty="0" smtClean="0"/>
                        <a:t>features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66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Naive</a:t>
                      </a:r>
                      <a:r>
                        <a:rPr lang="en-US" baseline="0" dirty="0" smtClean="0"/>
                        <a:t> Bayes – predicting 1 class using 9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66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7030A0"/>
                          </a:solidFill>
                        </a:rPr>
                        <a:t>Naive</a:t>
                      </a:r>
                      <a:r>
                        <a:rPr lang="en-US" b="0" baseline="0" dirty="0" smtClean="0">
                          <a:solidFill>
                            <a:srgbClr val="7030A0"/>
                          </a:solidFill>
                        </a:rPr>
                        <a:t> Bayes – predicting 2 classes using 9 features</a:t>
                      </a:r>
                      <a:endParaRPr lang="en-US" b="0" dirty="0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7030A0"/>
                          </a:solidFill>
                        </a:rPr>
                        <a:t>77%</a:t>
                      </a:r>
                      <a:endParaRPr lang="en-US" b="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7030A0"/>
                          </a:solidFill>
                        </a:rPr>
                        <a:t>71%</a:t>
                      </a:r>
                      <a:endParaRPr lang="en-US" b="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66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Naive</a:t>
                      </a:r>
                      <a:r>
                        <a:rPr lang="en-US" baseline="0" dirty="0" smtClean="0"/>
                        <a:t> Bayes – predicting 2 classes using 7 features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0" y="1499303"/>
            <a:ext cx="12192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07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Interesting Findings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635348"/>
              </p:ext>
            </p:extLst>
          </p:nvPr>
        </p:nvGraphicFramePr>
        <p:xfrm>
          <a:off x="654446" y="4463803"/>
          <a:ext cx="10833100" cy="188118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83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4059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</a:rPr>
                        <a:t>Rule 1: I</a:t>
                      </a:r>
                      <a:r>
                        <a:rPr lang="en-US" sz="1800" b="0" baseline="0" dirty="0" smtClean="0">
                          <a:effectLst/>
                        </a:rPr>
                        <a:t> Prefer To = </a:t>
                      </a:r>
                      <a:r>
                        <a:rPr lang="en-US" sz="1800" b="0" dirty="0" smtClean="0">
                          <a:effectLst/>
                        </a:rPr>
                        <a:t>'Talk', I Would</a:t>
                      </a:r>
                      <a:r>
                        <a:rPr lang="en-US" sz="1800" b="0" baseline="0" dirty="0" smtClean="0">
                          <a:effectLst/>
                        </a:rPr>
                        <a:t> Rather Prefer to Work On =</a:t>
                      </a:r>
                      <a:r>
                        <a:rPr lang="en-US" sz="1800" b="0" dirty="0" smtClean="0">
                          <a:effectLst/>
                        </a:rPr>
                        <a:t> 'Multidisciplinary team' ==&gt; Leader</a:t>
                      </a:r>
                      <a:r>
                        <a:rPr lang="en-US" sz="1800" b="0" baseline="0" dirty="0" smtClean="0">
                          <a:effectLst/>
                        </a:rPr>
                        <a:t> of a Team = </a:t>
                      </a:r>
                      <a:r>
                        <a:rPr lang="en-US" sz="1800" b="0" dirty="0" smtClean="0">
                          <a:effectLst/>
                        </a:rPr>
                        <a:t>'Yes' 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</a:rPr>
                        <a:t>Confidence</a:t>
                      </a:r>
                      <a:r>
                        <a:rPr lang="en-US" sz="1800" b="0" baseline="0" dirty="0" smtClean="0">
                          <a:effectLst/>
                        </a:rPr>
                        <a:t> = </a:t>
                      </a:r>
                      <a:r>
                        <a:rPr lang="en-US" sz="1800" b="0" dirty="0" smtClean="0">
                          <a:effectLst/>
                        </a:rPr>
                        <a:t>91%</a:t>
                      </a:r>
                      <a:endParaRPr lang="en-US" sz="1800" b="0" dirty="0" smtClean="0">
                        <a:effectLst/>
                        <a:latin typeface="+mn-lt"/>
                        <a:ea typeface="Cambria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059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Rule 2: Program</a:t>
                      </a:r>
                      <a:r>
                        <a:rPr lang="en-US" sz="1800" baseline="0" dirty="0" smtClean="0">
                          <a:effectLst/>
                        </a:rPr>
                        <a:t> = </a:t>
                      </a:r>
                      <a:r>
                        <a:rPr lang="en-US" sz="1800" dirty="0" smtClean="0">
                          <a:effectLst/>
                        </a:rPr>
                        <a:t>'Software Engineering' ==&gt; Field</a:t>
                      </a:r>
                      <a:r>
                        <a:rPr lang="en-US" sz="1800" baseline="0" dirty="0" smtClean="0">
                          <a:effectLst/>
                        </a:rPr>
                        <a:t> of Interest = </a:t>
                      </a:r>
                      <a:r>
                        <a:rPr lang="en-US" sz="1800" dirty="0" smtClean="0">
                          <a:effectLst/>
                        </a:rPr>
                        <a:t>'Software Development‘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Confidence = 97%</a:t>
                      </a:r>
                      <a:endParaRPr lang="en-US" sz="1800" b="0" dirty="0" smtClean="0">
                        <a:effectLst/>
                        <a:latin typeface="+mn-lt"/>
                        <a:ea typeface="Cambria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4446" y="3851399"/>
            <a:ext cx="5118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Association Rule Mining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54446" y="1690688"/>
            <a:ext cx="5118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Data Exploration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46494" y="2307820"/>
            <a:ext cx="616390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Overall 13% of records indicated they were not happy in their program</a:t>
            </a:r>
          </a:p>
          <a:p>
            <a:endParaRPr lang="en-CA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33% of Computer Engineers, mostly in 2</a:t>
            </a:r>
            <a:r>
              <a:rPr lang="en-CA" baseline="30000" dirty="0" smtClean="0"/>
              <a:t>nd</a:t>
            </a:r>
            <a:r>
              <a:rPr lang="en-CA" dirty="0" smtClean="0"/>
              <a:t> year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499303"/>
            <a:ext cx="12192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300" y="1676896"/>
            <a:ext cx="4134246" cy="248054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2732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830" y="332613"/>
            <a:ext cx="10515600" cy="1325563"/>
          </a:xfrm>
        </p:spPr>
        <p:txBody>
          <a:bodyPr>
            <a:normAutofit/>
          </a:bodyPr>
          <a:lstStyle/>
          <a:p>
            <a:r>
              <a:rPr lang="en-CA" sz="3600" dirty="0" smtClean="0"/>
              <a:t>Final Quiz Questions</a:t>
            </a:r>
            <a:endParaRPr lang="en-US" sz="3600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0992064"/>
              </p:ext>
            </p:extLst>
          </p:nvPr>
        </p:nvGraphicFramePr>
        <p:xfrm>
          <a:off x="1770742" y="1817049"/>
          <a:ext cx="8737600" cy="475813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73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833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 smtClean="0">
                          <a:effectLst/>
                        </a:rPr>
                        <a:t>What field interests you the most?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33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I would like to have been part of the team that was responsible for: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33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I would rather design something that...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33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I would rather work as part of a...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9333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 smtClean="0">
                          <a:effectLst/>
                        </a:rPr>
                        <a:t>When working on a project would you rather</a:t>
                      </a:r>
                    </a:p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91548"/>
                  </a:ext>
                </a:extLst>
              </a:tr>
              <a:tr h="559333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 smtClean="0">
                          <a:effectLst/>
                        </a:rPr>
                        <a:t>What cause do you care about the most?</a:t>
                      </a:r>
                    </a:p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193673"/>
                  </a:ext>
                </a:extLst>
              </a:tr>
              <a:tr h="559333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 smtClean="0">
                          <a:effectLst/>
                        </a:rPr>
                        <a:t>You are most likely to eavesdrop in a conversation regarding</a:t>
                      </a:r>
                    </a:p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808785"/>
                  </a:ext>
                </a:extLst>
              </a:tr>
              <a:tr h="559333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 smtClean="0">
                          <a:effectLst/>
                        </a:rPr>
                        <a:t>In an ideal setting, you are working with:</a:t>
                      </a:r>
                    </a:p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329129"/>
                  </a:ext>
                </a:extLst>
              </a:tr>
              <a:tr h="488330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 smtClean="0">
                          <a:effectLst/>
                        </a:rPr>
                        <a:t>When you start work, ideally you would want to...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571553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0" y="1499303"/>
            <a:ext cx="12192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07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067" y="2261659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Thank you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0" y="3236944"/>
            <a:ext cx="53721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1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348</Words>
  <Application>Microsoft Office PowerPoint</Application>
  <PresentationFormat>Widescreen</PresentationFormat>
  <Paragraphs>75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Times New Roman</vt:lpstr>
      <vt:lpstr>Office Theme</vt:lpstr>
      <vt:lpstr>Engineering Quiz</vt:lpstr>
      <vt:lpstr>Motivation</vt:lpstr>
      <vt:lpstr>Data</vt:lpstr>
      <vt:lpstr>Main Hypothesis</vt:lpstr>
      <vt:lpstr>Results – Models</vt:lpstr>
      <vt:lpstr>Results – Naïve Bayes</vt:lpstr>
      <vt:lpstr>Interesting Findings</vt:lpstr>
      <vt:lpstr>Final Quiz Questions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Survey</dc:title>
  <dc:creator>Johnson Kan</dc:creator>
  <cp:lastModifiedBy>Dobson, Laura</cp:lastModifiedBy>
  <cp:revision>26</cp:revision>
  <dcterms:created xsi:type="dcterms:W3CDTF">2016-11-30T03:52:58Z</dcterms:created>
  <dcterms:modified xsi:type="dcterms:W3CDTF">2016-11-30T06:09:17Z</dcterms:modified>
</cp:coreProperties>
</file>