
<file path=[Content_Types].xml><?xml version="1.0" encoding="utf-8"?>
<Types xmlns="http://schemas.openxmlformats.org/package/2006/content-types">
  <Default Extension="gif" ContentType="image/gi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9" r:id="rId3"/>
    <p:sldId id="260" r:id="rId4"/>
    <p:sldId id="264" r:id="rId5"/>
    <p:sldId id="265" r:id="rId6"/>
    <p:sldId id="266" r:id="rId7"/>
    <p:sldId id="261" r:id="rId8"/>
    <p:sldId id="273" r:id="rId9"/>
    <p:sldId id="262" r:id="rId10"/>
    <p:sldId id="263" r:id="rId11"/>
    <p:sldId id="267" r:id="rId12"/>
    <p:sldId id="275" r:id="rId13"/>
    <p:sldId id="268" r:id="rId14"/>
    <p:sldId id="279" r:id="rId15"/>
    <p:sldId id="270" r:id="rId16"/>
    <p:sldId id="276" r:id="rId17"/>
    <p:sldId id="277" r:id="rId18"/>
    <p:sldId id="278" r:id="rId19"/>
    <p:sldId id="271" r:id="rId20"/>
    <p:sldId id="272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82051" autoAdjust="0"/>
  </p:normalViewPr>
  <p:slideViewPr>
    <p:cSldViewPr snapToGrid="0">
      <p:cViewPr varScale="1">
        <p:scale>
          <a:sx n="116" d="100"/>
          <a:sy n="116" d="100"/>
        </p:scale>
        <p:origin x="16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4FC3E6-9DDA-D146-980B-DAC252FAD8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5D2F2-7DB8-814D-A461-09E18706C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CAF68-BA44-A64D-98FC-2994B8AF7CCA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D34B-D6F8-104B-AFA4-0C9638F42D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18A15-D6D5-654E-ADF1-EE84503199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081D-2989-4148-A59C-D7F3336C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1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2A63-8238-CF49-95F6-4E73F04318D6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5D43-6794-0847-9F6F-8A7B2FD2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Thank you all for attending my dissertation defense. In my dissertation project I have address several issues in L1 and L2 morphophonological prediction. Specifically, the role of language experience factors and the association of morphophonological prediction with non-linguistic visuospatial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two studies in my dissertation…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a lot of prediction research in language has examined prediction in language, however, recent neurocognitive research, for instance, indicates that predictive mechanisms may be shared across cognition. I therefore wanted to explore how language prediction relates to prediction in other non-language skills.</a:t>
            </a:r>
          </a:p>
          <a:p>
            <a:r>
              <a:rPr lang="en-US" dirty="0"/>
              <a:t>Other skills in which predictions are generated are…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6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avoid possible confounding effects of modality, I decided to investigate prediction in spoken word recognition and (aural modality) and in visuospatial prediction (visual modality).</a:t>
            </a:r>
          </a:p>
          <a:p>
            <a:r>
              <a:rPr lang="en-US" dirty="0"/>
              <a:t>Previous research between these two fields has revealed that language and visuospatial processing may be associated in several ways…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1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group of 30 monolingual speakers of Spanish completed the same eye-tracking task as before to measure their ability in language prediction and a time/movement anticipation task to measure their ability to make trajectory predictions based on speed and distance information…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4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domain-general models for prediction, in which transfer across domains is possible if the domains share common features (Thorndike &amp; Woodworth, 1901) and cognitive elements (Anderson, 1990). However, the finding does not completely support domain-general accounts arguing that the information shared needs to be both perceptual and conceptual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Anderson, 1989).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0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study these two points I have conducted three experiments. Thus, my dissertation consists of four chapters. The first chapter summarizes the whole project and discusses the general findings, and illustrates pedagogical implications as well.</a:t>
            </a:r>
          </a:p>
          <a:p>
            <a:r>
              <a:rPr lang="en-US" dirty="0"/>
              <a:t>The other three chapters are the three experiments. The first experiment addressed second language or L2 experience factors, namely, proficiency and use.</a:t>
            </a:r>
          </a:p>
          <a:p>
            <a:r>
              <a:rPr lang="en-US" dirty="0"/>
              <a:t>The second experiment addressed the combination of these L2 experience factors with L1 cross-linguistic effects.</a:t>
            </a:r>
          </a:p>
          <a:p>
            <a:r>
              <a:rPr lang="en-US" dirty="0"/>
              <a:t>The last experiment focused on the relationship between language and non-language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4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But, why prediction?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Prediction essential for information processing and learning in a variety of domains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explicitly learned, oftentimes not</a:t>
            </a:r>
          </a:p>
          <a:p>
            <a:pPr marL="0" indent="0">
              <a:buFontTx/>
              <a:buNone/>
            </a:pPr>
            <a:r>
              <a:rPr lang="en-US" dirty="0"/>
              <a:t>I wanted to explore the factors that condition how we learn implicitly associations that will enable us to make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0433-B24C-D44A-BAA0-14F4303C8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language, one of those associations we learn implicitly is the association between a phonological cue, or a language sound, and a morphological outcome, or a part of a word.</a:t>
            </a:r>
          </a:p>
          <a:p>
            <a:pPr marL="0" indent="0">
              <a:buFontTx/>
              <a:buNone/>
            </a:pPr>
            <a:r>
              <a:rPr lang="en-US" dirty="0"/>
              <a:t>In this case, the phonological cue…</a:t>
            </a:r>
          </a:p>
          <a:p>
            <a:pPr marL="0" indent="0">
              <a:buFontTx/>
              <a:buNone/>
            </a:pPr>
            <a:r>
              <a:rPr lang="en-US" dirty="0"/>
              <a:t>The morphological outcome…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0433-B24C-D44A-BAA0-14F4303C8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L2, some factors conditioning the acquisition of this association have been examined.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65 English bilinguals completed a sociolinguistic background questionnaire, a language use survey, a proficiency test and an eye-tracking task. Their results were compared to those of a control group of 30 Spanish speakers.</a:t>
            </a:r>
          </a:p>
          <a:p>
            <a:r>
              <a:rPr lang="en-US" dirty="0"/>
              <a:t>In the eye-tracking task…</a:t>
            </a:r>
          </a:p>
          <a:p>
            <a:r>
              <a:rPr lang="en-US" dirty="0"/>
              <a:t>The data were analyzed with a Growth Curve Analysis, which is a modelling technique that allows to see the relationship between different variables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first graph, we can see the pattern of fixations before exploring relationships.</a:t>
            </a:r>
          </a:p>
          <a:p>
            <a:r>
              <a:rPr lang="en-US" dirty="0"/>
              <a:t>On the horizontal axis…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exploring the effects of L2 experience and determining L2 proficiency and L2 use effects are distinct, I wanted to see whether this difference would hold for different L2 populations and how they may interact with the first language or L1 background of the learners.</a:t>
            </a:r>
          </a:p>
          <a:p>
            <a:r>
              <a:rPr lang="en-US" dirty="0"/>
              <a:t>Previous research on L1 transfer…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collected data for an additional group of Mandarin Chinese native speakers and compared them to the English and the Spanish speakers.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1517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91DE3-9272-5E45-BFE7-53B77075E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099" y="357684"/>
            <a:ext cx="3311524" cy="7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1920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6878"/>
            <a:ext cx="2057400" cy="38165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6878"/>
            <a:ext cx="6019800" cy="3816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940"/>
            <a:ext cx="4038600" cy="31347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941"/>
            <a:ext cx="4038600" cy="3143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920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6741"/>
            <a:ext cx="4040188" cy="275517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6920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56741"/>
            <a:ext cx="4041775" cy="27718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102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1023"/>
            <a:ext cx="5111750" cy="39141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52561"/>
            <a:ext cx="3008313" cy="3042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51943"/>
            <a:ext cx="5486400" cy="2793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821C0-D9F7-F042-AD3D-90ACFCB6CB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057" y="110767"/>
            <a:ext cx="1398182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C8BE2A-4D24-4342-AB15-AED3395F90A7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9BA-90A7-9F4C-B57E-A3CC2858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5" y="1008669"/>
            <a:ext cx="8757501" cy="243211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ravek" panose="020B0503040000020004" pitchFamily="34" charset="0"/>
              </a:rPr>
              <a:t>The association between L1 transfer, L2 proficiency, L2 use and visuospatial prediction and morphophonological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A1B-9DDC-D140-AF07-27C414A7F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4221"/>
            <a:ext cx="6400800" cy="1314450"/>
          </a:xfrm>
        </p:spPr>
        <p:txBody>
          <a:bodyPr/>
          <a:lstStyle/>
          <a:p>
            <a:r>
              <a:rPr lang="en-US" sz="2000" dirty="0">
                <a:latin typeface="Seravek" panose="020B0503040000020004" pitchFamily="34" charset="0"/>
              </a:rPr>
              <a:t>Laura Fernández Arroyo</a:t>
            </a:r>
          </a:p>
          <a:p>
            <a:r>
              <a:rPr lang="en-US" sz="2000" dirty="0">
                <a:latin typeface="Seravek" panose="020B0503040000020004" pitchFamily="34" charset="0"/>
              </a:rPr>
              <a:t>Rutgers University</a:t>
            </a:r>
          </a:p>
          <a:p>
            <a:r>
              <a:rPr lang="en-US" sz="2000" dirty="0">
                <a:latin typeface="Seravek" panose="020B0503040000020004" pitchFamily="34" charset="0"/>
              </a:rPr>
              <a:t>January 21,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353B-5149-F344-B38F-FC4579F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61B-CFBB-6B4D-8102-59E060B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Results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0FD9D4-A3B0-8441-960F-D5F69AC4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>
          <a:xfrm>
            <a:off x="2979737" y="645459"/>
            <a:ext cx="4084255" cy="3397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1B0D-2CB7-0549-99BA-CC3CCF9A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D6E4B5-BE03-5847-BEE7-9B67120E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3"/>
          <a:stretch/>
        </p:blipFill>
        <p:spPr bwMode="auto">
          <a:xfrm>
            <a:off x="2685559" y="-13447"/>
            <a:ext cx="6350865" cy="528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17C00D-7382-744E-97EF-88EB51E65314}"/>
              </a:ext>
            </a:extLst>
          </p:cNvPr>
          <p:cNvSpPr txBox="1"/>
          <p:nvPr/>
        </p:nvSpPr>
        <p:spPr>
          <a:xfrm>
            <a:off x="8791461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687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EFFA-6AF5-7A4A-815B-DFFEE04B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6486"/>
            <a:ext cx="8229600" cy="606029"/>
          </a:xfrm>
        </p:spPr>
        <p:txBody>
          <a:bodyPr/>
          <a:lstStyle/>
          <a:p>
            <a:r>
              <a:rPr lang="en-US" sz="2800" dirty="0">
                <a:latin typeface="Seravek" panose="020B0503040000020004" pitchFamily="34" charset="0"/>
              </a:rPr>
              <a:t>Discussion of language experience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60D9-2DD7-5042-A190-7B143132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10"/>
            <a:ext cx="8229600" cy="3184851"/>
          </a:xfrm>
        </p:spPr>
        <p:txBody>
          <a:bodyPr/>
          <a:lstStyle/>
          <a:p>
            <a:r>
              <a:rPr lang="en-US" sz="2000" dirty="0">
                <a:latin typeface="Seravek" panose="020B0503040000020004" pitchFamily="34" charset="0"/>
              </a:rPr>
              <a:t>L2 proficiency and L2 use have distinct effects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Usage-based models </a:t>
            </a:r>
            <a:r>
              <a:rPr lang="en-US" sz="1000" dirty="0">
                <a:latin typeface="Seravek" panose="020B0503040000020004" pitchFamily="34" charset="0"/>
              </a:rPr>
              <a:t>(Bates &amp; </a:t>
            </a:r>
            <a:r>
              <a:rPr lang="en-US" sz="1000" dirty="0" err="1">
                <a:latin typeface="Seravek" panose="020B0503040000020004" pitchFamily="34" charset="0"/>
              </a:rPr>
              <a:t>MacWhinney</a:t>
            </a:r>
            <a:r>
              <a:rPr lang="en-US" sz="1000" dirty="0">
                <a:latin typeface="Seravek" panose="020B0503040000020004" pitchFamily="34" charset="0"/>
              </a:rPr>
              <a:t>, 1982; Ellis, 2006)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Consequences in the brain models </a:t>
            </a:r>
            <a:r>
              <a:rPr lang="en-US" sz="1000" dirty="0">
                <a:latin typeface="Seravek" panose="020B0503040000020004" pitchFamily="34" charset="0"/>
              </a:rPr>
              <a:t>(Del </a:t>
            </a:r>
            <a:r>
              <a:rPr lang="en-US" sz="1000" dirty="0" err="1">
                <a:latin typeface="Seravek" panose="020B0503040000020004" pitchFamily="34" charset="0"/>
              </a:rPr>
              <a:t>Maschio</a:t>
            </a:r>
            <a:r>
              <a:rPr lang="en-US" sz="1000" dirty="0">
                <a:latin typeface="Seravek" panose="020B0503040000020004" pitchFamily="34" charset="0"/>
              </a:rPr>
              <a:t> et al., 2020)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  <a:p>
            <a:r>
              <a:rPr lang="en-US" sz="2000" dirty="0">
                <a:latin typeface="Seravek" panose="020B0503040000020004" pitchFamily="34" charset="0"/>
              </a:rPr>
              <a:t>L1 interacts with L2 experience 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Cross-linguistic transfer models </a:t>
            </a:r>
            <a:r>
              <a:rPr lang="en-US" sz="1000" dirty="0">
                <a:latin typeface="Seravek" panose="020B0503040000020004" pitchFamily="34" charset="0"/>
              </a:rPr>
              <a:t>(Bates &amp; </a:t>
            </a:r>
            <a:r>
              <a:rPr lang="en-US" sz="1000" dirty="0" err="1">
                <a:latin typeface="Seravek" panose="020B0503040000020004" pitchFamily="34" charset="0"/>
              </a:rPr>
              <a:t>MacWhinney</a:t>
            </a:r>
            <a:r>
              <a:rPr lang="en-US" sz="1000" dirty="0">
                <a:latin typeface="Seravek" panose="020B0503040000020004" pitchFamily="34" charset="0"/>
              </a:rPr>
              <a:t>, 1982; Schwartz &amp; Sprouse, 1994)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  <a:p>
            <a:r>
              <a:rPr lang="en-US" sz="2000" dirty="0">
                <a:latin typeface="Seravek" panose="020B0503040000020004" pitchFamily="34" charset="0"/>
              </a:rPr>
              <a:t>Lexical models of spoken word recognition </a:t>
            </a:r>
            <a:r>
              <a:rPr lang="en-US" sz="1000" dirty="0">
                <a:latin typeface="Seravek" panose="020B0503040000020004" pitchFamily="34" charset="0"/>
              </a:rPr>
              <a:t>(</a:t>
            </a:r>
            <a:r>
              <a:rPr lang="en-US" sz="1000" dirty="0" err="1">
                <a:latin typeface="Seravek" panose="020B0503040000020004" pitchFamily="34" charset="0"/>
              </a:rPr>
              <a:t>Hopp</a:t>
            </a:r>
            <a:r>
              <a:rPr lang="en-US" sz="1000" dirty="0">
                <a:latin typeface="Seravek" panose="020B0503040000020004" pitchFamily="34" charset="0"/>
              </a:rPr>
              <a:t>, 2015; Patterson et al., 2017; </a:t>
            </a:r>
            <a:r>
              <a:rPr lang="en-US" sz="1000" dirty="0" err="1">
                <a:latin typeface="Seravek" panose="020B0503040000020004" pitchFamily="34" charset="0"/>
              </a:rPr>
              <a:t>Kaan</a:t>
            </a:r>
            <a:r>
              <a:rPr lang="en-US" sz="1000" dirty="0">
                <a:latin typeface="Seravek" panose="020B0503040000020004" pitchFamily="34" charset="0"/>
              </a:rPr>
              <a:t>, 2014)</a:t>
            </a:r>
          </a:p>
          <a:p>
            <a:r>
              <a:rPr lang="en-US" sz="2000" dirty="0">
                <a:latin typeface="Seravek" panose="020B0503040000020004" pitchFamily="34" charset="0"/>
              </a:rPr>
              <a:t>Utility of prediction </a:t>
            </a:r>
            <a:r>
              <a:rPr lang="en-US" sz="1000" dirty="0">
                <a:latin typeface="Seravek" panose="020B0503040000020004" pitchFamily="34" charset="0"/>
              </a:rPr>
              <a:t>(</a:t>
            </a:r>
            <a:r>
              <a:rPr lang="en-US" sz="1000" dirty="0" err="1">
                <a:latin typeface="Seravek" panose="020B0503040000020004" pitchFamily="34" charset="0"/>
              </a:rPr>
              <a:t>Kaan</a:t>
            </a:r>
            <a:r>
              <a:rPr lang="en-US" sz="1000" dirty="0">
                <a:latin typeface="Seravek" panose="020B0503040000020004" pitchFamily="34" charset="0"/>
              </a:rPr>
              <a:t> &amp; </a:t>
            </a:r>
            <a:r>
              <a:rPr lang="en-US" sz="1000" dirty="0" err="1">
                <a:latin typeface="Seravek" panose="020B0503040000020004" pitchFamily="34" charset="0"/>
              </a:rPr>
              <a:t>Grüter</a:t>
            </a:r>
            <a:r>
              <a:rPr lang="en-US" sz="1000" dirty="0">
                <a:latin typeface="Seravek" panose="020B0503040000020004" pitchFamily="34" charset="0"/>
              </a:rPr>
              <a:t>, 2021; Kuperberg &amp; Jaeger, 2016 )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353C-EAD0-F24F-97C9-0AE2B7F4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3BB8E-6E2D-FE4F-8A7B-190B806BE3CC}"/>
              </a:ext>
            </a:extLst>
          </p:cNvPr>
          <p:cNvSpPr txBox="1"/>
          <p:nvPr/>
        </p:nvSpPr>
        <p:spPr>
          <a:xfrm>
            <a:off x="8802478" y="4869456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371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A5-5D5C-554B-8D6A-809CC44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6205"/>
            <a:ext cx="8229600" cy="606029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Prediction in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0310-C7DA-644F-9697-5E5620E8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7316"/>
            <a:ext cx="8229600" cy="3184851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Domain-specific models of learning </a:t>
            </a:r>
            <a:r>
              <a:rPr lang="en-US" sz="1000" dirty="0">
                <a:latin typeface="Seravek" panose="020B0503040000020004" pitchFamily="34" charset="0"/>
              </a:rPr>
              <a:t>(</a:t>
            </a:r>
            <a:r>
              <a:rPr lang="en-US" sz="1000" dirty="0"/>
              <a:t>Ericsson &amp; </a:t>
            </a:r>
            <a:r>
              <a:rPr lang="en-US" sz="1000" dirty="0" err="1"/>
              <a:t>Charness</a:t>
            </a:r>
            <a:r>
              <a:rPr lang="en-US" sz="1000" dirty="0"/>
              <a:t>, 1994; </a:t>
            </a:r>
            <a:r>
              <a:rPr lang="en-US" sz="1000" dirty="0" err="1"/>
              <a:t>Gobet</a:t>
            </a:r>
            <a:r>
              <a:rPr lang="en-US" sz="1000" dirty="0"/>
              <a:t>, 2015) </a:t>
            </a:r>
            <a:endParaRPr lang="en-US" sz="1000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Domain-general models of learning </a:t>
            </a:r>
            <a:r>
              <a:rPr lang="en-US" sz="1000" dirty="0"/>
              <a:t>(Anderson, 1990; Thorndike &amp; Woodworth, 1901)</a:t>
            </a:r>
          </a:p>
          <a:p>
            <a:endParaRPr lang="en-US" dirty="0"/>
          </a:p>
          <a:p>
            <a:r>
              <a:rPr lang="en-US" dirty="0">
                <a:latin typeface="Seravek" panose="020B0503040000020004" pitchFamily="34" charset="0"/>
              </a:rPr>
              <a:t>Predictions generated in other domains too: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Sports </a:t>
            </a:r>
            <a:r>
              <a:rPr lang="en-US" sz="1000" dirty="0">
                <a:latin typeface="Seravek" panose="020B0503040000020004" pitchFamily="34" charset="0"/>
              </a:rPr>
              <a:t>(e.g., Bishop et al., 2013; </a:t>
            </a:r>
            <a:r>
              <a:rPr lang="en-US" sz="1000" dirty="0" err="1"/>
              <a:t>Wimshurst</a:t>
            </a:r>
            <a:r>
              <a:rPr lang="en-US" sz="1000" dirty="0"/>
              <a:t> et al., 2016</a:t>
            </a:r>
            <a:r>
              <a:rPr lang="en-US" sz="1000" dirty="0">
                <a:latin typeface="Seravek" panose="020B0503040000020004" pitchFamily="34" charset="0"/>
              </a:rPr>
              <a:t>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Driving </a:t>
            </a:r>
            <a:r>
              <a:rPr lang="en-US" sz="1000" dirty="0">
                <a:latin typeface="Seravek" panose="020B0503040000020004" pitchFamily="34" charset="0"/>
              </a:rPr>
              <a:t>(e.g., Morando et al., 2016; Yamani et al., 2018)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Music </a:t>
            </a:r>
            <a:r>
              <a:rPr lang="en-US" sz="1000" dirty="0">
                <a:latin typeface="Seravek" panose="020B0503040000020004" pitchFamily="34" charset="0"/>
              </a:rPr>
              <a:t>(e.g., Huron, 2016)</a:t>
            </a:r>
            <a:endParaRPr lang="en-US" sz="1000" dirty="0"/>
          </a:p>
          <a:p>
            <a:endParaRPr lang="en-US" dirty="0">
              <a:latin typeface="Seravek" panose="020B0503040000020004" pitchFamily="34" charset="0"/>
            </a:endParaRPr>
          </a:p>
          <a:p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DB3-FA4B-FE49-8448-9EDA465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5AFD6-260A-B74C-AC57-666A009E4997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305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A5-5D5C-554B-8D6A-809CC44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6205"/>
            <a:ext cx="8229600" cy="606029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Prediction in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0310-C7DA-644F-9697-5E5620E8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6688"/>
            <a:ext cx="8229600" cy="3184851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Vision/space ~ Language: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Reading abilities </a:t>
            </a:r>
            <a:r>
              <a:rPr lang="en-US" sz="1000" dirty="0">
                <a:latin typeface="Seravek" panose="020B0503040000020004" pitchFamily="34" charset="0"/>
              </a:rPr>
              <a:t>(</a:t>
            </a:r>
            <a:r>
              <a:rPr lang="en-US" sz="1000" dirty="0" err="1">
                <a:latin typeface="Seravek" panose="020B0503040000020004" pitchFamily="34" charset="0"/>
              </a:rPr>
              <a:t>Helland</a:t>
            </a:r>
            <a:r>
              <a:rPr lang="en-US" sz="1000" dirty="0">
                <a:latin typeface="Seravek" panose="020B0503040000020004" pitchFamily="34" charset="0"/>
              </a:rPr>
              <a:t> &amp; </a:t>
            </a:r>
            <a:r>
              <a:rPr lang="en-US" sz="1000" dirty="0" err="1">
                <a:latin typeface="Seravek" panose="020B0503040000020004" pitchFamily="34" charset="0"/>
              </a:rPr>
              <a:t>Morken</a:t>
            </a:r>
            <a:r>
              <a:rPr lang="en-US" sz="1000" dirty="0">
                <a:latin typeface="Seravek" panose="020B0503040000020004" pitchFamily="34" charset="0"/>
              </a:rPr>
              <a:t>, 2016; Estes &amp; </a:t>
            </a:r>
            <a:r>
              <a:rPr lang="en-US" sz="1000" dirty="0" err="1">
                <a:latin typeface="Seravek" panose="020B0503040000020004" pitchFamily="34" charset="0"/>
              </a:rPr>
              <a:t>Barsalou</a:t>
            </a:r>
            <a:r>
              <a:rPr lang="en-US" sz="1000" dirty="0">
                <a:latin typeface="Seravek" panose="020B0503040000020004" pitchFamily="34" charset="0"/>
              </a:rPr>
              <a:t>, 2018)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Space organization and expressions to talk about it </a:t>
            </a:r>
            <a:r>
              <a:rPr lang="en-US" sz="1000" dirty="0">
                <a:latin typeface="Seravek" panose="020B0503040000020004" pitchFamily="34" charset="0"/>
              </a:rPr>
              <a:t>(Crawford et al., 2000)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Deixis as a cue to prediction in adults</a:t>
            </a:r>
            <a:r>
              <a:rPr lang="en-US" sz="1000" dirty="0">
                <a:latin typeface="Seravek" panose="020B0503040000020004" pitchFamily="34" charset="0"/>
              </a:rPr>
              <a:t> (Reuter et al., 2021)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Visuospatial expectations updated faster in children the larger their vocabulary </a:t>
            </a:r>
            <a:r>
              <a:rPr lang="en-US" sz="1000" dirty="0">
                <a:latin typeface="Seravek" panose="020B0503040000020004" pitchFamily="34" charset="0"/>
              </a:rPr>
              <a:t>(Reuter et al., 2018)</a:t>
            </a:r>
          </a:p>
          <a:p>
            <a:pPr marL="457200" lvl="1" indent="0">
              <a:buNone/>
            </a:pPr>
            <a:endParaRPr lang="en-US" dirty="0">
              <a:latin typeface="Seravek" panose="020B0503040000020004" pitchFamily="34" charset="0"/>
            </a:endParaRPr>
          </a:p>
          <a:p>
            <a:pPr marL="57150" indent="0">
              <a:buNone/>
            </a:pPr>
            <a:r>
              <a:rPr lang="en-US" b="1" dirty="0">
                <a:latin typeface="Seravek" panose="020B0503040000020004" pitchFamily="34" charset="0"/>
              </a:rPr>
              <a:t>Is linguistic prediction of word morphology based on lexical stress associated with visuospatial prediction in Spanish monolinguals?</a:t>
            </a:r>
            <a:r>
              <a:rPr lang="en-US" dirty="0">
                <a:latin typeface="Seravek" panose="020B0503040000020004" pitchFamily="34" charset="0"/>
              </a:rPr>
              <a:t> 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DB3-FA4B-FE49-8448-9EDA465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8DB3C-959D-434F-8968-5A84E33F4252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888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ar_sound.mov" descr="car_sound.mov">
            <a:hlinkClick r:id="" action="ppaction://media"/>
            <a:extLst>
              <a:ext uri="{FF2B5EF4-FFF2-40B4-BE49-F238E27FC236}">
                <a16:creationId xmlns:a16="http://schemas.microsoft.com/office/drawing/2014/main" id="{F68A586F-65DC-CF48-9A78-1A8B3CC2DCF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24063" y="1393825"/>
            <a:ext cx="5095875" cy="3184525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992ABB3-A67D-5E41-8DF7-D46853F0D1C9}"/>
              </a:ext>
            </a:extLst>
          </p:cNvPr>
          <p:cNvSpPr txBox="1">
            <a:spLocks/>
          </p:cNvSpPr>
          <p:nvPr/>
        </p:nvSpPr>
        <p:spPr>
          <a:xfrm>
            <a:off x="8811658" y="4860189"/>
            <a:ext cx="2133600" cy="357188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5488343-B159-074D-B355-B61FD1A20D53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pic>
        <p:nvPicPr>
          <p:cNvPr id="7" name="car_sound.mov" descr="car_sound.mov">
            <a:hlinkClick r:id="" action="ppaction://media"/>
            <a:extLst>
              <a:ext uri="{FF2B5EF4-FFF2-40B4-BE49-F238E27FC236}">
                <a16:creationId xmlns:a16="http://schemas.microsoft.com/office/drawing/2014/main" id="{A8F8C32C-63C1-5F4D-9CA1-6D0C49795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 bwMode="auto">
          <a:xfrm>
            <a:off x="2024063" y="694064"/>
            <a:ext cx="5633870" cy="35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8" name="car_sound.mov" descr="car_sound.mov">
            <a:hlinkClick r:id="" action="ppaction://media"/>
            <a:extLst>
              <a:ext uri="{FF2B5EF4-FFF2-40B4-BE49-F238E27FC236}">
                <a16:creationId xmlns:a16="http://schemas.microsoft.com/office/drawing/2014/main" id="{3F1AEFF6-705C-5C41-9920-68F333F1EB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 bwMode="auto">
          <a:xfrm>
            <a:off x="1726606" y="672029"/>
            <a:ext cx="6258359" cy="39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9" name="car_sound.mov" descr="car_sound.mov">
            <a:hlinkClick r:id="" action="ppaction://media"/>
            <a:extLst>
              <a:ext uri="{FF2B5EF4-FFF2-40B4-BE49-F238E27FC236}">
                <a16:creationId xmlns:a16="http://schemas.microsoft.com/office/drawing/2014/main" id="{2BA75A7B-72A0-FA41-842B-4541EEC0E2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 bwMode="auto">
          <a:xfrm>
            <a:off x="1649488" y="683045"/>
            <a:ext cx="6258359" cy="391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1127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8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83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5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089-4161-DA45-9BD8-9B189D6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423-19E1-D345-AF6A-E817856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FE0BD41-196B-1443-B2F4-177D673F7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6" y="39686"/>
            <a:ext cx="7649028" cy="50993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579F44-1984-6344-9075-E05E5DBC1795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5090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089-4161-DA45-9BD8-9B189D6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423-19E1-D345-AF6A-E817856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06A5F-98A0-974E-816A-06BEFD5C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Domain-general models of learning</a:t>
            </a:r>
          </a:p>
          <a:p>
            <a:r>
              <a:rPr lang="en-US" dirty="0">
                <a:latin typeface="Seravek" panose="020B0503040000020004" pitchFamily="34" charset="0"/>
              </a:rPr>
              <a:t>Neural reuse theories </a:t>
            </a:r>
            <a:r>
              <a:rPr lang="en-US" sz="1000" dirty="0">
                <a:latin typeface="Seravek" panose="020B0503040000020004" pitchFamily="34" charset="0"/>
              </a:rPr>
              <a:t>(Asano et al., 2021)</a:t>
            </a:r>
          </a:p>
          <a:p>
            <a:r>
              <a:rPr lang="en-US" dirty="0" err="1">
                <a:latin typeface="Seravek" panose="020B0503040000020004" pitchFamily="34" charset="0"/>
              </a:rPr>
              <a:t>Neuroemergentist</a:t>
            </a:r>
            <a:r>
              <a:rPr lang="en-US" dirty="0">
                <a:latin typeface="Seravek" panose="020B0503040000020004" pitchFamily="34" charset="0"/>
              </a:rPr>
              <a:t> approach </a:t>
            </a:r>
            <a:r>
              <a:rPr lang="en-US" sz="1000" dirty="0">
                <a:latin typeface="Seravek" panose="020B0503040000020004" pitchFamily="34" charset="0"/>
              </a:rPr>
              <a:t>(Hernández et al., 2019)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8DCD4-FB2A-C241-A29D-5EA4941BF174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8076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408-25ED-1442-88C7-3328A89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846-3344-B14B-A17F-4E8C7A9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Association between language and non-language prediction in bilinguals</a:t>
            </a:r>
          </a:p>
          <a:p>
            <a:r>
              <a:rPr lang="en-US" dirty="0">
                <a:latin typeface="Seravek" panose="020B0503040000020004" pitchFamily="34" charset="0"/>
              </a:rPr>
              <a:t>Association between language and music prediction</a:t>
            </a:r>
          </a:p>
          <a:p>
            <a:r>
              <a:rPr lang="en-US" dirty="0">
                <a:latin typeface="Seravek" panose="020B0503040000020004" pitchFamily="34" charset="0"/>
              </a:rPr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112FDB-76C0-C14F-807B-E9C0279BF43A}"/>
              </a:ext>
            </a:extLst>
          </p:cNvPr>
          <p:cNvSpPr txBox="1">
            <a:spLocks/>
          </p:cNvSpPr>
          <p:nvPr/>
        </p:nvSpPr>
        <p:spPr>
          <a:xfrm>
            <a:off x="8778607" y="4838156"/>
            <a:ext cx="354376" cy="357188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5488343-B159-074D-B355-B61FD1A20D53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211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408-25ED-1442-88C7-3328A89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Pedagogical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846-3344-B14B-A17F-4E8C7A9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Importance of teaching L2 prosody</a:t>
            </a:r>
          </a:p>
          <a:p>
            <a:r>
              <a:rPr lang="en-US" dirty="0">
                <a:latin typeface="Seravek" panose="020B0503040000020004" pitchFamily="34" charset="0"/>
              </a:rPr>
              <a:t>Expanding real life situations in which L2 learners use the L2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165FE-39D6-7F4B-90AD-A7C7BDD45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89625" y="4838157"/>
            <a:ext cx="387427" cy="357188"/>
          </a:xfrm>
        </p:spPr>
        <p:txBody>
          <a:bodyPr/>
          <a:lstStyle/>
          <a:p>
            <a:pPr>
              <a:defRPr/>
            </a:pPr>
            <a:fld id="{45488343-B159-074D-B355-B61FD1A20D53}" type="slidenum">
              <a:rPr lang="en-US" sz="1200" smtClean="0"/>
              <a:pPr>
                <a:defRPr/>
              </a:pPr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806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9F13-0FE1-B848-AF1E-76CD195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2055-F732-8F4C-AE4B-0819FF97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Distinct language experiences shape language processing and prediction differently</a:t>
            </a:r>
          </a:p>
          <a:p>
            <a:pPr lvl="1"/>
            <a:r>
              <a:rPr lang="en-US" dirty="0">
                <a:latin typeface="Seravek" panose="020B0503040000020004" pitchFamily="34" charset="0"/>
              </a:rPr>
              <a:t>Need to heed language use more closely</a:t>
            </a:r>
          </a:p>
          <a:p>
            <a:pPr lvl="1"/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Prediction abilities may share common mechanisms across cognition</a:t>
            </a:r>
          </a:p>
          <a:p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32B3-3D53-0C48-AD31-B930A2D8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28D6-674A-CF4B-B828-A868CB4D548F}"/>
              </a:ext>
            </a:extLst>
          </p:cNvPr>
          <p:cNvSpPr txBox="1"/>
          <p:nvPr/>
        </p:nvSpPr>
        <p:spPr>
          <a:xfrm>
            <a:off x="8802478" y="4869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895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4B43-53EE-354E-993C-D3055A06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Table</a:t>
            </a:r>
            <a:r>
              <a:rPr lang="en-US" dirty="0"/>
              <a:t>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69BC-586C-584D-A62B-82A2B1E2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Introduction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ravek" panose="020B0503040000020004" pitchFamily="34" charset="0"/>
              </a:rPr>
              <a:t>Language prediction</a:t>
            </a:r>
          </a:p>
          <a:p>
            <a:r>
              <a:rPr lang="en-US" dirty="0">
                <a:latin typeface="Seravek" panose="020B0503040000020004" pitchFamily="34" charset="0"/>
              </a:rPr>
              <a:t>Exp. 1 – L2 experience</a:t>
            </a:r>
          </a:p>
          <a:p>
            <a:r>
              <a:rPr lang="en-US" dirty="0">
                <a:latin typeface="Seravek" panose="020B0503040000020004" pitchFamily="34" charset="0"/>
              </a:rPr>
              <a:t>Exp. 2 – L2 experience and L1 experience</a:t>
            </a:r>
          </a:p>
          <a:p>
            <a:pPr marL="0" indent="0">
              <a:buNone/>
            </a:pPr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ravek" panose="020B0503040000020004" pitchFamily="34" charset="0"/>
              </a:rPr>
              <a:t>Cognition</a:t>
            </a:r>
          </a:p>
          <a:p>
            <a:r>
              <a:rPr lang="en-US" dirty="0">
                <a:latin typeface="Seravek" panose="020B0503040000020004" pitchFamily="34" charset="0"/>
              </a:rPr>
              <a:t>Exp. 3 – Non-language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DB7-E349-884E-BBCF-E0F3F78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53399-34E7-704F-939C-FAA4656EFCA8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710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16856F-33E1-7542-95DB-10D0784F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Thank you.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8B4D38-997C-3B43-BBA4-05BC109E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84932-6C58-EF4D-8AB8-22192A27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D9F-EB64-3841-BEBB-50F44C7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ravek" panose="020B0503040000020004" pitchFamily="34" charset="0"/>
              </a:rPr>
              <a:t>Prediction</a:t>
            </a:r>
          </a:p>
        </p:txBody>
      </p:sp>
      <p:pic>
        <p:nvPicPr>
          <p:cNvPr id="13" name="Content Placeholder 12" descr="A person running on a field&#10;&#10;Description automatically generated with low confidence">
            <a:extLst>
              <a:ext uri="{FF2B5EF4-FFF2-40B4-BE49-F238E27FC236}">
                <a16:creationId xmlns:a16="http://schemas.microsoft.com/office/drawing/2014/main" id="{3CA13CB6-CCD2-B942-810F-AEAB41294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84" y="1443386"/>
            <a:ext cx="3546388" cy="29821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5030-1954-E64F-BE3E-1B7B95C89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Content Placeholder 10" descr="A picture containing person, orange&#10;&#10;Description automatically generated">
            <a:extLst>
              <a:ext uri="{FF2B5EF4-FFF2-40B4-BE49-F238E27FC236}">
                <a16:creationId xmlns:a16="http://schemas.microsoft.com/office/drawing/2014/main" id="{C2B3294E-F23E-BE4F-B810-550310A9A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0229"/>
            <a:ext cx="4038600" cy="2927579"/>
          </a:xfrm>
        </p:spPr>
      </p:pic>
    </p:spTree>
    <p:extLst>
      <p:ext uri="{BB962C8B-B14F-4D97-AF65-F5344CB8AC3E}">
        <p14:creationId xmlns:p14="http://schemas.microsoft.com/office/powerpoint/2010/main" val="4748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D9F-EB64-3841-BEBB-50F44C7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Morphophonological</a:t>
            </a:r>
            <a:r>
              <a:rPr lang="en-US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138-A3BB-0B45-8D05-2FB3CC75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ravek" panose="020B0503040000020004" pitchFamily="34" charset="0"/>
              </a:rPr>
              <a:t>Lexical stress – tense suffixes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Spanish: </a:t>
            </a:r>
            <a:r>
              <a:rPr lang="en-US" i="1" dirty="0" err="1">
                <a:latin typeface="Seravek" panose="020B0503040000020004" pitchFamily="34" charset="0"/>
              </a:rPr>
              <a:t>CANta</a:t>
            </a:r>
            <a:r>
              <a:rPr lang="en-US" dirty="0">
                <a:latin typeface="Seravek" panose="020B0503040000020004" pitchFamily="34" charset="0"/>
              </a:rPr>
              <a:t> </a:t>
            </a:r>
            <a:r>
              <a:rPr lang="en-US" sz="1600" dirty="0">
                <a:latin typeface="Seravek" panose="020B0503040000020004" pitchFamily="34" charset="0"/>
              </a:rPr>
              <a:t>(s/he sings)</a:t>
            </a:r>
            <a:r>
              <a:rPr lang="en-US" dirty="0">
                <a:latin typeface="Seravek" panose="020B0503040000020004" pitchFamily="34" charset="0"/>
              </a:rPr>
              <a:t> vs. </a:t>
            </a:r>
            <a:r>
              <a:rPr lang="en-US" i="1" dirty="0" err="1">
                <a:latin typeface="Seravek" panose="020B0503040000020004" pitchFamily="34" charset="0"/>
              </a:rPr>
              <a:t>canTÓ</a:t>
            </a:r>
            <a:r>
              <a:rPr lang="en-US" i="1" dirty="0">
                <a:latin typeface="Seravek" panose="020B0503040000020004" pitchFamily="34" charset="0"/>
              </a:rPr>
              <a:t> </a:t>
            </a:r>
            <a:r>
              <a:rPr lang="en-US" sz="1600" dirty="0">
                <a:latin typeface="Seravek" panose="020B0503040000020004" pitchFamily="34" charset="0"/>
              </a:rPr>
              <a:t>(s/he sang)</a:t>
            </a:r>
            <a:endParaRPr lang="en-US" i="1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English: </a:t>
            </a:r>
            <a:r>
              <a:rPr lang="en-US" dirty="0" err="1">
                <a:latin typeface="Seravek" panose="020B0503040000020004" pitchFamily="34" charset="0"/>
              </a:rPr>
              <a:t>PROduce</a:t>
            </a:r>
            <a:r>
              <a:rPr lang="en-US" sz="1600" dirty="0">
                <a:latin typeface="Seravek" panose="020B0503040000020004" pitchFamily="34" charset="0"/>
              </a:rPr>
              <a:t> (n.)</a:t>
            </a:r>
            <a:r>
              <a:rPr lang="en-US" dirty="0">
                <a:latin typeface="Seravek" panose="020B0503040000020004" pitchFamily="34" charset="0"/>
              </a:rPr>
              <a:t> vs. </a:t>
            </a:r>
            <a:r>
              <a:rPr lang="en-US" dirty="0" err="1">
                <a:latin typeface="Seravek" panose="020B0503040000020004" pitchFamily="34" charset="0"/>
              </a:rPr>
              <a:t>proDUCE</a:t>
            </a:r>
            <a:r>
              <a:rPr lang="en-US" dirty="0">
                <a:latin typeface="Seravek" panose="020B0503040000020004" pitchFamily="34" charset="0"/>
              </a:rPr>
              <a:t> </a:t>
            </a:r>
            <a:r>
              <a:rPr lang="en-US" sz="1600" dirty="0">
                <a:latin typeface="Seravek" panose="020B0503040000020004" pitchFamily="34" charset="0"/>
              </a:rPr>
              <a:t>(v.)</a:t>
            </a:r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Mandarin Chinese: tones (ma)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5030-1954-E64F-BE3E-1B7B95C8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176E-7748-F24C-8FE7-E8FA13E9FAC2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36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7A59-2F6A-7F48-A4D4-3E9B86EC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L2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2E99-763D-FC40-BF94-924700C8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latin typeface="Seravek" panose="020B0503040000020004" pitchFamily="34" charset="0"/>
              </a:rPr>
              <a:t>L2 proficiency</a:t>
            </a:r>
            <a:r>
              <a:rPr lang="en-US" dirty="0">
                <a:latin typeface="Seravek" panose="020B0503040000020004" pitchFamily="34" charset="0"/>
              </a:rPr>
              <a:t> facilitates </a:t>
            </a:r>
            <a:r>
              <a:rPr lang="en-US" dirty="0" err="1">
                <a:latin typeface="Seravek" panose="020B0503040000020004" pitchFamily="34" charset="0"/>
              </a:rPr>
              <a:t>phonomorphological</a:t>
            </a:r>
            <a:r>
              <a:rPr lang="en-US" dirty="0">
                <a:latin typeface="Seravek" panose="020B0503040000020004" pitchFamily="34" charset="0"/>
              </a:rPr>
              <a:t> prediction in L2 Swedish and L2 Spanish </a:t>
            </a:r>
            <a:r>
              <a:rPr lang="en-US" sz="1400" dirty="0">
                <a:latin typeface="Seravek" panose="020B0503040000020004" pitchFamily="34" charset="0"/>
              </a:rPr>
              <a:t>(e.g., </a:t>
            </a:r>
            <a:r>
              <a:rPr lang="en-US" sz="1400" dirty="0" err="1">
                <a:latin typeface="Seravek" panose="020B0503040000020004" pitchFamily="34" charset="0"/>
              </a:rPr>
              <a:t>Schremm</a:t>
            </a:r>
            <a:r>
              <a:rPr lang="en-US" sz="1400" dirty="0">
                <a:latin typeface="Seravek" panose="020B0503040000020004" pitchFamily="34" charset="0"/>
              </a:rPr>
              <a:t> et al., 2016; </a:t>
            </a:r>
            <a:r>
              <a:rPr lang="en-US" sz="1400" dirty="0" err="1">
                <a:latin typeface="Seravek" panose="020B0503040000020004" pitchFamily="34" charset="0"/>
              </a:rPr>
              <a:t>Sagarra</a:t>
            </a:r>
            <a:r>
              <a:rPr lang="en-US" sz="1400" dirty="0">
                <a:latin typeface="Seravek" panose="020B0503040000020004" pitchFamily="34" charset="0"/>
              </a:rPr>
              <a:t> &amp; Casillas, 2018) </a:t>
            </a:r>
            <a:endParaRPr lang="en-US" dirty="0">
              <a:latin typeface="Seravek" panose="020B0503040000020004" pitchFamily="34" charset="0"/>
            </a:endParaRP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u="sng" dirty="0">
                <a:latin typeface="Seravek" panose="020B0503040000020004" pitchFamily="34" charset="0"/>
              </a:rPr>
              <a:t>Anticipatory experience</a:t>
            </a:r>
            <a:r>
              <a:rPr lang="en-US" dirty="0">
                <a:latin typeface="Seravek" panose="020B0503040000020004" pitchFamily="34" charset="0"/>
              </a:rPr>
              <a:t> contributes to faster prediction </a:t>
            </a:r>
            <a:r>
              <a:rPr lang="en-US" sz="1400" dirty="0">
                <a:latin typeface="Seravek" panose="020B0503040000020004" pitchFamily="34" charset="0"/>
              </a:rPr>
              <a:t>(Lozano-Argüelles et al., 2020)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u="sng" dirty="0">
                <a:latin typeface="Seravek" panose="020B0503040000020004" pitchFamily="34" charset="0"/>
              </a:rPr>
              <a:t>L2 use</a:t>
            </a:r>
            <a:r>
              <a:rPr lang="en-US" dirty="0">
                <a:latin typeface="Seravek" panose="020B0503040000020004" pitchFamily="34" charset="0"/>
              </a:rPr>
              <a:t> facilitates phonemic discrimination </a:t>
            </a:r>
            <a:r>
              <a:rPr lang="en-US" sz="1400" dirty="0">
                <a:latin typeface="Seravek" panose="020B0503040000020004" pitchFamily="34" charset="0"/>
              </a:rPr>
              <a:t>(e.g., </a:t>
            </a:r>
            <a:r>
              <a:rPr lang="en-US" sz="1400" dirty="0" err="1">
                <a:latin typeface="Seravek" panose="020B0503040000020004" pitchFamily="34" charset="0"/>
              </a:rPr>
              <a:t>Flege</a:t>
            </a:r>
            <a:r>
              <a:rPr lang="en-US" sz="1400" dirty="0">
                <a:latin typeface="Seravek" panose="020B0503040000020004" pitchFamily="34" charset="0"/>
              </a:rPr>
              <a:t> &amp; McKay, 2004; Black et al., 2020)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r>
              <a:rPr lang="en-US" dirty="0">
                <a:latin typeface="Seravek" panose="020B0503040000020004" pitchFamily="34" charset="0"/>
              </a:rPr>
              <a:t>L2 use more important than L2 proficiency in codeswitching, white matter microstructure and neuroplasticity </a:t>
            </a:r>
            <a:r>
              <a:rPr lang="en-US" sz="1400" dirty="0">
                <a:latin typeface="Seravek" panose="020B0503040000020004" pitchFamily="34" charset="0"/>
              </a:rPr>
              <a:t>(Beatty-Martinez et al., 2020; DeLuca et al., 2020; Del </a:t>
            </a:r>
            <a:r>
              <a:rPr lang="en-US" sz="1400" dirty="0" err="1">
                <a:latin typeface="Seravek" panose="020B0503040000020004" pitchFamily="34" charset="0"/>
              </a:rPr>
              <a:t>Maschio</a:t>
            </a:r>
            <a:r>
              <a:rPr lang="en-US" sz="1400" dirty="0">
                <a:latin typeface="Seravek" panose="020B0503040000020004" pitchFamily="34" charset="0"/>
              </a:rPr>
              <a:t> et al., 2020) 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ravek" panose="020B0503040000020004" pitchFamily="34" charset="0"/>
              </a:rPr>
              <a:t>Do L2 proficiency and L2 use affect Spanish monolinguals and L1 English learners of L2 Spanish’s ability to generate predictions based on lexical stress-tense suffix associations? If so, how are their effects similar or different?</a:t>
            </a:r>
            <a:endParaRPr lang="en-US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81B75-019B-FF4D-B15E-2BEB8A5D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9667D-E773-824B-B081-6E9F89AFB93D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3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E5C5A40-CECF-F944-9F77-CB58F803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84" y="610199"/>
            <a:ext cx="6869046" cy="4299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7862D-B7E1-B343-9B31-4035A759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2910E-0139-7243-B2E2-6ACB8EE091FD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18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497-CB26-CD4D-B203-E2E233C3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320"/>
            <a:ext cx="8229600" cy="606029"/>
          </a:xfrm>
        </p:spPr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Results</a:t>
            </a:r>
            <a:br>
              <a:rPr lang="en-US" dirty="0">
                <a:latin typeface="Seravek" panose="020B0503040000020004" pitchFamily="34" charset="0"/>
              </a:rPr>
            </a:br>
            <a:r>
              <a:rPr lang="en-US" sz="2000" dirty="0" err="1">
                <a:latin typeface="Seravek" panose="020B0503040000020004" pitchFamily="34" charset="0"/>
              </a:rPr>
              <a:t>Timecourse</a:t>
            </a:r>
            <a:endParaRPr lang="en-US" dirty="0">
              <a:latin typeface="Seravek" panose="020B0503040000020004" pitchFamily="34" charset="0"/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9960526-86B9-0642-B4A5-3E01596CC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2" y="464387"/>
            <a:ext cx="6104965" cy="47504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9546-B242-164A-8385-CB9DD9C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5B6DD-9599-3B4C-A8FA-C47991AE7651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016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9546-B242-164A-8385-CB9DD9C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7" descr="A picture containing text, table, indoor&#10;&#10;Description automatically generated">
            <a:extLst>
              <a:ext uri="{FF2B5EF4-FFF2-40B4-BE49-F238E27FC236}">
                <a16:creationId xmlns:a16="http://schemas.microsoft.com/office/drawing/2014/main" id="{6210E0DA-574B-C545-BCEF-ACD3D464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6"/>
          <a:stretch/>
        </p:blipFill>
        <p:spPr bwMode="auto">
          <a:xfrm>
            <a:off x="717588" y="412190"/>
            <a:ext cx="8462400" cy="481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E811E0-5CAF-4847-BB4F-08B7D9751CE1}"/>
              </a:ext>
            </a:extLst>
          </p:cNvPr>
          <p:cNvSpPr txBox="1">
            <a:spLocks/>
          </p:cNvSpPr>
          <p:nvPr/>
        </p:nvSpPr>
        <p:spPr bwMode="auto">
          <a:xfrm>
            <a:off x="1855693" y="-31738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>
                <a:latin typeface="Seravek" panose="020B0503040000020004" pitchFamily="34" charset="0"/>
              </a:rPr>
              <a:t>Results</a:t>
            </a:r>
            <a:br>
              <a:rPr lang="en-US" sz="2000" kern="0" dirty="0">
                <a:latin typeface="Seravek" panose="020B0503040000020004" pitchFamily="34" charset="0"/>
              </a:rPr>
            </a:br>
            <a:r>
              <a:rPr lang="en-US" sz="1400" kern="0" dirty="0">
                <a:latin typeface="Seravek" panose="020B0503040000020004" pitchFamily="34" charset="0"/>
              </a:rPr>
              <a:t>GCA English speakers</a:t>
            </a:r>
            <a:endParaRPr lang="en-US" sz="2000" kern="0" dirty="0">
              <a:latin typeface="Seravek" panose="020B050304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02622-270B-E34E-A0D1-96EB0BE89C6D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009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AF8-4E94-3645-B19F-E200B71F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ravek" panose="020B0503040000020004" pitchFamily="34" charset="0"/>
              </a:rPr>
              <a:t>L1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B96F-81D5-7149-AF25-469C7896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Seravek" panose="020B0503040000020004" pitchFamily="34" charset="0"/>
              </a:rPr>
              <a:t>Similarly sounding words cross-activated, but cross-activation decreases as proficiency increases </a:t>
            </a:r>
            <a:r>
              <a:rPr lang="en-US" sz="1000" dirty="0">
                <a:latin typeface="Seravek" panose="020B0503040000020004" pitchFamily="34" charset="0"/>
              </a:rPr>
              <a:t>(</a:t>
            </a:r>
            <a:r>
              <a:rPr lang="en-US" sz="1000" dirty="0" err="1">
                <a:latin typeface="Seravek" panose="020B0503040000020004" pitchFamily="34" charset="0"/>
              </a:rPr>
              <a:t>Berghoff</a:t>
            </a:r>
            <a:r>
              <a:rPr lang="en-US" sz="1000" dirty="0">
                <a:latin typeface="Seravek" panose="020B0503040000020004" pitchFamily="34" charset="0"/>
              </a:rPr>
              <a:t> et al., 2021)</a:t>
            </a:r>
          </a:p>
          <a:p>
            <a:endParaRPr lang="en-US" sz="1600" dirty="0">
              <a:latin typeface="Seravek" panose="020B0503040000020004" pitchFamily="34" charset="0"/>
            </a:endParaRPr>
          </a:p>
          <a:p>
            <a:r>
              <a:rPr lang="en-US" sz="1600" dirty="0">
                <a:latin typeface="Seravek" panose="020B0503040000020004" pitchFamily="34" charset="0"/>
              </a:rPr>
              <a:t>Spanish-speakers more accurate at identifying stress patterns in L2 English than Korean-speakers </a:t>
            </a:r>
            <a:r>
              <a:rPr lang="en-US" sz="1000" dirty="0">
                <a:latin typeface="Seravek" panose="020B0503040000020004" pitchFamily="34" charset="0"/>
              </a:rPr>
              <a:t>(Lee et al., 2019)</a:t>
            </a:r>
          </a:p>
          <a:p>
            <a:endParaRPr lang="en-US" sz="1600" dirty="0">
              <a:latin typeface="Seravek" panose="020B0503040000020004" pitchFamily="34" charset="0"/>
            </a:endParaRPr>
          </a:p>
          <a:p>
            <a:r>
              <a:rPr lang="en-US" sz="1600" dirty="0">
                <a:latin typeface="Seravek" panose="020B0503040000020004" pitchFamily="34" charset="0"/>
              </a:rPr>
              <a:t>In L2 nonce tone-number suffix associations, Swedes generate predictions, but Germans do not </a:t>
            </a:r>
            <a:r>
              <a:rPr lang="en-US" sz="1000" dirty="0">
                <a:latin typeface="Seravek" panose="020B0503040000020004" pitchFamily="34" charset="0"/>
              </a:rPr>
              <a:t>(</a:t>
            </a:r>
            <a:r>
              <a:rPr lang="en-US" sz="1000" dirty="0" err="1">
                <a:latin typeface="Seravek" panose="020B0503040000020004" pitchFamily="34" charset="0"/>
              </a:rPr>
              <a:t>Gosselke</a:t>
            </a:r>
            <a:r>
              <a:rPr lang="en-US" sz="1000" dirty="0">
                <a:latin typeface="Seravek" panose="020B0503040000020004" pitchFamily="34" charset="0"/>
              </a:rPr>
              <a:t> Berthelsen et al., 2020, 2021) </a:t>
            </a:r>
          </a:p>
          <a:p>
            <a:endParaRPr lang="en-US" dirty="0">
              <a:latin typeface="Seravek" panose="020B0503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Seravek" panose="020B0503040000020004" pitchFamily="34" charset="0"/>
              </a:rPr>
              <a:t>Do Spanish monolinguals, and intermediate and advanced Mandarin and English learners of Spanish with different levels of L2 use employ lexical stress to anticipate verbal suffixes in Spanish?</a:t>
            </a:r>
            <a:r>
              <a:rPr lang="en-US" sz="1600" dirty="0">
                <a:effectLst/>
                <a:latin typeface="Seravek" panose="020B0503040000020004" pitchFamily="34" charset="0"/>
              </a:rPr>
              <a:t> </a:t>
            </a:r>
            <a:endParaRPr lang="en-US" sz="1600" dirty="0">
              <a:latin typeface="Seravek" panose="020B050304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068A-76A2-F040-AF2B-BB151CFF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22D036-2D90-4845-9DDB-063D6175255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0EB0-8AC4-7A4D-A5C0-A3E1F820C1E5}"/>
              </a:ext>
            </a:extLst>
          </p:cNvPr>
          <p:cNvSpPr txBox="1"/>
          <p:nvPr/>
        </p:nvSpPr>
        <p:spPr>
          <a:xfrm>
            <a:off x="8879597" y="48694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7284231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FASN_16x9 widescreen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_template_CCAS_16;9" id="{DD4A8B92-6D83-094F-956C-CEF9C024824F}" vid="{1B19C7C8-82CB-E54C-94DC-BFAC1FBCEE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RU_template_FASN_16x9 widescreen.potx</Template>
  <TotalTime>4334</TotalTime>
  <Words>1390</Words>
  <Application>Microsoft Macintosh PowerPoint</Application>
  <PresentationFormat>On-screen Show (16:9)</PresentationFormat>
  <Paragraphs>166</Paragraphs>
  <Slides>20</Slides>
  <Notes>16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Seravek</vt:lpstr>
      <vt:lpstr>RU_template_FASN_16x9 widescreen</vt:lpstr>
      <vt:lpstr>The association between L1 transfer, L2 proficiency, L2 use and visuospatial prediction and morphophonological prediction</vt:lpstr>
      <vt:lpstr>Table of Contents</vt:lpstr>
      <vt:lpstr>Prediction</vt:lpstr>
      <vt:lpstr>Morphophonological prediction</vt:lpstr>
      <vt:lpstr>L2 experience</vt:lpstr>
      <vt:lpstr>PowerPoint Presentation</vt:lpstr>
      <vt:lpstr>Results Timecourse</vt:lpstr>
      <vt:lpstr>PowerPoint Presentation</vt:lpstr>
      <vt:lpstr>L1 transfer</vt:lpstr>
      <vt:lpstr>Results</vt:lpstr>
      <vt:lpstr>Discussion of language experience studies</vt:lpstr>
      <vt:lpstr>Prediction in cognition</vt:lpstr>
      <vt:lpstr>Prediction in cognition</vt:lpstr>
      <vt:lpstr>PowerPoint Presentation</vt:lpstr>
      <vt:lpstr>Results</vt:lpstr>
      <vt:lpstr>Discussion</vt:lpstr>
      <vt:lpstr>Future research</vt:lpstr>
      <vt:lpstr>Pedagogical implications</vt:lpstr>
      <vt:lpstr>Conclusion</vt:lpstr>
      <vt:lpstr>Thank you.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Microsoft Office User</cp:lastModifiedBy>
  <cp:revision>59</cp:revision>
  <dcterms:created xsi:type="dcterms:W3CDTF">2012-05-15T15:26:04Z</dcterms:created>
  <dcterms:modified xsi:type="dcterms:W3CDTF">2022-01-01T03:50:58Z</dcterms:modified>
</cp:coreProperties>
</file>